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79" r:id="rId9"/>
    <p:sldId id="263" r:id="rId10"/>
    <p:sldId id="264" r:id="rId11"/>
    <p:sldId id="266" r:id="rId12"/>
    <p:sldId id="265" r:id="rId13"/>
    <p:sldId id="274" r:id="rId14"/>
    <p:sldId id="267" r:id="rId15"/>
    <p:sldId id="268" r:id="rId16"/>
    <p:sldId id="269" r:id="rId17"/>
    <p:sldId id="281" r:id="rId18"/>
    <p:sldId id="270" r:id="rId19"/>
    <p:sldId id="271" r:id="rId20"/>
    <p:sldId id="272" r:id="rId21"/>
    <p:sldId id="280" r:id="rId22"/>
    <p:sldId id="284" r:id="rId23"/>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96"/>
    <p:restoredTop sz="94612"/>
  </p:normalViewPr>
  <p:slideViewPr>
    <p:cSldViewPr snapToGrid="0" snapToObjects="1">
      <p:cViewPr varScale="1">
        <p:scale>
          <a:sx n="65" d="100"/>
          <a:sy n="65" d="100"/>
        </p:scale>
        <p:origin x="4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11/02/2025</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11/02/2025</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6" name="Imagen 5">
            <a:extLst>
              <a:ext uri="{FF2B5EF4-FFF2-40B4-BE49-F238E27FC236}">
                <a16:creationId xmlns:a16="http://schemas.microsoft.com/office/drawing/2014/main" id="{715CBC71-4A26-4841-8C84-7E49E5F68163}"/>
              </a:ext>
            </a:extLst>
          </p:cNvPr>
          <p:cNvPicPr>
            <a:picLocks noChangeAspect="1"/>
          </p:cNvPicPr>
          <p:nvPr/>
        </p:nvPicPr>
        <p:blipFill>
          <a:blip r:embed="rId2"/>
          <a:stretch>
            <a:fillRect/>
          </a:stretch>
        </p:blipFill>
        <p:spPr>
          <a:xfrm>
            <a:off x="1147762" y="739489"/>
            <a:ext cx="10121395" cy="5611091"/>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369332"/>
          </a:xfrm>
          <a:prstGeom prst="rect">
            <a:avLst/>
          </a:prstGeom>
        </p:spPr>
        <p:txBody>
          <a:bodyPr wrap="square">
            <a:spAutoFit/>
          </a:bodyPr>
          <a:lstStyle/>
          <a:p>
            <a:r>
              <a:rPr lang="es-ES_tradnl" b="1" dirty="0"/>
              <a:t>TOTAL DE EMPLEADOS: </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951657" y="414770"/>
            <a:ext cx="6218370" cy="646331"/>
          </a:xfrm>
          <a:prstGeom prst="rect">
            <a:avLst/>
          </a:prstGeom>
          <a:noFill/>
        </p:spPr>
        <p:txBody>
          <a:bodyPr wrap="none" rtlCol="0">
            <a:spAutoFit/>
          </a:bodyPr>
          <a:lstStyle/>
          <a:p>
            <a:pPr algn="ctr"/>
            <a:r>
              <a:rPr lang="es-ES_tradnl" sz="3600" b="1" dirty="0">
                <a:solidFill>
                  <a:srgbClr val="FA5409"/>
                </a:solidFill>
              </a:rPr>
              <a:t>UNIDAD DE COMPRAS PUBLICA</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compras públicas, se realicen de forma eficiente, eficaz y transparente, cumpliendo las especificaciones técnicas y la normativa legal vigente. </a:t>
            </a:r>
          </a:p>
        </p:txBody>
      </p:sp>
      <p:sp>
        <p:nvSpPr>
          <p:cNvPr id="9" name="Rectángulo 8"/>
          <p:cNvSpPr/>
          <p:nvPr/>
        </p:nvSpPr>
        <p:spPr>
          <a:xfrm>
            <a:off x="706580" y="1824667"/>
            <a:ext cx="7730837" cy="1200329"/>
          </a:xfrm>
          <a:prstGeom prst="rect">
            <a:avLst/>
          </a:prstGeom>
        </p:spPr>
        <p:txBody>
          <a:bodyPr wrap="square">
            <a:spAutoFit/>
          </a:bodyPr>
          <a:lstStyle/>
          <a:p>
            <a:r>
              <a:rPr lang="es-ES_tradnl" b="1" dirty="0"/>
              <a:t>GERENTE DE LA UNIDAD : Licda. María Ana Margarita Salinas de García</a:t>
            </a:r>
          </a:p>
          <a:p>
            <a:r>
              <a:rPr lang="es-ES_tradnl" b="1" dirty="0"/>
              <a:t>TOTAL DE EMPLEADOS: 9</a:t>
            </a:r>
          </a:p>
          <a:p>
            <a:r>
              <a:rPr lang="es-ES_tradnl" dirty="0"/>
              <a:t>7 MUJERES</a:t>
            </a:r>
          </a:p>
          <a:p>
            <a:r>
              <a:rPr lang="es-ES_tradnl" dirty="0"/>
              <a:t>2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 Lic. Francis Antonio Ibañez </a:t>
            </a:r>
            <a:r>
              <a:rPr lang="es-ES_tradnl" b="1" dirty="0" err="1"/>
              <a:t>Eguizabal</a:t>
            </a:r>
            <a:endParaRPr lang="es-ES_tradnl" b="1" dirty="0"/>
          </a:p>
          <a:p>
            <a:r>
              <a:rPr lang="es-ES_tradnl" b="1" dirty="0"/>
              <a:t>TOTAL DE EMPLEADOS: 5</a:t>
            </a:r>
          </a:p>
          <a:p>
            <a:r>
              <a:rPr lang="es-ES_tradnl" dirty="0"/>
              <a:t>3 MUJERES</a:t>
            </a:r>
          </a:p>
          <a:p>
            <a:r>
              <a:rPr lang="es-ES_tradnl" dirty="0"/>
              <a:t>2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 Hugo Alonso Rosales Gómez</a:t>
            </a:r>
          </a:p>
          <a:p>
            <a:r>
              <a:rPr lang="es-ES_tradnl" b="1" dirty="0"/>
              <a:t>Hombre: 1 </a:t>
            </a:r>
          </a:p>
          <a:p>
            <a:endParaRPr lang="es-ES_tradnl" dirty="0"/>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5" y="1962895"/>
            <a:ext cx="6190383" cy="1200329"/>
          </a:xfrm>
          <a:prstGeom prst="rect">
            <a:avLst/>
          </a:prstGeom>
        </p:spPr>
        <p:txBody>
          <a:bodyPr wrap="square">
            <a:spAutoFit/>
          </a:bodyPr>
          <a:lstStyle/>
          <a:p>
            <a:r>
              <a:rPr lang="es-ES_tradnl" b="1" dirty="0"/>
              <a:t>JEFE DE UNIDAD: Licda. Marcela Beatriz Mejía de Corado</a:t>
            </a:r>
          </a:p>
          <a:p>
            <a:r>
              <a:rPr lang="es-ES_tradnl" b="1" dirty="0"/>
              <a:t>TOTAL DE EMPLEADOS: 8</a:t>
            </a:r>
          </a:p>
          <a:p>
            <a:r>
              <a:rPr lang="es-ES_tradnl" dirty="0"/>
              <a:t>3 MUJERES</a:t>
            </a:r>
          </a:p>
          <a:p>
            <a:r>
              <a:rPr lang="es-ES_tradnl" dirty="0"/>
              <a:t>5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 Lic. Filiberto Vargas</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5" y="3457584"/>
            <a:ext cx="10357573" cy="1200329"/>
          </a:xfrm>
          <a:prstGeom prst="rect">
            <a:avLst/>
          </a:prstGeom>
          <a:noFill/>
        </p:spPr>
        <p:txBody>
          <a:bodyPr wrap="square" rtlCol="0">
            <a:spAutoFit/>
          </a:bodyPr>
          <a:lstStyle/>
          <a:p>
            <a:pPr algn="just"/>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 Lic. Jaime  Roberto Escobar Silva</a:t>
            </a:r>
          </a:p>
          <a:p>
            <a:r>
              <a:rPr lang="es-ES_tradnl" b="1" dirty="0"/>
              <a:t>TOTAL DE EMPLEADOS: 22</a:t>
            </a:r>
          </a:p>
          <a:p>
            <a:r>
              <a:rPr lang="es-ES_tradnl" dirty="0"/>
              <a:t>6 MUJERES</a:t>
            </a:r>
          </a:p>
          <a:p>
            <a:r>
              <a:rPr lang="es-ES_tradnl" dirty="0"/>
              <a:t>16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 Luis Ernesto Nativi</a:t>
            </a:r>
          </a:p>
          <a:p>
            <a:r>
              <a:rPr lang="es-ES_tradnl" b="1" dirty="0"/>
              <a:t>TOTAL DE EMPLEADOS: 2</a:t>
            </a:r>
          </a:p>
          <a:p>
            <a:r>
              <a:rPr lang="es-ES_tradnl" dirty="0"/>
              <a:t>2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 Ing. Miguel Napoleón Mendoza</a:t>
            </a:r>
          </a:p>
          <a:p>
            <a:r>
              <a:rPr lang="es-ES_tradnl" b="1" dirty="0"/>
              <a:t>TOTAL DE EMPLEADOS: 10</a:t>
            </a:r>
          </a:p>
          <a:p>
            <a:r>
              <a:rPr lang="es-ES_tradnl" dirty="0"/>
              <a:t>3 MUJERES</a:t>
            </a:r>
          </a:p>
          <a:p>
            <a:r>
              <a:rPr lang="es-ES_tradnl" dirty="0"/>
              <a:t>7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 Ing. Luis Gerardo Moreno Gutierrez</a:t>
            </a:r>
          </a:p>
          <a:p>
            <a:r>
              <a:rPr lang="es-ES_tradnl" b="1" dirty="0"/>
              <a:t>TOTAL DE EMPLEADOS: 20</a:t>
            </a:r>
          </a:p>
          <a:p>
            <a:r>
              <a:rPr lang="es-ES_tradnl" dirty="0"/>
              <a:t>8 MUJERES</a:t>
            </a:r>
          </a:p>
          <a:p>
            <a:r>
              <a:rPr lang="es-ES_tradnl" dirty="0"/>
              <a:t>13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 Lic. Juan José Tobar</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Jose Herbert Iraheta Campos</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Julio Cesar Cruz Méndez</a:t>
            </a:r>
          </a:p>
          <a:p>
            <a:r>
              <a:rPr lang="es-ES_tradnl" b="1" dirty="0"/>
              <a:t>TOTAL DE EMPLEADOS: 3</a:t>
            </a:r>
          </a:p>
          <a:p>
            <a:r>
              <a:rPr lang="es-ES_tradnl" dirty="0"/>
              <a:t>1 MUJER</a:t>
            </a:r>
          </a:p>
          <a:p>
            <a:r>
              <a:rPr lang="es-ES_tradnl" dirty="0"/>
              <a:t>3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04066" y="521829"/>
            <a:ext cx="8969122" cy="646331"/>
          </a:xfrm>
          <a:prstGeom prst="rect">
            <a:avLst/>
          </a:prstGeom>
          <a:noFill/>
        </p:spPr>
        <p:txBody>
          <a:bodyPr wrap="none" rtlCol="0">
            <a:spAutoFit/>
          </a:bodyPr>
          <a:lstStyle/>
          <a:p>
            <a:r>
              <a:rPr lang="es-ES_tradnl" sz="3600" b="1" dirty="0">
                <a:solidFill>
                  <a:srgbClr val="FA5409"/>
                </a:solidFill>
              </a:rPr>
              <a:t>UNIDAD DE CUMPLIMIENTO Y CONTRALORIA </a:t>
            </a:r>
          </a:p>
        </p:txBody>
      </p:sp>
      <p:sp>
        <p:nvSpPr>
          <p:cNvPr id="6" name="Rectángulo 5"/>
          <p:cNvSpPr/>
          <p:nvPr/>
        </p:nvSpPr>
        <p:spPr>
          <a:xfrm>
            <a:off x="685799" y="1621495"/>
            <a:ext cx="6920346" cy="1200329"/>
          </a:xfrm>
          <a:prstGeom prst="rect">
            <a:avLst/>
          </a:prstGeom>
        </p:spPr>
        <p:txBody>
          <a:bodyPr wrap="square">
            <a:spAutoFit/>
          </a:bodyPr>
          <a:lstStyle/>
          <a:p>
            <a:r>
              <a:rPr lang="es-ES_tradnl" b="1" dirty="0"/>
              <a:t>Oficial de Cumplimiento: Licda. Ana Cecilia Reyes Alvarenga</a:t>
            </a:r>
          </a:p>
          <a:p>
            <a:r>
              <a:rPr lang="es-ES_tradnl" b="1" dirty="0"/>
              <a:t>Empleados: 2</a:t>
            </a:r>
          </a:p>
          <a:p>
            <a:r>
              <a:rPr lang="es-ES_tradnl" dirty="0"/>
              <a:t>2 MUJER</a:t>
            </a:r>
          </a:p>
          <a:p>
            <a:r>
              <a:rPr lang="es-ES_tradnl" dirty="0"/>
              <a:t>1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754326"/>
          </a:xfrm>
          <a:prstGeom prst="rect">
            <a:avLst/>
          </a:prstGeom>
        </p:spPr>
        <p:txBody>
          <a:bodyPr wrap="square">
            <a:spAutoFit/>
          </a:bodyPr>
          <a:lstStyle/>
          <a:p>
            <a:pPr algn="just"/>
            <a:r>
              <a:rPr lang="es-SV" sz="1800" dirty="0">
                <a:effectLst/>
                <a:ea typeface="Times New Roman" panose="02020603050405020304" pitchFamily="18" charset="0"/>
                <a:cs typeface="Times New Roman" panose="02020603050405020304" pitchFamily="18" charset="0"/>
              </a:rPr>
              <a:t>El Oficial de Cumplimiento deberá garantizar y verificar el cumplimiento de los procedimientos y etapas relativas al ciclo de compras, debiendo contribuir con la Unidad de Compras Públicas y la Gerencia Financiera y Administrativa, y otros involucrados en el ciclo de compras públicas. Por otra parte, deberá auditor los procesos de compra, verificando que sean realizados conforme a la Ley de Compras Públicas, debiendo comunicar a la DINAC, cualquier indicio de soborno o corrupción</a:t>
            </a:r>
            <a:r>
              <a:rPr lang="es-ES_tradnl" sz="1800" i="1" dirty="0">
                <a:effectLst/>
                <a:ea typeface="Times New Roman" panose="02020603050405020304" pitchFamily="18" charset="0"/>
                <a:cs typeface="Times New Roman" panose="02020603050405020304" pitchFamily="18" charset="0"/>
              </a:rPr>
              <a:t>. Asimismo, realizará las funciones establecidas de contraloría establecidas en la Ley de Compras Públicas.</a:t>
            </a:r>
            <a:endParaRPr lang="es-ES_tradnl" i="1" dirty="0"/>
          </a:p>
        </p:txBody>
      </p:sp>
    </p:spTree>
    <p:extLst>
      <p:ext uri="{BB962C8B-B14F-4D97-AF65-F5344CB8AC3E}">
        <p14:creationId xmlns:p14="http://schemas.microsoft.com/office/powerpoint/2010/main" val="630345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14</a:t>
            </a:r>
          </a:p>
          <a:p>
            <a:r>
              <a:rPr lang="es-ES_tradnl" dirty="0"/>
              <a:t>9 HOMBRES</a:t>
            </a:r>
          </a:p>
          <a:p>
            <a:r>
              <a:rPr lang="es-ES_tradnl" dirty="0"/>
              <a:t>4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15070" y="463901"/>
            <a:ext cx="6781023" cy="646331"/>
          </a:xfrm>
          <a:prstGeom prst="rect">
            <a:avLst/>
          </a:prstGeom>
          <a:noFill/>
        </p:spPr>
        <p:txBody>
          <a:bodyPr wrap="none" rtlCol="0">
            <a:spAutoFit/>
          </a:bodyPr>
          <a:lstStyle/>
          <a:p>
            <a:r>
              <a:rPr lang="es-ES_tradnl" sz="3600" b="1" dirty="0">
                <a:solidFill>
                  <a:srgbClr val="FA5409"/>
                </a:solidFill>
              </a:rPr>
              <a:t>PRESIDENCIA CONSEJO DIRECTIVO</a:t>
            </a: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2308324"/>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10</a:t>
            </a:r>
          </a:p>
          <a:p>
            <a:r>
              <a:rPr lang="es-ES_tradnl" dirty="0"/>
              <a:t>7 HOMBRE</a:t>
            </a:r>
          </a:p>
          <a:p>
            <a:r>
              <a:rPr lang="es-ES_tradnl" dirty="0"/>
              <a:t>3 MUJER</a:t>
            </a:r>
          </a:p>
          <a:p>
            <a:endParaRPr lang="es-ES_tradnl" dirty="0"/>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477328"/>
          </a:xfrm>
          <a:prstGeom prst="rect">
            <a:avLst/>
          </a:prstGeom>
        </p:spPr>
        <p:txBody>
          <a:bodyPr wrap="square">
            <a:spAutoFit/>
          </a:bodyPr>
          <a:lstStyle/>
          <a:p>
            <a:r>
              <a:rPr lang="es-ES_tradnl" b="1" dirty="0"/>
              <a:t>TOTAL DE EMPLEADOS: 1</a:t>
            </a:r>
          </a:p>
          <a:p>
            <a:r>
              <a:rPr lang="es-ES_tradnl" b="1" dirty="0"/>
              <a:t>Ing. Emilio Martín Ventura Díaz</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29" y="922700"/>
            <a:ext cx="8584625" cy="1477328"/>
          </a:xfrm>
          <a:prstGeom prst="rect">
            <a:avLst/>
          </a:prstGeom>
        </p:spPr>
        <p:txBody>
          <a:bodyPr wrap="square">
            <a:spAutoFit/>
          </a:bodyPr>
          <a:lstStyle/>
          <a:p>
            <a:r>
              <a:rPr lang="es-ES_tradnl" b="1" dirty="0"/>
              <a:t>COORDINADOR GENERAL EN GESTION SOCIAL: Lic. Javier Arnoldo Chávez Murillo</a:t>
            </a:r>
          </a:p>
          <a:p>
            <a:r>
              <a:rPr lang="es-ES_tradnl" b="1" dirty="0"/>
              <a:t>TOTAL DE EMPLEADOS: 2</a:t>
            </a:r>
          </a:p>
          <a:p>
            <a:r>
              <a:rPr lang="es-ES_tradnl" dirty="0"/>
              <a:t>2 HOMBRE</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 Lic. Carlos Eduardo Carabantes Ochoa</a:t>
            </a:r>
          </a:p>
          <a:p>
            <a:r>
              <a:rPr lang="es-ES_tradnl" b="1" dirty="0"/>
              <a:t>TOTAL DE EMPLEADOS: 1</a:t>
            </a:r>
          </a:p>
          <a:p>
            <a:r>
              <a:rPr lang="es-ES_tradnl" dirty="0"/>
              <a:t>1 HOMBRE</a:t>
            </a:r>
          </a:p>
          <a:p>
            <a:endParaRPr lang="es-ES_tradnl" dirty="0"/>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2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a:t>
            </a:r>
            <a:r>
              <a:rPr lang="es-ES_tradnl" dirty="0" err="1"/>
              <a:t>operativización</a:t>
            </a:r>
            <a:r>
              <a:rPr lang="es-ES_tradnl" dirty="0"/>
              <a:t>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1458</TotalTime>
  <Words>2289</Words>
  <Application>Microsoft Office PowerPoint</Application>
  <PresentationFormat>Panorámica</PresentationFormat>
  <Paragraphs>211</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Patricia</cp:lastModifiedBy>
  <cp:revision>94</cp:revision>
  <cp:lastPrinted>2020-02-19T15:05:39Z</cp:lastPrinted>
  <dcterms:created xsi:type="dcterms:W3CDTF">2017-08-25T20:08:52Z</dcterms:created>
  <dcterms:modified xsi:type="dcterms:W3CDTF">2025-02-11T14:18:06Z</dcterms:modified>
</cp:coreProperties>
</file>