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drawings/drawing4.xml" ContentType="application/vnd.openxmlformats-officedocument.drawingml.chartshapes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drawings/drawing5.xml" ContentType="application/vnd.openxmlformats-officedocument.drawingml.chartshapes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theme/themeOverride10.xml" ContentType="application/vnd.openxmlformats-officedocument.themeOverride+xml"/>
  <Override PartName="/ppt/drawings/drawing6.xml" ContentType="application/vnd.openxmlformats-officedocument.drawingml.chartshapes+xml"/>
  <Override PartName="/ppt/charts/chart11.xml" ContentType="application/vnd.openxmlformats-officedocument.drawingml.chart+xml"/>
  <Override PartName="/ppt/theme/themeOverride11.xml" ContentType="application/vnd.openxmlformats-officedocument.themeOverride+xml"/>
  <Override PartName="/ppt/drawings/drawing7.xml" ContentType="application/vnd.openxmlformats-officedocument.drawingml.chartshapes+xml"/>
  <Override PartName="/ppt/charts/chart12.xml" ContentType="application/vnd.openxmlformats-officedocument.drawingml.chart+xml"/>
  <Override PartName="/ppt/theme/themeOverride12.xml" ContentType="application/vnd.openxmlformats-officedocument.themeOverride+xml"/>
  <Override PartName="/ppt/drawings/drawing8.xml" ContentType="application/vnd.openxmlformats-officedocument.drawingml.chartshapes+xml"/>
  <Override PartName="/ppt/charts/chart13.xml" ContentType="application/vnd.openxmlformats-officedocument.drawingml.chart+xml"/>
  <Override PartName="/ppt/theme/themeOverride13.xml" ContentType="application/vnd.openxmlformats-officedocument.themeOverride+xml"/>
  <Override PartName="/ppt/drawings/drawing9.xml" ContentType="application/vnd.openxmlformats-officedocument.drawingml.chartshapes+xml"/>
  <Override PartName="/ppt/charts/chart14.xml" ContentType="application/vnd.openxmlformats-officedocument.drawingml.chart+xml"/>
  <Override PartName="/ppt/theme/themeOverride14.xml" ContentType="application/vnd.openxmlformats-officedocument.themeOverride+xml"/>
  <Override PartName="/ppt/drawings/drawing10.xml" ContentType="application/vnd.openxmlformats-officedocument.drawingml.chartshapes+xml"/>
  <Override PartName="/ppt/charts/chart15.xml" ContentType="application/vnd.openxmlformats-officedocument.drawingml.chart+xml"/>
  <Override PartName="/ppt/theme/themeOverride15.xml" ContentType="application/vnd.openxmlformats-officedocument.themeOverride+xml"/>
  <Override PartName="/ppt/drawings/drawing11.xml" ContentType="application/vnd.openxmlformats-officedocument.drawingml.chartshapes+xml"/>
  <Override PartName="/ppt/charts/chart16.xml" ContentType="application/vnd.openxmlformats-officedocument.drawingml.chart+xml"/>
  <Override PartName="/ppt/theme/themeOverride16.xml" ContentType="application/vnd.openxmlformats-officedocument.themeOverride+xml"/>
  <Override PartName="/ppt/drawings/drawing12.xml" ContentType="application/vnd.openxmlformats-officedocument.drawingml.chartshapes+xml"/>
  <Override PartName="/ppt/charts/chart17.xml" ContentType="application/vnd.openxmlformats-officedocument.drawingml.chart+xml"/>
  <Override PartName="/ppt/theme/themeOverride17.xml" ContentType="application/vnd.openxmlformats-officedocument.themeOverride+xml"/>
  <Override PartName="/ppt/drawings/drawing13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299" r:id="rId4"/>
    <p:sldId id="301" r:id="rId5"/>
    <p:sldId id="258" r:id="rId6"/>
    <p:sldId id="257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98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6" r:id="rId42"/>
    <p:sldId id="295" r:id="rId43"/>
    <p:sldId id="300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7" autoAdjust="0"/>
    <p:restoredTop sz="94660"/>
  </p:normalViewPr>
  <p:slideViewPr>
    <p:cSldViewPr snapToGrid="0">
      <p:cViewPr varScale="1">
        <p:scale>
          <a:sx n="70" d="100"/>
          <a:sy n="70" d="100"/>
        </p:scale>
        <p:origin x="-128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9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Hoja_de_c_lculo_de_Microsoft_Excel1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6.xml"/><Relationship Id="rId2" Type="http://schemas.openxmlformats.org/officeDocument/2006/relationships/package" Target="../embeddings/Hoja_de_c_lculo_de_Microsoft_Excel8.xlsx"/><Relationship Id="rId1" Type="http://schemas.openxmlformats.org/officeDocument/2006/relationships/themeOverride" Target="../theme/themeOverrid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7.xml"/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8.xml"/><Relationship Id="rId2" Type="http://schemas.openxmlformats.org/officeDocument/2006/relationships/package" Target="../embeddings/Hoja_de_c_lculo_de_Microsoft_Excel9.xlsx"/><Relationship Id="rId1" Type="http://schemas.openxmlformats.org/officeDocument/2006/relationships/themeOverride" Target="../theme/themeOverrid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9.xml"/><Relationship Id="rId2" Type="http://schemas.openxmlformats.org/officeDocument/2006/relationships/package" Target="../embeddings/Hoja_de_c_lculo_de_Microsoft_Excel10.xlsx"/><Relationship Id="rId1" Type="http://schemas.openxmlformats.org/officeDocument/2006/relationships/themeOverride" Target="../theme/themeOverrid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0.xml"/><Relationship Id="rId2" Type="http://schemas.openxmlformats.org/officeDocument/2006/relationships/package" Target="../embeddings/Hoja_de_c_lculo_de_Microsoft_Excel11.xlsx"/><Relationship Id="rId1" Type="http://schemas.openxmlformats.org/officeDocument/2006/relationships/themeOverride" Target="../theme/themeOverrid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1.xml"/><Relationship Id="rId2" Type="http://schemas.openxmlformats.org/officeDocument/2006/relationships/package" Target="../embeddings/Hoja_de_c_lculo_de_Microsoft_Excel12.xlsx"/><Relationship Id="rId1" Type="http://schemas.openxmlformats.org/officeDocument/2006/relationships/themeOverride" Target="../theme/themeOverrid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2.xml"/><Relationship Id="rId2" Type="http://schemas.openxmlformats.org/officeDocument/2006/relationships/package" Target="../embeddings/Hoja_de_c_lculo_de_Microsoft_Excel13.xlsx"/><Relationship Id="rId1" Type="http://schemas.openxmlformats.org/officeDocument/2006/relationships/themeOverride" Target="../theme/themeOverrid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3.xml"/><Relationship Id="rId2" Type="http://schemas.openxmlformats.org/officeDocument/2006/relationships/package" Target="../embeddings/Hoja_de_c_lculo_de_Microsoft_Excel14.xlsx"/><Relationship Id="rId1" Type="http://schemas.openxmlformats.org/officeDocument/2006/relationships/themeOverride" Target="../theme/themeOverride17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Hoja_de_c_lculo_de_Microsoft_Excel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oleObject" Target="file:///\\FSV-SS-FILE01\BuzonPlanificacionyProyectos$\AREA%20DE%20PLANEACION\ESTADISTICAS%20EXTERNAS\RENDICI&#211;N%20DE%20CUENTAS%202016\Respaldo\RESPALDO%20RENDICI&#211;N%20DE%20CUENTAS%20v1.xlsx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4.xml"/><Relationship Id="rId2" Type="http://schemas.openxmlformats.org/officeDocument/2006/relationships/package" Target="../embeddings/Hoja_de_c_lculo_de_Microsoft_Excel3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5.xml"/><Relationship Id="rId2" Type="http://schemas.openxmlformats.org/officeDocument/2006/relationships/package" Target="../embeddings/Hoja_de_c_lculo_de_Microsoft_Excel4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5.xlsx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6.xlsx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7.xlsx"/><Relationship Id="rId1" Type="http://schemas.openxmlformats.org/officeDocument/2006/relationships/themeOverride" Target="../theme/themeOverr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S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5.0925925925925923E-2"/>
          <c:w val="0.9991594449442005"/>
          <c:h val="0.81899495971280767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'GRAFICOS 2015-2016'!$A$10</c:f>
              <c:strCache>
                <c:ptCount val="1"/>
                <c:pt idx="0">
                  <c:v>SOLUCIONES</c:v>
                </c:pt>
              </c:strCache>
            </c:strRef>
          </c:tx>
          <c:spPr>
            <a:solidFill>
              <a:srgbClr val="0070C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>
                        <a:latin typeface="+mn-lt"/>
                      </a:rPr>
                      <a:t>6,598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9212950215842296E-3"/>
                  <c:y val="-5.11196438300631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  <a:latin typeface="+mn-lt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'GRAFICOS 2015-2016'!$B$7:$C$7</c:f>
              <c:strCache>
                <c:ptCount val="2"/>
                <c:pt idx="0">
                  <c:v>JUNIO 2014 - MAYO 2015</c:v>
                </c:pt>
                <c:pt idx="1">
                  <c:v>JUNIO 2015 - MAYO 2016</c:v>
                </c:pt>
              </c:strCache>
            </c:strRef>
          </c:cat>
          <c:val>
            <c:numRef>
              <c:f>'GRAFICOS 2015-2016'!$B$10:$C$10</c:f>
              <c:numCache>
                <c:formatCode>#,##0</c:formatCode>
                <c:ptCount val="2"/>
                <c:pt idx="0">
                  <c:v>6598</c:v>
                </c:pt>
                <c:pt idx="1">
                  <c:v>8120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7083648"/>
        <c:axId val="87089536"/>
        <c:axId val="0"/>
      </c:bar3DChart>
      <c:catAx>
        <c:axId val="870836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+mn-lt"/>
              </a:defRPr>
            </a:pPr>
            <a:endParaRPr lang="es-SV"/>
          </a:p>
        </c:txPr>
        <c:crossAx val="87089536"/>
        <c:crosses val="autoZero"/>
        <c:auto val="1"/>
        <c:lblAlgn val="ctr"/>
        <c:lblOffset val="100"/>
        <c:noMultiLvlLbl val="0"/>
      </c:catAx>
      <c:valAx>
        <c:axId val="87089536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87083648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 algn="just">
        <a:defRPr sz="1000" b="1">
          <a:latin typeface="+mj-lt"/>
          <a:cs typeface="Calibri" pitchFamily="34" charset="0"/>
        </a:defRPr>
      </a:pPr>
      <a:endParaRPr lang="es-SV"/>
    </a:p>
  </c:txPr>
  <c:externalData r:id="rId2">
    <c:autoUpdate val="0"/>
  </c:externalData>
  <c:userShapes r:id="rId3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SV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"/>
      <c:hPercent val="50"/>
      <c:rotY val="5"/>
      <c:depthPercent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4424956299703915E-2"/>
          <c:y val="3.1953240582705551E-2"/>
          <c:w val="0.98242519685039376"/>
          <c:h val="0.82622399310258965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'GRAFICOS 2015-2016'!$A$194</c:f>
              <c:strCache>
                <c:ptCount val="1"/>
                <c:pt idx="0">
                  <c:v>VIVIENDA NUEVA</c:v>
                </c:pt>
              </c:strCache>
            </c:strRef>
          </c:tx>
          <c:spPr>
            <a:solidFill>
              <a:srgbClr val="002060"/>
            </a:solidFill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solidFill>
                      <a:schemeClr val="bg1"/>
                    </a:solidFill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'GRAFICOS 2015-2016'!$B$193:$C$193</c:f>
              <c:strCache>
                <c:ptCount val="2"/>
                <c:pt idx="0">
                  <c:v>JUNIO 2014 - MAYO 2015</c:v>
                </c:pt>
                <c:pt idx="1">
                  <c:v>JUNIO 2015 - MAYO 2016</c:v>
                </c:pt>
              </c:strCache>
            </c:strRef>
          </c:cat>
          <c:val>
            <c:numRef>
              <c:f>'GRAFICOS 2015-2016'!$B$194:$C$194</c:f>
              <c:numCache>
                <c:formatCode>#,##0</c:formatCode>
                <c:ptCount val="2"/>
                <c:pt idx="0">
                  <c:v>130</c:v>
                </c:pt>
                <c:pt idx="1">
                  <c:v>202</c:v>
                </c:pt>
              </c:numCache>
            </c:numRef>
          </c:val>
        </c:ser>
        <c:ser>
          <c:idx val="1"/>
          <c:order val="1"/>
          <c:tx>
            <c:strRef>
              <c:f>'GRAFICOS 2015-2016'!$A$195</c:f>
              <c:strCache>
                <c:ptCount val="1"/>
                <c:pt idx="0">
                  <c:v>VIVIENDA USADA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'GRAFICOS 2015-2016'!$B$193:$C$193</c:f>
              <c:strCache>
                <c:ptCount val="2"/>
                <c:pt idx="0">
                  <c:v>JUNIO 2014 - MAYO 2015</c:v>
                </c:pt>
                <c:pt idx="1">
                  <c:v>JUNIO 2015 - MAYO 2016</c:v>
                </c:pt>
              </c:strCache>
            </c:strRef>
          </c:cat>
          <c:val>
            <c:numRef>
              <c:f>'GRAFICOS 2015-2016'!$B$195:$C$195</c:f>
              <c:numCache>
                <c:formatCode>#,##0</c:formatCode>
                <c:ptCount val="2"/>
                <c:pt idx="0">
                  <c:v>110</c:v>
                </c:pt>
                <c:pt idx="1">
                  <c:v>142</c:v>
                </c:pt>
              </c:numCache>
            </c:numRef>
          </c:val>
        </c:ser>
        <c:ser>
          <c:idx val="2"/>
          <c:order val="2"/>
          <c:tx>
            <c:strRef>
              <c:f>'GRAFICOS 2015-2016'!$A$196</c:f>
              <c:strCache>
                <c:ptCount val="1"/>
                <c:pt idx="0">
                  <c:v>OTRAS LÍNEAS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9.9037104602158078E-3"/>
                  <c:y val="-5.49999978346457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-5.49999978346457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'GRAFICOS 2015-2016'!$B$193:$C$193</c:f>
              <c:strCache>
                <c:ptCount val="2"/>
                <c:pt idx="0">
                  <c:v>JUNIO 2014 - MAYO 2015</c:v>
                </c:pt>
                <c:pt idx="1">
                  <c:v>JUNIO 2015 - MAYO 2016</c:v>
                </c:pt>
              </c:strCache>
            </c:strRef>
          </c:cat>
          <c:val>
            <c:numRef>
              <c:f>'GRAFICOS 2015-2016'!$B$196:$C$196</c:f>
              <c:numCache>
                <c:formatCode>#,##0</c:formatCode>
                <c:ptCount val="2"/>
                <c:pt idx="0">
                  <c:v>17</c:v>
                </c:pt>
                <c:pt idx="1">
                  <c:v>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84277120"/>
        <c:axId val="84278656"/>
        <c:axId val="0"/>
      </c:bar3DChart>
      <c:catAx>
        <c:axId val="842771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84278656"/>
        <c:crosses val="autoZero"/>
        <c:auto val="1"/>
        <c:lblAlgn val="ctr"/>
        <c:lblOffset val="100"/>
        <c:noMultiLvlLbl val="0"/>
      </c:catAx>
      <c:valAx>
        <c:axId val="84278656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84277120"/>
        <c:crosses val="autoZero"/>
        <c:crossBetween val="between"/>
      </c:valAx>
      <c:spPr>
        <a:scene3d>
          <a:camera prst="orthographicFront"/>
          <a:lightRig rig="threePt" dir="t"/>
        </a:scene3d>
        <a:sp3d prstMaterial="matte"/>
      </c:spPr>
    </c:plotArea>
    <c:legend>
      <c:legendPos val="b"/>
      <c:layout>
        <c:manualLayout>
          <c:xMode val="edge"/>
          <c:yMode val="edge"/>
          <c:x val="3.4347174813841155E-4"/>
          <c:y val="0.87278979682604363"/>
          <c:w val="0.99487762377649114"/>
          <c:h val="0.1269560971234672"/>
        </c:manualLayout>
      </c:layout>
      <c:overlay val="0"/>
      <c:txPr>
        <a:bodyPr/>
        <a:lstStyle/>
        <a:p>
          <a:pPr>
            <a:defRPr sz="1000"/>
          </a:pPr>
          <a:endParaRPr lang="es-SV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900" b="1">
          <a:latin typeface="Calibri Light (Títulos)"/>
          <a:cs typeface="Calibri" pitchFamily="34" charset="0"/>
        </a:defRPr>
      </a:pPr>
      <a:endParaRPr lang="es-SV"/>
    </a:p>
  </c:txPr>
  <c:externalData r:id="rId2">
    <c:autoUpdate val="0"/>
  </c:externalData>
  <c:userShapes r:id="rId3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SV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"/>
      <c:hPercent val="50"/>
      <c:rotY val="5"/>
      <c:depthPercent val="20"/>
      <c:rAngAx val="0"/>
      <c:perspective val="2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9528877034829738E-2"/>
          <c:y val="2.9893889837264855E-2"/>
          <c:w val="0.95025027656666883"/>
          <c:h val="0.79161173025411857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'GRAFICOS 2015-2016'!$A$194</c:f>
              <c:strCache>
                <c:ptCount val="1"/>
                <c:pt idx="0">
                  <c:v>VIVIENDA NUEVA</c:v>
                </c:pt>
              </c:strCache>
            </c:strRef>
          </c:tx>
          <c:spPr>
            <a:solidFill>
              <a:srgbClr val="002060"/>
            </a:solidFill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'GRAFICOS 2015-2016'!$F$193:$G$193</c:f>
              <c:strCache>
                <c:ptCount val="2"/>
                <c:pt idx="0">
                  <c:v>JUNIO 2014 - MAYO 2015</c:v>
                </c:pt>
                <c:pt idx="1">
                  <c:v>JUNIO 2015 - MAYO 2016</c:v>
                </c:pt>
              </c:strCache>
            </c:strRef>
          </c:cat>
          <c:val>
            <c:numRef>
              <c:f>'GRAFICOS 2015-2016'!$F$194:$G$194</c:f>
              <c:numCache>
                <c:formatCode>"$"#,##0.00</c:formatCode>
                <c:ptCount val="2"/>
                <c:pt idx="0">
                  <c:v>3.7352663599999998</c:v>
                </c:pt>
                <c:pt idx="1">
                  <c:v>6.7100000000000009</c:v>
                </c:pt>
              </c:numCache>
            </c:numRef>
          </c:val>
        </c:ser>
        <c:ser>
          <c:idx val="1"/>
          <c:order val="1"/>
          <c:tx>
            <c:strRef>
              <c:f>'GRAFICOS 2015-2016'!$A$195</c:f>
              <c:strCache>
                <c:ptCount val="1"/>
                <c:pt idx="0">
                  <c:v>VIVIENDA USADA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'GRAFICOS 2015-2016'!$F$193:$G$193</c:f>
              <c:strCache>
                <c:ptCount val="2"/>
                <c:pt idx="0">
                  <c:v>JUNIO 2014 - MAYO 2015</c:v>
                </c:pt>
                <c:pt idx="1">
                  <c:v>JUNIO 2015 - MAYO 2016</c:v>
                </c:pt>
              </c:strCache>
            </c:strRef>
          </c:cat>
          <c:val>
            <c:numRef>
              <c:f>'GRAFICOS 2015-2016'!$F$195:$G$195</c:f>
              <c:numCache>
                <c:formatCode>"$"#,##0.00</c:formatCode>
                <c:ptCount val="2"/>
                <c:pt idx="0">
                  <c:v>1.8336067700000001</c:v>
                </c:pt>
                <c:pt idx="1">
                  <c:v>2.29</c:v>
                </c:pt>
              </c:numCache>
            </c:numRef>
          </c:val>
        </c:ser>
        <c:ser>
          <c:idx val="2"/>
          <c:order val="2"/>
          <c:tx>
            <c:strRef>
              <c:f>'GRAFICOS 2015-2016'!$A$196</c:f>
              <c:strCache>
                <c:ptCount val="1"/>
                <c:pt idx="0">
                  <c:v>OTRAS LÍNEAS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0"/>
                  <c:y val="-3.29999987007874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-2.74999989173228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'GRAFICOS 2015-2016'!$F$193:$G$193</c:f>
              <c:strCache>
                <c:ptCount val="2"/>
                <c:pt idx="0">
                  <c:v>JUNIO 2014 - MAYO 2015</c:v>
                </c:pt>
                <c:pt idx="1">
                  <c:v>JUNIO 2015 - MAYO 2016</c:v>
                </c:pt>
              </c:strCache>
            </c:strRef>
          </c:cat>
          <c:val>
            <c:numRef>
              <c:f>'GRAFICOS 2015-2016'!$F$196:$G$196</c:f>
              <c:numCache>
                <c:formatCode>"$"#,##0.00</c:formatCode>
                <c:ptCount val="2"/>
                <c:pt idx="0">
                  <c:v>0.17177201999999997</c:v>
                </c:pt>
                <c:pt idx="1">
                  <c:v>0.23299999999999996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107475712"/>
        <c:axId val="107477248"/>
        <c:axId val="0"/>
      </c:bar3DChart>
      <c:catAx>
        <c:axId val="1074757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07477248"/>
        <c:crosses val="autoZero"/>
        <c:auto val="1"/>
        <c:lblAlgn val="ctr"/>
        <c:lblOffset val="100"/>
        <c:noMultiLvlLbl val="0"/>
      </c:catAx>
      <c:valAx>
        <c:axId val="107477248"/>
        <c:scaling>
          <c:orientation val="minMax"/>
        </c:scaling>
        <c:delete val="1"/>
        <c:axPos val="l"/>
        <c:numFmt formatCode="&quot;$&quot;#,##0.00" sourceLinked="1"/>
        <c:majorTickMark val="out"/>
        <c:minorTickMark val="none"/>
        <c:tickLblPos val="nextTo"/>
        <c:crossAx val="107475712"/>
        <c:crosses val="autoZero"/>
        <c:crossBetween val="between"/>
      </c:valAx>
      <c:spPr>
        <a:scene3d>
          <a:camera prst="orthographicFront"/>
          <a:lightRig rig="threePt" dir="t"/>
        </a:scene3d>
        <a:sp3d prstMaterial="matte"/>
      </c:spPr>
    </c:plotArea>
    <c:legend>
      <c:legendPos val="b"/>
      <c:layout>
        <c:manualLayout>
          <c:xMode val="edge"/>
          <c:yMode val="edge"/>
          <c:x val="5.8430009209860356E-2"/>
          <c:y val="0.88505972806257582"/>
          <c:w val="0.9"/>
          <c:h val="9.6563545670535253E-2"/>
        </c:manualLayout>
      </c:layout>
      <c:overlay val="0"/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000" b="1">
          <a:latin typeface="Calibri Light (Títulos)"/>
          <a:cs typeface="Calibri" pitchFamily="34" charset="0"/>
        </a:defRPr>
      </a:pPr>
      <a:endParaRPr lang="es-SV"/>
    </a:p>
  </c:txPr>
  <c:externalData r:id="rId2">
    <c:autoUpdate val="0"/>
  </c:externalData>
  <c:userShapes r:id="rId3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SV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31649076227940909"/>
          <c:y val="0.89414376424883157"/>
        </c:manualLayout>
      </c:layout>
      <c:overlay val="0"/>
    </c:title>
    <c:autoTitleDeleted val="0"/>
    <c:view3D>
      <c:rotX val="25"/>
      <c:hPercent val="10"/>
      <c:rotY val="20"/>
      <c:depthPercent val="100"/>
      <c:rAngAx val="0"/>
      <c:perspective val="1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8.9598683134995555E-2"/>
          <c:w val="1"/>
          <c:h val="0.72863200829814356"/>
        </c:manualLayout>
      </c:layout>
      <c:pie3DChart>
        <c:varyColors val="1"/>
        <c:ser>
          <c:idx val="0"/>
          <c:order val="0"/>
          <c:tx>
            <c:strRef>
              <c:f>'GRAFICOS 2015-2016'!$B$147</c:f>
              <c:strCache>
                <c:ptCount val="1"/>
                <c:pt idx="0">
                  <c:v>JUNIO 2014 - MAYO 2015</c:v>
                </c:pt>
              </c:strCache>
            </c:strRef>
          </c:tx>
          <c:spPr>
            <a:scene3d>
              <a:camera prst="orthographicFront"/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c:spPr>
          <c:explosion val="12"/>
          <c:dPt>
            <c:idx val="0"/>
            <c:bubble3D val="0"/>
            <c:explosion val="11"/>
            <c:spPr>
              <a:solidFill>
                <a:schemeClr val="tx2">
                  <a:lumMod val="20000"/>
                  <a:lumOff val="80000"/>
                </a:schemeClr>
              </a:solidFill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c:spPr>
          </c:dPt>
          <c:dPt>
            <c:idx val="1"/>
            <c:bubble3D val="0"/>
            <c:explosion val="0"/>
            <c:spPr>
              <a:solidFill>
                <a:srgbClr val="1F497D">
                  <a:lumMod val="60000"/>
                  <a:lumOff val="40000"/>
                </a:srgbClr>
              </a:solidFill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c:spPr>
          </c:dPt>
          <c:dLbls>
            <c:dLbl>
              <c:idx val="0"/>
              <c:layout>
                <c:manualLayout>
                  <c:x val="-0.16264497219934992"/>
                  <c:y val="8.7379550023366746E-3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>
                        <a:latin typeface="+mn-lt"/>
                      </a:rPr>
                      <a:t>VIVIENDA NUEVA
125
24.4%</a:t>
                    </a:r>
                    <a:endParaRPr lang="en-US" dirty="0">
                      <a:latin typeface="+mn-lt"/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2565173236433792"/>
                  <c:y val="-0.22842239275408546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>
                        <a:latin typeface="+mn-lt"/>
                      </a:rPr>
                      <a:t>VIVIENDA USADA
388
75.6%</a:t>
                    </a:r>
                    <a:endParaRPr lang="en-US" dirty="0">
                      <a:latin typeface="+mn-lt"/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'GRAFICOS 2015-2016'!$A$148:$A$149</c:f>
              <c:strCache>
                <c:ptCount val="2"/>
                <c:pt idx="0">
                  <c:v>VIVIENDA NUEVA</c:v>
                </c:pt>
                <c:pt idx="1">
                  <c:v>VIVIENDA USADA</c:v>
                </c:pt>
              </c:strCache>
            </c:strRef>
          </c:cat>
          <c:val>
            <c:numRef>
              <c:f>'GRAFICOS 2015-2016'!$B$148:$B$149</c:f>
              <c:numCache>
                <c:formatCode>#,##0</c:formatCode>
                <c:ptCount val="2"/>
                <c:pt idx="0">
                  <c:v>125</c:v>
                </c:pt>
                <c:pt idx="1">
                  <c:v>388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000" b="1">
          <a:latin typeface="Calibri Light (Títulos)"/>
          <a:cs typeface="Calibri" pitchFamily="34" charset="0"/>
        </a:defRPr>
      </a:pPr>
      <a:endParaRPr lang="es-SV"/>
    </a:p>
  </c:txPr>
  <c:externalData r:id="rId2">
    <c:autoUpdate val="0"/>
  </c:externalData>
  <c:userShapes r:id="rId3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SV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/>
            </a:pPr>
            <a:r>
              <a:rPr lang="en-US" sz="1200" dirty="0" err="1">
                <a:latin typeface="Calibri Light"/>
              </a:rPr>
              <a:t>JUNIO</a:t>
            </a:r>
            <a:r>
              <a:rPr lang="en-US" sz="1200" dirty="0">
                <a:latin typeface="Calibri Light"/>
              </a:rPr>
              <a:t> 2015 - MAYO 2016</a:t>
            </a:r>
          </a:p>
        </c:rich>
      </c:tx>
      <c:layout>
        <c:manualLayout>
          <c:xMode val="edge"/>
          <c:yMode val="edge"/>
          <c:x val="0.31649076227940909"/>
          <c:y val="0.89414376424883157"/>
        </c:manualLayout>
      </c:layout>
      <c:overlay val="0"/>
    </c:title>
    <c:autoTitleDeleted val="0"/>
    <c:view3D>
      <c:rotX val="25"/>
      <c:hPercent val="10"/>
      <c:rotY val="20"/>
      <c:depthPercent val="100"/>
      <c:rAngAx val="0"/>
      <c:perspective val="1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8.9598683134995555E-2"/>
          <c:w val="1"/>
          <c:h val="0.72863200829814356"/>
        </c:manualLayout>
      </c:layout>
      <c:pie3DChart>
        <c:varyColors val="1"/>
        <c:ser>
          <c:idx val="0"/>
          <c:order val="0"/>
          <c:tx>
            <c:strRef>
              <c:f>'\\FSV-SS-FILE01\BuzonPlanificacionyProyectos$\AREA DE PLANEACION\ESTADISTICAS INTERNAS\Memorias de Labores y Rendiciones de Cuentas\RENDICIÓN DE CUENTAS\2016\Respaldo\[Copia de RESPALDO RENDICIÓN DE CUENTAS v2.xlsx]GRAFICOS 2015-2016'!$E$147</c:f>
              <c:strCache>
                <c:ptCount val="1"/>
                <c:pt idx="0">
                  <c:v>JUNIO 2015 - MAYO 2016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scene3d>
              <a:camera prst="orthographicFront"/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c:spPr>
          <c:explosion val="9"/>
          <c:dPt>
            <c:idx val="0"/>
            <c:bubble3D val="0"/>
            <c:explosion val="0"/>
          </c:dPt>
          <c:dPt>
            <c:idx val="1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z="1000" dirty="0" err="1">
                        <a:latin typeface="+mn-lt"/>
                      </a:rPr>
                      <a:t>VIVIENDA</a:t>
                    </a:r>
                    <a:r>
                      <a:rPr lang="en-US" sz="1000" dirty="0">
                        <a:latin typeface="+mn-lt"/>
                      </a:rPr>
                      <a:t> NUEVA
306
17.9%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000" dirty="0" err="1">
                        <a:latin typeface="+mn-lt"/>
                      </a:rPr>
                      <a:t>VIVIENDA</a:t>
                    </a:r>
                    <a:r>
                      <a:rPr lang="en-US" sz="1000" dirty="0">
                        <a:latin typeface="+mn-lt"/>
                      </a:rPr>
                      <a:t> </a:t>
                    </a:r>
                    <a:r>
                      <a:rPr lang="en-US" sz="1000" dirty="0" err="1">
                        <a:latin typeface="+mn-lt"/>
                      </a:rPr>
                      <a:t>USADA</a:t>
                    </a:r>
                    <a:r>
                      <a:rPr lang="en-US" sz="1000" dirty="0">
                        <a:latin typeface="+mn-lt"/>
                      </a:rPr>
                      <a:t>
</a:t>
                    </a:r>
                    <a:r>
                      <a:rPr lang="en-US" sz="1000" dirty="0" smtClean="0">
                        <a:latin typeface="+mn-lt"/>
                      </a:rPr>
                      <a:t>1,399</a:t>
                    </a:r>
                    <a:r>
                      <a:rPr lang="en-US" sz="1000" dirty="0">
                        <a:latin typeface="+mn-lt"/>
                      </a:rPr>
                      <a:t>
82.1%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</c:dLbl>
            <c:numFmt formatCode="0.0%" sourceLinked="0"/>
            <c:txPr>
              <a:bodyPr/>
              <a:lstStyle/>
              <a:p>
                <a:pPr>
                  <a:defRPr sz="1050" b="1">
                    <a:solidFill>
                      <a:sysClr val="windowText" lastClr="000000"/>
                    </a:solidFill>
                    <a:latin typeface="+mj-lt"/>
                  </a:defRPr>
                </a:pPr>
                <a:endParaRPr lang="es-SV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</c:dLbls>
          <c:cat>
            <c:strRef>
              <c:f>'\\FSV-SS-FILE01\BuzonPlanificacionyProyectos$\AREA DE PLANEACION\ESTADISTICAS INTERNAS\Memorias de Labores y Rendiciones de Cuentas\RENDICIÓN DE CUENTAS\2016\Respaldo\[Copia de RESPALDO RENDICIÓN DE CUENTAS v2.xlsx]GRAFICOS 2015-2016'!$A$148:$A$149</c:f>
              <c:strCache>
                <c:ptCount val="2"/>
                <c:pt idx="0">
                  <c:v>VIVIENDA NUEVA</c:v>
                </c:pt>
                <c:pt idx="1">
                  <c:v>VIVIENDA USADA</c:v>
                </c:pt>
              </c:strCache>
            </c:strRef>
          </c:cat>
          <c:val>
            <c:numRef>
              <c:f>'\\FSV-SS-FILE01\BuzonPlanificacionyProyectos$\AREA DE PLANEACION\ESTADISTICAS INTERNAS\Memorias de Labores y Rendiciones de Cuentas\RENDICIÓN DE CUENTAS\2016\Respaldo\[Copia de RESPALDO RENDICIÓN DE CUENTAS v2.xlsx]GRAFICOS 2015-2016'!$E$148:$E$149</c:f>
              <c:numCache>
                <c:formatCode>General</c:formatCode>
                <c:ptCount val="2"/>
                <c:pt idx="0">
                  <c:v>306</c:v>
                </c:pt>
                <c:pt idx="1">
                  <c:v>1399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>
          <a:latin typeface="Calibri" pitchFamily="34" charset="0"/>
          <a:cs typeface="Calibri" pitchFamily="34" charset="0"/>
        </a:defRPr>
      </a:pPr>
      <a:endParaRPr lang="es-SV"/>
    </a:p>
  </c:txPr>
  <c:externalData r:id="rId2">
    <c:autoUpdate val="0"/>
  </c:externalData>
  <c:userShapes r:id="rId3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S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0794048367905631E-2"/>
          <c:y val="9.0870349185787777E-2"/>
          <c:w val="0.90183597135729743"/>
          <c:h val="0.7986040345810302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'CARTERA HIPOTECARIA'!$K$3</c:f>
              <c:strCache>
                <c:ptCount val="1"/>
                <c:pt idx="0">
                  <c:v>NÚMERO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'CARTERA HIPOTECARIA'!$L$2:$M$2</c:f>
              <c:strCache>
                <c:ptCount val="2"/>
                <c:pt idx="0">
                  <c:v>MAYO 2015</c:v>
                </c:pt>
                <c:pt idx="1">
                  <c:v>MAYO 2016</c:v>
                </c:pt>
              </c:strCache>
            </c:strRef>
          </c:cat>
          <c:val>
            <c:numRef>
              <c:f>'CARTERA HIPOTECARIA'!$L$3:$M$3</c:f>
              <c:numCache>
                <c:formatCode>#,##0</c:formatCode>
                <c:ptCount val="2"/>
                <c:pt idx="0">
                  <c:v>122733</c:v>
                </c:pt>
                <c:pt idx="1">
                  <c:v>124542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77"/>
        <c:overlap val="27"/>
        <c:axId val="109274624"/>
        <c:axId val="109276160"/>
      </c:barChart>
      <c:lineChart>
        <c:grouping val="standard"/>
        <c:varyColors val="0"/>
        <c:ser>
          <c:idx val="1"/>
          <c:order val="1"/>
          <c:tx>
            <c:strRef>
              <c:f>'CARTERA HIPOTECARIA'!$K$4</c:f>
              <c:strCache>
                <c:ptCount val="1"/>
                <c:pt idx="0">
                  <c:v>MONTO</c:v>
                </c:pt>
              </c:strCache>
            </c:strRef>
          </c:tx>
          <c:spPr>
            <a:ln>
              <a:solidFill>
                <a:srgbClr val="0033CC"/>
              </a:solidFill>
            </a:ln>
          </c:spPr>
          <c:marker>
            <c:spPr>
              <a:solidFill>
                <a:srgbClr val="0033CC"/>
              </a:solidFill>
              <a:ln>
                <a:solidFill>
                  <a:srgbClr val="0033CC"/>
                </a:solidFill>
              </a:ln>
            </c:spPr>
          </c:marker>
          <c:dLbls>
            <c:dLbl>
              <c:idx val="0"/>
              <c:layout>
                <c:manualLayout>
                  <c:x val="-8.1062176428096308E-2"/>
                  <c:y val="-7.54208914172467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8.6652671354172039E-2"/>
                  <c:y val="-7.54208914172467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'CARTERA HIPOTECARIA'!$L$2:$M$2</c:f>
              <c:strCache>
                <c:ptCount val="2"/>
                <c:pt idx="0">
                  <c:v>MAYO 2015</c:v>
                </c:pt>
                <c:pt idx="1">
                  <c:v>MAYO 2016</c:v>
                </c:pt>
              </c:strCache>
            </c:strRef>
          </c:cat>
          <c:val>
            <c:numRef>
              <c:f>'CARTERA HIPOTECARIA'!$L$4:$M$4</c:f>
              <c:numCache>
                <c:formatCode>"$"#,##0.00</c:formatCode>
                <c:ptCount val="2"/>
                <c:pt idx="0">
                  <c:v>1108.85154347</c:v>
                </c:pt>
                <c:pt idx="1">
                  <c:v>1183.59315582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9299968"/>
        <c:axId val="109298432"/>
      </c:lineChart>
      <c:catAx>
        <c:axId val="1092746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09276160"/>
        <c:crosses val="autoZero"/>
        <c:auto val="1"/>
        <c:lblAlgn val="ctr"/>
        <c:lblOffset val="100"/>
        <c:noMultiLvlLbl val="0"/>
      </c:catAx>
      <c:valAx>
        <c:axId val="109276160"/>
        <c:scaling>
          <c:orientation val="minMax"/>
          <c:min val="0"/>
        </c:scaling>
        <c:delete val="0"/>
        <c:axPos val="l"/>
        <c:numFmt formatCode="#,##0" sourceLinked="1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s-SV"/>
          </a:p>
        </c:txPr>
        <c:crossAx val="109274624"/>
        <c:crosses val="autoZero"/>
        <c:crossBetween val="between"/>
      </c:valAx>
      <c:valAx>
        <c:axId val="109298432"/>
        <c:scaling>
          <c:orientation val="minMax"/>
          <c:min val="-600"/>
        </c:scaling>
        <c:delete val="0"/>
        <c:axPos val="r"/>
        <c:numFmt formatCode="&quot;$&quot;#,##0.00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s-SV"/>
          </a:p>
        </c:txPr>
        <c:crossAx val="109299968"/>
        <c:crosses val="max"/>
        <c:crossBetween val="between"/>
      </c:valAx>
      <c:catAx>
        <c:axId val="1092999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9298432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000" b="1">
          <a:latin typeface="Calibri Light (Títulos)"/>
          <a:cs typeface="Calibri" pitchFamily="34" charset="0"/>
        </a:defRPr>
      </a:pPr>
      <a:endParaRPr lang="es-SV"/>
    </a:p>
  </c:txPr>
  <c:externalData r:id="rId2">
    <c:autoUpdate val="0"/>
  </c:externalData>
  <c:userShapes r:id="rId3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S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5"/>
      <c:rotY val="15"/>
      <c:depthPercent val="8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9922397764052132E-4"/>
          <c:y val="0.14920661545857156"/>
          <c:w val="0.98298461136341364"/>
          <c:h val="0.7301788874001493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'CARTERA HIPOTECARIA'!$A$56</c:f>
              <c:strCache>
                <c:ptCount val="1"/>
                <c:pt idx="0">
                  <c:v>MONTO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invertIfNegative val="0"/>
            <c:bubble3D val="0"/>
            <c:spPr>
              <a:solidFill>
                <a:srgbClr val="00206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'CARTERA HIPOTECARIA'!$B$54:$C$54</c:f>
              <c:strCache>
                <c:ptCount val="2"/>
                <c:pt idx="0">
                  <c:v>JUNIO 2014 - MAYO 2015</c:v>
                </c:pt>
                <c:pt idx="1">
                  <c:v>JUNIO 2015 - MAYO 2016</c:v>
                </c:pt>
              </c:strCache>
            </c:strRef>
          </c:cat>
          <c:val>
            <c:numRef>
              <c:f>'CARTERA HIPOTECARIA'!$B$56:$C$56</c:f>
              <c:numCache>
                <c:formatCode>"$"#,##0.00</c:formatCode>
                <c:ptCount val="2"/>
                <c:pt idx="0" formatCode="&quot;$&quot;#,##0.00_);[Red]\(&quot;$&quot;#,##0.00\)">
                  <c:v>129.20347104999999</c:v>
                </c:pt>
                <c:pt idx="1">
                  <c:v>137.12278153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9361408"/>
        <c:axId val="109371392"/>
        <c:axId val="0"/>
      </c:bar3DChart>
      <c:catAx>
        <c:axId val="1093614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09371392"/>
        <c:crosses val="autoZero"/>
        <c:auto val="1"/>
        <c:lblAlgn val="ctr"/>
        <c:lblOffset val="100"/>
        <c:noMultiLvlLbl val="0"/>
      </c:catAx>
      <c:valAx>
        <c:axId val="109371392"/>
        <c:scaling>
          <c:orientation val="minMax"/>
          <c:min val="0"/>
        </c:scaling>
        <c:delete val="1"/>
        <c:axPos val="l"/>
        <c:numFmt formatCode="&quot;$&quot;#,##0.00_);[Red]\(&quot;$&quot;#,##0.00\)" sourceLinked="1"/>
        <c:majorTickMark val="out"/>
        <c:minorTickMark val="none"/>
        <c:tickLblPos val="nextTo"/>
        <c:crossAx val="109361408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000" b="1">
          <a:latin typeface="Calibri Light (Títulos)"/>
          <a:cs typeface="Calibri" pitchFamily="34" charset="0"/>
        </a:defRPr>
      </a:pPr>
      <a:endParaRPr lang="es-SV"/>
    </a:p>
  </c:txPr>
  <c:externalData r:id="rId2">
    <c:autoUpdate val="0"/>
  </c:externalData>
  <c:userShapes r:id="rId3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S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5"/>
      <c:rotY val="15"/>
      <c:depthPercent val="8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7670720356752001"/>
          <c:w val="1"/>
          <c:h val="0.7191081199946814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'CARTERA HIPOTECARIA'!$A$55</c:f>
              <c:strCache>
                <c:ptCount val="1"/>
                <c:pt idx="0">
                  <c:v>NÚMERO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invertIfNegative val="0"/>
            <c:bubble3D val="0"/>
            <c:spPr>
              <a:solidFill>
                <a:srgbClr val="00206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Calibri Light (Títulos)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'CARTERA HIPOTECARIA'!$B$54:$C$54</c:f>
              <c:strCache>
                <c:ptCount val="2"/>
                <c:pt idx="0">
                  <c:v>JUNIO 2014 - MAYO 2015</c:v>
                </c:pt>
                <c:pt idx="1">
                  <c:v>JUNIO 2015 - MAYO 2016</c:v>
                </c:pt>
              </c:strCache>
            </c:strRef>
          </c:cat>
          <c:val>
            <c:numRef>
              <c:f>'CARTERA HIPOTECARIA'!$B$55:$C$55</c:f>
              <c:numCache>
                <c:formatCode>#,##0</c:formatCode>
                <c:ptCount val="2"/>
                <c:pt idx="0">
                  <c:v>1273897</c:v>
                </c:pt>
                <c:pt idx="1">
                  <c:v>1301563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0365312"/>
        <c:axId val="110375296"/>
        <c:axId val="0"/>
      </c:bar3DChart>
      <c:catAx>
        <c:axId val="1103653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10375296"/>
        <c:crosses val="autoZero"/>
        <c:auto val="1"/>
        <c:lblAlgn val="ctr"/>
        <c:lblOffset val="100"/>
        <c:noMultiLvlLbl val="0"/>
      </c:catAx>
      <c:valAx>
        <c:axId val="110375296"/>
        <c:scaling>
          <c:orientation val="minMax"/>
          <c:min val="0"/>
        </c:scaling>
        <c:delete val="1"/>
        <c:axPos val="l"/>
        <c:numFmt formatCode="#,##0" sourceLinked="1"/>
        <c:majorTickMark val="out"/>
        <c:minorTickMark val="none"/>
        <c:tickLblPos val="nextTo"/>
        <c:crossAx val="110365312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000" b="1">
          <a:latin typeface="Calibri Light (Títulos)"/>
          <a:cs typeface="Calibri" pitchFamily="34" charset="0"/>
        </a:defRPr>
      </a:pPr>
      <a:endParaRPr lang="es-SV"/>
    </a:p>
  </c:txPr>
  <c:externalData r:id="rId2">
    <c:autoUpdate val="0"/>
  </c:externalData>
  <c:userShapes r:id="rId3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S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s-SV"/>
              <a:t>Índice de Mora</a:t>
            </a:r>
          </a:p>
        </c:rich>
      </c:tx>
      <c:layout>
        <c:manualLayout>
          <c:xMode val="edge"/>
          <c:yMode val="edge"/>
          <c:x val="0.36763327544781976"/>
          <c:y val="0"/>
        </c:manualLayout>
      </c:layout>
      <c:overlay val="0"/>
    </c:title>
    <c:autoTitleDeleted val="0"/>
    <c:view3D>
      <c:rotX val="3"/>
      <c:rotY val="5"/>
      <c:depthPercent val="5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9621732385777158E-2"/>
          <c:y val="9.7685334325805229E-2"/>
          <c:w val="0.94075653522844571"/>
          <c:h val="0.82935922137921569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rgbClr val="00206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'CARTERA HIPOTECARIA'!$A$80:$A$81</c:f>
              <c:strCache>
                <c:ptCount val="2"/>
                <c:pt idx="0">
                  <c:v>Mayo 2015</c:v>
                </c:pt>
                <c:pt idx="1">
                  <c:v>Mayo 2016</c:v>
                </c:pt>
              </c:strCache>
            </c:strRef>
          </c:cat>
          <c:val>
            <c:numRef>
              <c:f>'CARTERA HIPOTECARIA'!$B$80:$B$81</c:f>
              <c:numCache>
                <c:formatCode>0.00%</c:formatCode>
                <c:ptCount val="2"/>
                <c:pt idx="0">
                  <c:v>5.3199999999999997E-2</c:v>
                </c:pt>
                <c:pt idx="1">
                  <c:v>4.6699999999999998E-2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9321600"/>
        <c:axId val="110437504"/>
        <c:axId val="0"/>
      </c:bar3DChart>
      <c:catAx>
        <c:axId val="1093216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10437504"/>
        <c:crosses val="autoZero"/>
        <c:auto val="1"/>
        <c:lblAlgn val="ctr"/>
        <c:lblOffset val="100"/>
        <c:noMultiLvlLbl val="0"/>
      </c:catAx>
      <c:valAx>
        <c:axId val="110437504"/>
        <c:scaling>
          <c:orientation val="minMax"/>
          <c:min val="0"/>
        </c:scaling>
        <c:delete val="1"/>
        <c:axPos val="l"/>
        <c:numFmt formatCode="0.00%" sourceLinked="1"/>
        <c:majorTickMark val="out"/>
        <c:minorTickMark val="none"/>
        <c:tickLblPos val="nextTo"/>
        <c:crossAx val="109321600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000" b="1">
          <a:latin typeface="Calibri Light (Títulos)"/>
          <a:cs typeface="Calibri" pitchFamily="34" charset="0"/>
        </a:defRPr>
      </a:pPr>
      <a:endParaRPr lang="es-SV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S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4951926981664168E-3"/>
          <c:y val="1.9149846497977071E-2"/>
          <c:w val="0.99850480730183355"/>
          <c:h val="0.83591020969046526"/>
        </c:manualLayout>
      </c:layout>
      <c:bar3DChart>
        <c:barDir val="col"/>
        <c:grouping val="stacked"/>
        <c:varyColors val="0"/>
        <c:ser>
          <c:idx val="0"/>
          <c:order val="0"/>
          <c:spPr>
            <a:solidFill>
              <a:srgbClr val="0070C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8.0995779763798348E-3"/>
                  <c:y val="-8.03308619469860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3942168019548295E-2"/>
                  <c:y val="-8.03308619469860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  <a:latin typeface="+mn-lt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'GRAFICOS 2015-2016'!$G$7:$H$7</c:f>
              <c:strCache>
                <c:ptCount val="2"/>
                <c:pt idx="0">
                  <c:v>JUNIO 2014 - MAYO 2015</c:v>
                </c:pt>
                <c:pt idx="1">
                  <c:v>JUNIO 2015 - MAYO 2016</c:v>
                </c:pt>
              </c:strCache>
            </c:strRef>
          </c:cat>
          <c:val>
            <c:numRef>
              <c:f>'GRAFICOS 2015-2016'!$G$10:$H$10</c:f>
              <c:numCache>
                <c:formatCode>"$"#,##0.00</c:formatCode>
                <c:ptCount val="2"/>
                <c:pt idx="0">
                  <c:v>114.52506335</c:v>
                </c:pt>
                <c:pt idx="1">
                  <c:v>150.98821492000002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4237312"/>
        <c:axId val="104243200"/>
        <c:axId val="0"/>
      </c:bar3DChart>
      <c:catAx>
        <c:axId val="1042373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+mn-lt"/>
              </a:defRPr>
            </a:pPr>
            <a:endParaRPr lang="es-SV"/>
          </a:p>
        </c:txPr>
        <c:crossAx val="104243200"/>
        <c:crosses val="autoZero"/>
        <c:auto val="1"/>
        <c:lblAlgn val="ctr"/>
        <c:lblOffset val="100"/>
        <c:noMultiLvlLbl val="0"/>
      </c:catAx>
      <c:valAx>
        <c:axId val="104243200"/>
        <c:scaling>
          <c:orientation val="minMax"/>
        </c:scaling>
        <c:delete val="1"/>
        <c:axPos val="l"/>
        <c:numFmt formatCode="&quot;$&quot;#,##0.00" sourceLinked="1"/>
        <c:majorTickMark val="out"/>
        <c:minorTickMark val="none"/>
        <c:tickLblPos val="nextTo"/>
        <c:crossAx val="104237312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000" b="1">
          <a:latin typeface="+mj-lt"/>
          <a:cs typeface="Calibri" pitchFamily="34" charset="0"/>
        </a:defRPr>
      </a:pPr>
      <a:endParaRPr lang="es-SV"/>
    </a:p>
  </c:tx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S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0"/>
      <c:rotY val="0"/>
      <c:depthPercent val="10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5.8493350306779546E-2"/>
          <c:y val="3.6253782707231112E-2"/>
          <c:w val="0.92200886625762735"/>
          <c:h val="0.88282372590790814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'GRAFICOS 2015-2016'!$A$115</c:f>
              <c:strCache>
                <c:ptCount val="1"/>
                <c:pt idx="0">
                  <c:v>HASTA 2.5 SALARIOS</c:v>
                </c:pt>
              </c:strCache>
            </c:strRef>
          </c:tx>
          <c:spPr>
            <a:solidFill>
              <a:srgbClr val="002060"/>
            </a:solidFill>
            <a:scene3d>
              <a:camera prst="orthographicFront"/>
              <a:lightRig rig="threePt" dir="t"/>
            </a:scene3d>
            <a:sp3d prstMaterial="matte"/>
          </c:spPr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 prstMaterial="matte"/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  <a:latin typeface="+mn-lt"/>
                    <a:cs typeface="Calibri" pitchFamily="34" charset="0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'GRAFICOS 2015-2016'!$B$114:$C$114</c:f>
              <c:strCache>
                <c:ptCount val="2"/>
                <c:pt idx="0">
                  <c:v>JUNIO 2014 - MAYO 2015</c:v>
                </c:pt>
                <c:pt idx="1">
                  <c:v>JUNIO 2015 - MAYO 2016</c:v>
                </c:pt>
              </c:strCache>
            </c:strRef>
          </c:cat>
          <c:val>
            <c:numRef>
              <c:f>'GRAFICOS 2015-2016'!$B$115:$C$115</c:f>
              <c:numCache>
                <c:formatCode>#,##0</c:formatCode>
                <c:ptCount val="2"/>
                <c:pt idx="0">
                  <c:v>4594</c:v>
                </c:pt>
                <c:pt idx="1">
                  <c:v>4911</c:v>
                </c:pt>
              </c:numCache>
            </c:numRef>
          </c:val>
        </c:ser>
        <c:ser>
          <c:idx val="1"/>
          <c:order val="1"/>
          <c:tx>
            <c:strRef>
              <c:f>'GRAFICOS 2015-2016'!$A$116</c:f>
              <c:strCache>
                <c:ptCount val="1"/>
                <c:pt idx="0">
                  <c:v>DE 2.5 A 4.0 SALARIOS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 prstMaterial="matte"/>
          </c:spPr>
          <c:invertIfNegative val="0"/>
          <c:dPt>
            <c:idx val="1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scene3d>
                <a:camera prst="orthographicFront"/>
                <a:lightRig rig="threePt" dir="t"/>
              </a:scene3d>
              <a:sp3d prstMaterial="matte"/>
            </c:spPr>
          </c:dPt>
          <c:dLbls>
            <c:dLbl>
              <c:idx val="1"/>
              <c:layout>
                <c:manualLayout>
                  <c:x val="9.5238095238095247E-3"/>
                  <c:y val="6.591596855860202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+mn-lt"/>
                    <a:cs typeface="Calibri" pitchFamily="34" charset="0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'GRAFICOS 2015-2016'!$B$114:$C$114</c:f>
              <c:strCache>
                <c:ptCount val="2"/>
                <c:pt idx="0">
                  <c:v>JUNIO 2014 - MAYO 2015</c:v>
                </c:pt>
                <c:pt idx="1">
                  <c:v>JUNIO 2015 - MAYO 2016</c:v>
                </c:pt>
              </c:strCache>
            </c:strRef>
          </c:cat>
          <c:val>
            <c:numRef>
              <c:f>'GRAFICOS 2015-2016'!$B$116:$C$116</c:f>
              <c:numCache>
                <c:formatCode>#,##0</c:formatCode>
                <c:ptCount val="2"/>
                <c:pt idx="0">
                  <c:v>1078</c:v>
                </c:pt>
                <c:pt idx="1">
                  <c:v>1640</c:v>
                </c:pt>
              </c:numCache>
            </c:numRef>
          </c:val>
        </c:ser>
        <c:ser>
          <c:idx val="2"/>
          <c:order val="2"/>
          <c:tx>
            <c:strRef>
              <c:f>'GRAFICOS 2015-2016'!$A$117</c:f>
              <c:strCache>
                <c:ptCount val="1"/>
                <c:pt idx="0">
                  <c:v>MAS DE 4 SALARIOS</c:v>
                </c:pt>
              </c:strCache>
            </c:strRef>
          </c:tx>
          <c:spPr>
            <a:solidFill>
              <a:srgbClr val="92D050"/>
            </a:solidFill>
            <a:scene3d>
              <a:camera prst="orthographicFront"/>
              <a:lightRig rig="threePt" dir="t"/>
            </a:scene3d>
            <a:sp3d prstMaterial="matte"/>
          </c:spPr>
          <c:invertIfNegative val="0"/>
          <c:dPt>
            <c:idx val="1"/>
            <c:invertIfNegative val="0"/>
            <c:bubble3D val="0"/>
            <c:spPr>
              <a:solidFill>
                <a:schemeClr val="accent5"/>
              </a:solidFill>
              <a:scene3d>
                <a:camera prst="orthographicFront"/>
                <a:lightRig rig="threePt" dir="t"/>
              </a:scene3d>
              <a:sp3d prstMaterial="matte"/>
            </c:spPr>
          </c:dPt>
          <c:dLbls>
            <c:dLbl>
              <c:idx val="1"/>
              <c:layout>
                <c:manualLayout>
                  <c:x val="-1.0664244335971945E-3"/>
                  <c:y val="-1.65335608233201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+mn-lt"/>
                    <a:cs typeface="Calibri" pitchFamily="34" charset="0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'GRAFICOS 2015-2016'!$B$114:$C$114</c:f>
              <c:strCache>
                <c:ptCount val="2"/>
                <c:pt idx="0">
                  <c:v>JUNIO 2014 - MAYO 2015</c:v>
                </c:pt>
                <c:pt idx="1">
                  <c:v>JUNIO 2015 - MAYO 2016</c:v>
                </c:pt>
              </c:strCache>
            </c:strRef>
          </c:cat>
          <c:val>
            <c:numRef>
              <c:f>'GRAFICOS 2015-2016'!$B$117:$C$117</c:f>
              <c:numCache>
                <c:formatCode>#,##0</c:formatCode>
                <c:ptCount val="2"/>
                <c:pt idx="0">
                  <c:v>855</c:v>
                </c:pt>
                <c:pt idx="1">
                  <c:v>1520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9"/>
        <c:gapDepth val="0"/>
        <c:shape val="pyramid"/>
        <c:axId val="104917248"/>
        <c:axId val="105185280"/>
        <c:axId val="0"/>
      </c:bar3DChart>
      <c:catAx>
        <c:axId val="1049172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+mn-lt"/>
              </a:defRPr>
            </a:pPr>
            <a:endParaRPr lang="es-SV"/>
          </a:p>
        </c:txPr>
        <c:crossAx val="105185280"/>
        <c:crosses val="autoZero"/>
        <c:auto val="1"/>
        <c:lblAlgn val="ctr"/>
        <c:lblOffset val="100"/>
        <c:noMultiLvlLbl val="0"/>
      </c:catAx>
      <c:valAx>
        <c:axId val="105185280"/>
        <c:scaling>
          <c:orientation val="minMax"/>
          <c:max val="8100"/>
          <c:min val="0"/>
        </c:scaling>
        <c:delete val="1"/>
        <c:axPos val="l"/>
        <c:numFmt formatCode="#,##0" sourceLinked="1"/>
        <c:majorTickMark val="out"/>
        <c:minorTickMark val="none"/>
        <c:tickLblPos val="nextTo"/>
        <c:crossAx val="104917248"/>
        <c:crosses val="autoZero"/>
        <c:crossBetween val="between"/>
      </c:valAx>
    </c:plotArea>
    <c:plotVisOnly val="1"/>
    <c:dispBlanksAs val="gap"/>
    <c:showDLblsOverMax val="0"/>
  </c:chart>
  <c:spPr>
    <a:ln>
      <a:noFill/>
    </a:ln>
    <a:scene3d>
      <a:camera prst="orthographicFront"/>
      <a:lightRig rig="threePt" dir="t"/>
    </a:scene3d>
    <a:sp3d/>
  </c:spPr>
  <c:txPr>
    <a:bodyPr/>
    <a:lstStyle/>
    <a:p>
      <a:pPr>
        <a:defRPr b="1">
          <a:latin typeface="+mj-lt"/>
        </a:defRPr>
      </a:pPr>
      <a:endParaRPr lang="es-SV"/>
    </a:p>
  </c:txPr>
  <c:externalData r:id="rId2">
    <c:autoUpdate val="0"/>
  </c:externalData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SV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0"/>
      <c:rotY val="0"/>
      <c:depthPercent val="60"/>
      <c:rAngAx val="0"/>
      <c:perspective val="30"/>
    </c:view3D>
    <c:floor>
      <c:thickness val="0"/>
    </c:floor>
    <c:sideWall>
      <c:thickness val="0"/>
      <c:spPr>
        <a:noFill/>
      </c:spPr>
    </c:sideWall>
    <c:backWall>
      <c:thickness val="0"/>
      <c:spPr>
        <a:noFill/>
      </c:spPr>
    </c:backWall>
    <c:plotArea>
      <c:layout>
        <c:manualLayout>
          <c:layoutTarget val="inner"/>
          <c:xMode val="edge"/>
          <c:yMode val="edge"/>
          <c:x val="3.0555555555555555E-2"/>
          <c:y val="1.3888888888888888E-2"/>
          <c:w val="0.96944437460992672"/>
          <c:h val="0.98587197433654128"/>
        </c:manualLayout>
      </c:layout>
      <c:bar3DChart>
        <c:barDir val="bar"/>
        <c:grouping val="stacked"/>
        <c:varyColors val="0"/>
        <c:ser>
          <c:idx val="1"/>
          <c:order val="0"/>
          <c:tx>
            <c:strRef>
              <c:f>'GRAFICOS 2015-2016'!$A$62</c:f>
              <c:strCache>
                <c:ptCount val="1"/>
                <c:pt idx="0">
                  <c:v>MUJERES</c:v>
                </c:pt>
              </c:strCache>
            </c:strRef>
          </c:tx>
          <c:spPr>
            <a:solidFill>
              <a:srgbClr val="C0504D">
                <a:lumMod val="40000"/>
                <a:lumOff val="60000"/>
              </a:srgbClr>
            </a:solidFill>
          </c:spPr>
          <c:invertIfNegative val="0"/>
          <c:dPt>
            <c:idx val="0"/>
            <c:invertIfNegative val="0"/>
            <c:bubble3D val="0"/>
          </c:dPt>
          <c:dLbls>
            <c:dLbl>
              <c:idx val="0"/>
              <c:layout>
                <c:manualLayout>
                  <c:x val="-7.8962906155181697E-3"/>
                  <c:y val="0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+mn-lt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'GRAFICOS 2015-2016'!$B$61:$C$61</c:f>
              <c:strCache>
                <c:ptCount val="2"/>
                <c:pt idx="0">
                  <c:v>JUNIO 2014 - MAYO 2015</c:v>
                </c:pt>
                <c:pt idx="1">
                  <c:v>JUNIO 2015 - MAYO 2016</c:v>
                </c:pt>
              </c:strCache>
            </c:strRef>
          </c:cat>
          <c:val>
            <c:numRef>
              <c:f>'GRAFICOS 2015-2016'!$B$62:$C$62</c:f>
              <c:numCache>
                <c:formatCode>#,##0</c:formatCode>
                <c:ptCount val="2"/>
                <c:pt idx="0">
                  <c:v>2738</c:v>
                </c:pt>
                <c:pt idx="1">
                  <c:v>3460</c:v>
                </c:pt>
              </c:numCache>
            </c:numRef>
          </c:val>
        </c:ser>
        <c:ser>
          <c:idx val="0"/>
          <c:order val="1"/>
          <c:tx>
            <c:strRef>
              <c:f>'GRAFICOS 2015-2016'!$A$63</c:f>
              <c:strCache>
                <c:ptCount val="1"/>
                <c:pt idx="0">
                  <c:v>HOMBRES</c:v>
                </c:pt>
              </c:strCache>
            </c:strRef>
          </c:tx>
          <c:spPr>
            <a:solidFill>
              <a:srgbClr val="1F497D">
                <a:lumMod val="60000"/>
                <a:lumOff val="40000"/>
              </a:srgbClr>
            </a:solidFill>
          </c:spPr>
          <c:invertIfNegative val="0"/>
          <c:dPt>
            <c:idx val="0"/>
            <c:invertIfNegative val="0"/>
            <c:bubble3D val="0"/>
          </c:dPt>
          <c:dLbls>
            <c:dLbl>
              <c:idx val="0"/>
              <c:layout>
                <c:manualLayout>
                  <c:x val="2.5291757088807538E-3"/>
                  <c:y val="0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 algn="ctr">
                    <a:defRPr lang="es-SV" sz="900" b="1" i="0" u="none" strike="noStrike" kern="1200" baseline="0">
                      <a:solidFill>
                        <a:prstClr val="black"/>
                      </a:solidFill>
                      <a:latin typeface="+mn-lt"/>
                      <a:ea typeface="+mn-ea"/>
                      <a:cs typeface="Calibri" pitchFamily="34" charset="0"/>
                    </a:defRPr>
                  </a:pPr>
                  <a:endParaRPr lang="es-SV"/>
                </a:p>
              </c:txPr>
              <c:showLegendKey val="0"/>
              <c:showVal val="1"/>
              <c:showCatName val="0"/>
              <c:showSerName val="1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+mn-lt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'GRAFICOS 2015-2016'!$B$61:$C$61</c:f>
              <c:strCache>
                <c:ptCount val="2"/>
                <c:pt idx="0">
                  <c:v>JUNIO 2014 - MAYO 2015</c:v>
                </c:pt>
                <c:pt idx="1">
                  <c:v>JUNIO 2015 - MAYO 2016</c:v>
                </c:pt>
              </c:strCache>
            </c:strRef>
          </c:cat>
          <c:val>
            <c:numRef>
              <c:f>'GRAFICOS 2015-2016'!$B$63:$C$63</c:f>
              <c:numCache>
                <c:formatCode>#,##0</c:formatCode>
                <c:ptCount val="2"/>
                <c:pt idx="0">
                  <c:v>3789</c:v>
                </c:pt>
                <c:pt idx="1">
                  <c:v>4611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105123840"/>
        <c:axId val="105125376"/>
        <c:axId val="0"/>
      </c:bar3DChart>
      <c:catAx>
        <c:axId val="1051238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 rot="-5400000" vert="horz"/>
          <a:lstStyle/>
          <a:p>
            <a:pPr>
              <a:defRPr sz="800">
                <a:latin typeface="+mn-lt"/>
              </a:defRPr>
            </a:pPr>
            <a:endParaRPr lang="es-SV"/>
          </a:p>
        </c:txPr>
        <c:crossAx val="105125376"/>
        <c:crosses val="autoZero"/>
        <c:auto val="1"/>
        <c:lblAlgn val="ctr"/>
        <c:lblOffset val="100"/>
        <c:noMultiLvlLbl val="0"/>
      </c:catAx>
      <c:valAx>
        <c:axId val="105125376"/>
        <c:scaling>
          <c:orientation val="minMax"/>
        </c:scaling>
        <c:delete val="1"/>
        <c:axPos val="b"/>
        <c:numFmt formatCode="#,##0" sourceLinked="1"/>
        <c:majorTickMark val="out"/>
        <c:minorTickMark val="none"/>
        <c:tickLblPos val="nextTo"/>
        <c:crossAx val="105123840"/>
        <c:crosses val="autoZero"/>
        <c:crossBetween val="between"/>
      </c:valAx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900" b="1">
          <a:latin typeface="+mj-lt"/>
          <a:cs typeface="Calibri" pitchFamily="34" charset="0"/>
        </a:defRPr>
      </a:pPr>
      <a:endParaRPr lang="es-SV"/>
    </a:p>
  </c:txPr>
  <c:externalData r:id="rId2">
    <c:autoUpdate val="0"/>
  </c:externalData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SV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0"/>
      <c:rotY val="0"/>
      <c:depthPercent val="60"/>
      <c:rAngAx val="0"/>
      <c:perspective val="30"/>
    </c:view3D>
    <c:floor>
      <c:thickness val="0"/>
    </c:floor>
    <c:sideWall>
      <c:thickness val="0"/>
      <c:spPr>
        <a:noFill/>
      </c:spPr>
    </c:sideWall>
    <c:backWall>
      <c:thickness val="0"/>
      <c:spPr>
        <a:noFill/>
      </c:spPr>
    </c:backWall>
    <c:plotArea>
      <c:layout>
        <c:manualLayout>
          <c:layoutTarget val="inner"/>
          <c:xMode val="edge"/>
          <c:yMode val="edge"/>
          <c:x val="3.0555555555555555E-2"/>
          <c:y val="1.3888888888888888E-2"/>
          <c:w val="0.96944430598132958"/>
          <c:h val="0.94910575166636957"/>
        </c:manualLayout>
      </c:layout>
      <c:bar3DChart>
        <c:barDir val="bar"/>
        <c:grouping val="stacked"/>
        <c:varyColors val="0"/>
        <c:ser>
          <c:idx val="1"/>
          <c:order val="0"/>
          <c:tx>
            <c:strRef>
              <c:f>'GRAFICOS 2015-2016'!$A$62</c:f>
              <c:strCache>
                <c:ptCount val="1"/>
                <c:pt idx="0">
                  <c:v>MUJERES</c:v>
                </c:pt>
              </c:strCache>
            </c:strRef>
          </c:tx>
          <c:spPr>
            <a:solidFill>
              <a:srgbClr val="C0504D">
                <a:lumMod val="40000"/>
                <a:lumOff val="60000"/>
              </a:srgbClr>
            </a:solidFill>
          </c:spPr>
          <c:invertIfNegative val="0"/>
          <c:dPt>
            <c:idx val="0"/>
            <c:invertIfNegative val="0"/>
            <c:bubble3D val="0"/>
          </c:dPt>
          <c:dLbls>
            <c:dLbl>
              <c:idx val="0"/>
              <c:layout>
                <c:manualLayout>
                  <c:x val="-7.9616291016236182E-4"/>
                  <c:y val="0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+mn-lt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'GRAFICOS 2015-2016'!$G$61:$H$61</c:f>
              <c:strCache>
                <c:ptCount val="2"/>
                <c:pt idx="0">
                  <c:v>JUNIO 2014 - MAYO 2015</c:v>
                </c:pt>
                <c:pt idx="1">
                  <c:v>JUNIO 2015 - MAYO 2016</c:v>
                </c:pt>
              </c:strCache>
            </c:strRef>
          </c:cat>
          <c:val>
            <c:numRef>
              <c:f>'GRAFICOS 2015-2016'!$G$62:$H$62</c:f>
              <c:numCache>
                <c:formatCode>"$"#,##0.00</c:formatCode>
                <c:ptCount val="2"/>
                <c:pt idx="0">
                  <c:v>45.535294329999999</c:v>
                </c:pt>
                <c:pt idx="1">
                  <c:v>64.560599020000012</c:v>
                </c:pt>
              </c:numCache>
            </c:numRef>
          </c:val>
        </c:ser>
        <c:ser>
          <c:idx val="0"/>
          <c:order val="1"/>
          <c:tx>
            <c:strRef>
              <c:f>'GRAFICOS 2015-2016'!$A$63</c:f>
              <c:strCache>
                <c:ptCount val="1"/>
                <c:pt idx="0">
                  <c:v>HOMBRES</c:v>
                </c:pt>
              </c:strCache>
            </c:strRef>
          </c:tx>
          <c:spPr>
            <a:solidFill>
              <a:srgbClr val="1F497D">
                <a:lumMod val="60000"/>
                <a:lumOff val="40000"/>
              </a:srgbClr>
            </a:solidFill>
          </c:spPr>
          <c:invertIfNegative val="0"/>
          <c:dPt>
            <c:idx val="0"/>
            <c:invertIfNegative val="0"/>
            <c:bubble3D val="0"/>
          </c:dPt>
          <c:dLbls>
            <c:dLbl>
              <c:idx val="0"/>
              <c:layout>
                <c:manualLayout>
                  <c:x val="2.4117505337753076E-2"/>
                  <c:y val="0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+mn-lt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'GRAFICOS 2015-2016'!$G$61:$H$61</c:f>
              <c:strCache>
                <c:ptCount val="2"/>
                <c:pt idx="0">
                  <c:v>JUNIO 2014 - MAYO 2015</c:v>
                </c:pt>
                <c:pt idx="1">
                  <c:v>JUNIO 2015 - MAYO 2016</c:v>
                </c:pt>
              </c:strCache>
            </c:strRef>
          </c:cat>
          <c:val>
            <c:numRef>
              <c:f>'GRAFICOS 2015-2016'!$G$63:$H$63</c:f>
              <c:numCache>
                <c:formatCode>"$"#,##0.00</c:formatCode>
                <c:ptCount val="2"/>
                <c:pt idx="0">
                  <c:v>68.651268579999993</c:v>
                </c:pt>
                <c:pt idx="1">
                  <c:v>86.192484769999993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105444480"/>
        <c:axId val="105446016"/>
        <c:axId val="0"/>
      </c:bar3DChart>
      <c:catAx>
        <c:axId val="1054444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 rot="-5400000" vert="horz"/>
          <a:lstStyle/>
          <a:p>
            <a:pPr>
              <a:defRPr sz="800">
                <a:latin typeface="+mn-lt"/>
              </a:defRPr>
            </a:pPr>
            <a:endParaRPr lang="es-SV"/>
          </a:p>
        </c:txPr>
        <c:crossAx val="105446016"/>
        <c:crosses val="autoZero"/>
        <c:auto val="1"/>
        <c:lblAlgn val="ctr"/>
        <c:lblOffset val="100"/>
        <c:noMultiLvlLbl val="0"/>
      </c:catAx>
      <c:valAx>
        <c:axId val="105446016"/>
        <c:scaling>
          <c:orientation val="minMax"/>
        </c:scaling>
        <c:delete val="1"/>
        <c:axPos val="b"/>
        <c:numFmt formatCode="&quot;$&quot;#,##0.00" sourceLinked="1"/>
        <c:majorTickMark val="out"/>
        <c:minorTickMark val="none"/>
        <c:tickLblPos val="nextTo"/>
        <c:crossAx val="105444480"/>
        <c:crosses val="autoZero"/>
        <c:crossBetween val="between"/>
      </c:valAx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900" b="1">
          <a:latin typeface="+mj-lt"/>
          <a:cs typeface="Calibri" pitchFamily="34" charset="0"/>
        </a:defRPr>
      </a:pPr>
      <a:endParaRPr lang="es-SV"/>
    </a:p>
  </c:txPr>
  <c:externalData r:id="rId2">
    <c:autoUpdate val="0"/>
  </c:externalData>
  <c:userShapes r:id="rId3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S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latin typeface="Calibri Light (Títulos)"/>
              </a:defRPr>
            </a:pPr>
            <a:r>
              <a:rPr lang="en-US" dirty="0">
                <a:latin typeface="Calibri Light (Títulos)"/>
              </a:rPr>
              <a:t>MAYO 2015</a:t>
            </a:r>
          </a:p>
        </c:rich>
      </c:tx>
      <c:layout>
        <c:manualLayout>
          <c:xMode val="edge"/>
          <c:yMode val="edge"/>
          <c:x val="0.39537609321818284"/>
          <c:y val="8.5925416738271185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9427975914775366E-2"/>
          <c:y val="0.23429217305414807"/>
          <c:w val="0.87500025732077624"/>
          <c:h val="0.72566456503339272"/>
        </c:manualLayout>
      </c:layout>
      <c:pie3DChart>
        <c:varyColors val="1"/>
        <c:ser>
          <c:idx val="0"/>
          <c:order val="0"/>
          <c:tx>
            <c:strRef>
              <c:f>'CRÉDITOS OTORGADOS DEL PERIODO'!$B$137</c:f>
              <c:strCache>
                <c:ptCount val="1"/>
                <c:pt idx="0">
                  <c:v>Mayo 2015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solidFill>
                <a:srgbClr val="0070C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0"/>
              <c:layout>
                <c:manualLayout>
                  <c:x val="-0.25625927747351135"/>
                  <c:y val="-0.18799493307427345"/>
                </c:manualLayout>
              </c:layout>
              <c:numFmt formatCode="0.00%" sourceLinked="0"/>
              <c:spPr/>
              <c:txPr>
                <a:bodyPr/>
                <a:lstStyle/>
                <a:p>
                  <a:pPr>
                    <a:defRPr sz="900">
                      <a:solidFill>
                        <a:schemeClr val="bg1"/>
                      </a:solidFill>
                      <a:latin typeface="Calibri Light (Títulos)"/>
                    </a:defRPr>
                  </a:pPr>
                  <a:endParaRPr lang="es-SV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6885608048993875E-2"/>
                  <c:y val="-7.3522528433945758E-2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900">
                      <a:latin typeface="Calibri Light (Títulos)"/>
                    </a:defRPr>
                  </a:pPr>
                  <a:endParaRPr lang="es-SV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es-SV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'CRÉDITOS OTORGADOS DEL PERIODO'!$A$138:$A$139</c:f>
              <c:strCache>
                <c:ptCount val="2"/>
                <c:pt idx="0">
                  <c:v>FSV</c:v>
                </c:pt>
                <c:pt idx="1">
                  <c:v>Bancos del Sistema Financiero</c:v>
                </c:pt>
              </c:strCache>
            </c:strRef>
          </c:cat>
          <c:val>
            <c:numRef>
              <c:f>'CRÉDITOS OTORGADOS DEL PERIODO'!$B$138:$B$139</c:f>
              <c:numCache>
                <c:formatCode>#,##0</c:formatCode>
                <c:ptCount val="2"/>
                <c:pt idx="0">
                  <c:v>122733</c:v>
                </c:pt>
                <c:pt idx="1">
                  <c:v>68737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000" b="1">
          <a:latin typeface="+mj-lt"/>
          <a:cs typeface="Calibri" pitchFamily="34" charset="0"/>
        </a:defRPr>
      </a:pPr>
      <a:endParaRPr lang="es-SV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S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MAYO 2016</a:t>
            </a:r>
          </a:p>
        </c:rich>
      </c:tx>
      <c:layout>
        <c:manualLayout>
          <c:xMode val="edge"/>
          <c:yMode val="edge"/>
          <c:x val="0.38118424004783291"/>
          <c:y val="6.4586312417446723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5963923627193664E-2"/>
          <c:y val="0.22397624574975672"/>
          <c:w val="0.91421594359528602"/>
          <c:h val="0.75661234694656676"/>
        </c:manualLayout>
      </c:layout>
      <c:pie3DChart>
        <c:varyColors val="1"/>
        <c:ser>
          <c:idx val="0"/>
          <c:order val="0"/>
          <c:tx>
            <c:strRef>
              <c:f>'CRÉDITOS OTORGADOS DEL PERIODO'!$C$137</c:f>
              <c:strCache>
                <c:ptCount val="1"/>
                <c:pt idx="0">
                  <c:v>Mayo 2016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solidFill>
                <a:srgbClr val="0070C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0"/>
              <c:layout>
                <c:manualLayout>
                  <c:x val="-0.25215837989358986"/>
                  <c:y val="-0.23832732003323132"/>
                </c:manualLayout>
              </c:layout>
              <c:numFmt formatCode="0.00%" sourceLinked="0"/>
              <c:spPr/>
              <c:txPr>
                <a:bodyPr/>
                <a:lstStyle/>
                <a:p>
                  <a:pPr>
                    <a:defRPr sz="900">
                      <a:solidFill>
                        <a:schemeClr val="bg1"/>
                      </a:solidFill>
                    </a:defRPr>
                  </a:pPr>
                  <a:endParaRPr lang="es-SV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3029437496783493E-2"/>
                  <c:y val="-8.3838434708302947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es-SV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'CRÉDITOS OTORGADOS DEL PERIODO'!$A$138:$A$139</c:f>
              <c:strCache>
                <c:ptCount val="2"/>
                <c:pt idx="0">
                  <c:v>FSV</c:v>
                </c:pt>
                <c:pt idx="1">
                  <c:v>Bancos del Sistema Financiero</c:v>
                </c:pt>
              </c:strCache>
            </c:strRef>
          </c:cat>
          <c:val>
            <c:numRef>
              <c:f>'CRÉDITOS OTORGADOS DEL PERIODO'!$C$138:$C$139</c:f>
              <c:numCache>
                <c:formatCode>#,##0</c:formatCode>
                <c:ptCount val="2"/>
                <c:pt idx="0">
                  <c:v>124542</c:v>
                </c:pt>
                <c:pt idx="1">
                  <c:v>61909.350000000006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000" b="1">
          <a:latin typeface="Calibri Light (Títulos)"/>
          <a:cs typeface="Calibri" pitchFamily="34" charset="0"/>
        </a:defRPr>
      </a:pPr>
      <a:endParaRPr lang="es-SV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SV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8.3113517060367459E-2"/>
          <c:y val="0"/>
          <c:w val="0.91403142315543895"/>
          <c:h val="0.8902406807571339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'GRAFICOS 2015-2016'!$A$172</c:f>
              <c:strCache>
                <c:ptCount val="1"/>
                <c:pt idx="0">
                  <c:v>VIVIENDA NUEVA</c:v>
                </c:pt>
              </c:strCache>
            </c:strRef>
          </c:tx>
          <c:spPr>
            <a:solidFill>
              <a:srgbClr val="002060"/>
            </a:solidFill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90500" h="38100"/>
            </a:sp3d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'GRAFICOS 2015-2016'!$B$171:$C$171</c:f>
              <c:strCache>
                <c:ptCount val="2"/>
                <c:pt idx="0">
                  <c:v>JUNIO 2014 - MAYO 2015</c:v>
                </c:pt>
                <c:pt idx="1">
                  <c:v>JUNIO 2015 - MAYO 2016</c:v>
                </c:pt>
              </c:strCache>
            </c:strRef>
          </c:cat>
          <c:val>
            <c:numRef>
              <c:f>'GRAFICOS 2015-2016'!$B$172:$C$172</c:f>
              <c:numCache>
                <c:formatCode>#,##0</c:formatCode>
                <c:ptCount val="2"/>
                <c:pt idx="0">
                  <c:v>88</c:v>
                </c:pt>
                <c:pt idx="1">
                  <c:v>109</c:v>
                </c:pt>
              </c:numCache>
            </c:numRef>
          </c:val>
        </c:ser>
        <c:ser>
          <c:idx val="1"/>
          <c:order val="1"/>
          <c:tx>
            <c:strRef>
              <c:f>'GRAFICOS 2015-2016'!$A$173</c:f>
              <c:strCache>
                <c:ptCount val="1"/>
                <c:pt idx="0">
                  <c:v>VIVIENDA USADA</c:v>
                </c:pt>
              </c:strCache>
            </c:strRef>
          </c:tx>
          <c:spPr>
            <a:solidFill>
              <a:srgbClr val="4F81BD">
                <a:lumMod val="40000"/>
                <a:lumOff val="60000"/>
              </a:srgb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'GRAFICOS 2015-2016'!$B$171:$C$171</c:f>
              <c:strCache>
                <c:ptCount val="2"/>
                <c:pt idx="0">
                  <c:v>JUNIO 2014 - MAYO 2015</c:v>
                </c:pt>
                <c:pt idx="1">
                  <c:v>JUNIO 2015 - MAYO 2016</c:v>
                </c:pt>
              </c:strCache>
            </c:strRef>
          </c:cat>
          <c:val>
            <c:numRef>
              <c:f>'GRAFICOS 2015-2016'!$B$173:$C$173</c:f>
              <c:numCache>
                <c:formatCode>#,##0</c:formatCode>
                <c:ptCount val="2"/>
                <c:pt idx="0">
                  <c:v>79</c:v>
                </c:pt>
                <c:pt idx="1">
                  <c:v>97</c:v>
                </c:pt>
              </c:numCache>
            </c:numRef>
          </c:val>
        </c:ser>
        <c:ser>
          <c:idx val="2"/>
          <c:order val="2"/>
          <c:tx>
            <c:strRef>
              <c:f>'GRAFICOS 2015-2016'!$A$174</c:f>
              <c:strCache>
                <c:ptCount val="1"/>
                <c:pt idx="0">
                  <c:v>VIVIENDAS FSV</c:v>
                </c:pt>
              </c:strCache>
            </c:strRef>
          </c:tx>
          <c:spPr>
            <a:solidFill>
              <a:srgbClr val="1F497D">
                <a:lumMod val="60000"/>
                <a:lumOff val="40000"/>
              </a:srgb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'GRAFICOS 2015-2016'!$B$171:$C$171</c:f>
              <c:strCache>
                <c:ptCount val="2"/>
                <c:pt idx="0">
                  <c:v>JUNIO 2014 - MAYO 2015</c:v>
                </c:pt>
                <c:pt idx="1">
                  <c:v>JUNIO 2015 - MAYO 2016</c:v>
                </c:pt>
              </c:strCache>
            </c:strRef>
          </c:cat>
          <c:val>
            <c:numRef>
              <c:f>'GRAFICOS 2015-2016'!$B$174:$C$174</c:f>
              <c:numCache>
                <c:formatCode>#,##0</c:formatCode>
                <c:ptCount val="2"/>
                <c:pt idx="0">
                  <c:v>5</c:v>
                </c:pt>
                <c:pt idx="1">
                  <c:v>9</c:v>
                </c:pt>
              </c:numCache>
            </c:numRef>
          </c:val>
        </c:ser>
        <c:ser>
          <c:idx val="3"/>
          <c:order val="3"/>
          <c:tx>
            <c:strRef>
              <c:f>'GRAFICOS 2015-2016'!$A$175</c:f>
              <c:strCache>
                <c:ptCount val="1"/>
                <c:pt idx="0">
                  <c:v>OTRAS LÍNEAS</c:v>
                </c:pt>
              </c:strCache>
            </c:strRef>
          </c:tx>
          <c:spPr>
            <a:solidFill>
              <a:srgbClr val="C0504D">
                <a:lumMod val="40000"/>
                <a:lumOff val="60000"/>
              </a:srgb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'GRAFICOS 2015-2016'!$B$171:$C$171</c:f>
              <c:strCache>
                <c:ptCount val="2"/>
                <c:pt idx="0">
                  <c:v>JUNIO 2014 - MAYO 2015</c:v>
                </c:pt>
                <c:pt idx="1">
                  <c:v>JUNIO 2015 - MAYO 2016</c:v>
                </c:pt>
              </c:strCache>
            </c:strRef>
          </c:cat>
          <c:val>
            <c:numRef>
              <c:f>'GRAFICOS 2015-2016'!$B$175:$C$175</c:f>
              <c:numCache>
                <c:formatCode>#,##0</c:formatCode>
                <c:ptCount val="2"/>
                <c:pt idx="0">
                  <c:v>9</c:v>
                </c:pt>
                <c:pt idx="1">
                  <c:v>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07196800"/>
        <c:axId val="107170432"/>
      </c:barChart>
      <c:valAx>
        <c:axId val="107170432"/>
        <c:scaling>
          <c:orientation val="minMax"/>
        </c:scaling>
        <c:delete val="1"/>
        <c:axPos val="b"/>
        <c:numFmt formatCode="#,##0" sourceLinked="1"/>
        <c:majorTickMark val="out"/>
        <c:minorTickMark val="none"/>
        <c:tickLblPos val="nextTo"/>
        <c:crossAx val="107196800"/>
        <c:crosses val="autoZero"/>
        <c:crossBetween val="between"/>
      </c:valAx>
      <c:catAx>
        <c:axId val="10719680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 sz="700">
                <a:latin typeface="Calibri Light (Títulos)"/>
              </a:defRPr>
            </a:pPr>
            <a:endParaRPr lang="es-SV"/>
          </a:p>
        </c:txPr>
        <c:crossAx val="107170432"/>
        <c:crosses val="autoZero"/>
        <c:auto val="1"/>
        <c:lblAlgn val="ctr"/>
        <c:lblOffset val="100"/>
        <c:noMultiLvlLbl val="0"/>
      </c:catAx>
    </c:plotArea>
    <c:legend>
      <c:legendPos val="l"/>
      <c:layout>
        <c:manualLayout>
          <c:xMode val="edge"/>
          <c:yMode val="edge"/>
          <c:x val="2.8826430613760104E-3"/>
          <c:y val="0.89660149788877819"/>
          <c:w val="0.99711735693862402"/>
          <c:h val="8.7500128419819828E-2"/>
        </c:manualLayout>
      </c:layout>
      <c:overlay val="0"/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900" b="1">
          <a:latin typeface="Calibri Light (Títulos)"/>
          <a:cs typeface="Calibri" pitchFamily="34" charset="0"/>
        </a:defRPr>
      </a:pPr>
      <a:endParaRPr lang="es-SV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SV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8.9092509917313545E-2"/>
          <c:y val="5.0762178395233365E-2"/>
          <c:w val="0.87996016051101311"/>
          <c:h val="0.8426415082279472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'GRAFICOS 2015-2016'!$E$172</c:f>
              <c:strCache>
                <c:ptCount val="1"/>
                <c:pt idx="0">
                  <c:v>VIVIENDA NUEVA</c:v>
                </c:pt>
              </c:strCache>
            </c:strRef>
          </c:tx>
          <c:spPr>
            <a:solidFill>
              <a:srgbClr val="002060"/>
            </a:solidFill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90500" h="38100"/>
            </a:sp3d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'GRAFICOS 2015-2016'!$F$171:$G$171</c:f>
              <c:strCache>
                <c:ptCount val="2"/>
                <c:pt idx="0">
                  <c:v>JUNIO 2014 - MAYO 2015</c:v>
                </c:pt>
                <c:pt idx="1">
                  <c:v>JUNIO 2015 - MAYO 2016</c:v>
                </c:pt>
              </c:strCache>
            </c:strRef>
          </c:cat>
          <c:val>
            <c:numRef>
              <c:f>'GRAFICOS 2015-2016'!$F$172:$G$172</c:f>
              <c:numCache>
                <c:formatCode>"$"#,##0.00</c:formatCode>
                <c:ptCount val="2"/>
                <c:pt idx="0">
                  <c:v>3.7244502600000002</c:v>
                </c:pt>
                <c:pt idx="1">
                  <c:v>5.4625881000000005</c:v>
                </c:pt>
              </c:numCache>
            </c:numRef>
          </c:val>
        </c:ser>
        <c:ser>
          <c:idx val="1"/>
          <c:order val="1"/>
          <c:tx>
            <c:strRef>
              <c:f>'GRAFICOS 2015-2016'!$E$173</c:f>
              <c:strCache>
                <c:ptCount val="1"/>
                <c:pt idx="0">
                  <c:v>VIVIENDA USADA</c:v>
                </c:pt>
              </c:strCache>
            </c:strRef>
          </c:tx>
          <c:spPr>
            <a:solidFill>
              <a:srgbClr val="4F81BD">
                <a:lumMod val="40000"/>
                <a:lumOff val="60000"/>
              </a:srgb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'GRAFICOS 2015-2016'!$F$171:$G$171</c:f>
              <c:strCache>
                <c:ptCount val="2"/>
                <c:pt idx="0">
                  <c:v>JUNIO 2014 - MAYO 2015</c:v>
                </c:pt>
                <c:pt idx="1">
                  <c:v>JUNIO 2015 - MAYO 2016</c:v>
                </c:pt>
              </c:strCache>
            </c:strRef>
          </c:cat>
          <c:val>
            <c:numRef>
              <c:f>'GRAFICOS 2015-2016'!$F$173:$G$173</c:f>
              <c:numCache>
                <c:formatCode>"$"#,##0.00</c:formatCode>
                <c:ptCount val="2"/>
                <c:pt idx="0">
                  <c:v>1.98150038</c:v>
                </c:pt>
                <c:pt idx="1">
                  <c:v>2.8006230600000004</c:v>
                </c:pt>
              </c:numCache>
            </c:numRef>
          </c:val>
        </c:ser>
        <c:ser>
          <c:idx val="2"/>
          <c:order val="2"/>
          <c:tx>
            <c:strRef>
              <c:f>'GRAFICOS 2015-2016'!$E$174</c:f>
              <c:strCache>
                <c:ptCount val="1"/>
                <c:pt idx="0">
                  <c:v>VIVIENDAS FSV</c:v>
                </c:pt>
              </c:strCache>
            </c:strRef>
          </c:tx>
          <c:spPr>
            <a:solidFill>
              <a:srgbClr val="1F497D">
                <a:lumMod val="60000"/>
                <a:lumOff val="40000"/>
              </a:srgb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'GRAFICOS 2015-2016'!$F$171:$G$171</c:f>
              <c:strCache>
                <c:ptCount val="2"/>
                <c:pt idx="0">
                  <c:v>JUNIO 2014 - MAYO 2015</c:v>
                </c:pt>
                <c:pt idx="1">
                  <c:v>JUNIO 2015 - MAYO 2016</c:v>
                </c:pt>
              </c:strCache>
            </c:strRef>
          </c:cat>
          <c:val>
            <c:numRef>
              <c:f>'GRAFICOS 2015-2016'!$F$174:$G$174</c:f>
              <c:numCache>
                <c:formatCode>"$"#,##0.00</c:formatCode>
                <c:ptCount val="2"/>
                <c:pt idx="0">
                  <c:v>6.3583350000000011E-2</c:v>
                </c:pt>
                <c:pt idx="1">
                  <c:v>0.15334007999999999</c:v>
                </c:pt>
              </c:numCache>
            </c:numRef>
          </c:val>
        </c:ser>
        <c:ser>
          <c:idx val="3"/>
          <c:order val="3"/>
          <c:tx>
            <c:strRef>
              <c:f>'GRAFICOS 2015-2016'!$E$175</c:f>
              <c:strCache>
                <c:ptCount val="1"/>
                <c:pt idx="0">
                  <c:v>OTRAS LÍNEAS</c:v>
                </c:pt>
              </c:strCache>
            </c:strRef>
          </c:tx>
          <c:spPr>
            <a:solidFill>
              <a:srgbClr val="C0504D">
                <a:lumMod val="40000"/>
                <a:lumOff val="60000"/>
              </a:srgb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'GRAFICOS 2015-2016'!$F$171:$G$171</c:f>
              <c:strCache>
                <c:ptCount val="2"/>
                <c:pt idx="0">
                  <c:v>JUNIO 2014 - MAYO 2015</c:v>
                </c:pt>
                <c:pt idx="1">
                  <c:v>JUNIO 2015 - MAYO 2016</c:v>
                </c:pt>
              </c:strCache>
            </c:strRef>
          </c:cat>
          <c:val>
            <c:numRef>
              <c:f>'GRAFICOS 2015-2016'!$F$175:$G$175</c:f>
              <c:numCache>
                <c:formatCode>"$"#,##0.00</c:formatCode>
                <c:ptCount val="2"/>
                <c:pt idx="0">
                  <c:v>0.21266713000000001</c:v>
                </c:pt>
                <c:pt idx="1">
                  <c:v>7.5215660000000018E-2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06912768"/>
        <c:axId val="106911232"/>
      </c:barChart>
      <c:valAx>
        <c:axId val="106911232"/>
        <c:scaling>
          <c:orientation val="minMax"/>
        </c:scaling>
        <c:delete val="1"/>
        <c:axPos val="b"/>
        <c:numFmt formatCode="&quot;$&quot;#,##0.00" sourceLinked="1"/>
        <c:majorTickMark val="out"/>
        <c:minorTickMark val="none"/>
        <c:tickLblPos val="nextTo"/>
        <c:crossAx val="106912768"/>
        <c:crosses val="autoZero"/>
        <c:crossBetween val="between"/>
      </c:valAx>
      <c:catAx>
        <c:axId val="10691276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 sz="700"/>
            </a:pPr>
            <a:endParaRPr lang="es-SV"/>
          </a:p>
        </c:txPr>
        <c:crossAx val="106911232"/>
        <c:crosses val="autoZero"/>
        <c:auto val="1"/>
        <c:lblAlgn val="ctr"/>
        <c:lblOffset val="100"/>
        <c:noMultiLvlLbl val="0"/>
      </c:catAx>
    </c:plotArea>
    <c:legend>
      <c:legendPos val="b"/>
      <c:layout>
        <c:manualLayout>
          <c:xMode val="edge"/>
          <c:yMode val="edge"/>
          <c:x val="0"/>
          <c:y val="0.89378648919967629"/>
          <c:w val="1"/>
          <c:h val="9.8165068874279893E-2"/>
        </c:manualLayout>
      </c:layout>
      <c:overlay val="0"/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000" b="1">
          <a:latin typeface="Calibri Light (Títulos)"/>
          <a:cs typeface="Calibri" pitchFamily="34" charset="0"/>
        </a:defRPr>
      </a:pPr>
      <a:endParaRPr lang="es-SV"/>
    </a:p>
  </c:tx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EEF31A-8BE5-462B-94C9-14B4AAF8EDDE}" type="doc">
      <dgm:prSet loTypeId="urn:microsoft.com/office/officeart/2005/8/layout/cycle4" loCatId="cycl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SV"/>
        </a:p>
      </dgm:t>
    </dgm:pt>
    <dgm:pt modelId="{9C57E00E-73C1-4235-B595-B63F8435BB2F}">
      <dgm:prSet phldrT="[Texto]" custT="1"/>
      <dgm:spPr/>
      <dgm:t>
        <a:bodyPr lIns="72000" tIns="0" rIns="36000" bIns="288000"/>
        <a:lstStyle/>
        <a:p>
          <a:pPr algn="ctr"/>
          <a:r>
            <a:rPr lang="es-SV" sz="1200" b="1" dirty="0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+mj-lt"/>
              <a:cs typeface="Calibri" pitchFamily="34" charset="0"/>
            </a:rPr>
            <a:t>1. </a:t>
          </a:r>
          <a:r>
            <a:rPr lang="es-SV" sz="1200" b="1" dirty="0" smtClean="0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+mj-lt"/>
              <a:cs typeface="Calibri" pitchFamily="34" charset="0"/>
            </a:rPr>
            <a:t>GESTIÓN CREDITICIA</a:t>
          </a:r>
        </a:p>
        <a:p>
          <a:pPr algn="l"/>
          <a:r>
            <a:rPr lang="es-SV" sz="1200" dirty="0" smtClean="0">
              <a:latin typeface="+mj-lt"/>
              <a:cs typeface="Calibri" pitchFamily="34" charset="0"/>
            </a:rPr>
            <a:t>- </a:t>
          </a:r>
          <a:r>
            <a:rPr lang="es-SV" sz="1200" dirty="0">
              <a:latin typeface="+mj-lt"/>
              <a:cs typeface="Calibri" pitchFamily="34" charset="0"/>
            </a:rPr>
            <a:t>7 proyectos</a:t>
          </a:r>
        </a:p>
        <a:p>
          <a:pPr algn="l"/>
          <a:r>
            <a:rPr lang="es-SV" sz="1200" dirty="0">
              <a:latin typeface="+mj-lt"/>
              <a:cs typeface="Calibri" pitchFamily="34" charset="0"/>
            </a:rPr>
            <a:t>- 12 indicadores</a:t>
          </a:r>
        </a:p>
      </dgm:t>
    </dgm:pt>
    <dgm:pt modelId="{444A1DB9-2B58-458B-A2EB-5BA8DB9087B9}" type="parTrans" cxnId="{1FFF7065-E7A7-4E1E-9927-988CA5A66EAB}">
      <dgm:prSet/>
      <dgm:spPr/>
      <dgm:t>
        <a:bodyPr/>
        <a:lstStyle/>
        <a:p>
          <a:endParaRPr lang="es-SV" sz="1600">
            <a:latin typeface="+mj-lt"/>
          </a:endParaRPr>
        </a:p>
      </dgm:t>
    </dgm:pt>
    <dgm:pt modelId="{1A248CE4-F2B2-42AB-8CCE-21BC5BCB542A}" type="sibTrans" cxnId="{1FFF7065-E7A7-4E1E-9927-988CA5A66EAB}">
      <dgm:prSet/>
      <dgm:spPr/>
      <dgm:t>
        <a:bodyPr/>
        <a:lstStyle/>
        <a:p>
          <a:endParaRPr lang="es-SV" sz="1600">
            <a:latin typeface="+mj-lt"/>
          </a:endParaRPr>
        </a:p>
      </dgm:t>
    </dgm:pt>
    <dgm:pt modelId="{D7959BC9-755E-4922-A4A3-2DDE8A9ED06B}">
      <dgm:prSet phldrT="[Texto]" custT="1"/>
      <dgm:spPr/>
      <dgm:t>
        <a:bodyPr lIns="216000" tIns="360000" rIns="0" bIns="0" anchor="ctr"/>
        <a:lstStyle/>
        <a:p>
          <a:pPr marL="93663" indent="-93663" algn="l">
            <a:lnSpc>
              <a:spcPct val="100000"/>
            </a:lnSpc>
            <a:spcAft>
              <a:spcPts val="1200"/>
            </a:spcAft>
          </a:pPr>
          <a:r>
            <a:rPr lang="es-SV" sz="970" b="1" dirty="0" smtClean="0">
              <a:latin typeface="+mj-lt"/>
              <a:cs typeface="Calibri" pitchFamily="34" charset="0"/>
            </a:rPr>
            <a:t>Otorgamiento de 7,600 créditos por US$140.50 millones.</a:t>
          </a:r>
          <a:endParaRPr lang="es-SV" sz="970" b="1" dirty="0">
            <a:latin typeface="+mj-lt"/>
            <a:cs typeface="Calibri" pitchFamily="34" charset="0"/>
          </a:endParaRPr>
        </a:p>
      </dgm:t>
    </dgm:pt>
    <dgm:pt modelId="{A800BFC4-C381-4BEF-A5D6-7FFDDD582A3B}" type="parTrans" cxnId="{6F07E241-8C59-4A9D-90FF-5A9FD337D91B}">
      <dgm:prSet/>
      <dgm:spPr/>
      <dgm:t>
        <a:bodyPr/>
        <a:lstStyle/>
        <a:p>
          <a:endParaRPr lang="es-SV" sz="1600">
            <a:latin typeface="+mj-lt"/>
          </a:endParaRPr>
        </a:p>
      </dgm:t>
    </dgm:pt>
    <dgm:pt modelId="{4309E938-E353-43B7-B8AC-CF2F2BD32E95}" type="sibTrans" cxnId="{6F07E241-8C59-4A9D-90FF-5A9FD337D91B}">
      <dgm:prSet/>
      <dgm:spPr/>
      <dgm:t>
        <a:bodyPr/>
        <a:lstStyle/>
        <a:p>
          <a:endParaRPr lang="es-SV" sz="1600">
            <a:latin typeface="+mj-lt"/>
          </a:endParaRPr>
        </a:p>
      </dgm:t>
    </dgm:pt>
    <dgm:pt modelId="{694E414F-017D-4645-866F-516A094695A2}">
      <dgm:prSet phldrT="[Texto]" custT="1"/>
      <dgm:spPr/>
      <dgm:t>
        <a:bodyPr lIns="180000" tIns="0" rIns="108000" bIns="288000"/>
        <a:lstStyle/>
        <a:p>
          <a:pPr algn="ctr"/>
          <a:r>
            <a:rPr lang="es-SV" sz="1200" b="1" dirty="0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+mj-lt"/>
              <a:cs typeface="Calibri" pitchFamily="34" charset="0"/>
            </a:rPr>
            <a:t>2. SERVICIO AL </a:t>
          </a:r>
          <a:r>
            <a:rPr lang="es-SV" sz="1200" b="1" dirty="0" smtClean="0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+mj-lt"/>
              <a:cs typeface="Calibri" pitchFamily="34" charset="0"/>
            </a:rPr>
            <a:t>CLIENTE</a:t>
          </a:r>
        </a:p>
        <a:p>
          <a:pPr algn="l"/>
          <a:r>
            <a:rPr lang="es-SV" sz="1200" dirty="0" smtClean="0">
              <a:latin typeface="+mj-lt"/>
              <a:cs typeface="Calibri" pitchFamily="34" charset="0"/>
            </a:rPr>
            <a:t>- 7 proyectos</a:t>
          </a:r>
          <a:endParaRPr lang="es-SV" sz="1200" dirty="0">
            <a:latin typeface="+mj-lt"/>
            <a:cs typeface="Calibri" pitchFamily="34" charset="0"/>
          </a:endParaRPr>
        </a:p>
        <a:p>
          <a:pPr algn="l"/>
          <a:r>
            <a:rPr lang="es-SV" sz="1200" dirty="0" smtClean="0">
              <a:latin typeface="+mj-lt"/>
              <a:cs typeface="Calibri" pitchFamily="34" charset="0"/>
            </a:rPr>
            <a:t>- </a:t>
          </a:r>
          <a:r>
            <a:rPr lang="es-SV" sz="1200" dirty="0">
              <a:latin typeface="+mj-lt"/>
              <a:cs typeface="Calibri" pitchFamily="34" charset="0"/>
            </a:rPr>
            <a:t>8 indicadores</a:t>
          </a:r>
        </a:p>
      </dgm:t>
    </dgm:pt>
    <dgm:pt modelId="{FAD027E9-B444-4503-B64D-E07B90C25158}" type="parTrans" cxnId="{A51555F6-3048-4173-9C39-4EDB172CD8D1}">
      <dgm:prSet/>
      <dgm:spPr/>
      <dgm:t>
        <a:bodyPr/>
        <a:lstStyle/>
        <a:p>
          <a:endParaRPr lang="es-SV" sz="1600">
            <a:latin typeface="+mj-lt"/>
          </a:endParaRPr>
        </a:p>
      </dgm:t>
    </dgm:pt>
    <dgm:pt modelId="{E662818E-6480-4347-80D7-6C5C6E0DCCF1}" type="sibTrans" cxnId="{A51555F6-3048-4173-9C39-4EDB172CD8D1}">
      <dgm:prSet/>
      <dgm:spPr/>
      <dgm:t>
        <a:bodyPr/>
        <a:lstStyle/>
        <a:p>
          <a:endParaRPr lang="es-SV" sz="1600">
            <a:latin typeface="+mj-lt"/>
          </a:endParaRPr>
        </a:p>
      </dgm:t>
    </dgm:pt>
    <dgm:pt modelId="{1120D6DA-E4FB-46CA-ACC2-991BA4FDE604}">
      <dgm:prSet phldrT="[Texto]" custT="1"/>
      <dgm:spPr/>
      <dgm:t>
        <a:bodyPr lIns="144000" tIns="288000" rIns="0" bIns="36000"/>
        <a:lstStyle/>
        <a:p>
          <a:pPr algn="l"/>
          <a:r>
            <a:rPr lang="es-SV" sz="1200" b="1" dirty="0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+mj-lt"/>
              <a:cs typeface="Calibri" pitchFamily="34" charset="0"/>
            </a:rPr>
            <a:t>4. DESARROLLO INSTITUCIONAL</a:t>
          </a:r>
        </a:p>
        <a:p>
          <a:pPr algn="l"/>
          <a:r>
            <a:rPr lang="es-SV" sz="1200" dirty="0">
              <a:latin typeface="+mj-lt"/>
              <a:cs typeface="Calibri" pitchFamily="34" charset="0"/>
            </a:rPr>
            <a:t>- 18 </a:t>
          </a:r>
          <a:r>
            <a:rPr lang="es-SV" sz="1200" dirty="0" smtClean="0">
              <a:latin typeface="+mj-lt"/>
              <a:cs typeface="Calibri" pitchFamily="34" charset="0"/>
            </a:rPr>
            <a:t>proyectos</a:t>
          </a:r>
          <a:endParaRPr lang="es-SV" sz="1200" dirty="0">
            <a:latin typeface="+mj-lt"/>
            <a:cs typeface="Calibri" pitchFamily="34" charset="0"/>
          </a:endParaRPr>
        </a:p>
        <a:p>
          <a:pPr algn="l"/>
          <a:r>
            <a:rPr lang="es-SV" sz="1200" dirty="0">
              <a:latin typeface="+mj-lt"/>
              <a:cs typeface="Calibri" pitchFamily="34" charset="0"/>
            </a:rPr>
            <a:t>- 20 indicadores</a:t>
          </a:r>
        </a:p>
      </dgm:t>
    </dgm:pt>
    <dgm:pt modelId="{CA6F7410-3B84-4DA3-8C34-FB94F9B014DC}" type="parTrans" cxnId="{E2234FA0-500C-4171-ACCD-723EF56B15D9}">
      <dgm:prSet/>
      <dgm:spPr/>
      <dgm:t>
        <a:bodyPr/>
        <a:lstStyle/>
        <a:p>
          <a:endParaRPr lang="es-SV" sz="1600">
            <a:latin typeface="+mj-lt"/>
          </a:endParaRPr>
        </a:p>
      </dgm:t>
    </dgm:pt>
    <dgm:pt modelId="{765DD4E4-2B0E-4828-9098-A571EAEAA2DF}" type="sibTrans" cxnId="{E2234FA0-500C-4171-ACCD-723EF56B15D9}">
      <dgm:prSet/>
      <dgm:spPr/>
      <dgm:t>
        <a:bodyPr/>
        <a:lstStyle/>
        <a:p>
          <a:endParaRPr lang="es-SV" sz="1600">
            <a:latin typeface="+mj-lt"/>
          </a:endParaRPr>
        </a:p>
      </dgm:t>
    </dgm:pt>
    <dgm:pt modelId="{8864685E-283C-4288-8D36-338999A682A6}">
      <dgm:prSet phldrT="[Texto]" custT="1"/>
      <dgm:spPr/>
      <dgm:t>
        <a:bodyPr lIns="180000" tIns="0" rIns="72000" bIns="216000" anchor="b"/>
        <a:lstStyle/>
        <a:p>
          <a:pPr marL="446088" indent="-87313" algn="r"/>
          <a:r>
            <a:rPr lang="es-SV" sz="970" b="1" dirty="0" smtClean="0">
              <a:latin typeface="+mj-lt"/>
              <a:cs typeface="Calibri" pitchFamily="34" charset="0"/>
            </a:rPr>
            <a:t>Fortalecimiento del  sistema de gestión del talento humano</a:t>
          </a:r>
          <a:endParaRPr lang="es-SV" sz="970" dirty="0">
            <a:latin typeface="+mj-lt"/>
            <a:cs typeface="Calibri" pitchFamily="34" charset="0"/>
          </a:endParaRPr>
        </a:p>
      </dgm:t>
    </dgm:pt>
    <dgm:pt modelId="{A9D69EC4-EA45-42C8-AB8D-0D5991DC4EC5}" type="parTrans" cxnId="{CC0D0636-FF3A-4BDF-8EEC-F0B0F7C15265}">
      <dgm:prSet/>
      <dgm:spPr/>
      <dgm:t>
        <a:bodyPr/>
        <a:lstStyle/>
        <a:p>
          <a:endParaRPr lang="es-SV" sz="1600">
            <a:latin typeface="+mj-lt"/>
          </a:endParaRPr>
        </a:p>
      </dgm:t>
    </dgm:pt>
    <dgm:pt modelId="{0E5B79D2-B2C5-4496-9B2E-F6612B4147E5}" type="sibTrans" cxnId="{CC0D0636-FF3A-4BDF-8EEC-F0B0F7C15265}">
      <dgm:prSet/>
      <dgm:spPr/>
      <dgm:t>
        <a:bodyPr/>
        <a:lstStyle/>
        <a:p>
          <a:endParaRPr lang="es-SV" sz="1600">
            <a:latin typeface="+mj-lt"/>
          </a:endParaRPr>
        </a:p>
      </dgm:t>
    </dgm:pt>
    <dgm:pt modelId="{2DBE138A-EF6E-4F09-8718-E8F07A429AFC}">
      <dgm:prSet phldrT="[Texto]" custT="1"/>
      <dgm:spPr/>
      <dgm:t>
        <a:bodyPr lIns="0" tIns="252000" rIns="0"/>
        <a:lstStyle/>
        <a:p>
          <a:pPr marL="0" indent="1588" algn="l"/>
          <a:r>
            <a:rPr lang="es-SV" sz="1200" b="1" dirty="0" smtClean="0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+mj-lt"/>
              <a:cs typeface="Calibri" pitchFamily="34" charset="0"/>
            </a:rPr>
            <a:t>3. FORTALECIMIENTO </a:t>
          </a:r>
          <a:r>
            <a:rPr lang="es-SV" sz="1200" b="1" dirty="0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+mj-lt"/>
              <a:cs typeface="Calibri" pitchFamily="34" charset="0"/>
            </a:rPr>
            <a:t>FINANCIERO </a:t>
          </a:r>
        </a:p>
        <a:p>
          <a:pPr algn="l"/>
          <a:r>
            <a:rPr lang="es-SV" sz="1200" dirty="0">
              <a:latin typeface="+mj-lt"/>
              <a:cs typeface="Calibri" pitchFamily="34" charset="0"/>
            </a:rPr>
            <a:t>- 11 proyectos</a:t>
          </a:r>
        </a:p>
        <a:p>
          <a:pPr algn="l"/>
          <a:r>
            <a:rPr lang="es-SV" sz="1200" dirty="0">
              <a:latin typeface="+mj-lt"/>
              <a:cs typeface="Calibri" pitchFamily="34" charset="0"/>
            </a:rPr>
            <a:t>- 17 indicadores</a:t>
          </a:r>
        </a:p>
      </dgm:t>
    </dgm:pt>
    <dgm:pt modelId="{B973001A-4D5A-48FE-9DB7-53392EB8EB71}" type="parTrans" cxnId="{00C74546-7391-4B2A-BEFD-E825153A2D53}">
      <dgm:prSet/>
      <dgm:spPr/>
      <dgm:t>
        <a:bodyPr/>
        <a:lstStyle/>
        <a:p>
          <a:endParaRPr lang="es-SV" sz="1600">
            <a:latin typeface="+mj-lt"/>
          </a:endParaRPr>
        </a:p>
      </dgm:t>
    </dgm:pt>
    <dgm:pt modelId="{24EDE5FA-0A34-4330-9AD7-008C00A16E2B}" type="sibTrans" cxnId="{00C74546-7391-4B2A-BEFD-E825153A2D53}">
      <dgm:prSet/>
      <dgm:spPr/>
      <dgm:t>
        <a:bodyPr/>
        <a:lstStyle/>
        <a:p>
          <a:endParaRPr lang="es-SV" sz="1600">
            <a:latin typeface="+mj-lt"/>
          </a:endParaRPr>
        </a:p>
      </dgm:t>
    </dgm:pt>
    <dgm:pt modelId="{4E5F821B-A0C9-4A7C-8D01-46C2100656A5}">
      <dgm:prSet phldrT="[Texto]" custT="1"/>
      <dgm:spPr/>
      <dgm:t>
        <a:bodyPr lIns="108000" tIns="72000" rIns="0" bIns="72000" anchor="t"/>
        <a:lstStyle/>
        <a:p>
          <a:pPr marL="87313" indent="-87313" algn="l" rtl="0">
            <a:lnSpc>
              <a:spcPct val="100000"/>
            </a:lnSpc>
            <a:spcAft>
              <a:spcPts val="600"/>
            </a:spcAft>
          </a:pPr>
          <a:r>
            <a:rPr lang="es-SV" sz="970" b="1" dirty="0" smtClean="0">
              <a:latin typeface="+mj-lt"/>
              <a:cs typeface="Calibri" pitchFamily="34" charset="0"/>
            </a:rPr>
            <a:t>Ampliación de los canales de atención al cliente.</a:t>
          </a:r>
          <a:endParaRPr lang="es-SV" sz="970" b="1" dirty="0">
            <a:latin typeface="+mj-lt"/>
            <a:cs typeface="Calibri" pitchFamily="34" charset="0"/>
          </a:endParaRPr>
        </a:p>
      </dgm:t>
    </dgm:pt>
    <dgm:pt modelId="{DCC42E48-699B-41BC-81D2-6F742F52D829}" type="parTrans" cxnId="{C4203DB5-2C67-4F0C-9344-204773ABDE5F}">
      <dgm:prSet/>
      <dgm:spPr/>
      <dgm:t>
        <a:bodyPr/>
        <a:lstStyle/>
        <a:p>
          <a:endParaRPr lang="es-SV" sz="1600">
            <a:latin typeface="+mj-lt"/>
          </a:endParaRPr>
        </a:p>
      </dgm:t>
    </dgm:pt>
    <dgm:pt modelId="{6E70E02D-88C6-4B49-BE38-471C798AEEC7}" type="sibTrans" cxnId="{C4203DB5-2C67-4F0C-9344-204773ABDE5F}">
      <dgm:prSet/>
      <dgm:spPr/>
      <dgm:t>
        <a:bodyPr/>
        <a:lstStyle/>
        <a:p>
          <a:endParaRPr lang="es-SV" sz="1600">
            <a:latin typeface="+mj-lt"/>
          </a:endParaRPr>
        </a:p>
      </dgm:t>
    </dgm:pt>
    <dgm:pt modelId="{C90FE47F-996E-4105-B3C7-7892B3140E97}">
      <dgm:prSet phldrT="[Texto]" custT="1"/>
      <dgm:spPr/>
      <dgm:t>
        <a:bodyPr lIns="216000" tIns="0" rIns="72000" bIns="108000" anchor="b" anchorCtr="0"/>
        <a:lstStyle/>
        <a:p>
          <a:pPr marL="87313" indent="-87313" algn="l"/>
          <a:r>
            <a:rPr lang="es-SV" sz="970" b="1" dirty="0" smtClean="0">
              <a:latin typeface="+mj-lt"/>
              <a:cs typeface="Calibri" pitchFamily="34" charset="0"/>
            </a:rPr>
            <a:t>Reducir el índice de morosidad de la cartera hipotecaria en Balance.</a:t>
          </a:r>
          <a:endParaRPr lang="es-SV" sz="970" b="1" dirty="0">
            <a:latin typeface="+mj-lt"/>
            <a:cs typeface="Calibri" pitchFamily="34" charset="0"/>
          </a:endParaRPr>
        </a:p>
      </dgm:t>
    </dgm:pt>
    <dgm:pt modelId="{7191CB47-ED90-4309-995B-478564C0A245}" type="parTrans" cxnId="{0BB4551C-477E-44AC-88AE-3C5B54472106}">
      <dgm:prSet/>
      <dgm:spPr/>
      <dgm:t>
        <a:bodyPr/>
        <a:lstStyle/>
        <a:p>
          <a:endParaRPr lang="es-SV" sz="1600">
            <a:latin typeface="+mj-lt"/>
          </a:endParaRPr>
        </a:p>
      </dgm:t>
    </dgm:pt>
    <dgm:pt modelId="{436CB78F-9DCF-459E-A0C0-18958F433AC2}" type="sibTrans" cxnId="{0BB4551C-477E-44AC-88AE-3C5B54472106}">
      <dgm:prSet/>
      <dgm:spPr/>
      <dgm:t>
        <a:bodyPr/>
        <a:lstStyle/>
        <a:p>
          <a:endParaRPr lang="es-SV" sz="1600">
            <a:latin typeface="+mj-lt"/>
          </a:endParaRPr>
        </a:p>
      </dgm:t>
    </dgm:pt>
    <dgm:pt modelId="{9AF2B3E0-3687-4A2C-A623-B8CE35EC1059}">
      <dgm:prSet custT="1"/>
      <dgm:spPr/>
      <dgm:t>
        <a:bodyPr lIns="216000" tIns="360000" rIns="0" bIns="0" anchor="ctr"/>
        <a:lstStyle/>
        <a:p>
          <a:pPr marL="93663" indent="-93663" algn="l">
            <a:lnSpc>
              <a:spcPct val="100000"/>
            </a:lnSpc>
            <a:spcAft>
              <a:spcPts val="1200"/>
            </a:spcAft>
          </a:pPr>
          <a:r>
            <a:rPr lang="es-SV" sz="970" b="1" dirty="0" smtClean="0">
              <a:latin typeface="+mj-lt"/>
              <a:cs typeface="Calibri" pitchFamily="34" charset="0"/>
            </a:rPr>
            <a:t>Revisión integral y ajustes de la política crediticia.</a:t>
          </a:r>
          <a:endParaRPr lang="es-SV" sz="970" dirty="0">
            <a:latin typeface="+mj-lt"/>
            <a:cs typeface="Calibri" pitchFamily="34" charset="0"/>
          </a:endParaRPr>
        </a:p>
      </dgm:t>
    </dgm:pt>
    <dgm:pt modelId="{3E9D141E-8542-46F3-A2B3-1F2ACC9E11B4}" type="parTrans" cxnId="{E87A0B25-EBAF-4E46-97A1-FB79AEDF21EC}">
      <dgm:prSet/>
      <dgm:spPr/>
      <dgm:t>
        <a:bodyPr/>
        <a:lstStyle/>
        <a:p>
          <a:endParaRPr lang="es-SV" sz="1600">
            <a:latin typeface="+mj-lt"/>
          </a:endParaRPr>
        </a:p>
      </dgm:t>
    </dgm:pt>
    <dgm:pt modelId="{CC7F50AD-F8C7-4B89-8A58-3C55FB9C6B0B}" type="sibTrans" cxnId="{E87A0B25-EBAF-4E46-97A1-FB79AEDF21EC}">
      <dgm:prSet/>
      <dgm:spPr/>
      <dgm:t>
        <a:bodyPr/>
        <a:lstStyle/>
        <a:p>
          <a:endParaRPr lang="es-SV" sz="1600">
            <a:latin typeface="+mj-lt"/>
          </a:endParaRPr>
        </a:p>
      </dgm:t>
    </dgm:pt>
    <dgm:pt modelId="{81B31CC0-B369-4315-A86C-626A31CD1EDE}">
      <dgm:prSet custT="1"/>
      <dgm:spPr/>
      <dgm:t>
        <a:bodyPr lIns="216000" tIns="360000" rIns="0" bIns="0" anchor="ctr"/>
        <a:lstStyle/>
        <a:p>
          <a:pPr marL="93663" indent="-93663" algn="l">
            <a:lnSpc>
              <a:spcPct val="100000"/>
            </a:lnSpc>
            <a:spcAft>
              <a:spcPts val="1200"/>
            </a:spcAft>
          </a:pPr>
          <a:r>
            <a:rPr lang="es-SV" sz="970" b="1" dirty="0" smtClean="0">
              <a:latin typeface="+mj-lt"/>
              <a:cs typeface="Calibri" pitchFamily="34" charset="0"/>
            </a:rPr>
            <a:t>Revisión integral y fortalecimiento del programa "Vivienda Cercana"</a:t>
          </a:r>
          <a:endParaRPr lang="es-SV" sz="970" dirty="0">
            <a:latin typeface="+mj-lt"/>
            <a:cs typeface="Calibri" pitchFamily="34" charset="0"/>
          </a:endParaRPr>
        </a:p>
      </dgm:t>
    </dgm:pt>
    <dgm:pt modelId="{AF0974D5-5F3B-42F4-8D32-00D065BB8F3D}" type="parTrans" cxnId="{E057BA72-FD7D-4A63-8C24-42147E26CE26}">
      <dgm:prSet/>
      <dgm:spPr/>
      <dgm:t>
        <a:bodyPr/>
        <a:lstStyle/>
        <a:p>
          <a:endParaRPr lang="es-SV" sz="1600">
            <a:latin typeface="+mj-lt"/>
          </a:endParaRPr>
        </a:p>
      </dgm:t>
    </dgm:pt>
    <dgm:pt modelId="{A9E4CC0B-E6DF-4435-9433-F7937F131BF6}" type="sibTrans" cxnId="{E057BA72-FD7D-4A63-8C24-42147E26CE26}">
      <dgm:prSet/>
      <dgm:spPr/>
      <dgm:t>
        <a:bodyPr/>
        <a:lstStyle/>
        <a:p>
          <a:endParaRPr lang="es-SV" sz="1600">
            <a:latin typeface="+mj-lt"/>
          </a:endParaRPr>
        </a:p>
      </dgm:t>
    </dgm:pt>
    <dgm:pt modelId="{262B50C6-2EF1-4F02-B4B2-7BAB43119B36}">
      <dgm:prSet custT="1"/>
      <dgm:spPr/>
      <dgm:t>
        <a:bodyPr lIns="108000" tIns="72000" rIns="0" bIns="72000" anchor="t"/>
        <a:lstStyle/>
        <a:p>
          <a:pPr marL="271463" indent="-88900" algn="l">
            <a:lnSpc>
              <a:spcPct val="100000"/>
            </a:lnSpc>
            <a:spcAft>
              <a:spcPts val="600"/>
            </a:spcAft>
          </a:pPr>
          <a:r>
            <a:rPr lang="es-SV" sz="970" b="1" dirty="0" smtClean="0">
              <a:latin typeface="+mj-lt"/>
              <a:cs typeface="Calibri" pitchFamily="34" charset="0"/>
            </a:rPr>
            <a:t>Definición y actualización de la estrategia comercial del FSV.</a:t>
          </a:r>
          <a:endParaRPr lang="es-SV" sz="970" dirty="0">
            <a:latin typeface="+mj-lt"/>
            <a:cs typeface="Calibri" pitchFamily="34" charset="0"/>
          </a:endParaRPr>
        </a:p>
      </dgm:t>
    </dgm:pt>
    <dgm:pt modelId="{6B2CDA78-C8A2-42D2-9980-AEBAD1F4D298}" type="parTrans" cxnId="{665E8DAC-4488-4D83-91D1-793EBF422907}">
      <dgm:prSet/>
      <dgm:spPr/>
      <dgm:t>
        <a:bodyPr/>
        <a:lstStyle/>
        <a:p>
          <a:endParaRPr lang="es-SV" sz="1600">
            <a:latin typeface="+mj-lt"/>
          </a:endParaRPr>
        </a:p>
      </dgm:t>
    </dgm:pt>
    <dgm:pt modelId="{609A280D-1583-4C9F-A2FA-FF5F47103931}" type="sibTrans" cxnId="{665E8DAC-4488-4D83-91D1-793EBF422907}">
      <dgm:prSet/>
      <dgm:spPr/>
      <dgm:t>
        <a:bodyPr/>
        <a:lstStyle/>
        <a:p>
          <a:endParaRPr lang="es-SV" sz="1600">
            <a:latin typeface="+mj-lt"/>
          </a:endParaRPr>
        </a:p>
      </dgm:t>
    </dgm:pt>
    <dgm:pt modelId="{3CEF629F-8FB1-4578-81EA-DAAC8D7863A6}">
      <dgm:prSet custT="1"/>
      <dgm:spPr/>
      <dgm:t>
        <a:bodyPr lIns="108000" tIns="72000" rIns="0" bIns="72000" anchor="t"/>
        <a:lstStyle/>
        <a:p>
          <a:pPr marL="533400" indent="-95250" algn="l">
            <a:lnSpc>
              <a:spcPct val="100000"/>
            </a:lnSpc>
            <a:spcAft>
              <a:spcPts val="600"/>
            </a:spcAft>
          </a:pPr>
          <a:r>
            <a:rPr lang="es-SV" sz="970" b="1" dirty="0" smtClean="0">
              <a:latin typeface="+mj-lt"/>
              <a:cs typeface="Calibri" pitchFamily="34" charset="0"/>
            </a:rPr>
            <a:t>Medición del grado de satisfacción de los clientes respecto a los servicios recibidos</a:t>
          </a:r>
          <a:endParaRPr lang="es-SV" sz="970" dirty="0">
            <a:latin typeface="+mj-lt"/>
            <a:cs typeface="Calibri" pitchFamily="34" charset="0"/>
          </a:endParaRPr>
        </a:p>
      </dgm:t>
    </dgm:pt>
    <dgm:pt modelId="{A57F868F-1585-4CC4-A5F1-B7891FE923AB}" type="parTrans" cxnId="{0CAE1FCC-BE4E-4BEB-A592-3BF96873811F}">
      <dgm:prSet/>
      <dgm:spPr/>
      <dgm:t>
        <a:bodyPr/>
        <a:lstStyle/>
        <a:p>
          <a:endParaRPr lang="es-SV" sz="1600">
            <a:latin typeface="+mj-lt"/>
          </a:endParaRPr>
        </a:p>
      </dgm:t>
    </dgm:pt>
    <dgm:pt modelId="{C7BB0232-CD9A-482A-89BB-82944A8A0CF8}" type="sibTrans" cxnId="{0CAE1FCC-BE4E-4BEB-A592-3BF96873811F}">
      <dgm:prSet/>
      <dgm:spPr/>
      <dgm:t>
        <a:bodyPr/>
        <a:lstStyle/>
        <a:p>
          <a:endParaRPr lang="es-SV" sz="1600">
            <a:latin typeface="+mj-lt"/>
          </a:endParaRPr>
        </a:p>
      </dgm:t>
    </dgm:pt>
    <dgm:pt modelId="{5381979F-8840-4F0F-9582-FC2807A0B67E}">
      <dgm:prSet custT="1"/>
      <dgm:spPr/>
      <dgm:t>
        <a:bodyPr lIns="108000" tIns="72000" rIns="0" bIns="72000" anchor="t"/>
        <a:lstStyle/>
        <a:p>
          <a:pPr marL="719138" indent="-96838" algn="l">
            <a:lnSpc>
              <a:spcPct val="100000"/>
            </a:lnSpc>
            <a:spcAft>
              <a:spcPts val="600"/>
            </a:spcAft>
          </a:pPr>
          <a:r>
            <a:rPr lang="es-SV" sz="970" b="1" dirty="0" smtClean="0">
              <a:latin typeface="+mj-lt"/>
              <a:cs typeface="Calibri" pitchFamily="34" charset="0"/>
            </a:rPr>
            <a:t>Fortalecimiento de Sitio Web y servicios de gobierno electrónico</a:t>
          </a:r>
          <a:endParaRPr lang="es-SV" sz="970" dirty="0">
            <a:latin typeface="+mj-lt"/>
            <a:cs typeface="Calibri" pitchFamily="34" charset="0"/>
          </a:endParaRPr>
        </a:p>
      </dgm:t>
    </dgm:pt>
    <dgm:pt modelId="{1027267B-1801-4CD4-ADF7-F62C1D8479E9}" type="parTrans" cxnId="{D216EF64-FA77-4D05-9B19-4411FE75D2AC}">
      <dgm:prSet/>
      <dgm:spPr/>
      <dgm:t>
        <a:bodyPr/>
        <a:lstStyle/>
        <a:p>
          <a:endParaRPr lang="es-SV" sz="1600">
            <a:latin typeface="+mj-lt"/>
          </a:endParaRPr>
        </a:p>
      </dgm:t>
    </dgm:pt>
    <dgm:pt modelId="{81E3CC7B-B189-4713-9595-B15B8B8D6530}" type="sibTrans" cxnId="{D216EF64-FA77-4D05-9B19-4411FE75D2AC}">
      <dgm:prSet/>
      <dgm:spPr/>
      <dgm:t>
        <a:bodyPr/>
        <a:lstStyle/>
        <a:p>
          <a:endParaRPr lang="es-SV" sz="1600">
            <a:latin typeface="+mj-lt"/>
          </a:endParaRPr>
        </a:p>
      </dgm:t>
    </dgm:pt>
    <dgm:pt modelId="{554CE71D-5850-4ADA-8325-85FEB217AFF5}">
      <dgm:prSet custT="1"/>
      <dgm:spPr/>
      <dgm:t>
        <a:bodyPr lIns="216000" tIns="0" rIns="72000" bIns="108000" anchor="b" anchorCtr="0"/>
        <a:lstStyle/>
        <a:p>
          <a:pPr marL="87313" indent="-87313" algn="l"/>
          <a:r>
            <a:rPr lang="es-SV" sz="970" b="1" dirty="0" smtClean="0">
              <a:latin typeface="+mj-lt"/>
              <a:cs typeface="Calibri" pitchFamily="34" charset="0"/>
            </a:rPr>
            <a:t>Gestión del índice de rentabilidad Institucional acorde a la naturaleza social del FSV.</a:t>
          </a:r>
          <a:endParaRPr lang="es-SV" sz="970" dirty="0">
            <a:latin typeface="+mj-lt"/>
            <a:cs typeface="Calibri" pitchFamily="34" charset="0"/>
          </a:endParaRPr>
        </a:p>
      </dgm:t>
    </dgm:pt>
    <dgm:pt modelId="{877B118A-58F5-4DE0-93AA-7AD5242666BE}" type="parTrans" cxnId="{F8229345-D32C-4CFE-91D1-2F1AC411F952}">
      <dgm:prSet/>
      <dgm:spPr/>
      <dgm:t>
        <a:bodyPr/>
        <a:lstStyle/>
        <a:p>
          <a:endParaRPr lang="es-SV" sz="1600">
            <a:latin typeface="+mj-lt"/>
          </a:endParaRPr>
        </a:p>
      </dgm:t>
    </dgm:pt>
    <dgm:pt modelId="{06755498-1826-4566-8CA1-DAC60C9F5AF0}" type="sibTrans" cxnId="{F8229345-D32C-4CFE-91D1-2F1AC411F952}">
      <dgm:prSet/>
      <dgm:spPr/>
      <dgm:t>
        <a:bodyPr/>
        <a:lstStyle/>
        <a:p>
          <a:endParaRPr lang="es-SV" sz="1600">
            <a:latin typeface="+mj-lt"/>
          </a:endParaRPr>
        </a:p>
      </dgm:t>
    </dgm:pt>
    <dgm:pt modelId="{5852D308-2F46-4511-A5E4-948A642BD828}">
      <dgm:prSet custT="1"/>
      <dgm:spPr/>
      <dgm:t>
        <a:bodyPr lIns="216000" tIns="0" rIns="72000" bIns="108000" anchor="b" anchorCtr="0"/>
        <a:lstStyle/>
        <a:p>
          <a:pPr marL="87313" indent="-87313" algn="l"/>
          <a:r>
            <a:rPr lang="es-SV" sz="970" b="1" dirty="0" smtClean="0">
              <a:latin typeface="+mj-lt"/>
              <a:cs typeface="Calibri" pitchFamily="34" charset="0"/>
            </a:rPr>
            <a:t>Obtención de Recursos Financieros para Inversión</a:t>
          </a:r>
          <a:endParaRPr lang="es-SV" sz="970" dirty="0">
            <a:latin typeface="+mj-lt"/>
            <a:cs typeface="Calibri" pitchFamily="34" charset="0"/>
          </a:endParaRPr>
        </a:p>
      </dgm:t>
    </dgm:pt>
    <dgm:pt modelId="{B5F13AEB-398A-4C43-B2ED-88701C4401BC}" type="parTrans" cxnId="{5D8520BF-91A6-4CD6-97C3-0E09E941DC9A}">
      <dgm:prSet/>
      <dgm:spPr/>
      <dgm:t>
        <a:bodyPr/>
        <a:lstStyle/>
        <a:p>
          <a:endParaRPr lang="es-SV" sz="1600">
            <a:latin typeface="+mj-lt"/>
          </a:endParaRPr>
        </a:p>
      </dgm:t>
    </dgm:pt>
    <dgm:pt modelId="{C2D73C24-6A96-4A8F-BAEC-A803ED1C2226}" type="sibTrans" cxnId="{5D8520BF-91A6-4CD6-97C3-0E09E941DC9A}">
      <dgm:prSet/>
      <dgm:spPr/>
      <dgm:t>
        <a:bodyPr/>
        <a:lstStyle/>
        <a:p>
          <a:endParaRPr lang="es-SV" sz="1600">
            <a:latin typeface="+mj-lt"/>
          </a:endParaRPr>
        </a:p>
      </dgm:t>
    </dgm:pt>
    <dgm:pt modelId="{022E9AC1-5BE5-4E71-B358-2B3C7C5F3253}">
      <dgm:prSet custT="1"/>
      <dgm:spPr/>
      <dgm:t>
        <a:bodyPr lIns="180000" tIns="0" rIns="72000" bIns="216000" anchor="b"/>
        <a:lstStyle/>
        <a:p>
          <a:pPr marL="631825" indent="-96838"/>
          <a:r>
            <a:rPr lang="es-SV" sz="970" b="1" dirty="0" smtClean="0">
              <a:latin typeface="+mj-lt"/>
              <a:cs typeface="Calibri" pitchFamily="34" charset="0"/>
            </a:rPr>
            <a:t>Elaboración de diagnóstico y propuesta de actualización del marco legal y normativo</a:t>
          </a:r>
          <a:endParaRPr lang="es-SV" sz="970" dirty="0">
            <a:latin typeface="+mj-lt"/>
            <a:cs typeface="Calibri" pitchFamily="34" charset="0"/>
          </a:endParaRPr>
        </a:p>
      </dgm:t>
    </dgm:pt>
    <dgm:pt modelId="{70C70DBE-8334-4784-8764-123AB19F4047}" type="parTrans" cxnId="{9A6043E8-8236-4166-B74D-8D50FAF49B16}">
      <dgm:prSet/>
      <dgm:spPr/>
      <dgm:t>
        <a:bodyPr/>
        <a:lstStyle/>
        <a:p>
          <a:endParaRPr lang="es-SV" sz="1600">
            <a:latin typeface="+mj-lt"/>
          </a:endParaRPr>
        </a:p>
      </dgm:t>
    </dgm:pt>
    <dgm:pt modelId="{89484A7C-B10A-415B-8F73-E348AAA83360}" type="sibTrans" cxnId="{9A6043E8-8236-4166-B74D-8D50FAF49B16}">
      <dgm:prSet/>
      <dgm:spPr/>
      <dgm:t>
        <a:bodyPr/>
        <a:lstStyle/>
        <a:p>
          <a:endParaRPr lang="es-SV" sz="1600">
            <a:latin typeface="+mj-lt"/>
          </a:endParaRPr>
        </a:p>
      </dgm:t>
    </dgm:pt>
    <dgm:pt modelId="{A510E7D1-66DF-4BF3-8E1A-6D7DE3588D90}">
      <dgm:prSet custT="1"/>
      <dgm:spPr/>
      <dgm:t>
        <a:bodyPr lIns="180000" tIns="0" rIns="72000" bIns="216000" anchor="b"/>
        <a:lstStyle/>
        <a:p>
          <a:pPr marL="174625" indent="-60325"/>
          <a:r>
            <a:rPr lang="es-SV" sz="970" b="1" dirty="0" smtClean="0">
              <a:latin typeface="+mj-lt"/>
              <a:cs typeface="Calibri" pitchFamily="34" charset="0"/>
            </a:rPr>
            <a:t>Fortalecimiento de la transparencia institucional</a:t>
          </a:r>
          <a:endParaRPr lang="es-SV" sz="970" dirty="0">
            <a:latin typeface="+mj-lt"/>
            <a:cs typeface="Calibri" pitchFamily="34" charset="0"/>
          </a:endParaRPr>
        </a:p>
      </dgm:t>
    </dgm:pt>
    <dgm:pt modelId="{68F19F0B-92EF-40E7-BB00-A79457656CE4}" type="parTrans" cxnId="{CADC058E-D3C6-4AED-B28C-3B21FDE59853}">
      <dgm:prSet/>
      <dgm:spPr/>
      <dgm:t>
        <a:bodyPr/>
        <a:lstStyle/>
        <a:p>
          <a:endParaRPr lang="es-SV" sz="1600">
            <a:latin typeface="+mj-lt"/>
          </a:endParaRPr>
        </a:p>
      </dgm:t>
    </dgm:pt>
    <dgm:pt modelId="{C5EE3768-A0DE-494A-AB70-B57D41CDA6D9}" type="sibTrans" cxnId="{CADC058E-D3C6-4AED-B28C-3B21FDE59853}">
      <dgm:prSet/>
      <dgm:spPr/>
      <dgm:t>
        <a:bodyPr/>
        <a:lstStyle/>
        <a:p>
          <a:endParaRPr lang="es-SV" sz="1600">
            <a:latin typeface="+mj-lt"/>
          </a:endParaRPr>
        </a:p>
      </dgm:t>
    </dgm:pt>
    <dgm:pt modelId="{378769AB-0E5B-4E5D-A751-319AA2F7DDA3}">
      <dgm:prSet phldrT="[Texto]" custT="1"/>
      <dgm:spPr/>
      <dgm:t>
        <a:bodyPr lIns="216000" tIns="0" rIns="72000" bIns="108000" anchor="b" anchorCtr="0"/>
        <a:lstStyle/>
        <a:p>
          <a:pPr marL="0" indent="0" algn="l"/>
          <a:endParaRPr lang="es-SV" sz="970" b="1" dirty="0">
            <a:latin typeface="+mj-lt"/>
            <a:cs typeface="Calibri" pitchFamily="34" charset="0"/>
          </a:endParaRPr>
        </a:p>
      </dgm:t>
    </dgm:pt>
    <dgm:pt modelId="{2D75F9D8-F745-47CA-86CD-3F0512A1C28B}" type="parTrans" cxnId="{E4A516C1-945D-4E5D-A9BE-B06BE3E08CCD}">
      <dgm:prSet/>
      <dgm:spPr/>
      <dgm:t>
        <a:bodyPr/>
        <a:lstStyle/>
        <a:p>
          <a:endParaRPr lang="es-SV"/>
        </a:p>
      </dgm:t>
    </dgm:pt>
    <dgm:pt modelId="{639DDFE3-EE24-4254-AE5B-42AFE528A3DA}" type="sibTrans" cxnId="{E4A516C1-945D-4E5D-A9BE-B06BE3E08CCD}">
      <dgm:prSet/>
      <dgm:spPr/>
      <dgm:t>
        <a:bodyPr/>
        <a:lstStyle/>
        <a:p>
          <a:endParaRPr lang="es-SV"/>
        </a:p>
      </dgm:t>
    </dgm:pt>
    <dgm:pt modelId="{1B8F2638-473E-4879-B3C3-327938015275}">
      <dgm:prSet custT="1"/>
      <dgm:spPr/>
      <dgm:t>
        <a:bodyPr lIns="216000" tIns="0" rIns="72000" bIns="108000" anchor="b" anchorCtr="0"/>
        <a:lstStyle/>
        <a:p>
          <a:pPr marL="96838" indent="0" algn="l"/>
          <a:endParaRPr lang="es-SV" sz="970" dirty="0">
            <a:latin typeface="+mj-lt"/>
            <a:cs typeface="Calibri" pitchFamily="34" charset="0"/>
          </a:endParaRPr>
        </a:p>
      </dgm:t>
    </dgm:pt>
    <dgm:pt modelId="{D9A0B82B-A5F6-4A52-8BE7-D474A532FAB1}" type="parTrans" cxnId="{460DFDDA-42A0-45CA-A31F-EBACBAD56DEA}">
      <dgm:prSet/>
      <dgm:spPr/>
      <dgm:t>
        <a:bodyPr/>
        <a:lstStyle/>
        <a:p>
          <a:endParaRPr lang="es-SV"/>
        </a:p>
      </dgm:t>
    </dgm:pt>
    <dgm:pt modelId="{C093FC80-5173-405C-8D1A-87FAFC56804A}" type="sibTrans" cxnId="{460DFDDA-42A0-45CA-A31F-EBACBAD56DEA}">
      <dgm:prSet/>
      <dgm:spPr/>
      <dgm:t>
        <a:bodyPr/>
        <a:lstStyle/>
        <a:p>
          <a:endParaRPr lang="es-SV"/>
        </a:p>
      </dgm:t>
    </dgm:pt>
    <dgm:pt modelId="{650541C8-5CA8-432F-91FE-5F37278CAA88}">
      <dgm:prSet phldrT="[Texto]" custT="1"/>
      <dgm:spPr/>
      <dgm:t>
        <a:bodyPr lIns="180000" tIns="0" rIns="72000" bIns="216000" anchor="b"/>
        <a:lstStyle/>
        <a:p>
          <a:pPr marL="530225" indent="0" algn="r"/>
          <a:endParaRPr lang="es-SV" sz="970" dirty="0">
            <a:latin typeface="+mj-lt"/>
            <a:cs typeface="Calibri" pitchFamily="34" charset="0"/>
          </a:endParaRPr>
        </a:p>
      </dgm:t>
    </dgm:pt>
    <dgm:pt modelId="{62746062-DF9A-4432-8F13-E287852D3C69}" type="parTrans" cxnId="{DC1C09AF-56C9-412A-A5EB-6A345B864B3E}">
      <dgm:prSet/>
      <dgm:spPr/>
      <dgm:t>
        <a:bodyPr/>
        <a:lstStyle/>
        <a:p>
          <a:endParaRPr lang="es-SV"/>
        </a:p>
      </dgm:t>
    </dgm:pt>
    <dgm:pt modelId="{425D38BC-A49B-44D6-AA08-ED70F02F4998}" type="sibTrans" cxnId="{DC1C09AF-56C9-412A-A5EB-6A345B864B3E}">
      <dgm:prSet/>
      <dgm:spPr/>
      <dgm:t>
        <a:bodyPr/>
        <a:lstStyle/>
        <a:p>
          <a:endParaRPr lang="es-SV"/>
        </a:p>
      </dgm:t>
    </dgm:pt>
    <dgm:pt modelId="{8632808F-0D7E-45F1-9181-0FD8472354AF}">
      <dgm:prSet custT="1"/>
      <dgm:spPr/>
      <dgm:t>
        <a:bodyPr lIns="180000" tIns="0" rIns="72000" bIns="216000" anchor="b"/>
        <a:lstStyle/>
        <a:p>
          <a:pPr marL="530225" indent="4763"/>
          <a:endParaRPr lang="es-SV" sz="970" dirty="0">
            <a:latin typeface="+mj-lt"/>
            <a:cs typeface="Calibri" pitchFamily="34" charset="0"/>
          </a:endParaRPr>
        </a:p>
      </dgm:t>
    </dgm:pt>
    <dgm:pt modelId="{B1728396-11BD-448C-89A6-C78E0E7A8D52}" type="parTrans" cxnId="{9245F5D5-9993-4C37-B276-C4ECF7C39FF3}">
      <dgm:prSet/>
      <dgm:spPr/>
      <dgm:t>
        <a:bodyPr/>
        <a:lstStyle/>
        <a:p>
          <a:endParaRPr lang="es-SV"/>
        </a:p>
      </dgm:t>
    </dgm:pt>
    <dgm:pt modelId="{B1EB0DDB-5D25-4665-8605-EF897AA87A90}" type="sibTrans" cxnId="{9245F5D5-9993-4C37-B276-C4ECF7C39FF3}">
      <dgm:prSet/>
      <dgm:spPr/>
      <dgm:t>
        <a:bodyPr/>
        <a:lstStyle/>
        <a:p>
          <a:endParaRPr lang="es-SV"/>
        </a:p>
      </dgm:t>
    </dgm:pt>
    <dgm:pt modelId="{6E6A8718-0FF3-4A89-A73E-1DF1164C06F2}" type="pres">
      <dgm:prSet presAssocID="{ACEEF31A-8BE5-462B-94C9-14B4AAF8EDDE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A2FC9CA0-895E-40EE-9A86-8404B9FA5951}" type="pres">
      <dgm:prSet presAssocID="{ACEEF31A-8BE5-462B-94C9-14B4AAF8EDDE}" presName="children" presStyleCnt="0"/>
      <dgm:spPr/>
    </dgm:pt>
    <dgm:pt modelId="{E352BA1D-0F2A-47CD-B6D3-22E53E5A0081}" type="pres">
      <dgm:prSet presAssocID="{ACEEF31A-8BE5-462B-94C9-14B4AAF8EDDE}" presName="child1group" presStyleCnt="0"/>
      <dgm:spPr/>
    </dgm:pt>
    <dgm:pt modelId="{B7994742-C4E4-4210-BB21-1035FA97B22C}" type="pres">
      <dgm:prSet presAssocID="{ACEEF31A-8BE5-462B-94C9-14B4AAF8EDDE}" presName="child1" presStyleLbl="bgAcc1" presStyleIdx="0" presStyleCnt="4" custScaleX="122122" custScaleY="146190" custLinFactNeighborX="-30013" custLinFactNeighborY="23591"/>
      <dgm:spPr/>
      <dgm:t>
        <a:bodyPr/>
        <a:lstStyle/>
        <a:p>
          <a:endParaRPr lang="es-SV"/>
        </a:p>
      </dgm:t>
    </dgm:pt>
    <dgm:pt modelId="{9AFD19EC-DE83-48B6-A76F-2146F2CFA144}" type="pres">
      <dgm:prSet presAssocID="{ACEEF31A-8BE5-462B-94C9-14B4AAF8EDDE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C36B5769-0F1A-4C24-8B12-3812D0ABB6A1}" type="pres">
      <dgm:prSet presAssocID="{ACEEF31A-8BE5-462B-94C9-14B4AAF8EDDE}" presName="child2group" presStyleCnt="0"/>
      <dgm:spPr/>
    </dgm:pt>
    <dgm:pt modelId="{F988D65F-2E53-4B79-B5DB-204A5BEA1B92}" type="pres">
      <dgm:prSet presAssocID="{ACEEF31A-8BE5-462B-94C9-14B4AAF8EDDE}" presName="child2" presStyleLbl="bgAcc1" presStyleIdx="1" presStyleCnt="4" custScaleX="151403" custScaleY="147367" custLinFactNeighborX="42003" custLinFactNeighborY="24180"/>
      <dgm:spPr/>
      <dgm:t>
        <a:bodyPr/>
        <a:lstStyle/>
        <a:p>
          <a:endParaRPr lang="es-SV"/>
        </a:p>
      </dgm:t>
    </dgm:pt>
    <dgm:pt modelId="{89924215-7BDF-4D99-AA4A-588C986E7571}" type="pres">
      <dgm:prSet presAssocID="{ACEEF31A-8BE5-462B-94C9-14B4AAF8EDDE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606F4938-E37D-45A0-B8FE-1DE3616919B7}" type="pres">
      <dgm:prSet presAssocID="{ACEEF31A-8BE5-462B-94C9-14B4AAF8EDDE}" presName="child3group" presStyleCnt="0"/>
      <dgm:spPr/>
    </dgm:pt>
    <dgm:pt modelId="{B5DE1B4F-0CDE-4B2C-AD2C-AA6DD48952A4}" type="pres">
      <dgm:prSet presAssocID="{ACEEF31A-8BE5-462B-94C9-14B4AAF8EDDE}" presName="child3" presStyleLbl="bgAcc1" presStyleIdx="2" presStyleCnt="4" custScaleX="150841" custScaleY="144558" custLinFactNeighborX="42284" custLinFactNeighborY="-27497"/>
      <dgm:spPr/>
      <dgm:t>
        <a:bodyPr/>
        <a:lstStyle/>
        <a:p>
          <a:endParaRPr lang="es-SV"/>
        </a:p>
      </dgm:t>
    </dgm:pt>
    <dgm:pt modelId="{52ED0874-BB9E-40F3-88FF-57DD838EC0F9}" type="pres">
      <dgm:prSet presAssocID="{ACEEF31A-8BE5-462B-94C9-14B4AAF8EDDE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C803D60F-73D1-486F-A512-CE7A7B0A26B7}" type="pres">
      <dgm:prSet presAssocID="{ACEEF31A-8BE5-462B-94C9-14B4AAF8EDDE}" presName="child4group" presStyleCnt="0"/>
      <dgm:spPr/>
    </dgm:pt>
    <dgm:pt modelId="{240468A4-78B7-449F-97D7-AE259E031F8C}" type="pres">
      <dgm:prSet presAssocID="{ACEEF31A-8BE5-462B-94C9-14B4AAF8EDDE}" presName="child4" presStyleLbl="bgAcc1" presStyleIdx="3" presStyleCnt="4" custScaleX="122236" custScaleY="145398" custLinFactNeighborX="-30790" custLinFactNeighborY="-26458"/>
      <dgm:spPr/>
      <dgm:t>
        <a:bodyPr/>
        <a:lstStyle/>
        <a:p>
          <a:endParaRPr lang="es-SV"/>
        </a:p>
      </dgm:t>
    </dgm:pt>
    <dgm:pt modelId="{61052B7A-9090-49E1-8E1C-0C078DFEC4CB}" type="pres">
      <dgm:prSet presAssocID="{ACEEF31A-8BE5-462B-94C9-14B4AAF8EDDE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16905E6A-25D0-4454-97BD-5F6C1E800719}" type="pres">
      <dgm:prSet presAssocID="{ACEEF31A-8BE5-462B-94C9-14B4AAF8EDDE}" presName="childPlaceholder" presStyleCnt="0"/>
      <dgm:spPr/>
    </dgm:pt>
    <dgm:pt modelId="{1EABE3BB-12ED-4018-875A-AF46374D4718}" type="pres">
      <dgm:prSet presAssocID="{ACEEF31A-8BE5-462B-94C9-14B4AAF8EDDE}" presName="circle" presStyleCnt="0"/>
      <dgm:spPr/>
    </dgm:pt>
    <dgm:pt modelId="{52B366A5-E90F-4455-9D5D-4998350DBB67}" type="pres">
      <dgm:prSet presAssocID="{ACEEF31A-8BE5-462B-94C9-14B4AAF8EDDE}" presName="quadrant1" presStyleLbl="node1" presStyleIdx="0" presStyleCnt="4" custScaleX="120020" custScaleY="102771" custLinFactNeighborX="1868" custLinFactNeighborY="1339">
        <dgm:presLayoutVars>
          <dgm:chMax val="1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38A156C4-2C29-4C42-B8D6-BA4CC9038D25}" type="pres">
      <dgm:prSet presAssocID="{ACEEF31A-8BE5-462B-94C9-14B4AAF8EDDE}" presName="quadrant2" presStyleLbl="node1" presStyleIdx="1" presStyleCnt="4" custScaleX="113475" custScaleY="105301" custLinFactNeighborX="15646" custLinFactNeighborY="2169">
        <dgm:presLayoutVars>
          <dgm:chMax val="1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59A34148-2C5E-4EE5-A91F-B3CA7F0975B4}" type="pres">
      <dgm:prSet presAssocID="{ACEEF31A-8BE5-462B-94C9-14B4AAF8EDDE}" presName="quadrant3" presStyleLbl="node1" presStyleIdx="2" presStyleCnt="4" custScaleX="110036" custScaleY="110210" custLinFactNeighborX="17133" custLinFactNeighborY="7839">
        <dgm:presLayoutVars>
          <dgm:chMax val="1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E6575E0A-7D5F-44E9-B915-1F0495D8125C}" type="pres">
      <dgm:prSet presAssocID="{ACEEF31A-8BE5-462B-94C9-14B4AAF8EDDE}" presName="quadrant4" presStyleLbl="node1" presStyleIdx="3" presStyleCnt="4" custScaleX="121454" custScaleY="111672" custLinFactNeighborX="3674" custLinFactNeighborY="7395">
        <dgm:presLayoutVars>
          <dgm:chMax val="1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6812489D-F705-46B6-8026-92D447C21E32}" type="pres">
      <dgm:prSet presAssocID="{ACEEF31A-8BE5-462B-94C9-14B4AAF8EDDE}" presName="quadrantPlaceholder" presStyleCnt="0"/>
      <dgm:spPr/>
    </dgm:pt>
    <dgm:pt modelId="{B70C7E82-2E18-47A8-9033-8D3EA4DD2CFD}" type="pres">
      <dgm:prSet presAssocID="{ACEEF31A-8BE5-462B-94C9-14B4AAF8EDDE}" presName="center1" presStyleLbl="fgShp" presStyleIdx="0" presStyleCnt="2" custLinFactX="199044" custLinFactNeighborX="200000" custLinFactNeighborY="1758"/>
      <dgm:spPr>
        <a:solidFill>
          <a:schemeClr val="bg1">
            <a:alpha val="0"/>
          </a:schemeClr>
        </a:solidFill>
      </dgm:spPr>
    </dgm:pt>
    <dgm:pt modelId="{6B3D9D08-77E3-489D-AC00-0F04B419EF78}" type="pres">
      <dgm:prSet presAssocID="{ACEEF31A-8BE5-462B-94C9-14B4AAF8EDDE}" presName="center2" presStyleLbl="fgShp" presStyleIdx="1" presStyleCnt="2" custLinFactY="-126127" custLinFactNeighborX="21586" custLinFactNeighborY="-200000"/>
      <dgm:spPr>
        <a:solidFill>
          <a:schemeClr val="accent1">
            <a:tint val="60000"/>
            <a:hueOff val="0"/>
            <a:satOff val="0"/>
            <a:lumOff val="0"/>
            <a:alpha val="0"/>
          </a:schemeClr>
        </a:solidFill>
      </dgm:spPr>
    </dgm:pt>
  </dgm:ptLst>
  <dgm:cxnLst>
    <dgm:cxn modelId="{EC2AFD19-7EDE-44B8-972A-E62BA7EB2D1D}" type="presOf" srcId="{262B50C6-2EF1-4F02-B4B2-7BAB43119B36}" destId="{89924215-7BDF-4D99-AA4A-588C986E7571}" srcOrd="1" destOrd="1" presId="urn:microsoft.com/office/officeart/2005/8/layout/cycle4"/>
    <dgm:cxn modelId="{CC0D0636-FF3A-4BDF-8EEC-F0B0F7C15265}" srcId="{1120D6DA-E4FB-46CA-ACC2-991BA4FDE604}" destId="{8864685E-283C-4288-8D36-338999A682A6}" srcOrd="0" destOrd="0" parTransId="{A9D69EC4-EA45-42C8-AB8D-0D5991DC4EC5}" sibTransId="{0E5B79D2-B2C5-4496-9B2E-F6612B4147E5}"/>
    <dgm:cxn modelId="{59394EE7-9949-4F71-A045-7802252FC292}" type="presOf" srcId="{81B31CC0-B369-4315-A86C-626A31CD1EDE}" destId="{B7994742-C4E4-4210-BB21-1035FA97B22C}" srcOrd="0" destOrd="2" presId="urn:microsoft.com/office/officeart/2005/8/layout/cycle4"/>
    <dgm:cxn modelId="{A5B41036-9D42-45E7-AB77-D07AE0462BD7}" type="presOf" srcId="{3CEF629F-8FB1-4578-81EA-DAAC8D7863A6}" destId="{F988D65F-2E53-4B79-B5DB-204A5BEA1B92}" srcOrd="0" destOrd="2" presId="urn:microsoft.com/office/officeart/2005/8/layout/cycle4"/>
    <dgm:cxn modelId="{7CE20022-EBFA-4C58-894F-34F8AFF49CE7}" type="presOf" srcId="{D7959BC9-755E-4922-A4A3-2DDE8A9ED06B}" destId="{9AFD19EC-DE83-48B6-A76F-2146F2CFA144}" srcOrd="1" destOrd="0" presId="urn:microsoft.com/office/officeart/2005/8/layout/cycle4"/>
    <dgm:cxn modelId="{7DD40AC0-1C51-4D62-A85E-604CA40A8DA8}" type="presOf" srcId="{A510E7D1-66DF-4BF3-8E1A-6D7DE3588D90}" destId="{52ED0874-BB9E-40F3-88FF-57DD838EC0F9}" srcOrd="1" destOrd="4" presId="urn:microsoft.com/office/officeart/2005/8/layout/cycle4"/>
    <dgm:cxn modelId="{F2F59864-C7E1-459D-BE62-352C94EB1023}" type="presOf" srcId="{5381979F-8840-4F0F-9582-FC2807A0B67E}" destId="{F988D65F-2E53-4B79-B5DB-204A5BEA1B92}" srcOrd="0" destOrd="3" presId="urn:microsoft.com/office/officeart/2005/8/layout/cycle4"/>
    <dgm:cxn modelId="{2BF353C5-1A90-43F0-9EE7-B491EE841E36}" type="presOf" srcId="{8632808F-0D7E-45F1-9181-0FD8472354AF}" destId="{52ED0874-BB9E-40F3-88FF-57DD838EC0F9}" srcOrd="1" destOrd="3" presId="urn:microsoft.com/office/officeart/2005/8/layout/cycle4"/>
    <dgm:cxn modelId="{5D8520BF-91A6-4CD6-97C3-0E09E941DC9A}" srcId="{2DBE138A-EF6E-4F09-8718-E8F07A429AFC}" destId="{5852D308-2F46-4511-A5E4-948A642BD828}" srcOrd="4" destOrd="0" parTransId="{B5F13AEB-398A-4C43-B2ED-88701C4401BC}" sibTransId="{C2D73C24-6A96-4A8F-BAEC-A803ED1C2226}"/>
    <dgm:cxn modelId="{2772600C-A9FD-4B25-ADD1-BCE1B09B8703}" type="presOf" srcId="{ACEEF31A-8BE5-462B-94C9-14B4AAF8EDDE}" destId="{6E6A8718-0FF3-4A89-A73E-1DF1164C06F2}" srcOrd="0" destOrd="0" presId="urn:microsoft.com/office/officeart/2005/8/layout/cycle4"/>
    <dgm:cxn modelId="{DC1C09AF-56C9-412A-A5EB-6A345B864B3E}" srcId="{1120D6DA-E4FB-46CA-ACC2-991BA4FDE604}" destId="{650541C8-5CA8-432F-91FE-5F37278CAA88}" srcOrd="1" destOrd="0" parTransId="{62746062-DF9A-4432-8F13-E287852D3C69}" sibTransId="{425D38BC-A49B-44D6-AA08-ED70F02F4998}"/>
    <dgm:cxn modelId="{CA330D8C-17D8-4A9F-B18A-6807BC155F84}" type="presOf" srcId="{C90FE47F-996E-4105-B3C7-7892B3140E97}" destId="{61052B7A-9090-49E1-8E1C-0C078DFEC4CB}" srcOrd="1" destOrd="0" presId="urn:microsoft.com/office/officeart/2005/8/layout/cycle4"/>
    <dgm:cxn modelId="{CADC058E-D3C6-4AED-B28C-3B21FDE59853}" srcId="{1120D6DA-E4FB-46CA-ACC2-991BA4FDE604}" destId="{A510E7D1-66DF-4BF3-8E1A-6D7DE3588D90}" srcOrd="4" destOrd="0" parTransId="{68F19F0B-92EF-40E7-BB00-A79457656CE4}" sibTransId="{C5EE3768-A0DE-494A-AB70-B57D41CDA6D9}"/>
    <dgm:cxn modelId="{55BDDD53-1B09-4920-BE8D-C94B724DB3A9}" type="presOf" srcId="{8864685E-283C-4288-8D36-338999A682A6}" destId="{52ED0874-BB9E-40F3-88FF-57DD838EC0F9}" srcOrd="1" destOrd="0" presId="urn:microsoft.com/office/officeart/2005/8/layout/cycle4"/>
    <dgm:cxn modelId="{E90AD5DC-8939-4598-8FCE-450B27537D9C}" type="presOf" srcId="{A510E7D1-66DF-4BF3-8E1A-6D7DE3588D90}" destId="{B5DE1B4F-0CDE-4B2C-AD2C-AA6DD48952A4}" srcOrd="0" destOrd="4" presId="urn:microsoft.com/office/officeart/2005/8/layout/cycle4"/>
    <dgm:cxn modelId="{C498E3BE-7F73-4313-B540-FC62A6C48D87}" type="presOf" srcId="{9AF2B3E0-3687-4A2C-A623-B8CE35EC1059}" destId="{9AFD19EC-DE83-48B6-A76F-2146F2CFA144}" srcOrd="1" destOrd="1" presId="urn:microsoft.com/office/officeart/2005/8/layout/cycle4"/>
    <dgm:cxn modelId="{BCA9E215-2C36-44A7-9D90-5D050EB5A60E}" type="presOf" srcId="{378769AB-0E5B-4E5D-A751-319AA2F7DDA3}" destId="{61052B7A-9090-49E1-8E1C-0C078DFEC4CB}" srcOrd="1" destOrd="1" presId="urn:microsoft.com/office/officeart/2005/8/layout/cycle4"/>
    <dgm:cxn modelId="{E87A0B25-EBAF-4E46-97A1-FB79AEDF21EC}" srcId="{9C57E00E-73C1-4235-B595-B63F8435BB2F}" destId="{9AF2B3E0-3687-4A2C-A623-B8CE35EC1059}" srcOrd="1" destOrd="0" parTransId="{3E9D141E-8542-46F3-A2B3-1F2ACC9E11B4}" sibTransId="{CC7F50AD-F8C7-4B89-8A58-3C55FB9C6B0B}"/>
    <dgm:cxn modelId="{6F07E241-8C59-4A9D-90FF-5A9FD337D91B}" srcId="{9C57E00E-73C1-4235-B595-B63F8435BB2F}" destId="{D7959BC9-755E-4922-A4A3-2DDE8A9ED06B}" srcOrd="0" destOrd="0" parTransId="{A800BFC4-C381-4BEF-A5D6-7FFDDD582A3B}" sibTransId="{4309E938-E353-43B7-B8AC-CF2F2BD32E95}"/>
    <dgm:cxn modelId="{E4A516C1-945D-4E5D-A9BE-B06BE3E08CCD}" srcId="{2DBE138A-EF6E-4F09-8718-E8F07A429AFC}" destId="{378769AB-0E5B-4E5D-A751-319AA2F7DDA3}" srcOrd="1" destOrd="0" parTransId="{2D75F9D8-F745-47CA-86CD-3F0512A1C28B}" sibTransId="{639DDFE3-EE24-4254-AE5B-42AFE528A3DA}"/>
    <dgm:cxn modelId="{2EDFBC91-462D-4EE0-84DF-B815D9451D40}" type="presOf" srcId="{9C57E00E-73C1-4235-B595-B63F8435BB2F}" destId="{52B366A5-E90F-4455-9D5D-4998350DBB67}" srcOrd="0" destOrd="0" presId="urn:microsoft.com/office/officeart/2005/8/layout/cycle4"/>
    <dgm:cxn modelId="{460DFDDA-42A0-45CA-A31F-EBACBAD56DEA}" srcId="{2DBE138A-EF6E-4F09-8718-E8F07A429AFC}" destId="{1B8F2638-473E-4879-B3C3-327938015275}" srcOrd="3" destOrd="0" parTransId="{D9A0B82B-A5F6-4A52-8BE7-D474A532FAB1}" sibTransId="{C093FC80-5173-405C-8D1A-87FAFC56804A}"/>
    <dgm:cxn modelId="{9A6043E8-8236-4166-B74D-8D50FAF49B16}" srcId="{1120D6DA-E4FB-46CA-ACC2-991BA4FDE604}" destId="{022E9AC1-5BE5-4E71-B358-2B3C7C5F3253}" srcOrd="2" destOrd="0" parTransId="{70C70DBE-8334-4784-8764-123AB19F4047}" sibTransId="{89484A7C-B10A-415B-8F73-E348AAA83360}"/>
    <dgm:cxn modelId="{E2234FA0-500C-4171-ACCD-723EF56B15D9}" srcId="{ACEEF31A-8BE5-462B-94C9-14B4AAF8EDDE}" destId="{1120D6DA-E4FB-46CA-ACC2-991BA4FDE604}" srcOrd="2" destOrd="0" parTransId="{CA6F7410-3B84-4DA3-8C34-FB94F9B014DC}" sibTransId="{765DD4E4-2B0E-4828-9098-A571EAEAA2DF}"/>
    <dgm:cxn modelId="{00C74546-7391-4B2A-BEFD-E825153A2D53}" srcId="{ACEEF31A-8BE5-462B-94C9-14B4AAF8EDDE}" destId="{2DBE138A-EF6E-4F09-8718-E8F07A429AFC}" srcOrd="3" destOrd="0" parTransId="{B973001A-4D5A-48FE-9DB7-53392EB8EB71}" sibTransId="{24EDE5FA-0A34-4330-9AD7-008C00A16E2B}"/>
    <dgm:cxn modelId="{E4874A05-E3FD-4F3B-A7A3-E497AC07349F}" type="presOf" srcId="{C90FE47F-996E-4105-B3C7-7892B3140E97}" destId="{240468A4-78B7-449F-97D7-AE259E031F8C}" srcOrd="0" destOrd="0" presId="urn:microsoft.com/office/officeart/2005/8/layout/cycle4"/>
    <dgm:cxn modelId="{102E62DC-3311-4584-9AAC-917A5418B158}" type="presOf" srcId="{1B8F2638-473E-4879-B3C3-327938015275}" destId="{61052B7A-9090-49E1-8E1C-0C078DFEC4CB}" srcOrd="1" destOrd="3" presId="urn:microsoft.com/office/officeart/2005/8/layout/cycle4"/>
    <dgm:cxn modelId="{E057BA72-FD7D-4A63-8C24-42147E26CE26}" srcId="{9C57E00E-73C1-4235-B595-B63F8435BB2F}" destId="{81B31CC0-B369-4315-A86C-626A31CD1EDE}" srcOrd="2" destOrd="0" parTransId="{AF0974D5-5F3B-42F4-8D32-00D065BB8F3D}" sibTransId="{A9E4CC0B-E6DF-4435-9433-F7937F131BF6}"/>
    <dgm:cxn modelId="{13F88712-C8F7-40FC-9CC0-451668C83680}" type="presOf" srcId="{3CEF629F-8FB1-4578-81EA-DAAC8D7863A6}" destId="{89924215-7BDF-4D99-AA4A-588C986E7571}" srcOrd="1" destOrd="2" presId="urn:microsoft.com/office/officeart/2005/8/layout/cycle4"/>
    <dgm:cxn modelId="{CDD3E193-608F-474B-A590-4D09934D9538}" type="presOf" srcId="{1120D6DA-E4FB-46CA-ACC2-991BA4FDE604}" destId="{59A34148-2C5E-4EE5-A91F-B3CA7F0975B4}" srcOrd="0" destOrd="0" presId="urn:microsoft.com/office/officeart/2005/8/layout/cycle4"/>
    <dgm:cxn modelId="{58C1FBDA-F000-4712-9194-88F68F960049}" type="presOf" srcId="{9AF2B3E0-3687-4A2C-A623-B8CE35EC1059}" destId="{B7994742-C4E4-4210-BB21-1035FA97B22C}" srcOrd="0" destOrd="1" presId="urn:microsoft.com/office/officeart/2005/8/layout/cycle4"/>
    <dgm:cxn modelId="{9E44F667-16C6-499D-9643-CA2BC36D5AB6}" type="presOf" srcId="{262B50C6-2EF1-4F02-B4B2-7BAB43119B36}" destId="{F988D65F-2E53-4B79-B5DB-204A5BEA1B92}" srcOrd="0" destOrd="1" presId="urn:microsoft.com/office/officeart/2005/8/layout/cycle4"/>
    <dgm:cxn modelId="{EC1BF9B0-1BE5-4B57-86B8-2ABA49976A61}" type="presOf" srcId="{5852D308-2F46-4511-A5E4-948A642BD828}" destId="{240468A4-78B7-449F-97D7-AE259E031F8C}" srcOrd="0" destOrd="4" presId="urn:microsoft.com/office/officeart/2005/8/layout/cycle4"/>
    <dgm:cxn modelId="{0CAE1FCC-BE4E-4BEB-A592-3BF96873811F}" srcId="{694E414F-017D-4645-866F-516A094695A2}" destId="{3CEF629F-8FB1-4578-81EA-DAAC8D7863A6}" srcOrd="2" destOrd="0" parTransId="{A57F868F-1585-4CC4-A5F1-B7891FE923AB}" sibTransId="{C7BB0232-CD9A-482A-89BB-82944A8A0CF8}"/>
    <dgm:cxn modelId="{665E8DAC-4488-4D83-91D1-793EBF422907}" srcId="{694E414F-017D-4645-866F-516A094695A2}" destId="{262B50C6-2EF1-4F02-B4B2-7BAB43119B36}" srcOrd="1" destOrd="0" parTransId="{6B2CDA78-C8A2-42D2-9980-AEBAD1F4D298}" sibTransId="{609A280D-1583-4C9F-A2FA-FF5F47103931}"/>
    <dgm:cxn modelId="{1FFF7065-E7A7-4E1E-9927-988CA5A66EAB}" srcId="{ACEEF31A-8BE5-462B-94C9-14B4AAF8EDDE}" destId="{9C57E00E-73C1-4235-B595-B63F8435BB2F}" srcOrd="0" destOrd="0" parTransId="{444A1DB9-2B58-458B-A2EB-5BA8DB9087B9}" sibTransId="{1A248CE4-F2B2-42AB-8CCE-21BC5BCB542A}"/>
    <dgm:cxn modelId="{320A1F01-2B02-4427-AEC3-B28BFC71DDE6}" type="presOf" srcId="{8632808F-0D7E-45F1-9181-0FD8472354AF}" destId="{B5DE1B4F-0CDE-4B2C-AD2C-AA6DD48952A4}" srcOrd="0" destOrd="3" presId="urn:microsoft.com/office/officeart/2005/8/layout/cycle4"/>
    <dgm:cxn modelId="{18AF0ABC-367C-4F17-92E6-1B64709EE415}" type="presOf" srcId="{022E9AC1-5BE5-4E71-B358-2B3C7C5F3253}" destId="{52ED0874-BB9E-40F3-88FF-57DD838EC0F9}" srcOrd="1" destOrd="2" presId="urn:microsoft.com/office/officeart/2005/8/layout/cycle4"/>
    <dgm:cxn modelId="{65B3841D-3548-4345-B4EC-E09A43D5335C}" type="presOf" srcId="{8864685E-283C-4288-8D36-338999A682A6}" destId="{B5DE1B4F-0CDE-4B2C-AD2C-AA6DD48952A4}" srcOrd="0" destOrd="0" presId="urn:microsoft.com/office/officeart/2005/8/layout/cycle4"/>
    <dgm:cxn modelId="{C845C74E-1867-41A5-9491-A2A331DC547A}" type="presOf" srcId="{378769AB-0E5B-4E5D-A751-319AA2F7DDA3}" destId="{240468A4-78B7-449F-97D7-AE259E031F8C}" srcOrd="0" destOrd="1" presId="urn:microsoft.com/office/officeart/2005/8/layout/cycle4"/>
    <dgm:cxn modelId="{6D2FA1BD-DBFC-44A1-B854-662A86A3DFC6}" type="presOf" srcId="{022E9AC1-5BE5-4E71-B358-2B3C7C5F3253}" destId="{B5DE1B4F-0CDE-4B2C-AD2C-AA6DD48952A4}" srcOrd="0" destOrd="2" presId="urn:microsoft.com/office/officeart/2005/8/layout/cycle4"/>
    <dgm:cxn modelId="{0BB4551C-477E-44AC-88AE-3C5B54472106}" srcId="{2DBE138A-EF6E-4F09-8718-E8F07A429AFC}" destId="{C90FE47F-996E-4105-B3C7-7892B3140E97}" srcOrd="0" destOrd="0" parTransId="{7191CB47-ED90-4309-995B-478564C0A245}" sibTransId="{436CB78F-9DCF-459E-A0C0-18958F433AC2}"/>
    <dgm:cxn modelId="{11AE4E33-E858-4368-B2C5-4CFD00E099C0}" type="presOf" srcId="{4E5F821B-A0C9-4A7C-8D01-46C2100656A5}" destId="{89924215-7BDF-4D99-AA4A-588C986E7571}" srcOrd="1" destOrd="0" presId="urn:microsoft.com/office/officeart/2005/8/layout/cycle4"/>
    <dgm:cxn modelId="{CCAF8E69-C1F4-413A-A631-DCC188902105}" type="presOf" srcId="{2DBE138A-EF6E-4F09-8718-E8F07A429AFC}" destId="{E6575E0A-7D5F-44E9-B915-1F0495D8125C}" srcOrd="0" destOrd="0" presId="urn:microsoft.com/office/officeart/2005/8/layout/cycle4"/>
    <dgm:cxn modelId="{79A638F4-E295-4B73-A46C-9AEE0126754F}" type="presOf" srcId="{D7959BC9-755E-4922-A4A3-2DDE8A9ED06B}" destId="{B7994742-C4E4-4210-BB21-1035FA97B22C}" srcOrd="0" destOrd="0" presId="urn:microsoft.com/office/officeart/2005/8/layout/cycle4"/>
    <dgm:cxn modelId="{A51555F6-3048-4173-9C39-4EDB172CD8D1}" srcId="{ACEEF31A-8BE5-462B-94C9-14B4AAF8EDDE}" destId="{694E414F-017D-4645-866F-516A094695A2}" srcOrd="1" destOrd="0" parTransId="{FAD027E9-B444-4503-B64D-E07B90C25158}" sibTransId="{E662818E-6480-4347-80D7-6C5C6E0DCCF1}"/>
    <dgm:cxn modelId="{9245F5D5-9993-4C37-B276-C4ECF7C39FF3}" srcId="{1120D6DA-E4FB-46CA-ACC2-991BA4FDE604}" destId="{8632808F-0D7E-45F1-9181-0FD8472354AF}" srcOrd="3" destOrd="0" parTransId="{B1728396-11BD-448C-89A6-C78E0E7A8D52}" sibTransId="{B1EB0DDB-5D25-4665-8605-EF897AA87A90}"/>
    <dgm:cxn modelId="{2FCEF5E3-588E-4844-9E1A-269AAE75EA40}" type="presOf" srcId="{81B31CC0-B369-4315-A86C-626A31CD1EDE}" destId="{9AFD19EC-DE83-48B6-A76F-2146F2CFA144}" srcOrd="1" destOrd="2" presId="urn:microsoft.com/office/officeart/2005/8/layout/cycle4"/>
    <dgm:cxn modelId="{CBAAFD8F-323B-400B-AB18-CFB0C20C2D5E}" type="presOf" srcId="{5381979F-8840-4F0F-9582-FC2807A0B67E}" destId="{89924215-7BDF-4D99-AA4A-588C986E7571}" srcOrd="1" destOrd="3" presId="urn:microsoft.com/office/officeart/2005/8/layout/cycle4"/>
    <dgm:cxn modelId="{C53C32D1-3770-4A3A-B234-1C7075516EDC}" type="presOf" srcId="{1B8F2638-473E-4879-B3C3-327938015275}" destId="{240468A4-78B7-449F-97D7-AE259E031F8C}" srcOrd="0" destOrd="3" presId="urn:microsoft.com/office/officeart/2005/8/layout/cycle4"/>
    <dgm:cxn modelId="{0ED93B28-E22B-495A-9548-58C7C0556C6F}" type="presOf" srcId="{694E414F-017D-4645-866F-516A094695A2}" destId="{38A156C4-2C29-4C42-B8D6-BA4CC9038D25}" srcOrd="0" destOrd="0" presId="urn:microsoft.com/office/officeart/2005/8/layout/cycle4"/>
    <dgm:cxn modelId="{A699184F-BDE5-4DC6-92C4-BAAF2510A3F7}" type="presOf" srcId="{554CE71D-5850-4ADA-8325-85FEB217AFF5}" destId="{61052B7A-9090-49E1-8E1C-0C078DFEC4CB}" srcOrd="1" destOrd="2" presId="urn:microsoft.com/office/officeart/2005/8/layout/cycle4"/>
    <dgm:cxn modelId="{C4203DB5-2C67-4F0C-9344-204773ABDE5F}" srcId="{694E414F-017D-4645-866F-516A094695A2}" destId="{4E5F821B-A0C9-4A7C-8D01-46C2100656A5}" srcOrd="0" destOrd="0" parTransId="{DCC42E48-699B-41BC-81D2-6F742F52D829}" sibTransId="{6E70E02D-88C6-4B49-BE38-471C798AEEC7}"/>
    <dgm:cxn modelId="{D216EF64-FA77-4D05-9B19-4411FE75D2AC}" srcId="{694E414F-017D-4645-866F-516A094695A2}" destId="{5381979F-8840-4F0F-9582-FC2807A0B67E}" srcOrd="3" destOrd="0" parTransId="{1027267B-1801-4CD4-ADF7-F62C1D8479E9}" sibTransId="{81E3CC7B-B189-4713-9595-B15B8B8D6530}"/>
    <dgm:cxn modelId="{F8229345-D32C-4CFE-91D1-2F1AC411F952}" srcId="{2DBE138A-EF6E-4F09-8718-E8F07A429AFC}" destId="{554CE71D-5850-4ADA-8325-85FEB217AFF5}" srcOrd="2" destOrd="0" parTransId="{877B118A-58F5-4DE0-93AA-7AD5242666BE}" sibTransId="{06755498-1826-4566-8CA1-DAC60C9F5AF0}"/>
    <dgm:cxn modelId="{3D8ABBF7-7B52-42D5-AC61-056E6EC62C2C}" type="presOf" srcId="{650541C8-5CA8-432F-91FE-5F37278CAA88}" destId="{52ED0874-BB9E-40F3-88FF-57DD838EC0F9}" srcOrd="1" destOrd="1" presId="urn:microsoft.com/office/officeart/2005/8/layout/cycle4"/>
    <dgm:cxn modelId="{4D5A47AD-4DF2-4D82-A350-3CD1E2CD07C4}" type="presOf" srcId="{5852D308-2F46-4511-A5E4-948A642BD828}" destId="{61052B7A-9090-49E1-8E1C-0C078DFEC4CB}" srcOrd="1" destOrd="4" presId="urn:microsoft.com/office/officeart/2005/8/layout/cycle4"/>
    <dgm:cxn modelId="{47E1E3F2-666B-4CAC-BF85-768077B40CD4}" type="presOf" srcId="{554CE71D-5850-4ADA-8325-85FEB217AFF5}" destId="{240468A4-78B7-449F-97D7-AE259E031F8C}" srcOrd="0" destOrd="2" presId="urn:microsoft.com/office/officeart/2005/8/layout/cycle4"/>
    <dgm:cxn modelId="{DDA68C2F-6184-4BF7-8203-2AB169A4FCF8}" type="presOf" srcId="{4E5F821B-A0C9-4A7C-8D01-46C2100656A5}" destId="{F988D65F-2E53-4B79-B5DB-204A5BEA1B92}" srcOrd="0" destOrd="0" presId="urn:microsoft.com/office/officeart/2005/8/layout/cycle4"/>
    <dgm:cxn modelId="{3E1AB8AA-20BC-47AF-A210-19D22CB50757}" type="presOf" srcId="{650541C8-5CA8-432F-91FE-5F37278CAA88}" destId="{B5DE1B4F-0CDE-4B2C-AD2C-AA6DD48952A4}" srcOrd="0" destOrd="1" presId="urn:microsoft.com/office/officeart/2005/8/layout/cycle4"/>
    <dgm:cxn modelId="{C7B06667-8CA1-410D-A37C-CFEEDF3DC987}" type="presParOf" srcId="{6E6A8718-0FF3-4A89-A73E-1DF1164C06F2}" destId="{A2FC9CA0-895E-40EE-9A86-8404B9FA5951}" srcOrd="0" destOrd="0" presId="urn:microsoft.com/office/officeart/2005/8/layout/cycle4"/>
    <dgm:cxn modelId="{4A426C1D-0CBE-4903-A37E-752A8EAFDB01}" type="presParOf" srcId="{A2FC9CA0-895E-40EE-9A86-8404B9FA5951}" destId="{E352BA1D-0F2A-47CD-B6D3-22E53E5A0081}" srcOrd="0" destOrd="0" presId="urn:microsoft.com/office/officeart/2005/8/layout/cycle4"/>
    <dgm:cxn modelId="{4B068E45-49B4-413C-AF38-778603D15B80}" type="presParOf" srcId="{E352BA1D-0F2A-47CD-B6D3-22E53E5A0081}" destId="{B7994742-C4E4-4210-BB21-1035FA97B22C}" srcOrd="0" destOrd="0" presId="urn:microsoft.com/office/officeart/2005/8/layout/cycle4"/>
    <dgm:cxn modelId="{2E1BAA3D-5178-4C52-81C5-9AC595813DC6}" type="presParOf" srcId="{E352BA1D-0F2A-47CD-B6D3-22E53E5A0081}" destId="{9AFD19EC-DE83-48B6-A76F-2146F2CFA144}" srcOrd="1" destOrd="0" presId="urn:microsoft.com/office/officeart/2005/8/layout/cycle4"/>
    <dgm:cxn modelId="{2ECC179E-A168-43C3-B2D4-E2160AB2451A}" type="presParOf" srcId="{A2FC9CA0-895E-40EE-9A86-8404B9FA5951}" destId="{C36B5769-0F1A-4C24-8B12-3812D0ABB6A1}" srcOrd="1" destOrd="0" presId="urn:microsoft.com/office/officeart/2005/8/layout/cycle4"/>
    <dgm:cxn modelId="{0ACEA8D0-DD99-4A53-BA3E-5D164E2ACF4A}" type="presParOf" srcId="{C36B5769-0F1A-4C24-8B12-3812D0ABB6A1}" destId="{F988D65F-2E53-4B79-B5DB-204A5BEA1B92}" srcOrd="0" destOrd="0" presId="urn:microsoft.com/office/officeart/2005/8/layout/cycle4"/>
    <dgm:cxn modelId="{3B927B67-ACFB-4889-82E2-88BD3457BE22}" type="presParOf" srcId="{C36B5769-0F1A-4C24-8B12-3812D0ABB6A1}" destId="{89924215-7BDF-4D99-AA4A-588C986E7571}" srcOrd="1" destOrd="0" presId="urn:microsoft.com/office/officeart/2005/8/layout/cycle4"/>
    <dgm:cxn modelId="{2BAC4F27-3ECB-4C46-8F2C-629097B03D5F}" type="presParOf" srcId="{A2FC9CA0-895E-40EE-9A86-8404B9FA5951}" destId="{606F4938-E37D-45A0-B8FE-1DE3616919B7}" srcOrd="2" destOrd="0" presId="urn:microsoft.com/office/officeart/2005/8/layout/cycle4"/>
    <dgm:cxn modelId="{637AB86E-7655-46AA-BD8A-AF5AD4A9CC23}" type="presParOf" srcId="{606F4938-E37D-45A0-B8FE-1DE3616919B7}" destId="{B5DE1B4F-0CDE-4B2C-AD2C-AA6DD48952A4}" srcOrd="0" destOrd="0" presId="urn:microsoft.com/office/officeart/2005/8/layout/cycle4"/>
    <dgm:cxn modelId="{FC57F78E-35E9-4E6F-9798-BC4EA721BF56}" type="presParOf" srcId="{606F4938-E37D-45A0-B8FE-1DE3616919B7}" destId="{52ED0874-BB9E-40F3-88FF-57DD838EC0F9}" srcOrd="1" destOrd="0" presId="urn:microsoft.com/office/officeart/2005/8/layout/cycle4"/>
    <dgm:cxn modelId="{54696DFB-1169-443E-B96F-ACF2CAB2C581}" type="presParOf" srcId="{A2FC9CA0-895E-40EE-9A86-8404B9FA5951}" destId="{C803D60F-73D1-486F-A512-CE7A7B0A26B7}" srcOrd="3" destOrd="0" presId="urn:microsoft.com/office/officeart/2005/8/layout/cycle4"/>
    <dgm:cxn modelId="{12F3116E-38A6-4405-AABC-5CC4CDA798DA}" type="presParOf" srcId="{C803D60F-73D1-486F-A512-CE7A7B0A26B7}" destId="{240468A4-78B7-449F-97D7-AE259E031F8C}" srcOrd="0" destOrd="0" presId="urn:microsoft.com/office/officeart/2005/8/layout/cycle4"/>
    <dgm:cxn modelId="{844E17DD-0C95-460D-A8E3-324C04E66377}" type="presParOf" srcId="{C803D60F-73D1-486F-A512-CE7A7B0A26B7}" destId="{61052B7A-9090-49E1-8E1C-0C078DFEC4CB}" srcOrd="1" destOrd="0" presId="urn:microsoft.com/office/officeart/2005/8/layout/cycle4"/>
    <dgm:cxn modelId="{F22A5C99-8E6E-4A50-9B62-2C78C191E95C}" type="presParOf" srcId="{A2FC9CA0-895E-40EE-9A86-8404B9FA5951}" destId="{16905E6A-25D0-4454-97BD-5F6C1E800719}" srcOrd="4" destOrd="0" presId="urn:microsoft.com/office/officeart/2005/8/layout/cycle4"/>
    <dgm:cxn modelId="{8D024194-1115-4A70-92AF-72EC60895F23}" type="presParOf" srcId="{6E6A8718-0FF3-4A89-A73E-1DF1164C06F2}" destId="{1EABE3BB-12ED-4018-875A-AF46374D4718}" srcOrd="1" destOrd="0" presId="urn:microsoft.com/office/officeart/2005/8/layout/cycle4"/>
    <dgm:cxn modelId="{716A3367-92A7-4780-84CA-EF0C3BE697E7}" type="presParOf" srcId="{1EABE3BB-12ED-4018-875A-AF46374D4718}" destId="{52B366A5-E90F-4455-9D5D-4998350DBB67}" srcOrd="0" destOrd="0" presId="urn:microsoft.com/office/officeart/2005/8/layout/cycle4"/>
    <dgm:cxn modelId="{2D861364-B016-419E-9CFD-3F9A6EDB352A}" type="presParOf" srcId="{1EABE3BB-12ED-4018-875A-AF46374D4718}" destId="{38A156C4-2C29-4C42-B8D6-BA4CC9038D25}" srcOrd="1" destOrd="0" presId="urn:microsoft.com/office/officeart/2005/8/layout/cycle4"/>
    <dgm:cxn modelId="{E826FA72-213C-4E88-AD81-C4F7ABDB25EC}" type="presParOf" srcId="{1EABE3BB-12ED-4018-875A-AF46374D4718}" destId="{59A34148-2C5E-4EE5-A91F-B3CA7F0975B4}" srcOrd="2" destOrd="0" presId="urn:microsoft.com/office/officeart/2005/8/layout/cycle4"/>
    <dgm:cxn modelId="{1FDEBFD9-E285-4ED9-B146-FC8296FA4BF4}" type="presParOf" srcId="{1EABE3BB-12ED-4018-875A-AF46374D4718}" destId="{E6575E0A-7D5F-44E9-B915-1F0495D8125C}" srcOrd="3" destOrd="0" presId="urn:microsoft.com/office/officeart/2005/8/layout/cycle4"/>
    <dgm:cxn modelId="{C72ABF66-A7A0-461E-872C-FC0110918EC9}" type="presParOf" srcId="{1EABE3BB-12ED-4018-875A-AF46374D4718}" destId="{6812489D-F705-46B6-8026-92D447C21E32}" srcOrd="4" destOrd="0" presId="urn:microsoft.com/office/officeart/2005/8/layout/cycle4"/>
    <dgm:cxn modelId="{A1B5CAC6-2D50-4C1E-8A14-9FDD52544D4E}" type="presParOf" srcId="{6E6A8718-0FF3-4A89-A73E-1DF1164C06F2}" destId="{B70C7E82-2E18-47A8-9033-8D3EA4DD2CFD}" srcOrd="2" destOrd="0" presId="urn:microsoft.com/office/officeart/2005/8/layout/cycle4"/>
    <dgm:cxn modelId="{68AB503D-635D-4E9E-AE1C-90DA0C7B296F}" type="presParOf" srcId="{6E6A8718-0FF3-4A89-A73E-1DF1164C06F2}" destId="{6B3D9D08-77E3-489D-AC00-0F04B419EF78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DE1B4F-0CDE-4B2C-AD2C-AA6DD48952A4}">
      <dsp:nvSpPr>
        <dsp:cNvPr id="0" name=""/>
        <dsp:cNvSpPr/>
      </dsp:nvSpPr>
      <dsp:spPr>
        <a:xfrm>
          <a:off x="5141414" y="2302375"/>
          <a:ext cx="3279856" cy="20361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80000" tIns="0" rIns="72000" bIns="216000" numCol="1" spcCol="1270" anchor="b" anchorCtr="0">
          <a:noAutofit/>
        </a:bodyPr>
        <a:lstStyle/>
        <a:p>
          <a:pPr marL="446088" lvl="1" indent="-87313" algn="r" defTabSz="431164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SV" sz="970" b="1" kern="1200" dirty="0" smtClean="0">
              <a:latin typeface="+mj-lt"/>
              <a:cs typeface="Calibri" pitchFamily="34" charset="0"/>
            </a:rPr>
            <a:t>Fortalecimiento del  sistema de gestión del talento humano</a:t>
          </a:r>
          <a:endParaRPr lang="es-SV" sz="970" kern="1200" dirty="0">
            <a:latin typeface="+mj-lt"/>
            <a:cs typeface="Calibri" pitchFamily="34" charset="0"/>
          </a:endParaRPr>
        </a:p>
        <a:p>
          <a:pPr marL="530225" lvl="1" indent="0" algn="r" defTabSz="431164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SV" sz="970" kern="1200" dirty="0">
            <a:latin typeface="+mj-lt"/>
            <a:cs typeface="Calibri" pitchFamily="34" charset="0"/>
          </a:endParaRPr>
        </a:p>
        <a:p>
          <a:pPr marL="631825" lvl="1" indent="-96838" algn="l" defTabSz="431164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SV" sz="970" b="1" kern="1200" dirty="0" smtClean="0">
              <a:latin typeface="+mj-lt"/>
              <a:cs typeface="Calibri" pitchFamily="34" charset="0"/>
            </a:rPr>
            <a:t>Elaboración de diagnóstico y propuesta de actualización del marco legal y normativo</a:t>
          </a:r>
          <a:endParaRPr lang="es-SV" sz="970" kern="1200" dirty="0">
            <a:latin typeface="+mj-lt"/>
            <a:cs typeface="Calibri" pitchFamily="34" charset="0"/>
          </a:endParaRPr>
        </a:p>
        <a:p>
          <a:pPr marL="530225" lvl="1" indent="4763" algn="l" defTabSz="431164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SV" sz="970" kern="1200" dirty="0">
            <a:latin typeface="+mj-lt"/>
            <a:cs typeface="Calibri" pitchFamily="34" charset="0"/>
          </a:endParaRPr>
        </a:p>
        <a:p>
          <a:pPr marL="174625" lvl="1" indent="-60325" algn="l" defTabSz="431164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SV" sz="970" b="1" kern="1200" dirty="0" smtClean="0">
              <a:latin typeface="+mj-lt"/>
              <a:cs typeface="Calibri" pitchFamily="34" charset="0"/>
            </a:rPr>
            <a:t>Fortalecimiento de la transparencia institucional</a:t>
          </a:r>
          <a:endParaRPr lang="es-SV" sz="970" kern="1200" dirty="0">
            <a:latin typeface="+mj-lt"/>
            <a:cs typeface="Calibri" pitchFamily="34" charset="0"/>
          </a:endParaRPr>
        </a:p>
      </dsp:txBody>
      <dsp:txXfrm>
        <a:off x="6170098" y="2856129"/>
        <a:ext cx="2206445" cy="1437626"/>
      </dsp:txXfrm>
    </dsp:sp>
    <dsp:sp modelId="{240468A4-78B7-449F-97D7-AE259E031F8C}">
      <dsp:nvSpPr>
        <dsp:cNvPr id="0" name=""/>
        <dsp:cNvSpPr/>
      </dsp:nvSpPr>
      <dsp:spPr>
        <a:xfrm>
          <a:off x="315826" y="2311094"/>
          <a:ext cx="2657874" cy="20479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16000" tIns="0" rIns="72000" bIns="108000" numCol="1" spcCol="1270" anchor="b" anchorCtr="0">
          <a:noAutofit/>
        </a:bodyPr>
        <a:lstStyle/>
        <a:p>
          <a:pPr marL="87313" lvl="1" indent="-87313" algn="l" defTabSz="431164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SV" sz="970" b="1" kern="1200" dirty="0" smtClean="0">
              <a:latin typeface="+mj-lt"/>
              <a:cs typeface="Calibri" pitchFamily="34" charset="0"/>
            </a:rPr>
            <a:t>Reducir el índice de morosidad de la cartera hipotecaria en Balance.</a:t>
          </a:r>
          <a:endParaRPr lang="es-SV" sz="970" b="1" kern="1200" dirty="0">
            <a:latin typeface="+mj-lt"/>
            <a:cs typeface="Calibri" pitchFamily="34" charset="0"/>
          </a:endParaRPr>
        </a:p>
        <a:p>
          <a:pPr marL="0" lvl="1" indent="0" algn="l" defTabSz="431164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SV" sz="970" b="1" kern="1200" dirty="0">
            <a:latin typeface="+mj-lt"/>
            <a:cs typeface="Calibri" pitchFamily="34" charset="0"/>
          </a:endParaRPr>
        </a:p>
        <a:p>
          <a:pPr marL="87313" lvl="1" indent="-87313" algn="l" defTabSz="431164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SV" sz="970" b="1" kern="1200" dirty="0" smtClean="0">
              <a:latin typeface="+mj-lt"/>
              <a:cs typeface="Calibri" pitchFamily="34" charset="0"/>
            </a:rPr>
            <a:t>Gestión del índice de rentabilidad Institucional acorde a la naturaleza social del FSV.</a:t>
          </a:r>
          <a:endParaRPr lang="es-SV" sz="970" kern="1200" dirty="0">
            <a:latin typeface="+mj-lt"/>
            <a:cs typeface="Calibri" pitchFamily="34" charset="0"/>
          </a:endParaRPr>
        </a:p>
        <a:p>
          <a:pPr marL="96838" lvl="1" indent="0" algn="l" defTabSz="431164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SV" sz="970" kern="1200" dirty="0">
            <a:latin typeface="+mj-lt"/>
            <a:cs typeface="Calibri" pitchFamily="34" charset="0"/>
          </a:endParaRPr>
        </a:p>
        <a:p>
          <a:pPr marL="87313" lvl="1" indent="-87313" algn="l" defTabSz="431164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SV" sz="970" b="1" kern="1200" dirty="0" smtClean="0">
              <a:latin typeface="+mj-lt"/>
              <a:cs typeface="Calibri" pitchFamily="34" charset="0"/>
            </a:rPr>
            <a:t>Obtención de Recursos Financieros para Inversión</a:t>
          </a:r>
          <a:endParaRPr lang="es-SV" sz="970" kern="1200" dirty="0">
            <a:latin typeface="+mj-lt"/>
            <a:cs typeface="Calibri" pitchFamily="34" charset="0"/>
          </a:endParaRPr>
        </a:p>
      </dsp:txBody>
      <dsp:txXfrm>
        <a:off x="360813" y="2868066"/>
        <a:ext cx="1770538" cy="1445979"/>
      </dsp:txXfrm>
    </dsp:sp>
    <dsp:sp modelId="{F988D65F-2E53-4B79-B5DB-204A5BEA1B92}">
      <dsp:nvSpPr>
        <dsp:cNvPr id="0" name=""/>
        <dsp:cNvSpPr/>
      </dsp:nvSpPr>
      <dsp:spPr>
        <a:xfrm>
          <a:off x="5129194" y="17393"/>
          <a:ext cx="3292076" cy="20756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72000" rIns="0" bIns="72000" numCol="1" spcCol="1270" anchor="t" anchorCtr="0">
          <a:noAutofit/>
        </a:bodyPr>
        <a:lstStyle/>
        <a:p>
          <a:pPr marL="87313" lvl="1" indent="-87313" algn="l" defTabSz="431164" rtl="0">
            <a:lnSpc>
              <a:spcPct val="10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s-SV" sz="970" b="1" kern="1200" dirty="0" smtClean="0">
              <a:latin typeface="+mj-lt"/>
              <a:cs typeface="Calibri" pitchFamily="34" charset="0"/>
            </a:rPr>
            <a:t>Ampliación de los canales de atención al cliente.</a:t>
          </a:r>
          <a:endParaRPr lang="es-SV" sz="970" b="1" kern="1200" dirty="0">
            <a:latin typeface="+mj-lt"/>
            <a:cs typeface="Calibri" pitchFamily="34" charset="0"/>
          </a:endParaRPr>
        </a:p>
        <a:p>
          <a:pPr marL="271463" lvl="1" indent="-88900" algn="l" defTabSz="431164">
            <a:lnSpc>
              <a:spcPct val="10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s-SV" sz="970" b="1" kern="1200" dirty="0" smtClean="0">
              <a:latin typeface="+mj-lt"/>
              <a:cs typeface="Calibri" pitchFamily="34" charset="0"/>
            </a:rPr>
            <a:t>Definición y actualización de la estrategia comercial del FSV.</a:t>
          </a:r>
          <a:endParaRPr lang="es-SV" sz="970" kern="1200" dirty="0">
            <a:latin typeface="+mj-lt"/>
            <a:cs typeface="Calibri" pitchFamily="34" charset="0"/>
          </a:endParaRPr>
        </a:p>
        <a:p>
          <a:pPr marL="533400" lvl="1" indent="-95250" algn="l" defTabSz="431164">
            <a:lnSpc>
              <a:spcPct val="10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s-SV" sz="970" b="1" kern="1200" dirty="0" smtClean="0">
              <a:latin typeface="+mj-lt"/>
              <a:cs typeface="Calibri" pitchFamily="34" charset="0"/>
            </a:rPr>
            <a:t>Medición del grado de satisfacción de los clientes respecto a los servicios recibidos</a:t>
          </a:r>
          <a:endParaRPr lang="es-SV" sz="970" kern="1200" dirty="0">
            <a:latin typeface="+mj-lt"/>
            <a:cs typeface="Calibri" pitchFamily="34" charset="0"/>
          </a:endParaRPr>
        </a:p>
        <a:p>
          <a:pPr marL="719138" lvl="1" indent="-96838" algn="l" defTabSz="431164">
            <a:lnSpc>
              <a:spcPct val="10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s-SV" sz="970" b="1" kern="1200" dirty="0" smtClean="0">
              <a:latin typeface="+mj-lt"/>
              <a:cs typeface="Calibri" pitchFamily="34" charset="0"/>
            </a:rPr>
            <a:t>Fortalecimiento de Sitio Web y servicios de gobierno electrónico</a:t>
          </a:r>
          <a:endParaRPr lang="es-SV" sz="970" kern="1200" dirty="0">
            <a:latin typeface="+mj-lt"/>
            <a:cs typeface="Calibri" pitchFamily="34" charset="0"/>
          </a:endParaRPr>
        </a:p>
      </dsp:txBody>
      <dsp:txXfrm>
        <a:off x="6162413" y="62989"/>
        <a:ext cx="2213261" cy="1465561"/>
      </dsp:txXfrm>
    </dsp:sp>
    <dsp:sp modelId="{B7994742-C4E4-4210-BB21-1035FA97B22C}">
      <dsp:nvSpPr>
        <dsp:cNvPr id="0" name=""/>
        <dsp:cNvSpPr/>
      </dsp:nvSpPr>
      <dsp:spPr>
        <a:xfrm>
          <a:off x="333961" y="17386"/>
          <a:ext cx="2655396" cy="20590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16000" tIns="360000" rIns="0" bIns="0" numCol="1" spcCol="1270" anchor="ctr" anchorCtr="0">
          <a:noAutofit/>
        </a:bodyPr>
        <a:lstStyle/>
        <a:p>
          <a:pPr marL="93663" lvl="1" indent="-93663" algn="l" defTabSz="431164">
            <a:lnSpc>
              <a:spcPct val="10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s-SV" sz="970" b="1" kern="1200" dirty="0" smtClean="0">
              <a:latin typeface="+mj-lt"/>
              <a:cs typeface="Calibri" pitchFamily="34" charset="0"/>
            </a:rPr>
            <a:t>Otorgamiento de 7,600 créditos por US$140.50 millones.</a:t>
          </a:r>
          <a:endParaRPr lang="es-SV" sz="970" b="1" kern="1200" dirty="0">
            <a:latin typeface="+mj-lt"/>
            <a:cs typeface="Calibri" pitchFamily="34" charset="0"/>
          </a:endParaRPr>
        </a:p>
        <a:p>
          <a:pPr marL="93663" lvl="1" indent="-93663" algn="l" defTabSz="431164">
            <a:lnSpc>
              <a:spcPct val="10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s-SV" sz="970" b="1" kern="1200" dirty="0" smtClean="0">
              <a:latin typeface="+mj-lt"/>
              <a:cs typeface="Calibri" pitchFamily="34" charset="0"/>
            </a:rPr>
            <a:t>Revisión integral y ajustes de la política crediticia.</a:t>
          </a:r>
          <a:endParaRPr lang="es-SV" sz="970" kern="1200" dirty="0">
            <a:latin typeface="+mj-lt"/>
            <a:cs typeface="Calibri" pitchFamily="34" charset="0"/>
          </a:endParaRPr>
        </a:p>
        <a:p>
          <a:pPr marL="93663" lvl="1" indent="-93663" algn="l" defTabSz="431164">
            <a:lnSpc>
              <a:spcPct val="10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s-SV" sz="970" b="1" kern="1200" dirty="0" smtClean="0">
              <a:latin typeface="+mj-lt"/>
              <a:cs typeface="Calibri" pitchFamily="34" charset="0"/>
            </a:rPr>
            <a:t>Revisión integral y fortalecimiento del programa "Vivienda Cercana"</a:t>
          </a:r>
          <a:endParaRPr lang="es-SV" sz="970" kern="1200" dirty="0">
            <a:latin typeface="+mj-lt"/>
            <a:cs typeface="Calibri" pitchFamily="34" charset="0"/>
          </a:endParaRPr>
        </a:p>
      </dsp:txBody>
      <dsp:txXfrm>
        <a:off x="379193" y="62618"/>
        <a:ext cx="1768313" cy="1453856"/>
      </dsp:txXfrm>
    </dsp:sp>
    <dsp:sp modelId="{52B366A5-E90F-4455-9D5D-4998350DBB67}">
      <dsp:nvSpPr>
        <dsp:cNvPr id="0" name=""/>
        <dsp:cNvSpPr/>
      </dsp:nvSpPr>
      <dsp:spPr>
        <a:xfrm>
          <a:off x="2141566" y="253470"/>
          <a:ext cx="2287441" cy="1958695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0" tIns="0" rIns="36000" bIns="28800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200" b="1" kern="1200" dirty="0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+mj-lt"/>
              <a:cs typeface="Calibri" pitchFamily="34" charset="0"/>
            </a:rPr>
            <a:t>1. </a:t>
          </a:r>
          <a:r>
            <a:rPr lang="es-SV" sz="1200" b="1" kern="1200" dirty="0" smtClean="0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+mj-lt"/>
              <a:cs typeface="Calibri" pitchFamily="34" charset="0"/>
            </a:rPr>
            <a:t>GESTIÓN CREDITICIA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200" kern="1200" dirty="0" smtClean="0">
              <a:latin typeface="+mj-lt"/>
              <a:cs typeface="Calibri" pitchFamily="34" charset="0"/>
            </a:rPr>
            <a:t>- </a:t>
          </a:r>
          <a:r>
            <a:rPr lang="es-SV" sz="1200" kern="1200" dirty="0">
              <a:latin typeface="+mj-lt"/>
              <a:cs typeface="Calibri" pitchFamily="34" charset="0"/>
            </a:rPr>
            <a:t>7 proyectos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200" kern="1200" dirty="0">
              <a:latin typeface="+mj-lt"/>
              <a:cs typeface="Calibri" pitchFamily="34" charset="0"/>
            </a:rPr>
            <a:t>- 12 indicadores</a:t>
          </a:r>
        </a:p>
      </dsp:txBody>
      <dsp:txXfrm>
        <a:off x="2811542" y="827158"/>
        <a:ext cx="1617465" cy="1385007"/>
      </dsp:txXfrm>
    </dsp:sp>
    <dsp:sp modelId="{38A156C4-2C29-4C42-B8D6-BA4CC9038D25}">
      <dsp:nvSpPr>
        <dsp:cNvPr id="0" name=""/>
        <dsp:cNvSpPr/>
      </dsp:nvSpPr>
      <dsp:spPr>
        <a:xfrm rot="5400000">
          <a:off x="4538337" y="167286"/>
          <a:ext cx="2006914" cy="2162701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0" rIns="108000" bIns="28800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200" b="1" kern="1200" dirty="0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+mj-lt"/>
              <a:cs typeface="Calibri" pitchFamily="34" charset="0"/>
            </a:rPr>
            <a:t>2. SERVICIO AL </a:t>
          </a:r>
          <a:r>
            <a:rPr lang="es-SV" sz="1200" b="1" kern="1200" dirty="0" smtClean="0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+mj-lt"/>
              <a:cs typeface="Calibri" pitchFamily="34" charset="0"/>
            </a:rPr>
            <a:t>CLIENTE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200" kern="1200" dirty="0" smtClean="0">
              <a:latin typeface="+mj-lt"/>
              <a:cs typeface="Calibri" pitchFamily="34" charset="0"/>
            </a:rPr>
            <a:t>- 7 proyectos</a:t>
          </a:r>
          <a:endParaRPr lang="es-SV" sz="1200" kern="1200" dirty="0">
            <a:latin typeface="+mj-lt"/>
            <a:cs typeface="Calibri" pitchFamily="34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200" kern="1200" dirty="0" smtClean="0">
              <a:latin typeface="+mj-lt"/>
              <a:cs typeface="Calibri" pitchFamily="34" charset="0"/>
            </a:rPr>
            <a:t>- </a:t>
          </a:r>
          <a:r>
            <a:rPr lang="es-SV" sz="1200" kern="1200" dirty="0">
              <a:latin typeface="+mj-lt"/>
              <a:cs typeface="Calibri" pitchFamily="34" charset="0"/>
            </a:rPr>
            <a:t>8 indicadores</a:t>
          </a:r>
        </a:p>
      </dsp:txBody>
      <dsp:txXfrm rot="-5400000">
        <a:off x="4460444" y="832991"/>
        <a:ext cx="1529261" cy="1419102"/>
      </dsp:txXfrm>
    </dsp:sp>
    <dsp:sp modelId="{59A34148-2C5E-4EE5-A91F-B3CA7F0975B4}">
      <dsp:nvSpPr>
        <dsp:cNvPr id="0" name=""/>
        <dsp:cNvSpPr/>
      </dsp:nvSpPr>
      <dsp:spPr>
        <a:xfrm rot="10800000">
          <a:off x="4521556" y="2300378"/>
          <a:ext cx="2097158" cy="2100474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288000" rIns="0" bIns="3600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200" b="1" kern="1200" dirty="0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+mj-lt"/>
              <a:cs typeface="Calibri" pitchFamily="34" charset="0"/>
            </a:rPr>
            <a:t>4. DESARROLLO INSTITUCIONAL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200" kern="1200" dirty="0">
              <a:latin typeface="+mj-lt"/>
              <a:cs typeface="Calibri" pitchFamily="34" charset="0"/>
            </a:rPr>
            <a:t>- 18 </a:t>
          </a:r>
          <a:r>
            <a:rPr lang="es-SV" sz="1200" kern="1200" dirty="0" smtClean="0">
              <a:latin typeface="+mj-lt"/>
              <a:cs typeface="Calibri" pitchFamily="34" charset="0"/>
            </a:rPr>
            <a:t>proyectos</a:t>
          </a:r>
          <a:endParaRPr lang="es-SV" sz="1200" kern="1200" dirty="0">
            <a:latin typeface="+mj-lt"/>
            <a:cs typeface="Calibri" pitchFamily="34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200" kern="1200" dirty="0">
              <a:latin typeface="+mj-lt"/>
              <a:cs typeface="Calibri" pitchFamily="34" charset="0"/>
            </a:rPr>
            <a:t>- 20 indicadores</a:t>
          </a:r>
        </a:p>
      </dsp:txBody>
      <dsp:txXfrm rot="10800000">
        <a:off x="4521556" y="2300378"/>
        <a:ext cx="1482915" cy="1485259"/>
      </dsp:txXfrm>
    </dsp:sp>
    <dsp:sp modelId="{E6575E0A-7D5F-44E9-B915-1F0495D8125C}">
      <dsp:nvSpPr>
        <dsp:cNvPr id="0" name=""/>
        <dsp:cNvSpPr/>
      </dsp:nvSpPr>
      <dsp:spPr>
        <a:xfrm rot="16200000">
          <a:off x="2255537" y="2184767"/>
          <a:ext cx="2128338" cy="2314771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2000" rIns="0" bIns="85344" numCol="1" spcCol="1270" anchor="ctr" anchorCtr="0">
          <a:noAutofit/>
        </a:bodyPr>
        <a:lstStyle/>
        <a:p>
          <a:pPr marL="0" lvl="0" indent="1588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200" b="1" kern="1200" dirty="0" smtClean="0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+mj-lt"/>
              <a:cs typeface="Calibri" pitchFamily="34" charset="0"/>
            </a:rPr>
            <a:t>3. FORTALECIMIENTO </a:t>
          </a:r>
          <a:r>
            <a:rPr lang="es-SV" sz="1200" b="1" kern="1200" dirty="0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+mj-lt"/>
              <a:cs typeface="Calibri" pitchFamily="34" charset="0"/>
            </a:rPr>
            <a:t>FINANCIERO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200" kern="1200" dirty="0">
              <a:latin typeface="+mj-lt"/>
              <a:cs typeface="Calibri" pitchFamily="34" charset="0"/>
            </a:rPr>
            <a:t>- 11 proyectos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200" kern="1200" dirty="0">
              <a:latin typeface="+mj-lt"/>
              <a:cs typeface="Calibri" pitchFamily="34" charset="0"/>
            </a:rPr>
            <a:t>- 17 indicadores</a:t>
          </a:r>
        </a:p>
      </dsp:txBody>
      <dsp:txXfrm rot="5400000">
        <a:off x="2840302" y="2277984"/>
        <a:ext cx="1636790" cy="1504962"/>
      </dsp:txXfrm>
    </dsp:sp>
    <dsp:sp modelId="{B70C7E82-2E18-47A8-9033-8D3EA4DD2CFD}">
      <dsp:nvSpPr>
        <dsp:cNvPr id="0" name=""/>
        <dsp:cNvSpPr/>
      </dsp:nvSpPr>
      <dsp:spPr>
        <a:xfrm>
          <a:off x="6543477" y="1818173"/>
          <a:ext cx="658036" cy="572205"/>
        </a:xfrm>
        <a:prstGeom prst="circularArrow">
          <a:avLst/>
        </a:prstGeom>
        <a:solidFill>
          <a:schemeClr val="bg1">
            <a:alpha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B3D9D08-77E3-489D-AC00-0F04B419EF78}">
      <dsp:nvSpPr>
        <dsp:cNvPr id="0" name=""/>
        <dsp:cNvSpPr/>
      </dsp:nvSpPr>
      <dsp:spPr>
        <a:xfrm rot="10800000">
          <a:off x="4059668" y="162077"/>
          <a:ext cx="658036" cy="572205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0.38271</cdr:x>
      <cdr:y>0.12355</cdr:y>
    </cdr:from>
    <cdr:to>
      <cdr:x>0.59418</cdr:x>
      <cdr:y>0.20676</cdr:y>
    </cdr:to>
    <cdr:sp macro="" textlink="">
      <cdr:nvSpPr>
        <cdr:cNvPr id="3" name="2 Rectángulo"/>
        <cdr:cNvSpPr/>
      </cdr:nvSpPr>
      <cdr:spPr>
        <a:xfrm xmlns:a="http://schemas.openxmlformats.org/drawingml/2006/main">
          <a:off x="1250032" y="390656"/>
          <a:ext cx="690715" cy="26310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es-SV" sz="1000" b="1" dirty="0">
              <a:solidFill>
                <a:srgbClr val="0033CC"/>
              </a:solidFill>
              <a:latin typeface="+mn-lt"/>
            </a:rPr>
            <a:t>23.1%</a:t>
          </a:r>
        </a:p>
      </cdr:txBody>
    </cdr:sp>
  </cdr:relSizeAnchor>
  <cdr:relSizeAnchor xmlns:cdr="http://schemas.openxmlformats.org/drawingml/2006/chartDrawing">
    <cdr:from>
      <cdr:x>0.36129</cdr:x>
      <cdr:y>0.06713</cdr:y>
    </cdr:from>
    <cdr:to>
      <cdr:x>0.61345</cdr:x>
      <cdr:y>0.19647</cdr:y>
    </cdr:to>
    <cdr:sp macro="" textlink="">
      <cdr:nvSpPr>
        <cdr:cNvPr id="4" name="7171 Flecha curvada hacia abajo"/>
        <cdr:cNvSpPr/>
      </cdr:nvSpPr>
      <cdr:spPr>
        <a:xfrm xmlns:a="http://schemas.openxmlformats.org/drawingml/2006/main" rot="20790753">
          <a:off x="1570669" y="175419"/>
          <a:ext cx="1096236" cy="337992"/>
        </a:xfrm>
        <a:prstGeom xmlns:a="http://schemas.openxmlformats.org/drawingml/2006/main" prst="curvedDownArrow">
          <a:avLst/>
        </a:prstGeom>
        <a:solidFill xmlns:a="http://schemas.openxmlformats.org/drawingml/2006/main">
          <a:srgbClr val="0033CC"/>
        </a:solidFill>
        <a:ln xmlns:a="http://schemas.openxmlformats.org/drawingml/2006/main">
          <a:solidFill>
            <a:srgbClr val="0033CC"/>
          </a:solidFill>
        </a:ln>
      </cdr:spPr>
      <cdr:style>
        <a:lnRef xmlns:a="http://schemas.openxmlformats.org/drawingml/2006/main" idx="0">
          <a:schemeClr val="accent5"/>
        </a:lnRef>
        <a:fillRef xmlns:a="http://schemas.openxmlformats.org/drawingml/2006/main" idx="3">
          <a:schemeClr val="accent5"/>
        </a:fillRef>
        <a:effectRef xmlns:a="http://schemas.openxmlformats.org/drawingml/2006/main" idx="3">
          <a:schemeClr val="accent5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s-SV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SV"/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0.3761</cdr:x>
      <cdr:y>0.02798</cdr:y>
    </cdr:from>
    <cdr:to>
      <cdr:x>0.6239</cdr:x>
      <cdr:y>0.14859</cdr:y>
    </cdr:to>
    <cdr:sp macro="" textlink="">
      <cdr:nvSpPr>
        <cdr:cNvPr id="2" name="1 Rectángulo"/>
        <cdr:cNvSpPr/>
      </cdr:nvSpPr>
      <cdr:spPr>
        <a:xfrm xmlns:a="http://schemas.openxmlformats.org/drawingml/2006/main">
          <a:off x="1393534" y="72552"/>
          <a:ext cx="918158" cy="31271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wrap="square"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spcAft>
              <a:spcPts val="0"/>
            </a:spcAft>
          </a:pPr>
          <a:r>
            <a:rPr lang="es-SV" sz="1000" b="1" dirty="0" smtClean="0">
              <a:solidFill>
                <a:srgbClr val="0033CC"/>
              </a:solidFill>
              <a:effectLst/>
              <a:latin typeface="Calibri Light (Títulos)"/>
              <a:ea typeface="MS Mincho"/>
              <a:cs typeface="Calibri" pitchFamily="34" charset="0"/>
            </a:rPr>
            <a:t>6.7%</a:t>
          </a:r>
          <a:endParaRPr lang="es-SV" sz="1200" dirty="0">
            <a:effectLst/>
            <a:latin typeface="Calibri Light (Títulos)"/>
            <a:ea typeface="MS Mincho"/>
            <a:cs typeface="Calibri" pitchFamily="34" charset="0"/>
          </a:endParaRPr>
        </a:p>
      </cdr:txBody>
    </cdr:sp>
  </cdr:relSizeAnchor>
  <cdr:relSizeAnchor xmlns:cdr="http://schemas.openxmlformats.org/drawingml/2006/chartDrawing">
    <cdr:from>
      <cdr:x>0.39445</cdr:x>
      <cdr:y>0.02166</cdr:y>
    </cdr:from>
    <cdr:to>
      <cdr:x>0.60555</cdr:x>
      <cdr:y>0.12012</cdr:y>
    </cdr:to>
    <cdr:sp macro="" textlink="">
      <cdr:nvSpPr>
        <cdr:cNvPr id="3" name="42 Flecha curvada hacia abajo"/>
        <cdr:cNvSpPr/>
      </cdr:nvSpPr>
      <cdr:spPr>
        <a:xfrm xmlns:a="http://schemas.openxmlformats.org/drawingml/2006/main" rot="21420358">
          <a:off x="1945271" y="67962"/>
          <a:ext cx="1041113" cy="308890"/>
        </a:xfrm>
        <a:prstGeom xmlns:a="http://schemas.openxmlformats.org/drawingml/2006/main" prst="curvedDownArrow">
          <a:avLst/>
        </a:prstGeom>
        <a:solidFill xmlns:a="http://schemas.openxmlformats.org/drawingml/2006/main">
          <a:srgbClr val="0033CC"/>
        </a:solidFill>
        <a:ln xmlns:a="http://schemas.openxmlformats.org/drawingml/2006/main">
          <a:solidFill>
            <a:srgbClr val="0033CC"/>
          </a:solidFill>
        </a:ln>
      </cdr:spPr>
      <cdr:style>
        <a:lnRef xmlns:a="http://schemas.openxmlformats.org/drawingml/2006/main" idx="0">
          <a:schemeClr val="accent5"/>
        </a:lnRef>
        <a:fillRef xmlns:a="http://schemas.openxmlformats.org/drawingml/2006/main" idx="3">
          <a:schemeClr val="accent5"/>
        </a:fillRef>
        <a:effectRef xmlns:a="http://schemas.openxmlformats.org/drawingml/2006/main" idx="3">
          <a:schemeClr val="accent5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SV"/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0.37643</cdr:x>
      <cdr:y>0.08417</cdr:y>
    </cdr:from>
    <cdr:to>
      <cdr:x>0.62435</cdr:x>
      <cdr:y>0.22489</cdr:y>
    </cdr:to>
    <cdr:sp macro="" textlink="">
      <cdr:nvSpPr>
        <cdr:cNvPr id="2" name="1 Rectángulo"/>
        <cdr:cNvSpPr/>
      </cdr:nvSpPr>
      <cdr:spPr>
        <a:xfrm xmlns:a="http://schemas.openxmlformats.org/drawingml/2006/main">
          <a:off x="1533498" y="205723"/>
          <a:ext cx="1009974" cy="34398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wrap="square">
          <a:noAutofit/>
        </a:bodyPr>
        <a:lstStyle xmlns:a="http://schemas.openxmlformats.org/drawingml/2006/main"/>
        <a:p xmlns:a="http://schemas.openxmlformats.org/drawingml/2006/main">
          <a:pPr algn="ctr">
            <a:spcAft>
              <a:spcPts val="0"/>
            </a:spcAft>
          </a:pPr>
          <a:r>
            <a:rPr lang="es-SV" sz="1000" b="1" dirty="0">
              <a:solidFill>
                <a:srgbClr val="0033CC"/>
              </a:solidFill>
              <a:effectLst/>
              <a:latin typeface="Calibri Light (Títulos)"/>
              <a:ea typeface="MS Mincho"/>
              <a:cs typeface="Calibri" pitchFamily="34" charset="0"/>
            </a:rPr>
            <a:t>6.1%</a:t>
          </a:r>
          <a:endParaRPr lang="es-SV" sz="1200" dirty="0">
            <a:effectLst/>
            <a:latin typeface="Calibri Light (Títulos)"/>
            <a:ea typeface="MS Mincho"/>
            <a:cs typeface="Calibri" pitchFamily="34" charset="0"/>
          </a:endParaRPr>
        </a:p>
      </cdr:txBody>
    </cdr:sp>
  </cdr:relSizeAnchor>
  <cdr:relSizeAnchor xmlns:cdr="http://schemas.openxmlformats.org/drawingml/2006/chartDrawing">
    <cdr:from>
      <cdr:x>0.3824</cdr:x>
      <cdr:y>0.06168</cdr:y>
    </cdr:from>
    <cdr:to>
      <cdr:x>0.62136</cdr:x>
      <cdr:y>0.14225</cdr:y>
    </cdr:to>
    <cdr:sp macro="" textlink="">
      <cdr:nvSpPr>
        <cdr:cNvPr id="3" name="42 Flecha curvada hacia abajo"/>
        <cdr:cNvSpPr/>
      </cdr:nvSpPr>
      <cdr:spPr>
        <a:xfrm xmlns:a="http://schemas.openxmlformats.org/drawingml/2006/main" rot="21420358">
          <a:off x="1557804" y="150768"/>
          <a:ext cx="973484" cy="196923"/>
        </a:xfrm>
        <a:prstGeom xmlns:a="http://schemas.openxmlformats.org/drawingml/2006/main" prst="curvedDownArrow">
          <a:avLst/>
        </a:prstGeom>
        <a:solidFill xmlns:a="http://schemas.openxmlformats.org/drawingml/2006/main">
          <a:srgbClr val="0033CC"/>
        </a:solidFill>
        <a:ln xmlns:a="http://schemas.openxmlformats.org/drawingml/2006/main">
          <a:solidFill>
            <a:srgbClr val="0033CC"/>
          </a:solidFill>
        </a:ln>
      </cdr:spPr>
      <cdr:style>
        <a:lnRef xmlns:a="http://schemas.openxmlformats.org/drawingml/2006/main" idx="0">
          <a:schemeClr val="accent5"/>
        </a:lnRef>
        <a:fillRef xmlns:a="http://schemas.openxmlformats.org/drawingml/2006/main" idx="3">
          <a:schemeClr val="accent5"/>
        </a:fillRef>
        <a:effectRef xmlns:a="http://schemas.openxmlformats.org/drawingml/2006/main" idx="3">
          <a:schemeClr val="accent5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/>
        <a:p xmlns:a="http://schemas.openxmlformats.org/drawingml/2006/main">
          <a:endParaRPr lang="es-SV"/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0.36515</cdr:x>
      <cdr:y>0.10959</cdr:y>
    </cdr:from>
    <cdr:to>
      <cdr:x>0.61241</cdr:x>
      <cdr:y>0.25033</cdr:y>
    </cdr:to>
    <cdr:sp macro="" textlink="">
      <cdr:nvSpPr>
        <cdr:cNvPr id="2" name="1 Rectángulo"/>
        <cdr:cNvSpPr/>
      </cdr:nvSpPr>
      <cdr:spPr>
        <a:xfrm xmlns:a="http://schemas.openxmlformats.org/drawingml/2006/main">
          <a:off x="1355961" y="267880"/>
          <a:ext cx="918184" cy="34400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wrap="square">
          <a:noAutofit/>
        </a:bodyPr>
        <a:lstStyle xmlns:a="http://schemas.openxmlformats.org/drawingml/2006/main"/>
        <a:p xmlns:a="http://schemas.openxmlformats.org/drawingml/2006/main">
          <a:pPr algn="ctr">
            <a:spcAft>
              <a:spcPts val="0"/>
            </a:spcAft>
          </a:pPr>
          <a:r>
            <a:rPr lang="es-SV" sz="1000" b="1" dirty="0">
              <a:solidFill>
                <a:srgbClr val="0033CC"/>
              </a:solidFill>
              <a:effectLst/>
              <a:latin typeface="Calibri Light (Títulos)"/>
              <a:ea typeface="MS Mincho"/>
              <a:cs typeface="Calibri" pitchFamily="34" charset="0"/>
            </a:rPr>
            <a:t>2.2%</a:t>
          </a:r>
          <a:endParaRPr lang="es-SV" sz="1200" dirty="0">
            <a:effectLst/>
            <a:latin typeface="Calibri Light (Títulos)"/>
            <a:ea typeface="MS Mincho"/>
            <a:cs typeface="Calibri" pitchFamily="34" charset="0"/>
          </a:endParaRPr>
        </a:p>
      </cdr:txBody>
    </cdr:sp>
  </cdr:relSizeAnchor>
  <cdr:relSizeAnchor xmlns:cdr="http://schemas.openxmlformats.org/drawingml/2006/chartDrawing">
    <cdr:from>
      <cdr:x>0.3781</cdr:x>
      <cdr:y>0.05863</cdr:y>
    </cdr:from>
    <cdr:to>
      <cdr:x>0.63955</cdr:x>
      <cdr:y>0.17122</cdr:y>
    </cdr:to>
    <cdr:sp macro="" textlink="">
      <cdr:nvSpPr>
        <cdr:cNvPr id="3" name="44 Flecha curvada hacia abajo"/>
        <cdr:cNvSpPr/>
      </cdr:nvSpPr>
      <cdr:spPr>
        <a:xfrm xmlns:a="http://schemas.openxmlformats.org/drawingml/2006/main" rot="21420358">
          <a:off x="1404061" y="143299"/>
          <a:ext cx="970876" cy="275221"/>
        </a:xfrm>
        <a:prstGeom xmlns:a="http://schemas.openxmlformats.org/drawingml/2006/main" prst="curvedDownArrow">
          <a:avLst/>
        </a:prstGeom>
        <a:solidFill xmlns:a="http://schemas.openxmlformats.org/drawingml/2006/main">
          <a:srgbClr val="0033CC"/>
        </a:solidFill>
        <a:ln xmlns:a="http://schemas.openxmlformats.org/drawingml/2006/main">
          <a:solidFill>
            <a:srgbClr val="0033CC"/>
          </a:solidFill>
        </a:ln>
      </cdr:spPr>
      <cdr:style>
        <a:lnRef xmlns:a="http://schemas.openxmlformats.org/drawingml/2006/main" idx="0">
          <a:schemeClr val="accent5"/>
        </a:lnRef>
        <a:fillRef xmlns:a="http://schemas.openxmlformats.org/drawingml/2006/main" idx="3">
          <a:schemeClr val="accent5"/>
        </a:fillRef>
        <a:effectRef xmlns:a="http://schemas.openxmlformats.org/drawingml/2006/main" idx="3">
          <a:schemeClr val="accent5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/>
        <a:p xmlns:a="http://schemas.openxmlformats.org/drawingml/2006/main">
          <a:endParaRPr lang="es-SV"/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0.4019</cdr:x>
      <cdr:y>0.20451</cdr:y>
    </cdr:from>
    <cdr:to>
      <cdr:x>0.58846</cdr:x>
      <cdr:y>0.30614</cdr:y>
    </cdr:to>
    <cdr:sp macro="" textlink="">
      <cdr:nvSpPr>
        <cdr:cNvPr id="2" name="1 Rectángulo"/>
        <cdr:cNvSpPr/>
      </cdr:nvSpPr>
      <cdr:spPr>
        <a:xfrm xmlns:a="http://schemas.openxmlformats.org/drawingml/2006/main" rot="504970">
          <a:off x="1895415" y="761478"/>
          <a:ext cx="879841" cy="37841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wrap="square">
          <a:noAutofit/>
        </a:bodyPr>
        <a:lstStyle xmlns:a="http://schemas.openxmlformats.org/drawingml/2006/main"/>
        <a:p xmlns:a="http://schemas.openxmlformats.org/drawingml/2006/main">
          <a:pPr algn="ctr" rtl="0">
            <a:spcAft>
              <a:spcPts val="0"/>
            </a:spcAft>
            <a:defRPr sz="1200" b="1" i="0" u="none" strike="noStrike" kern="1200" baseline="0">
              <a:solidFill>
                <a:prstClr val="black"/>
              </a:solidFill>
              <a:latin typeface="+mj-lt"/>
              <a:ea typeface="+mn-ea"/>
              <a:cs typeface="Calibri" pitchFamily="34" charset="0"/>
            </a:defRPr>
          </a:pPr>
          <a:r>
            <a:rPr lang="es-SV" sz="1000" b="1" dirty="0">
              <a:solidFill>
                <a:srgbClr val="008000"/>
              </a:solidFill>
              <a:effectLst/>
              <a:latin typeface="Calibri Light (Títulos)"/>
              <a:ea typeface="MS Mincho"/>
              <a:cs typeface="Calibri" pitchFamily="34" charset="0"/>
            </a:rPr>
            <a:t>-</a:t>
          </a:r>
          <a:r>
            <a:rPr lang="es-SV" sz="1200" b="1" kern="1200" dirty="0">
              <a:solidFill>
                <a:srgbClr val="008000"/>
              </a:solidFill>
              <a:latin typeface="Calibri Light (Títulos)"/>
              <a:cs typeface="Calibri" pitchFamily="34" charset="0"/>
            </a:rPr>
            <a:t>0.65%</a:t>
          </a:r>
        </a:p>
      </cdr:txBody>
    </cdr:sp>
  </cdr:relSizeAnchor>
  <cdr:relSizeAnchor xmlns:cdr="http://schemas.openxmlformats.org/drawingml/2006/chartDrawing">
    <cdr:from>
      <cdr:x>0.37311</cdr:x>
      <cdr:y>0.16913</cdr:y>
    </cdr:from>
    <cdr:to>
      <cdr:x>0.61594</cdr:x>
      <cdr:y>0.26951</cdr:y>
    </cdr:to>
    <cdr:sp macro="" textlink="">
      <cdr:nvSpPr>
        <cdr:cNvPr id="3" name="47 Flecha curvada hacia abajo"/>
        <cdr:cNvSpPr/>
      </cdr:nvSpPr>
      <cdr:spPr>
        <a:xfrm xmlns:a="http://schemas.openxmlformats.org/drawingml/2006/main" rot="325328">
          <a:off x="1759627" y="578053"/>
          <a:ext cx="1145218" cy="343072"/>
        </a:xfrm>
        <a:prstGeom xmlns:a="http://schemas.openxmlformats.org/drawingml/2006/main" prst="curvedDownArrow">
          <a:avLst/>
        </a:prstGeom>
        <a:solidFill xmlns:a="http://schemas.openxmlformats.org/drawingml/2006/main">
          <a:srgbClr val="008000"/>
        </a:solidFill>
        <a:ln xmlns:a="http://schemas.openxmlformats.org/drawingml/2006/main">
          <a:solidFill>
            <a:srgbClr val="008000"/>
          </a:solidFill>
        </a:ln>
      </cdr:spPr>
      <cdr:style>
        <a:lnRef xmlns:a="http://schemas.openxmlformats.org/drawingml/2006/main" idx="0">
          <a:schemeClr val="accent5"/>
        </a:lnRef>
        <a:fillRef xmlns:a="http://schemas.openxmlformats.org/drawingml/2006/main" idx="3">
          <a:schemeClr val="accent5"/>
        </a:fillRef>
        <a:effectRef xmlns:a="http://schemas.openxmlformats.org/drawingml/2006/main" idx="3">
          <a:schemeClr val="accent5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/>
        <a:p xmlns:a="http://schemas.openxmlformats.org/drawingml/2006/main">
          <a:endParaRPr lang="es-SV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0.35783</cdr:x>
      <cdr:y>0.01722</cdr:y>
    </cdr:from>
    <cdr:to>
      <cdr:x>0.62843</cdr:x>
      <cdr:y>0.17285</cdr:y>
    </cdr:to>
    <cdr:sp macro="" textlink="">
      <cdr:nvSpPr>
        <cdr:cNvPr id="2" name="7171 Flecha curvada hacia abajo"/>
        <cdr:cNvSpPr/>
      </cdr:nvSpPr>
      <cdr:spPr>
        <a:xfrm xmlns:a="http://schemas.openxmlformats.org/drawingml/2006/main" rot="20790753">
          <a:off x="1555613" y="45004"/>
          <a:ext cx="1176394" cy="406693"/>
        </a:xfrm>
        <a:prstGeom xmlns:a="http://schemas.openxmlformats.org/drawingml/2006/main" prst="curvedDownArrow">
          <a:avLst/>
        </a:prstGeom>
        <a:solidFill xmlns:a="http://schemas.openxmlformats.org/drawingml/2006/main">
          <a:srgbClr val="0033CC"/>
        </a:solidFill>
        <a:ln xmlns:a="http://schemas.openxmlformats.org/drawingml/2006/main">
          <a:solidFill>
            <a:srgbClr val="0033CC"/>
          </a:solidFill>
        </a:ln>
      </cdr:spPr>
      <cdr:style>
        <a:lnRef xmlns:a="http://schemas.openxmlformats.org/drawingml/2006/main" idx="0">
          <a:schemeClr val="accent5"/>
        </a:lnRef>
        <a:fillRef xmlns:a="http://schemas.openxmlformats.org/drawingml/2006/main" idx="3">
          <a:schemeClr val="accent5"/>
        </a:fillRef>
        <a:effectRef xmlns:a="http://schemas.openxmlformats.org/drawingml/2006/main" idx="3">
          <a:schemeClr val="accent5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s-SV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SV"/>
        </a:p>
      </cdr:txBody>
    </cdr:sp>
  </cdr:relSizeAnchor>
  <cdr:relSizeAnchor xmlns:cdr="http://schemas.openxmlformats.org/drawingml/2006/chartDrawing">
    <cdr:from>
      <cdr:x>0.38801</cdr:x>
      <cdr:y>0.1002</cdr:y>
    </cdr:from>
    <cdr:to>
      <cdr:x>0.58005</cdr:x>
      <cdr:y>0.18967</cdr:y>
    </cdr:to>
    <cdr:sp macro="" textlink="">
      <cdr:nvSpPr>
        <cdr:cNvPr id="3" name="1 Rectángulo"/>
        <cdr:cNvSpPr/>
      </cdr:nvSpPr>
      <cdr:spPr>
        <a:xfrm xmlns:a="http://schemas.openxmlformats.org/drawingml/2006/main">
          <a:off x="1152128" y="288032"/>
          <a:ext cx="570230" cy="25717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>
          <a:noAutofit/>
        </a:bodyPr>
        <a:lstStyle xmlns:a="http://schemas.openxmlformats.org/drawingml/2006/main"/>
        <a:p xmlns:a="http://schemas.openxmlformats.org/drawingml/2006/main">
          <a:pPr algn="ctr">
            <a:spcAft>
              <a:spcPts val="0"/>
            </a:spcAft>
          </a:pPr>
          <a:r>
            <a:rPr lang="es-SV" sz="900" b="1" dirty="0">
              <a:solidFill>
                <a:srgbClr val="0033CC"/>
              </a:solidFill>
              <a:effectLst/>
              <a:latin typeface="+mn-lt"/>
              <a:ea typeface="MS Mincho"/>
              <a:cs typeface="Times New Roman"/>
            </a:rPr>
            <a:t>31.8%</a:t>
          </a:r>
          <a:endParaRPr lang="es-SV" sz="1200" dirty="0">
            <a:effectLst/>
            <a:latin typeface="+mn-lt"/>
            <a:ea typeface="MS Mincho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0.06424</cdr:x>
      <cdr:y>0.30514</cdr:y>
    </cdr:from>
    <cdr:to>
      <cdr:x>0.27535</cdr:x>
      <cdr:y>0.91486</cdr:y>
    </cdr:to>
    <cdr:cxnSp macro="">
      <cdr:nvCxnSpPr>
        <cdr:cNvPr id="3" name="2 Conector angular"/>
        <cdr:cNvCxnSpPr/>
      </cdr:nvCxnSpPr>
      <cdr:spPr>
        <a:xfrm xmlns:a="http://schemas.openxmlformats.org/drawingml/2006/main" rot="5400000" flipH="1" flipV="1">
          <a:off x="41837" y="1594263"/>
          <a:ext cx="2349502" cy="1512594"/>
        </a:xfrm>
        <a:prstGeom xmlns:a="http://schemas.openxmlformats.org/drawingml/2006/main" prst="bentConnector3">
          <a:avLst>
            <a:gd name="adj1" fmla="val 100000"/>
          </a:avLst>
        </a:prstGeom>
        <a:ln xmlns:a="http://schemas.openxmlformats.org/drawingml/2006/main" w="19050">
          <a:solidFill>
            <a:srgbClr val="0070C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0.76825</cdr:x>
      <cdr:y>0.20901</cdr:y>
    </cdr:from>
    <cdr:to>
      <cdr:x>0.96349</cdr:x>
      <cdr:y>0.91486</cdr:y>
    </cdr:to>
    <cdr:cxnSp macro="">
      <cdr:nvCxnSpPr>
        <cdr:cNvPr id="5" name="1 Conector angular"/>
        <cdr:cNvCxnSpPr/>
      </cdr:nvCxnSpPr>
      <cdr:spPr>
        <a:xfrm xmlns:a="http://schemas.openxmlformats.org/drawingml/2006/main" rot="16200000" flipV="1">
          <a:off x="4413250" y="1514476"/>
          <a:ext cx="2719917" cy="1301750"/>
        </a:xfrm>
        <a:prstGeom xmlns:a="http://schemas.openxmlformats.org/drawingml/2006/main" prst="bentConnector3">
          <a:avLst>
            <a:gd name="adj1" fmla="val 100195"/>
          </a:avLst>
        </a:prstGeom>
        <a:ln xmlns:a="http://schemas.openxmlformats.org/drawingml/2006/main" w="19050">
          <a:solidFill>
            <a:srgbClr val="0070C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0.40383</cdr:x>
      <cdr:y>0.56227</cdr:y>
    </cdr:from>
    <cdr:to>
      <cdr:x>0.60322</cdr:x>
      <cdr:y>0.68412</cdr:y>
    </cdr:to>
    <cdr:sp macro="" textlink="">
      <cdr:nvSpPr>
        <cdr:cNvPr id="14" name="35 CuadroTexto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155512" y="2168439"/>
          <a:ext cx="1558026" cy="46990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square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eaLnBrk="1" hangingPunct="1"/>
          <a:r>
            <a:rPr lang="es-MX" sz="1000" b="1" dirty="0">
              <a:latin typeface="+mn-lt"/>
              <a:cs typeface="Calibri" pitchFamily="34" charset="0"/>
            </a:rPr>
            <a:t>Hasta 2.5</a:t>
          </a:r>
        </a:p>
        <a:p xmlns:a="http://schemas.openxmlformats.org/drawingml/2006/main">
          <a:pPr algn="ctr" eaLnBrk="1" hangingPunct="1"/>
          <a:r>
            <a:rPr lang="es-MX" sz="1000" b="1" dirty="0">
              <a:latin typeface="+mn-lt"/>
              <a:cs typeface="Calibri" pitchFamily="34" charset="0"/>
            </a:rPr>
            <a:t>Salarios Mínimos</a:t>
          </a:r>
          <a:endParaRPr lang="es-ES" sz="1000" b="1" dirty="0">
            <a:latin typeface="+mn-lt"/>
            <a:cs typeface="Calibri" pitchFamily="34" charset="0"/>
          </a:endParaRPr>
        </a:p>
      </cdr:txBody>
    </cdr:sp>
  </cdr:relSizeAnchor>
  <cdr:relSizeAnchor xmlns:cdr="http://schemas.openxmlformats.org/drawingml/2006/chartDrawing">
    <cdr:from>
      <cdr:x>0.42246</cdr:x>
      <cdr:y>0.29909</cdr:y>
    </cdr:from>
    <cdr:to>
      <cdr:x>0.56935</cdr:x>
      <cdr:y>0.3869</cdr:y>
    </cdr:to>
    <cdr:sp macro="" textlink="">
      <cdr:nvSpPr>
        <cdr:cNvPr id="15" name="36 CuadroTexto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816735" y="1152499"/>
          <a:ext cx="979429" cy="3383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eaLnBrk="1" hangingPunct="1"/>
          <a:r>
            <a:rPr lang="es-MX" sz="1000" b="1" dirty="0">
              <a:latin typeface="+mn-lt"/>
              <a:cs typeface="Calibri" pitchFamily="34" charset="0"/>
            </a:rPr>
            <a:t>De 2.5 a 4.0 Salarios </a:t>
          </a:r>
          <a:endParaRPr lang="es-MX" sz="1000" b="1" dirty="0" smtClean="0">
            <a:latin typeface="+mn-lt"/>
            <a:cs typeface="Calibri" pitchFamily="34" charset="0"/>
          </a:endParaRPr>
        </a:p>
        <a:p xmlns:a="http://schemas.openxmlformats.org/drawingml/2006/main">
          <a:pPr algn="ctr" eaLnBrk="1" hangingPunct="1"/>
          <a:r>
            <a:rPr lang="es-MX" sz="1000" b="1" dirty="0" smtClean="0">
              <a:latin typeface="+mn-lt"/>
              <a:cs typeface="Calibri" pitchFamily="34" charset="0"/>
            </a:rPr>
            <a:t>Mínimos</a:t>
          </a:r>
          <a:endParaRPr lang="es-ES" sz="1000" b="1" dirty="0">
            <a:latin typeface="+mn-lt"/>
            <a:cs typeface="Calibri" pitchFamily="34" charset="0"/>
          </a:endParaRPr>
        </a:p>
      </cdr:txBody>
    </cdr:sp>
  </cdr:relSizeAnchor>
  <cdr:relSizeAnchor xmlns:cdr="http://schemas.openxmlformats.org/drawingml/2006/chartDrawing">
    <cdr:from>
      <cdr:x>0.40205</cdr:x>
      <cdr:y>0.12553</cdr:y>
    </cdr:from>
    <cdr:to>
      <cdr:x>0.59609</cdr:x>
      <cdr:y>0.19984</cdr:y>
    </cdr:to>
    <cdr:sp macro="" textlink="">
      <cdr:nvSpPr>
        <cdr:cNvPr id="16" name="37 CuadroTexto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680654" y="483727"/>
          <a:ext cx="1293764" cy="28634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eaLnBrk="1" hangingPunct="1"/>
          <a:r>
            <a:rPr lang="es-MX" sz="1000" b="1" dirty="0">
              <a:latin typeface="+mn-lt"/>
              <a:cs typeface="Calibri" pitchFamily="34" charset="0"/>
            </a:rPr>
            <a:t>Más de 4.0 Salarios</a:t>
          </a:r>
          <a:br>
            <a:rPr lang="es-MX" sz="1000" b="1" dirty="0">
              <a:latin typeface="+mn-lt"/>
              <a:cs typeface="Calibri" pitchFamily="34" charset="0"/>
            </a:rPr>
          </a:br>
          <a:r>
            <a:rPr lang="es-MX" sz="1000" b="1" dirty="0">
              <a:latin typeface="+mn-lt"/>
              <a:cs typeface="Calibri" pitchFamily="34" charset="0"/>
            </a:rPr>
            <a:t>Mínimos</a:t>
          </a:r>
          <a:endParaRPr lang="es-ES" sz="1000" b="1" dirty="0">
            <a:latin typeface="+mn-lt"/>
            <a:cs typeface="Calibri" pitchFamily="34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0.16764</cdr:x>
      <cdr:y>0.27094</cdr:y>
    </cdr:from>
    <cdr:to>
      <cdr:x>0.33469</cdr:x>
      <cdr:y>0.32924</cdr:y>
    </cdr:to>
    <cdr:sp macro="" textlink="">
      <cdr:nvSpPr>
        <cdr:cNvPr id="2" name="1 Rectángulo"/>
        <cdr:cNvSpPr/>
      </cdr:nvSpPr>
      <cdr:spPr>
        <a:xfrm xmlns:a="http://schemas.openxmlformats.org/drawingml/2006/main">
          <a:off x="602735" y="868100"/>
          <a:ext cx="600615" cy="18679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>
            <a:defRPr sz="900" b="1" i="0" u="none" strike="noStrike" kern="1200" baseline="0">
              <a:solidFill>
                <a:prstClr val="black"/>
              </a:solidFill>
              <a:latin typeface="+mj-lt"/>
              <a:ea typeface="+mn-ea"/>
              <a:cs typeface="Calibri" pitchFamily="34" charset="0"/>
            </a:defRPr>
          </a:pPr>
          <a:r>
            <a:rPr lang="es-SV" sz="900" b="1" kern="1200" dirty="0">
              <a:solidFill>
                <a:prstClr val="black"/>
              </a:solidFill>
              <a:latin typeface="+mn-lt"/>
              <a:cs typeface="Calibri" pitchFamily="34" charset="0"/>
            </a:rPr>
            <a:t>42.9%</a:t>
          </a:r>
        </a:p>
      </cdr:txBody>
    </cdr:sp>
  </cdr:relSizeAnchor>
  <cdr:relSizeAnchor xmlns:cdr="http://schemas.openxmlformats.org/drawingml/2006/chartDrawing">
    <cdr:from>
      <cdr:x>0.13313</cdr:x>
      <cdr:y>0.71668</cdr:y>
    </cdr:from>
    <cdr:to>
      <cdr:x>0.28502</cdr:x>
      <cdr:y>0.78149</cdr:y>
    </cdr:to>
    <cdr:sp macro="" textlink="">
      <cdr:nvSpPr>
        <cdr:cNvPr id="3" name="1 Rectángulo"/>
        <cdr:cNvSpPr/>
      </cdr:nvSpPr>
      <cdr:spPr>
        <a:xfrm xmlns:a="http://schemas.openxmlformats.org/drawingml/2006/main">
          <a:off x="478658" y="2296273"/>
          <a:ext cx="546108" cy="20762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wrap="square">
          <a:noAutofit/>
        </a:bodyPr>
        <a:lstStyle xmlns:a="http://schemas.openxmlformats.org/drawingml/2006/main"/>
        <a:p xmlns:a="http://schemas.openxmlformats.org/drawingml/2006/main">
          <a:pPr algn="ctr">
            <a:spcAft>
              <a:spcPts val="0"/>
            </a:spcAft>
            <a:defRPr sz="900" b="1" i="0" u="none" strike="noStrike" kern="1200" baseline="0">
              <a:solidFill>
                <a:prstClr val="black"/>
              </a:solidFill>
              <a:latin typeface="+mj-lt"/>
              <a:ea typeface="+mn-ea"/>
              <a:cs typeface="Calibri" pitchFamily="34" charset="0"/>
            </a:defRPr>
          </a:pPr>
          <a:r>
            <a:rPr lang="es-SV" sz="900" b="1" kern="1200" dirty="0">
              <a:solidFill>
                <a:prstClr val="black"/>
              </a:solidFill>
              <a:latin typeface="+mn-lt"/>
              <a:cs typeface="Calibri" pitchFamily="34" charset="0"/>
            </a:rPr>
            <a:t>41.9%</a:t>
          </a:r>
        </a:p>
      </cdr:txBody>
    </cdr:sp>
  </cdr:relSizeAnchor>
  <cdr:relSizeAnchor xmlns:cdr="http://schemas.openxmlformats.org/drawingml/2006/chartDrawing">
    <cdr:from>
      <cdr:x>0.52145</cdr:x>
      <cdr:y>0.27024</cdr:y>
    </cdr:from>
    <cdr:to>
      <cdr:x>0.67334</cdr:x>
      <cdr:y>0.33505</cdr:y>
    </cdr:to>
    <cdr:sp macro="" textlink="">
      <cdr:nvSpPr>
        <cdr:cNvPr id="4" name="1 Rectángulo"/>
        <cdr:cNvSpPr/>
      </cdr:nvSpPr>
      <cdr:spPr>
        <a:xfrm xmlns:a="http://schemas.openxmlformats.org/drawingml/2006/main">
          <a:off x="1874828" y="865859"/>
          <a:ext cx="546108" cy="20765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wrap="square">
          <a:noAutofit/>
        </a:bodyPr>
        <a:lstStyle xmlns:a="http://schemas.openxmlformats.org/drawingml/2006/main"/>
        <a:p xmlns:a="http://schemas.openxmlformats.org/drawingml/2006/main">
          <a:pPr algn="ctr">
            <a:spcAft>
              <a:spcPts val="0"/>
            </a:spcAft>
            <a:defRPr sz="900" b="1" i="0" u="none" strike="noStrike" kern="1200" baseline="0">
              <a:solidFill>
                <a:prstClr val="black"/>
              </a:solidFill>
              <a:latin typeface="+mj-lt"/>
              <a:ea typeface="+mn-ea"/>
              <a:cs typeface="Calibri" pitchFamily="34" charset="0"/>
            </a:defRPr>
          </a:pPr>
          <a:r>
            <a:rPr lang="es-SV" sz="900" b="1" kern="1200" dirty="0">
              <a:solidFill>
                <a:prstClr val="black"/>
              </a:solidFill>
              <a:latin typeface="+mn-lt"/>
              <a:cs typeface="Calibri" pitchFamily="34" charset="0"/>
            </a:rPr>
            <a:t>57.1%</a:t>
          </a:r>
        </a:p>
      </cdr:txBody>
    </cdr:sp>
  </cdr:relSizeAnchor>
  <cdr:relSizeAnchor xmlns:cdr="http://schemas.openxmlformats.org/drawingml/2006/chartDrawing">
    <cdr:from>
      <cdr:x>0.42181</cdr:x>
      <cdr:y>0.70729</cdr:y>
    </cdr:from>
    <cdr:to>
      <cdr:x>0.56593</cdr:x>
      <cdr:y>0.77209</cdr:y>
    </cdr:to>
    <cdr:sp macro="" textlink="">
      <cdr:nvSpPr>
        <cdr:cNvPr id="5" name="1 Rectángulo"/>
        <cdr:cNvSpPr/>
      </cdr:nvSpPr>
      <cdr:spPr>
        <a:xfrm xmlns:a="http://schemas.openxmlformats.org/drawingml/2006/main">
          <a:off x="1516576" y="2266179"/>
          <a:ext cx="518171" cy="20762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wrap="square">
          <a:noAutofit/>
        </a:bodyPr>
        <a:lstStyle xmlns:a="http://schemas.openxmlformats.org/drawingml/2006/main"/>
        <a:p xmlns:a="http://schemas.openxmlformats.org/drawingml/2006/main">
          <a:pPr algn="ctr">
            <a:spcAft>
              <a:spcPts val="0"/>
            </a:spcAft>
            <a:defRPr sz="900" b="1" i="0" u="none" strike="noStrike" kern="1200" baseline="0">
              <a:solidFill>
                <a:prstClr val="black"/>
              </a:solidFill>
              <a:latin typeface="+mj-lt"/>
              <a:ea typeface="+mn-ea"/>
              <a:cs typeface="Calibri" pitchFamily="34" charset="0"/>
            </a:defRPr>
          </a:pPr>
          <a:r>
            <a:rPr lang="es-SV" sz="900" b="1" kern="1200" dirty="0">
              <a:solidFill>
                <a:prstClr val="black"/>
              </a:solidFill>
              <a:latin typeface="+mn-lt"/>
              <a:cs typeface="Calibri" pitchFamily="34" charset="0"/>
            </a:rPr>
            <a:t>58.1%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0.16826</cdr:x>
      <cdr:y>0.28598</cdr:y>
    </cdr:from>
    <cdr:to>
      <cdr:x>0.30634</cdr:x>
      <cdr:y>0.35367</cdr:y>
    </cdr:to>
    <cdr:sp macro="" textlink="">
      <cdr:nvSpPr>
        <cdr:cNvPr id="2" name="1 Rectángulo"/>
        <cdr:cNvSpPr/>
      </cdr:nvSpPr>
      <cdr:spPr>
        <a:xfrm xmlns:a="http://schemas.openxmlformats.org/drawingml/2006/main">
          <a:off x="665461" y="877161"/>
          <a:ext cx="546101" cy="20762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wrap="square">
          <a:noAutofit/>
        </a:bodyPr>
        <a:lstStyle xmlns:a="http://schemas.openxmlformats.org/drawingml/2006/main"/>
        <a:p xmlns:a="http://schemas.openxmlformats.org/drawingml/2006/main">
          <a:pPr algn="ctr">
            <a:spcAft>
              <a:spcPts val="0"/>
            </a:spcAft>
            <a:defRPr sz="900" b="1" i="0" u="none" strike="noStrike" kern="1200" baseline="0">
              <a:solidFill>
                <a:prstClr val="black"/>
              </a:solidFill>
              <a:latin typeface="+mj-lt"/>
              <a:ea typeface="+mn-ea"/>
              <a:cs typeface="Calibri" pitchFamily="34" charset="0"/>
            </a:defRPr>
          </a:pPr>
          <a:r>
            <a:rPr lang="es-SV" sz="900" kern="1200" dirty="0">
              <a:solidFill>
                <a:prstClr val="black"/>
              </a:solidFill>
              <a:latin typeface="+mn-lt"/>
              <a:cs typeface="Calibri" pitchFamily="34" charset="0"/>
            </a:rPr>
            <a:t>42.8%</a:t>
          </a:r>
        </a:p>
      </cdr:txBody>
    </cdr:sp>
  </cdr:relSizeAnchor>
  <cdr:relSizeAnchor xmlns:cdr="http://schemas.openxmlformats.org/drawingml/2006/chartDrawing">
    <cdr:from>
      <cdr:x>0.11918</cdr:x>
      <cdr:y>0.73109</cdr:y>
    </cdr:from>
    <cdr:to>
      <cdr:x>0.25726</cdr:x>
      <cdr:y>0.79878</cdr:y>
    </cdr:to>
    <cdr:sp macro="" textlink="">
      <cdr:nvSpPr>
        <cdr:cNvPr id="3" name="1 Rectángulo"/>
        <cdr:cNvSpPr/>
      </cdr:nvSpPr>
      <cdr:spPr>
        <a:xfrm xmlns:a="http://schemas.openxmlformats.org/drawingml/2006/main">
          <a:off x="471362" y="2242450"/>
          <a:ext cx="546101" cy="20762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wrap="square">
          <a:noAutofit/>
        </a:bodyPr>
        <a:lstStyle xmlns:a="http://schemas.openxmlformats.org/drawingml/2006/main"/>
        <a:p xmlns:a="http://schemas.openxmlformats.org/drawingml/2006/main">
          <a:pPr algn="ctr">
            <a:spcAft>
              <a:spcPts val="0"/>
            </a:spcAft>
            <a:defRPr sz="900" b="1" i="0" u="none" strike="noStrike" kern="1200" baseline="0">
              <a:solidFill>
                <a:prstClr val="black"/>
              </a:solidFill>
              <a:latin typeface="+mj-lt"/>
              <a:ea typeface="+mn-ea"/>
              <a:cs typeface="Calibri" pitchFamily="34" charset="0"/>
            </a:defRPr>
          </a:pPr>
          <a:r>
            <a:rPr lang="es-SV" sz="900" b="1" kern="1200" dirty="0">
              <a:solidFill>
                <a:prstClr val="black"/>
              </a:solidFill>
              <a:latin typeface="+mn-lt"/>
              <a:cs typeface="Calibri" pitchFamily="34" charset="0"/>
            </a:rPr>
            <a:t>39.9%</a:t>
          </a:r>
        </a:p>
      </cdr:txBody>
    </cdr:sp>
  </cdr:relSizeAnchor>
  <cdr:relSizeAnchor xmlns:cdr="http://schemas.openxmlformats.org/drawingml/2006/chartDrawing">
    <cdr:from>
      <cdr:x>0.50236</cdr:x>
      <cdr:y>0.29116</cdr:y>
    </cdr:from>
    <cdr:to>
      <cdr:x>0.64044</cdr:x>
      <cdr:y>0.35886</cdr:y>
    </cdr:to>
    <cdr:sp macro="" textlink="">
      <cdr:nvSpPr>
        <cdr:cNvPr id="4" name="1 Rectángulo"/>
        <cdr:cNvSpPr/>
      </cdr:nvSpPr>
      <cdr:spPr>
        <a:xfrm xmlns:a="http://schemas.openxmlformats.org/drawingml/2006/main">
          <a:off x="1986803" y="893075"/>
          <a:ext cx="546101" cy="20765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wrap="square">
          <a:noAutofit/>
        </a:bodyPr>
        <a:lstStyle xmlns:a="http://schemas.openxmlformats.org/drawingml/2006/main"/>
        <a:p xmlns:a="http://schemas.openxmlformats.org/drawingml/2006/main">
          <a:pPr algn="ctr">
            <a:spcAft>
              <a:spcPts val="0"/>
            </a:spcAft>
            <a:defRPr sz="900" b="1" i="0" u="none" strike="noStrike" kern="1200" baseline="0">
              <a:solidFill>
                <a:prstClr val="black"/>
              </a:solidFill>
              <a:latin typeface="+mj-lt"/>
              <a:ea typeface="+mn-ea"/>
              <a:cs typeface="Calibri" pitchFamily="34" charset="0"/>
            </a:defRPr>
          </a:pPr>
          <a:r>
            <a:rPr lang="es-SV" sz="900" b="1" kern="1200" dirty="0">
              <a:solidFill>
                <a:prstClr val="black"/>
              </a:solidFill>
              <a:latin typeface="+mn-lt"/>
              <a:cs typeface="Calibri" pitchFamily="34" charset="0"/>
            </a:rPr>
            <a:t>57.2%</a:t>
          </a:r>
        </a:p>
      </cdr:txBody>
    </cdr:sp>
  </cdr:relSizeAnchor>
  <cdr:relSizeAnchor xmlns:cdr="http://schemas.openxmlformats.org/drawingml/2006/chartDrawing">
    <cdr:from>
      <cdr:x>0.38757</cdr:x>
      <cdr:y>0.73877</cdr:y>
    </cdr:from>
    <cdr:to>
      <cdr:x>0.52565</cdr:x>
      <cdr:y>0.80646</cdr:y>
    </cdr:to>
    <cdr:sp macro="" textlink="">
      <cdr:nvSpPr>
        <cdr:cNvPr id="5" name="1 Rectángulo"/>
        <cdr:cNvSpPr/>
      </cdr:nvSpPr>
      <cdr:spPr>
        <a:xfrm xmlns:a="http://schemas.openxmlformats.org/drawingml/2006/main">
          <a:off x="1532834" y="2266001"/>
          <a:ext cx="546101" cy="20762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wrap="square">
          <a:noAutofit/>
        </a:bodyPr>
        <a:lstStyle xmlns:a="http://schemas.openxmlformats.org/drawingml/2006/main"/>
        <a:p xmlns:a="http://schemas.openxmlformats.org/drawingml/2006/main">
          <a:pPr algn="ctr">
            <a:spcAft>
              <a:spcPts val="0"/>
            </a:spcAft>
            <a:defRPr sz="900" b="1" i="0" u="none" strike="noStrike" kern="1200" baseline="0">
              <a:solidFill>
                <a:prstClr val="black"/>
              </a:solidFill>
              <a:latin typeface="+mj-lt"/>
              <a:ea typeface="+mn-ea"/>
              <a:cs typeface="Calibri" pitchFamily="34" charset="0"/>
            </a:defRPr>
          </a:pPr>
          <a:r>
            <a:rPr lang="es-SV" sz="900" b="1" kern="1200" dirty="0">
              <a:solidFill>
                <a:prstClr val="black"/>
              </a:solidFill>
              <a:latin typeface="+mn-lt"/>
              <a:cs typeface="Calibri" pitchFamily="34" charset="0"/>
            </a:rPr>
            <a:t>60.1%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0.04545</cdr:x>
      <cdr:y>0.19232</cdr:y>
    </cdr:from>
    <cdr:to>
      <cdr:x>0.48942</cdr:x>
      <cdr:y>0.33452</cdr:y>
    </cdr:to>
    <cdr:sp macro="" textlink="">
      <cdr:nvSpPr>
        <cdr:cNvPr id="2" name="1 Rectángulo"/>
        <cdr:cNvSpPr/>
      </cdr:nvSpPr>
      <cdr:spPr>
        <a:xfrm xmlns:a="http://schemas.openxmlformats.org/drawingml/2006/main">
          <a:off x="143098" y="514387"/>
          <a:ext cx="1397680" cy="38033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wrap="square">
          <a:noAutofit/>
        </a:bodyPr>
        <a:lstStyle xmlns:a="http://schemas.openxmlformats.org/drawingml/2006/main"/>
        <a:p xmlns:a="http://schemas.openxmlformats.org/drawingml/2006/main">
          <a:pPr algn="ctr">
            <a:spcAft>
              <a:spcPts val="0"/>
            </a:spcAft>
          </a:pPr>
          <a:r>
            <a:rPr lang="es-SV" sz="1000" b="1" dirty="0">
              <a:solidFill>
                <a:srgbClr val="0033CC"/>
              </a:solidFill>
              <a:effectLst/>
              <a:latin typeface="Calibri Light (Títulos)"/>
              <a:ea typeface="MS Mincho"/>
              <a:cs typeface="Calibri" pitchFamily="34" charset="0"/>
            </a:rPr>
            <a:t>257</a:t>
          </a:r>
          <a:endParaRPr lang="es-SV" sz="1000" dirty="0">
            <a:effectLst/>
            <a:latin typeface="Calibri Light (Títulos)"/>
            <a:ea typeface="MS Mincho"/>
            <a:cs typeface="Calibri" pitchFamily="34" charset="0"/>
          </a:endParaRPr>
        </a:p>
      </cdr:txBody>
    </cdr:sp>
  </cdr:relSizeAnchor>
  <cdr:relSizeAnchor xmlns:cdr="http://schemas.openxmlformats.org/drawingml/2006/chartDrawing">
    <cdr:from>
      <cdr:x>0.37637</cdr:x>
      <cdr:y>0.06515</cdr:y>
    </cdr:from>
    <cdr:to>
      <cdr:x>0.64151</cdr:x>
      <cdr:y>0.18207</cdr:y>
    </cdr:to>
    <cdr:sp macro="" textlink="">
      <cdr:nvSpPr>
        <cdr:cNvPr id="3" name="1 Rectángulo"/>
        <cdr:cNvSpPr/>
      </cdr:nvSpPr>
      <cdr:spPr>
        <a:xfrm xmlns:a="http://schemas.openxmlformats.org/drawingml/2006/main">
          <a:off x="1341192" y="174252"/>
          <a:ext cx="944821" cy="31271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wrap="square">
          <a:noAutofit/>
        </a:bodyPr>
        <a:lstStyle xmlns:a="http://schemas.openxmlformats.org/drawingml/2006/main"/>
        <a:p xmlns:a="http://schemas.openxmlformats.org/drawingml/2006/main">
          <a:pPr algn="ctr">
            <a:spcAft>
              <a:spcPts val="0"/>
            </a:spcAft>
          </a:pPr>
          <a:r>
            <a:rPr lang="es-SV" sz="1000" b="1" kern="1200" dirty="0">
              <a:solidFill>
                <a:srgbClr val="0000FF"/>
              </a:solidFill>
              <a:latin typeface="Calibri Light (Títulos)"/>
              <a:ea typeface="Times New Roman"/>
              <a:cs typeface="Calibri" pitchFamily="34" charset="0"/>
            </a:rPr>
            <a:t>42.0%</a:t>
          </a:r>
        </a:p>
      </cdr:txBody>
    </cdr:sp>
  </cdr:relSizeAnchor>
  <cdr:relSizeAnchor xmlns:cdr="http://schemas.openxmlformats.org/drawingml/2006/chartDrawing">
    <cdr:from>
      <cdr:x>0.54866</cdr:x>
      <cdr:y>0.03436</cdr:y>
    </cdr:from>
    <cdr:to>
      <cdr:x>0.91965</cdr:x>
      <cdr:y>0.16467</cdr:y>
    </cdr:to>
    <cdr:sp macro="" textlink="">
      <cdr:nvSpPr>
        <cdr:cNvPr id="4" name="1 Rectángulo"/>
        <cdr:cNvSpPr/>
      </cdr:nvSpPr>
      <cdr:spPr>
        <a:xfrm xmlns:a="http://schemas.openxmlformats.org/drawingml/2006/main">
          <a:off x="1727274" y="91895"/>
          <a:ext cx="1167928" cy="34853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wrap="square">
          <a:noAutofit/>
        </a:bodyPr>
        <a:lstStyle xmlns:a="http://schemas.openxmlformats.org/drawingml/2006/main"/>
        <a:p xmlns:a="http://schemas.openxmlformats.org/drawingml/2006/main">
          <a:pPr algn="ctr">
            <a:spcAft>
              <a:spcPts val="0"/>
            </a:spcAft>
          </a:pPr>
          <a:r>
            <a:rPr lang="es-SV" sz="1000" b="1" dirty="0">
              <a:solidFill>
                <a:srgbClr val="0033CC"/>
              </a:solidFill>
              <a:effectLst/>
              <a:latin typeface="Calibri Light (Títulos)"/>
              <a:ea typeface="MS Mincho"/>
              <a:cs typeface="Calibri" pitchFamily="34" charset="0"/>
            </a:rPr>
            <a:t>365</a:t>
          </a:r>
          <a:endParaRPr lang="es-SV" sz="1000" dirty="0">
            <a:effectLst/>
            <a:latin typeface="Calibri Light (Títulos)"/>
            <a:ea typeface="MS Mincho"/>
            <a:cs typeface="Calibri" pitchFamily="34" charset="0"/>
          </a:endParaRPr>
        </a:p>
      </cdr:txBody>
    </cdr:sp>
  </cdr:relSizeAnchor>
  <cdr:relSizeAnchor xmlns:cdr="http://schemas.openxmlformats.org/drawingml/2006/chartDrawing">
    <cdr:from>
      <cdr:x>0.34571</cdr:x>
      <cdr:y>0.04075</cdr:y>
    </cdr:from>
    <cdr:to>
      <cdr:x>0.64636</cdr:x>
      <cdr:y>0.15623</cdr:y>
    </cdr:to>
    <cdr:sp macro="" textlink="">
      <cdr:nvSpPr>
        <cdr:cNvPr id="5" name="7189 Flecha curvada hacia abajo"/>
        <cdr:cNvSpPr/>
      </cdr:nvSpPr>
      <cdr:spPr>
        <a:xfrm xmlns:a="http://schemas.openxmlformats.org/drawingml/2006/main" rot="21306623">
          <a:off x="1088359" y="90067"/>
          <a:ext cx="946468" cy="255270"/>
        </a:xfrm>
        <a:prstGeom xmlns:a="http://schemas.openxmlformats.org/drawingml/2006/main" prst="curvedDownArrow">
          <a:avLst/>
        </a:prstGeom>
        <a:solidFill xmlns:a="http://schemas.openxmlformats.org/drawingml/2006/main">
          <a:srgbClr val="0033CC"/>
        </a:solidFill>
        <a:ln xmlns:a="http://schemas.openxmlformats.org/drawingml/2006/main">
          <a:solidFill>
            <a:srgbClr val="0033CC"/>
          </a:solidFill>
        </a:ln>
      </cdr:spPr>
      <cdr:style>
        <a:lnRef xmlns:a="http://schemas.openxmlformats.org/drawingml/2006/main" idx="0">
          <a:schemeClr val="accent5"/>
        </a:lnRef>
        <a:fillRef xmlns:a="http://schemas.openxmlformats.org/drawingml/2006/main" idx="3">
          <a:schemeClr val="accent5"/>
        </a:fillRef>
        <a:effectRef xmlns:a="http://schemas.openxmlformats.org/drawingml/2006/main" idx="3">
          <a:schemeClr val="accent5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/>
        <a:p xmlns:a="http://schemas.openxmlformats.org/drawingml/2006/main">
          <a:endParaRPr lang="es-SV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0.06703</cdr:x>
      <cdr:y>0.19831</cdr:y>
    </cdr:from>
    <cdr:to>
      <cdr:x>0.48873</cdr:x>
      <cdr:y>0.34051</cdr:y>
    </cdr:to>
    <cdr:sp macro="" textlink="">
      <cdr:nvSpPr>
        <cdr:cNvPr id="2" name="1 Rectángulo"/>
        <cdr:cNvSpPr/>
      </cdr:nvSpPr>
      <cdr:spPr>
        <a:xfrm xmlns:a="http://schemas.openxmlformats.org/drawingml/2006/main">
          <a:off x="244365" y="514387"/>
          <a:ext cx="1537443" cy="36885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wrap="square">
          <a:noAutofit/>
        </a:bodyPr>
        <a:lstStyle xmlns:a="http://schemas.openxmlformats.org/drawingml/2006/main"/>
        <a:p xmlns:a="http://schemas.openxmlformats.org/drawingml/2006/main">
          <a:pPr algn="ctr">
            <a:spcAft>
              <a:spcPts val="0"/>
            </a:spcAft>
          </a:pPr>
          <a:r>
            <a:rPr lang="es-SV" sz="1000" b="1" dirty="0">
              <a:solidFill>
                <a:srgbClr val="0033CC"/>
              </a:solidFill>
              <a:effectLst/>
              <a:latin typeface="Calibri Light (Títulos)"/>
              <a:ea typeface="MS Mincho"/>
              <a:cs typeface="Calibri" pitchFamily="34" charset="0"/>
            </a:rPr>
            <a:t>$5.74</a:t>
          </a:r>
          <a:endParaRPr lang="es-SV" sz="1050" dirty="0">
            <a:effectLst/>
            <a:latin typeface="Calibri Light (Títulos)"/>
            <a:ea typeface="MS Mincho"/>
            <a:cs typeface="Calibri" pitchFamily="34" charset="0"/>
          </a:endParaRPr>
        </a:p>
      </cdr:txBody>
    </cdr:sp>
  </cdr:relSizeAnchor>
  <cdr:relSizeAnchor xmlns:cdr="http://schemas.openxmlformats.org/drawingml/2006/chartDrawing">
    <cdr:from>
      <cdr:x>0.37369</cdr:x>
      <cdr:y>0.03349</cdr:y>
    </cdr:from>
    <cdr:to>
      <cdr:x>0.62554</cdr:x>
      <cdr:y>0.15041</cdr:y>
    </cdr:to>
    <cdr:sp macro="" textlink="">
      <cdr:nvSpPr>
        <cdr:cNvPr id="3" name="1 Rectángulo"/>
        <cdr:cNvSpPr/>
      </cdr:nvSpPr>
      <cdr:spPr>
        <a:xfrm xmlns:a="http://schemas.openxmlformats.org/drawingml/2006/main">
          <a:off x="1362412" y="82339"/>
          <a:ext cx="918200" cy="2874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wrap="square">
          <a:noAutofit/>
        </a:bodyPr>
        <a:lstStyle xmlns:a="http://schemas.openxmlformats.org/drawingml/2006/main"/>
        <a:p xmlns:a="http://schemas.openxmlformats.org/drawingml/2006/main">
          <a:pPr algn="ctr">
            <a:spcAft>
              <a:spcPts val="0"/>
            </a:spcAft>
          </a:pPr>
          <a:r>
            <a:rPr lang="es-SV" sz="1000" b="1" dirty="0">
              <a:solidFill>
                <a:srgbClr val="0033CC"/>
              </a:solidFill>
              <a:effectLst/>
              <a:latin typeface="Calibri Light (Títulos)"/>
              <a:ea typeface="MS Mincho"/>
              <a:cs typeface="Calibri" pitchFamily="34" charset="0"/>
            </a:rPr>
            <a:t>60.8%</a:t>
          </a:r>
          <a:endParaRPr lang="es-SV" sz="1200" dirty="0">
            <a:effectLst/>
            <a:latin typeface="Calibri Light (Títulos)"/>
            <a:ea typeface="MS Mincho"/>
            <a:cs typeface="Calibri" pitchFamily="34" charset="0"/>
          </a:endParaRPr>
        </a:p>
      </cdr:txBody>
    </cdr:sp>
  </cdr:relSizeAnchor>
  <cdr:relSizeAnchor xmlns:cdr="http://schemas.openxmlformats.org/drawingml/2006/chartDrawing">
    <cdr:from>
      <cdr:x>0.5213</cdr:x>
      <cdr:y>0</cdr:y>
    </cdr:from>
    <cdr:to>
      <cdr:x>0.943</cdr:x>
      <cdr:y>0.1422</cdr:y>
    </cdr:to>
    <cdr:sp macro="" textlink="">
      <cdr:nvSpPr>
        <cdr:cNvPr id="4" name="1 Rectángulo"/>
        <cdr:cNvSpPr/>
      </cdr:nvSpPr>
      <cdr:spPr>
        <a:xfrm xmlns:a="http://schemas.openxmlformats.org/drawingml/2006/main">
          <a:off x="1900549" y="-3490677"/>
          <a:ext cx="1537443" cy="36885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wrap="square">
          <a:noAutofit/>
        </a:bodyPr>
        <a:lstStyle xmlns:a="http://schemas.openxmlformats.org/drawingml/2006/main"/>
        <a:p xmlns:a="http://schemas.openxmlformats.org/drawingml/2006/main">
          <a:pPr algn="ctr">
            <a:spcAft>
              <a:spcPts val="0"/>
            </a:spcAft>
          </a:pPr>
          <a:r>
            <a:rPr lang="es-SV" sz="1000" b="1" kern="1200" dirty="0">
              <a:solidFill>
                <a:srgbClr val="0000FF"/>
              </a:solidFill>
              <a:latin typeface="Calibri Light (Títulos)"/>
              <a:ea typeface="Times New Roman"/>
              <a:cs typeface="Calibri" pitchFamily="34" charset="0"/>
            </a:rPr>
            <a:t>$9.23</a:t>
          </a:r>
        </a:p>
      </cdr:txBody>
    </cdr:sp>
  </cdr:relSizeAnchor>
  <cdr:relSizeAnchor xmlns:cdr="http://schemas.openxmlformats.org/drawingml/2006/chartDrawing">
    <cdr:from>
      <cdr:x>0.37045</cdr:x>
      <cdr:y>0</cdr:y>
    </cdr:from>
    <cdr:to>
      <cdr:x>0.61601</cdr:x>
      <cdr:y>0.11702</cdr:y>
    </cdr:to>
    <cdr:sp macro="" textlink="">
      <cdr:nvSpPr>
        <cdr:cNvPr id="5" name="7193 Flecha curvada hacia abajo"/>
        <cdr:cNvSpPr/>
      </cdr:nvSpPr>
      <cdr:spPr>
        <a:xfrm xmlns:a="http://schemas.openxmlformats.org/drawingml/2006/main" rot="20790753">
          <a:off x="1350596" y="-17778"/>
          <a:ext cx="895258" cy="287714"/>
        </a:xfrm>
        <a:prstGeom xmlns:a="http://schemas.openxmlformats.org/drawingml/2006/main" prst="curvedDownArrow">
          <a:avLst/>
        </a:prstGeom>
        <a:solidFill xmlns:a="http://schemas.openxmlformats.org/drawingml/2006/main">
          <a:srgbClr val="0033CC"/>
        </a:solidFill>
        <a:ln xmlns:a="http://schemas.openxmlformats.org/drawingml/2006/main">
          <a:solidFill>
            <a:srgbClr val="0033CC"/>
          </a:solidFill>
        </a:ln>
      </cdr:spPr>
      <cdr:style>
        <a:lnRef xmlns:a="http://schemas.openxmlformats.org/drawingml/2006/main" idx="0">
          <a:schemeClr val="accent5"/>
        </a:lnRef>
        <a:fillRef xmlns:a="http://schemas.openxmlformats.org/drawingml/2006/main" idx="3">
          <a:schemeClr val="accent5"/>
        </a:fillRef>
        <a:effectRef xmlns:a="http://schemas.openxmlformats.org/drawingml/2006/main" idx="3">
          <a:schemeClr val="accent5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/>
        <a:p xmlns:a="http://schemas.openxmlformats.org/drawingml/2006/main">
          <a:endParaRPr lang="es-SV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0.33288</cdr:x>
      <cdr:y>0.77701</cdr:y>
    </cdr:from>
    <cdr:to>
      <cdr:x>0.74632</cdr:x>
      <cdr:y>0.90794</cdr:y>
    </cdr:to>
    <cdr:sp macro="" textlink="">
      <cdr:nvSpPr>
        <cdr:cNvPr id="2" name="1 Rectángulo"/>
        <cdr:cNvSpPr/>
      </cdr:nvSpPr>
      <cdr:spPr>
        <a:xfrm xmlns:a="http://schemas.openxmlformats.org/drawingml/2006/main">
          <a:off x="1385862" y="1675948"/>
          <a:ext cx="1721223" cy="28238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es-SV" sz="1400" b="1" dirty="0" smtClean="0">
              <a:solidFill>
                <a:srgbClr val="0000FF"/>
              </a:solidFill>
              <a:latin typeface="Calibri Light (Títulos)"/>
            </a:rPr>
            <a:t>513 créditos</a:t>
          </a:r>
          <a:endParaRPr lang="es-SV" sz="1400" b="1" dirty="0">
            <a:solidFill>
              <a:srgbClr val="0000FF"/>
            </a:solidFill>
            <a:latin typeface="Calibri Light (Títulos)"/>
          </a:endParaRP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0.32431</cdr:x>
      <cdr:y>0.76938</cdr:y>
    </cdr:from>
    <cdr:to>
      <cdr:x>0.76203</cdr:x>
      <cdr:y>0.90007</cdr:y>
    </cdr:to>
    <cdr:sp macro="" textlink="">
      <cdr:nvSpPr>
        <cdr:cNvPr id="2" name="1 Rectángulo"/>
        <cdr:cNvSpPr/>
      </cdr:nvSpPr>
      <cdr:spPr>
        <a:xfrm xmlns:a="http://schemas.openxmlformats.org/drawingml/2006/main">
          <a:off x="1275297" y="2029045"/>
          <a:ext cx="1721223" cy="34465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SV" sz="1400" b="1" dirty="0" smtClean="0">
              <a:solidFill>
                <a:srgbClr val="0000FF"/>
              </a:solidFill>
              <a:latin typeface="Calibri Light (Títulos)"/>
            </a:rPr>
            <a:t>1,705 créditos</a:t>
          </a:r>
          <a:endParaRPr lang="es-SV" sz="1400" b="1" dirty="0">
            <a:solidFill>
              <a:srgbClr val="0000FF"/>
            </a:solidFill>
            <a:latin typeface="Calibri Light (Títulos)"/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967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CCFB0-1393-4462-9C69-9BAEAF26CA21}" type="datetimeFigureOut">
              <a:rPr lang="es-SV" smtClean="0"/>
              <a:t>22/08/2016</a:t>
            </a:fld>
            <a:endParaRPr lang="es-S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90FC6-C2CA-42DD-82D0-4DB46E7D0F4E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571630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>
            <a:lvl1pPr>
              <a:defRPr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CCFB0-1393-4462-9C69-9BAEAF26CA21}" type="datetimeFigureOut">
              <a:rPr lang="es-SV" smtClean="0"/>
              <a:t>22/08/2016</a:t>
            </a:fld>
            <a:endParaRPr lang="es-S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90FC6-C2CA-42DD-82D0-4DB46E7D0F4E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7890786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78989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94303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CCFB0-1393-4462-9C69-9BAEAF26CA21}" type="datetimeFigureOut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22/08/2016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90FC6-C2CA-42DD-82D0-4DB46E7D0F4E}" type="slidenum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4847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CCFB0-1393-4462-9C69-9BAEAF26CA21}" type="datetimeFigureOut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22/08/2016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90FC6-C2CA-42DD-82D0-4DB46E7D0F4E}" type="slidenum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7464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CCFB0-1393-4462-9C69-9BAEAF26CA21}" type="datetimeFigureOut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22/08/2016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90FC6-C2CA-42DD-82D0-4DB46E7D0F4E}" type="slidenum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4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CCFB0-1393-4462-9C69-9BAEAF26CA21}" type="datetimeFigureOut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22/08/2016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90FC6-C2CA-42DD-82D0-4DB46E7D0F4E}" type="slidenum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51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CCFB0-1393-4462-9C69-9BAEAF26CA21}" type="datetimeFigureOut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22/08/2016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90FC6-C2CA-42DD-82D0-4DB46E7D0F4E}" type="slidenum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5785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>
                <a:latin typeface="+mj-lt"/>
              </a:defRPr>
            </a:lvl1pPr>
            <a:lvl2pPr>
              <a:defRPr sz="2800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000">
                <a:latin typeface="+mj-lt"/>
              </a:defRPr>
            </a:lvl4pPr>
            <a:lvl5pPr>
              <a:defRPr sz="2000">
                <a:latin typeface="+mj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CCFB0-1393-4462-9C69-9BAEAF26CA21}" type="datetimeFigureOut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22/08/2016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90FC6-C2CA-42DD-82D0-4DB46E7D0F4E}" type="slidenum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585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3139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>
                <a:latin typeface="+mj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CCFB0-1393-4462-9C69-9BAEAF26CA21}" type="datetimeFigureOut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22/08/2016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90FC6-C2CA-42DD-82D0-4DB46E7D0F4E}" type="slidenum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1276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CCFB0-1393-4462-9C69-9BAEAF26CA21}" type="datetimeFigureOut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22/08/2016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90FC6-C2CA-42DD-82D0-4DB46E7D0F4E}" type="slidenum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9855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>
            <a:lvl1pPr>
              <a:defRPr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CCFB0-1393-4462-9C69-9BAEAF26CA21}" type="datetimeFigureOut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22/08/2016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90FC6-C2CA-42DD-82D0-4DB46E7D0F4E}" type="slidenum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8998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80183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36020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CCFB0-1393-4462-9C69-9BAEAF26CA21}" type="datetimeFigureOut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22/08/2016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90FC6-C2CA-42DD-82D0-4DB46E7D0F4E}" type="slidenum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3503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CCFB0-1393-4462-9C69-9BAEAF26CA21}" type="datetimeFigureOut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22/08/2016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90FC6-C2CA-42DD-82D0-4DB46E7D0F4E}" type="slidenum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69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CCFB0-1393-4462-9C69-9BAEAF26CA21}" type="datetimeFigureOut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22/08/2016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90FC6-C2CA-42DD-82D0-4DB46E7D0F4E}" type="slidenum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0070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CCFB0-1393-4462-9C69-9BAEAF26CA21}" type="datetimeFigureOut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22/08/2016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90FC6-C2CA-42DD-82D0-4DB46E7D0F4E}" type="slidenum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9954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CCFB0-1393-4462-9C69-9BAEAF26CA21}" type="datetimeFigureOut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22/08/2016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90FC6-C2CA-42DD-82D0-4DB46E7D0F4E}" type="slidenum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310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CCFB0-1393-4462-9C69-9BAEAF26CA21}" type="datetimeFigureOut">
              <a:rPr lang="es-SV" smtClean="0"/>
              <a:t>22/08/2016</a:t>
            </a:fld>
            <a:endParaRPr lang="es-S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90FC6-C2CA-42DD-82D0-4DB46E7D0F4E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8593268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CCFB0-1393-4462-9C69-9BAEAF26CA21}" type="datetimeFigureOut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22/08/2016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90FC6-C2CA-42DD-82D0-4DB46E7D0F4E}" type="slidenum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4651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CCFB0-1393-4462-9C69-9BAEAF26CA21}" type="datetimeFigureOut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22/08/2016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90FC6-C2CA-42DD-82D0-4DB46E7D0F4E}" type="slidenum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592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CCFB0-1393-4462-9C69-9BAEAF26CA21}" type="datetimeFigureOut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22/08/2016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90FC6-C2CA-42DD-82D0-4DB46E7D0F4E}" type="slidenum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1986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CCFB0-1393-4462-9C69-9BAEAF26CA21}" type="datetimeFigureOut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22/08/2016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90FC6-C2CA-42DD-82D0-4DB46E7D0F4E}" type="slidenum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850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CCFB0-1393-4462-9C69-9BAEAF26CA21}" type="datetimeFigureOut">
              <a:rPr lang="es-SV" smtClean="0"/>
              <a:t>22/08/2016</a:t>
            </a:fld>
            <a:endParaRPr lang="es-S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90FC6-C2CA-42DD-82D0-4DB46E7D0F4E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4167979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CCFB0-1393-4462-9C69-9BAEAF26CA21}" type="datetimeFigureOut">
              <a:rPr lang="es-SV" smtClean="0"/>
              <a:t>22/08/2016</a:t>
            </a:fld>
            <a:endParaRPr lang="es-S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90FC6-C2CA-42DD-82D0-4DB46E7D0F4E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806067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CCFB0-1393-4462-9C69-9BAEAF26CA21}" type="datetimeFigureOut">
              <a:rPr lang="es-SV" smtClean="0"/>
              <a:t>22/08/2016</a:t>
            </a:fld>
            <a:endParaRPr lang="es-S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90FC6-C2CA-42DD-82D0-4DB46E7D0F4E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952615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CCFB0-1393-4462-9C69-9BAEAF26CA21}" type="datetimeFigureOut">
              <a:rPr lang="es-SV" smtClean="0"/>
              <a:t>22/08/2016</a:t>
            </a:fld>
            <a:endParaRPr lang="es-S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90FC6-C2CA-42DD-82D0-4DB46E7D0F4E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87211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>
                <a:latin typeface="+mj-lt"/>
              </a:defRPr>
            </a:lvl1pPr>
            <a:lvl2pPr>
              <a:defRPr sz="2800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000">
                <a:latin typeface="+mj-lt"/>
              </a:defRPr>
            </a:lvl4pPr>
            <a:lvl5pPr>
              <a:defRPr sz="2000">
                <a:latin typeface="+mj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CCFB0-1393-4462-9C69-9BAEAF26CA21}" type="datetimeFigureOut">
              <a:rPr lang="es-SV" smtClean="0"/>
              <a:t>22/08/2016</a:t>
            </a:fld>
            <a:endParaRPr lang="es-S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90FC6-C2CA-42DD-82D0-4DB46E7D0F4E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845193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>
                <a:latin typeface="+mj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CCFB0-1393-4462-9C69-9BAEAF26CA21}" type="datetimeFigureOut">
              <a:rPr lang="es-SV" smtClean="0"/>
              <a:t>22/08/2016</a:t>
            </a:fld>
            <a:endParaRPr lang="es-S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90FC6-C2CA-42DD-82D0-4DB46E7D0F4E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451018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5CCFB0-1393-4462-9C69-9BAEAF26CA21}" type="datetimeFigureOut">
              <a:rPr lang="es-SV" smtClean="0"/>
              <a:t>22/08/2016</a:t>
            </a:fld>
            <a:endParaRPr lang="es-S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90FC6-C2CA-42DD-82D0-4DB46E7D0F4E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716987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5CCFB0-1393-4462-9C69-9BAEAF26CA21}" type="datetimeFigureOut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22/08/2016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90FC6-C2CA-42DD-82D0-4DB46E7D0F4E}" type="slidenum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101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5CCFB0-1393-4462-9C69-9BAEAF26CA21}" type="datetimeFigureOut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22/08/2016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90FC6-C2CA-42DD-82D0-4DB46E7D0F4E}" type="slidenum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075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4" Type="http://schemas.openxmlformats.org/officeDocument/2006/relationships/chart" Target="../charts/char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527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6 Grupo"/>
          <p:cNvGrpSpPr/>
          <p:nvPr/>
        </p:nvGrpSpPr>
        <p:grpSpPr>
          <a:xfrm>
            <a:off x="501589" y="1524646"/>
            <a:ext cx="8140822" cy="3856580"/>
            <a:chOff x="0" y="0"/>
            <a:chExt cx="7464627" cy="3853391"/>
          </a:xfrm>
        </p:grpSpPr>
        <p:graphicFrame>
          <p:nvGraphicFramePr>
            <p:cNvPr id="11" name="4 Gráfico"/>
            <p:cNvGraphicFramePr/>
            <p:nvPr>
              <p:extLst>
                <p:ext uri="{D42A27DB-BD31-4B8C-83A1-F6EECF244321}">
                  <p14:modId xmlns:p14="http://schemas.microsoft.com/office/powerpoint/2010/main" val="3510030279"/>
                </p:ext>
              </p:extLst>
            </p:nvPr>
          </p:nvGraphicFramePr>
          <p:xfrm>
            <a:off x="105827" y="0"/>
            <a:ext cx="7164917" cy="385339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2" name="5 Rectángulo"/>
            <p:cNvSpPr/>
            <p:nvPr/>
          </p:nvSpPr>
          <p:spPr>
            <a:xfrm>
              <a:off x="0" y="1461414"/>
              <a:ext cx="1244338" cy="1174750"/>
            </a:xfrm>
            <a:prstGeom prst="rect">
              <a:avLst/>
            </a:prstGeom>
            <a:solidFill>
              <a:srgbClr val="9BBB59">
                <a:lumMod val="40000"/>
                <a:lumOff val="60000"/>
              </a:srgbClr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SV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+mj-lt"/>
                  <a:ea typeface="MS Mincho"/>
                  <a:cs typeface="Calibri" pitchFamily="34" charset="0"/>
                </a:rPr>
                <a:t>86.9%</a:t>
              </a:r>
              <a:endParaRPr kumimoji="0" lang="es-SV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MS Mincho"/>
                <a:cs typeface="Calibri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SV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MS Mincho"/>
                  <a:cs typeface="Calibri" pitchFamily="34" charset="0"/>
                </a:rPr>
                <a:t>Orientados a salvadoreños con ingresos de hasta 4 salarios mínimos. </a:t>
              </a:r>
              <a:endParaRPr kumimoji="0" lang="es-SV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MS Mincho"/>
                <a:cs typeface="Calibri" pitchFamily="34" charset="0"/>
              </a:endParaRPr>
            </a:p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SV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MS Mincho"/>
                  <a:cs typeface="Calibri" pitchFamily="34" charset="0"/>
                </a:rPr>
                <a:t>(5,672 </a:t>
              </a:r>
              <a:r>
                <a:rPr kumimoji="0" lang="es-SV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MS Mincho"/>
                  <a:cs typeface="Calibri" pitchFamily="34" charset="0"/>
                </a:rPr>
                <a:t>créditos </a:t>
              </a:r>
              <a:r>
                <a:rPr kumimoji="0" lang="es-SV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MS Mincho"/>
                  <a:cs typeface="Calibri" pitchFamily="34" charset="0"/>
                </a:rPr>
                <a:t>por $80.94 millones)</a:t>
              </a:r>
              <a:endParaRPr kumimoji="0" lang="es-SV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MS Mincho"/>
                <a:cs typeface="Calibri" pitchFamily="34" charset="0"/>
              </a:endParaRPr>
            </a:p>
          </p:txBody>
        </p:sp>
        <p:sp>
          <p:nvSpPr>
            <p:cNvPr id="13" name="29 Rectángulo"/>
            <p:cNvSpPr/>
            <p:nvPr/>
          </p:nvSpPr>
          <p:spPr>
            <a:xfrm>
              <a:off x="6230924" y="1090608"/>
              <a:ext cx="1233703" cy="1201386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SV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+mj-lt"/>
                  <a:ea typeface="MS Mincho"/>
                  <a:cs typeface="Calibri" pitchFamily="34" charset="0"/>
                </a:rPr>
                <a:t>81.1%</a:t>
              </a:r>
              <a:endParaRPr kumimoji="0" lang="es-SV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MS Mincho"/>
                <a:cs typeface="Calibri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SV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MS Mincho"/>
                  <a:cs typeface="Calibri" pitchFamily="34" charset="0"/>
                </a:rPr>
                <a:t>Orientados a salvadoreños con ingresos de hasta 4 salarios mínimos. </a:t>
              </a:r>
              <a:endParaRPr kumimoji="0" lang="es-SV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MS Mincho"/>
                <a:cs typeface="Calibri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SV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MS Mincho"/>
                  <a:cs typeface="Calibri" pitchFamily="34" charset="0"/>
                </a:rPr>
                <a:t>(6,551 </a:t>
              </a:r>
              <a:r>
                <a:rPr kumimoji="0" lang="es-SV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MS Mincho"/>
                  <a:cs typeface="Calibri" pitchFamily="34" charset="0"/>
                </a:rPr>
                <a:t>créditos </a:t>
              </a:r>
              <a:r>
                <a:rPr kumimoji="0" lang="es-SV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MS Mincho"/>
                  <a:cs typeface="Calibri" pitchFamily="34" charset="0"/>
                </a:rPr>
                <a:t>por $90.94 millones)</a:t>
              </a:r>
              <a:endParaRPr kumimoji="0" lang="es-SV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MS Mincho"/>
                <a:cs typeface="Calibri" pitchFamily="34" charset="0"/>
              </a:endParaRPr>
            </a:p>
          </p:txBody>
        </p:sp>
      </p:grpSp>
      <p:sp>
        <p:nvSpPr>
          <p:cNvPr id="7" name="2 CuadroTexto"/>
          <p:cNvSpPr txBox="1"/>
          <p:nvPr/>
        </p:nvSpPr>
        <p:spPr>
          <a:xfrm>
            <a:off x="349623" y="5712891"/>
            <a:ext cx="840441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Blip>
                <a:blip r:embed="rId3"/>
              </a:buBlip>
            </a:pPr>
            <a:r>
              <a:rPr lang="es-SV" sz="1300" dirty="0">
                <a:latin typeface="+mj-lt"/>
                <a:cs typeface="Calibri" pitchFamily="34" charset="0"/>
              </a:rPr>
              <a:t>En el periodo Junio 2015 – Mayo 2016 el FSV, fortaleciendo su rol social en beneficio de los salvadoreños con ingresos de </a:t>
            </a:r>
            <a:r>
              <a:rPr lang="es-SV" sz="1300" b="1" dirty="0">
                <a:solidFill>
                  <a:srgbClr val="0070C0"/>
                </a:solidFill>
                <a:latin typeface="+mj-lt"/>
                <a:cs typeface="Calibri" pitchFamily="34" charset="0"/>
              </a:rPr>
              <a:t>hasta 4 salarios mínimos</a:t>
            </a:r>
            <a:r>
              <a:rPr lang="es-SV" sz="1300" dirty="0">
                <a:latin typeface="+mj-lt"/>
                <a:cs typeface="Calibri" pitchFamily="34" charset="0"/>
              </a:rPr>
              <a:t>, otorgó a este segmento el total de </a:t>
            </a:r>
            <a:r>
              <a:rPr lang="es-SV" sz="1300" b="1" dirty="0">
                <a:solidFill>
                  <a:srgbClr val="0070C0"/>
                </a:solidFill>
                <a:latin typeface="+mj-lt"/>
                <a:cs typeface="Calibri" pitchFamily="34" charset="0"/>
              </a:rPr>
              <a:t>6,551 créditos por </a:t>
            </a:r>
            <a:r>
              <a:rPr lang="es-SV" sz="1300" b="1" dirty="0" err="1">
                <a:solidFill>
                  <a:srgbClr val="0070C0"/>
                </a:solidFill>
                <a:latin typeface="+mj-lt"/>
                <a:cs typeface="Calibri" pitchFamily="34" charset="0"/>
              </a:rPr>
              <a:t>US$90.94</a:t>
            </a:r>
            <a:r>
              <a:rPr lang="es-SV" sz="1300" b="1" dirty="0">
                <a:solidFill>
                  <a:srgbClr val="0070C0"/>
                </a:solidFill>
                <a:latin typeface="+mj-lt"/>
                <a:cs typeface="Calibri" pitchFamily="34" charset="0"/>
              </a:rPr>
              <a:t> millones</a:t>
            </a:r>
            <a:r>
              <a:rPr lang="es-SV" sz="1300" dirty="0">
                <a:latin typeface="+mj-lt"/>
                <a:cs typeface="Calibri" pitchFamily="34" charset="0"/>
              </a:rPr>
              <a:t>, significando el </a:t>
            </a:r>
            <a:r>
              <a:rPr lang="es-SV" sz="1300" b="1" dirty="0">
                <a:solidFill>
                  <a:srgbClr val="0070C0"/>
                </a:solidFill>
                <a:latin typeface="+mj-lt"/>
                <a:cs typeface="Calibri" pitchFamily="34" charset="0"/>
              </a:rPr>
              <a:t>81.16% </a:t>
            </a:r>
            <a:r>
              <a:rPr lang="es-SV" sz="1300" dirty="0">
                <a:latin typeface="+mj-lt"/>
                <a:cs typeface="Calibri" pitchFamily="34" charset="0"/>
              </a:rPr>
              <a:t>del total de número orientados a ese segmento; mostrando un incremento de </a:t>
            </a:r>
            <a:r>
              <a:rPr lang="es-SV" sz="1300" b="1" dirty="0">
                <a:solidFill>
                  <a:srgbClr val="0070C0"/>
                </a:solidFill>
                <a:latin typeface="+mj-lt"/>
                <a:cs typeface="Calibri" pitchFamily="34" charset="0"/>
              </a:rPr>
              <a:t>15.50% </a:t>
            </a:r>
            <a:r>
              <a:rPr lang="es-SV" sz="1300" dirty="0">
                <a:latin typeface="+mj-lt"/>
                <a:cs typeface="Calibri" pitchFamily="34" charset="0"/>
              </a:rPr>
              <a:t>respecto al </a:t>
            </a:r>
            <a:r>
              <a:rPr lang="es-SV" sz="1300" dirty="0" smtClean="0">
                <a:latin typeface="+mj-lt"/>
                <a:cs typeface="Calibri" pitchFamily="34" charset="0"/>
              </a:rPr>
              <a:t>periodo anterior.</a:t>
            </a:r>
            <a:endParaRPr lang="es-SV" sz="1300" dirty="0">
              <a:latin typeface="+mj-lt"/>
              <a:cs typeface="Calibri" pitchFamily="34" charset="0"/>
            </a:endParaRPr>
          </a:p>
        </p:txBody>
      </p:sp>
      <p:sp>
        <p:nvSpPr>
          <p:cNvPr id="8" name="5 Título"/>
          <p:cNvSpPr>
            <a:spLocks noGrp="1"/>
          </p:cNvSpPr>
          <p:nvPr>
            <p:ph type="title"/>
          </p:nvPr>
        </p:nvSpPr>
        <p:spPr>
          <a:xfrm>
            <a:off x="563033" y="1234699"/>
            <a:ext cx="3716236" cy="448193"/>
          </a:xfrm>
        </p:spPr>
        <p:txBody>
          <a:bodyPr>
            <a:noAutofit/>
          </a:bodyPr>
          <a:lstStyle/>
          <a:p>
            <a:r>
              <a:rPr lang="es-SV" sz="2000" dirty="0" smtClean="0">
                <a:solidFill>
                  <a:srgbClr val="0070C0"/>
                </a:solidFill>
                <a:effectLst/>
                <a:cs typeface="Calibri" pitchFamily="34" charset="0"/>
              </a:rPr>
              <a:t>ii</a:t>
            </a:r>
            <a:r>
              <a:rPr lang="es-SV" sz="2000" dirty="0">
                <a:solidFill>
                  <a:srgbClr val="0070C0"/>
                </a:solidFill>
                <a:effectLst/>
                <a:cs typeface="Calibri" pitchFamily="34" charset="0"/>
              </a:rPr>
              <a:t>. </a:t>
            </a:r>
            <a:r>
              <a:rPr lang="es-SV" sz="2000" dirty="0" smtClean="0">
                <a:solidFill>
                  <a:srgbClr val="0070C0"/>
                </a:solidFill>
                <a:effectLst/>
                <a:cs typeface="Calibri" pitchFamily="34" charset="0"/>
              </a:rPr>
              <a:t>Por ingreso</a:t>
            </a:r>
          </a:p>
        </p:txBody>
      </p:sp>
      <p:sp>
        <p:nvSpPr>
          <p:cNvPr id="14" name="1 Rectángulo"/>
          <p:cNvSpPr/>
          <p:nvPr/>
        </p:nvSpPr>
        <p:spPr>
          <a:xfrm>
            <a:off x="2195735" y="5337159"/>
            <a:ext cx="1270635" cy="314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/>
          <a:p>
            <a:pPr algn="ctr">
              <a:spcAft>
                <a:spcPts val="0"/>
              </a:spcAft>
            </a:pPr>
            <a:r>
              <a:rPr lang="es-SV" sz="1200" b="1" dirty="0">
                <a:solidFill>
                  <a:srgbClr val="0033CC"/>
                </a:solidFill>
                <a:effectLst/>
                <a:latin typeface="+mj-lt"/>
                <a:ea typeface="MS Mincho"/>
                <a:cs typeface="Calibri" pitchFamily="34" charset="0"/>
              </a:rPr>
              <a:t>Total 6,527</a:t>
            </a:r>
            <a:endParaRPr lang="es-SV" sz="1400" dirty="0">
              <a:effectLst/>
              <a:latin typeface="+mj-lt"/>
              <a:ea typeface="MS Mincho"/>
              <a:cs typeface="Calibri" pitchFamily="34" charset="0"/>
            </a:endParaRPr>
          </a:p>
        </p:txBody>
      </p:sp>
      <p:sp>
        <p:nvSpPr>
          <p:cNvPr id="15" name="1 Rectángulo"/>
          <p:cNvSpPr/>
          <p:nvPr/>
        </p:nvSpPr>
        <p:spPr>
          <a:xfrm>
            <a:off x="5821644" y="5317884"/>
            <a:ext cx="1270635" cy="314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/>
          <a:p>
            <a:pPr algn="ctr">
              <a:spcAft>
                <a:spcPts val="0"/>
              </a:spcAft>
            </a:pPr>
            <a:r>
              <a:rPr lang="es-SV" sz="1200" b="1" dirty="0">
                <a:solidFill>
                  <a:srgbClr val="0033CC"/>
                </a:solidFill>
                <a:effectLst/>
                <a:latin typeface="+mj-lt"/>
                <a:ea typeface="MS Mincho"/>
                <a:cs typeface="Calibri" pitchFamily="34" charset="0"/>
              </a:rPr>
              <a:t>Total 8,071</a:t>
            </a:r>
            <a:endParaRPr lang="es-SV" sz="1400" dirty="0">
              <a:effectLst/>
              <a:latin typeface="+mj-lt"/>
              <a:ea typeface="MS Mincho"/>
              <a:cs typeface="Calibri" pitchFamily="34" charset="0"/>
            </a:endParaRPr>
          </a:p>
        </p:txBody>
      </p:sp>
      <p:sp>
        <p:nvSpPr>
          <p:cNvPr id="16" name="5 Título"/>
          <p:cNvSpPr txBox="1">
            <a:spLocks/>
          </p:cNvSpPr>
          <p:nvPr/>
        </p:nvSpPr>
        <p:spPr>
          <a:xfrm>
            <a:off x="2421151" y="377235"/>
            <a:ext cx="4229689" cy="8574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SV" sz="3400" b="1" dirty="0" smtClean="0">
                <a:solidFill>
                  <a:srgbClr val="0070C0"/>
                </a:solidFill>
              </a:rPr>
              <a:t>Créditos otorgados</a:t>
            </a:r>
            <a:endParaRPr lang="es-SV" sz="2500" dirty="0" smtClean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20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 CuadroTexto"/>
          <p:cNvSpPr txBox="1"/>
          <p:nvPr/>
        </p:nvSpPr>
        <p:spPr>
          <a:xfrm>
            <a:off x="1016000" y="5850491"/>
            <a:ext cx="74167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Blip>
                <a:blip r:embed="rId2"/>
              </a:buBlip>
            </a:pPr>
            <a:r>
              <a:rPr lang="es-SV" sz="1400" dirty="0">
                <a:latin typeface="+mj-lt"/>
                <a:cs typeface="Calibri" pitchFamily="34" charset="0"/>
              </a:rPr>
              <a:t>En el período</a:t>
            </a:r>
            <a:r>
              <a:rPr lang="es-SV" sz="1400" baseline="0" dirty="0">
                <a:latin typeface="+mj-lt"/>
                <a:cs typeface="Calibri" pitchFamily="34" charset="0"/>
              </a:rPr>
              <a:t> </a:t>
            </a:r>
            <a:r>
              <a:rPr lang="es-SV" sz="1400" dirty="0" smtClean="0">
                <a:latin typeface="+mj-lt"/>
                <a:cs typeface="Calibri" pitchFamily="34" charset="0"/>
              </a:rPr>
              <a:t>junio 2015 </a:t>
            </a:r>
            <a:r>
              <a:rPr lang="es-SV" sz="1400" dirty="0">
                <a:latin typeface="+mj-lt"/>
                <a:cs typeface="Calibri" pitchFamily="34" charset="0"/>
              </a:rPr>
              <a:t>– </a:t>
            </a:r>
            <a:r>
              <a:rPr lang="es-SV" sz="1400" dirty="0" smtClean="0">
                <a:latin typeface="+mj-lt"/>
                <a:cs typeface="Calibri" pitchFamily="34" charset="0"/>
              </a:rPr>
              <a:t>mayo 2016</a:t>
            </a:r>
            <a:r>
              <a:rPr lang="es-SV" sz="1400" dirty="0">
                <a:latin typeface="+mj-lt"/>
                <a:cs typeface="Calibri" pitchFamily="34" charset="0"/>
              </a:rPr>
              <a:t>, el FSV otorgó </a:t>
            </a:r>
            <a:r>
              <a:rPr lang="es-SV" sz="1400" b="1" dirty="0">
                <a:solidFill>
                  <a:srgbClr val="0070C0"/>
                </a:solidFill>
                <a:latin typeface="+mj-lt"/>
                <a:cs typeface="Calibri" pitchFamily="34" charset="0"/>
              </a:rPr>
              <a:t>3,460 créditos por </a:t>
            </a:r>
            <a:r>
              <a:rPr lang="es-SV" sz="1400" b="1" dirty="0" err="1">
                <a:solidFill>
                  <a:srgbClr val="0070C0"/>
                </a:solidFill>
                <a:latin typeface="+mj-lt"/>
                <a:cs typeface="Calibri" pitchFamily="34" charset="0"/>
              </a:rPr>
              <a:t>US$64.56</a:t>
            </a:r>
            <a:r>
              <a:rPr lang="es-SV" sz="1400" b="1" dirty="0">
                <a:solidFill>
                  <a:srgbClr val="0070C0"/>
                </a:solidFill>
                <a:latin typeface="+mj-lt"/>
                <a:cs typeface="Calibri" pitchFamily="34" charset="0"/>
              </a:rPr>
              <a:t> </a:t>
            </a:r>
            <a:r>
              <a:rPr lang="es-SV" sz="1400" b="1" dirty="0" smtClean="0">
                <a:solidFill>
                  <a:srgbClr val="0070C0"/>
                </a:solidFill>
                <a:latin typeface="+mj-lt"/>
                <a:cs typeface="Calibri" pitchFamily="34" charset="0"/>
              </a:rPr>
              <a:t>millones</a:t>
            </a:r>
            <a:r>
              <a:rPr lang="es-SV" sz="1400" baseline="0" dirty="0" smtClean="0">
                <a:latin typeface="+mj-lt"/>
                <a:cs typeface="Calibri" pitchFamily="34" charset="0"/>
              </a:rPr>
              <a:t> a </a:t>
            </a:r>
            <a:r>
              <a:rPr lang="es-SV" sz="1400" dirty="0" smtClean="0">
                <a:latin typeface="+mj-lt"/>
              </a:rPr>
              <a:t>mujeres </a:t>
            </a:r>
            <a:r>
              <a:rPr lang="es-SV" sz="1400" dirty="0">
                <a:latin typeface="+mj-lt"/>
              </a:rPr>
              <a:t>como deudores </a:t>
            </a:r>
            <a:r>
              <a:rPr lang="es-SV" sz="1400" dirty="0" smtClean="0">
                <a:latin typeface="+mj-lt"/>
              </a:rPr>
              <a:t>principales que representan</a:t>
            </a:r>
            <a:r>
              <a:rPr lang="es-SV" sz="1400" baseline="0" dirty="0" smtClean="0">
                <a:latin typeface="+mj-lt"/>
                <a:cs typeface="Calibri" pitchFamily="34" charset="0"/>
              </a:rPr>
              <a:t> </a:t>
            </a:r>
            <a:r>
              <a:rPr lang="es-SV" sz="1400" baseline="0" dirty="0">
                <a:latin typeface="+mj-lt"/>
                <a:cs typeface="Calibri" pitchFamily="34" charset="0"/>
              </a:rPr>
              <a:t>un </a:t>
            </a:r>
            <a:r>
              <a:rPr lang="es-SV" sz="1400" b="1" baseline="0" dirty="0" smtClean="0">
                <a:solidFill>
                  <a:srgbClr val="0070C0"/>
                </a:solidFill>
                <a:latin typeface="+mj-lt"/>
                <a:cs typeface="Calibri" pitchFamily="34" charset="0"/>
              </a:rPr>
              <a:t>42.8% </a:t>
            </a:r>
            <a:r>
              <a:rPr lang="es-SV" sz="1400" dirty="0">
                <a:latin typeface="+mj-lt"/>
              </a:rPr>
              <a:t>del total de créditos.</a:t>
            </a:r>
          </a:p>
        </p:txBody>
      </p:sp>
      <p:sp>
        <p:nvSpPr>
          <p:cNvPr id="10" name="5 Título"/>
          <p:cNvSpPr>
            <a:spLocks noGrp="1"/>
          </p:cNvSpPr>
          <p:nvPr>
            <p:ph type="title"/>
          </p:nvPr>
        </p:nvSpPr>
        <p:spPr>
          <a:xfrm>
            <a:off x="575118" y="1195720"/>
            <a:ext cx="4229689" cy="454772"/>
          </a:xfrm>
        </p:spPr>
        <p:txBody>
          <a:bodyPr>
            <a:noAutofit/>
          </a:bodyPr>
          <a:lstStyle/>
          <a:p>
            <a:r>
              <a:rPr lang="es-SV" sz="2000" dirty="0" smtClean="0">
                <a:solidFill>
                  <a:srgbClr val="0070C0"/>
                </a:solidFill>
                <a:effectLst/>
                <a:cs typeface="Calibri" pitchFamily="34" charset="0"/>
              </a:rPr>
              <a:t>iii</a:t>
            </a:r>
            <a:r>
              <a:rPr lang="es-SV" sz="2000" dirty="0">
                <a:solidFill>
                  <a:srgbClr val="0070C0"/>
                </a:solidFill>
                <a:effectLst/>
                <a:cs typeface="Calibri" pitchFamily="34" charset="0"/>
              </a:rPr>
              <a:t>. </a:t>
            </a:r>
            <a:r>
              <a:rPr lang="es-SV" sz="2000" dirty="0" smtClean="0">
                <a:solidFill>
                  <a:srgbClr val="0070C0"/>
                </a:solidFill>
                <a:effectLst/>
                <a:cs typeface="Calibri" pitchFamily="34" charset="0"/>
              </a:rPr>
              <a:t>Por género</a:t>
            </a:r>
          </a:p>
        </p:txBody>
      </p:sp>
      <p:graphicFrame>
        <p:nvGraphicFramePr>
          <p:cNvPr id="11" name="10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4283568"/>
              </p:ext>
            </p:extLst>
          </p:nvPr>
        </p:nvGraphicFramePr>
        <p:xfrm>
          <a:off x="776546" y="1642532"/>
          <a:ext cx="7554653" cy="1280115"/>
        </p:xfrm>
        <a:graphic>
          <a:graphicData uri="http://schemas.openxmlformats.org/drawingml/2006/table">
            <a:tbl>
              <a:tblPr/>
              <a:tblGrid>
                <a:gridCol w="1740447"/>
                <a:gridCol w="738047"/>
                <a:gridCol w="599533"/>
                <a:gridCol w="913638"/>
                <a:gridCol w="599533"/>
                <a:gridCol w="112704"/>
                <a:gridCol w="738047"/>
                <a:gridCol w="599533"/>
                <a:gridCol w="913638"/>
                <a:gridCol w="599533"/>
              </a:tblGrid>
              <a:tr h="179705"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RESULTADOS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195" marR="36195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JUNIO 2014 - MAYO 2015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195" marR="36195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SV" sz="1050"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36195" marR="36195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JUNIO 2015 - MAYO 2016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195" marR="36195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</a:tr>
              <a:tr h="179705"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NÚMERO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195" marR="36195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%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195" marR="36195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MILLONES $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195" marR="36195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%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195" marR="36195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SV" sz="1050"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36195" marR="36195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NÚMERO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195" marR="36195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%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195" marR="36195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MILLONES $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195" marR="36195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%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195" marR="36195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179705">
                <a:tc>
                  <a:txBody>
                    <a:bodyPr/>
                    <a:lstStyle/>
                    <a:p>
                      <a:pPr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MUJERES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195" marR="36195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2,738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195" marR="36195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41.9%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195" marR="36195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$45.54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195" marR="36195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39.9%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195" marR="36195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SV" sz="1050"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36195" marR="36195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3,460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195" marR="36195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42.9%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195" marR="36195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$64.56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195" marR="36195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42.8%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195" marR="36195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705">
                <a:tc>
                  <a:txBody>
                    <a:bodyPr/>
                    <a:lstStyle/>
                    <a:p>
                      <a:pPr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HOMBRES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195" marR="36195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3,789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195" marR="36195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58.1%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195" marR="36195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$68.65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195" marR="36195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60.1%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195" marR="36195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SV" sz="1050"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36195" marR="36195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4,611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195" marR="36195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57.1%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195" marR="36195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$86.19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195" marR="36195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57.2%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195" marR="36195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70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FAMILIAS BENEFICIADAS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195" marR="36195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6,527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195" marR="36195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100.0%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195" marR="36195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$114.19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195" marR="36195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100.0%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195" marR="36195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SV" sz="1050"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36195" marR="36195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b="1"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8,071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195" marR="36195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100.0%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195" marR="36195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b="1" dirty="0"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$150.75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195" marR="36195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100.0%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195" marR="36195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1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0747883"/>
              </p:ext>
            </p:extLst>
          </p:nvPr>
        </p:nvGraphicFramePr>
        <p:xfrm>
          <a:off x="305239" y="3039946"/>
          <a:ext cx="8496945" cy="192786"/>
        </p:xfrm>
        <a:graphic>
          <a:graphicData uri="http://schemas.openxmlformats.org/drawingml/2006/table">
            <a:tbl>
              <a:tblPr firstRow="1" firstCol="1" bandRow="1"/>
              <a:tblGrid>
                <a:gridCol w="4368389"/>
                <a:gridCol w="4128556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b="1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NÚMERO</a:t>
                      </a:r>
                      <a:endParaRPr lang="es-SV" sz="110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MONTO EN MILLONES US$</a:t>
                      </a:r>
                      <a:endParaRPr lang="es-SV" sz="110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3" name="12 Gráfico"/>
          <p:cNvGraphicFramePr/>
          <p:nvPr>
            <p:extLst>
              <p:ext uri="{D42A27DB-BD31-4B8C-83A1-F6EECF244321}">
                <p14:modId xmlns:p14="http://schemas.microsoft.com/office/powerpoint/2010/main" val="712830393"/>
              </p:ext>
            </p:extLst>
          </p:nvPr>
        </p:nvGraphicFramePr>
        <p:xfrm>
          <a:off x="904575" y="3006512"/>
          <a:ext cx="3595417" cy="32040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13 Gráfico"/>
          <p:cNvGraphicFramePr/>
          <p:nvPr>
            <p:extLst>
              <p:ext uri="{D42A27DB-BD31-4B8C-83A1-F6EECF244321}">
                <p14:modId xmlns:p14="http://schemas.microsoft.com/office/powerpoint/2010/main" val="2025734139"/>
              </p:ext>
            </p:extLst>
          </p:nvPr>
        </p:nvGraphicFramePr>
        <p:xfrm>
          <a:off x="4844955" y="3079089"/>
          <a:ext cx="3954959" cy="30672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5 Título"/>
          <p:cNvSpPr txBox="1">
            <a:spLocks/>
          </p:cNvSpPr>
          <p:nvPr/>
        </p:nvSpPr>
        <p:spPr>
          <a:xfrm>
            <a:off x="2421151" y="377235"/>
            <a:ext cx="4229689" cy="8574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SV" sz="3400" b="1" dirty="0" smtClean="0">
                <a:solidFill>
                  <a:srgbClr val="0070C0"/>
                </a:solidFill>
              </a:rPr>
              <a:t>Créditos otorgados</a:t>
            </a:r>
            <a:endParaRPr lang="es-SV" sz="2500" dirty="0" smtClean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801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1669462" y="3628362"/>
            <a:ext cx="584893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sz="800" dirty="0">
                <a:latin typeface="+mj-lt"/>
                <a:cs typeface="Calibri" pitchFamily="34" charset="0"/>
              </a:rPr>
              <a:t> Fuente: </a:t>
            </a:r>
            <a:r>
              <a:rPr lang="es-SV" sz="800" dirty="0" smtClean="0">
                <a:latin typeface="+mj-lt"/>
                <a:cs typeface="Calibri" pitchFamily="34" charset="0"/>
              </a:rPr>
              <a:t>Información disponible en Superintendencia </a:t>
            </a:r>
            <a:r>
              <a:rPr lang="es-SV" sz="800" dirty="0">
                <a:latin typeface="+mj-lt"/>
                <a:cs typeface="Calibri" pitchFamily="34" charset="0"/>
              </a:rPr>
              <a:t>del Sistema Financiero y Monitor de Operaciones, FSV.</a:t>
            </a:r>
          </a:p>
        </p:txBody>
      </p:sp>
      <p:sp>
        <p:nvSpPr>
          <p:cNvPr id="11" name="5 Título"/>
          <p:cNvSpPr>
            <a:spLocks noGrp="1"/>
          </p:cNvSpPr>
          <p:nvPr>
            <p:ph type="title"/>
          </p:nvPr>
        </p:nvSpPr>
        <p:spPr>
          <a:xfrm>
            <a:off x="609971" y="1106563"/>
            <a:ext cx="5117924" cy="488511"/>
          </a:xfrm>
        </p:spPr>
        <p:txBody>
          <a:bodyPr>
            <a:noAutofit/>
          </a:bodyPr>
          <a:lstStyle/>
          <a:p>
            <a:r>
              <a:rPr lang="es-SV" sz="2000" dirty="0" smtClean="0">
                <a:solidFill>
                  <a:srgbClr val="0070C0"/>
                </a:solidFill>
                <a:effectLst/>
                <a:cs typeface="Calibri" pitchFamily="34" charset="0"/>
              </a:rPr>
              <a:t>iv. </a:t>
            </a:r>
            <a:r>
              <a:rPr lang="es-SV" sz="2000" dirty="0">
                <a:solidFill>
                  <a:srgbClr val="0070C0"/>
                </a:solidFill>
                <a:effectLst/>
                <a:cs typeface="Calibri" pitchFamily="34" charset="0"/>
              </a:rPr>
              <a:t>FSV y Bancos del </a:t>
            </a:r>
            <a:r>
              <a:rPr lang="es-SV" sz="2000" dirty="0" smtClean="0">
                <a:solidFill>
                  <a:srgbClr val="0070C0"/>
                </a:solidFill>
                <a:effectLst/>
                <a:cs typeface="Calibri" pitchFamily="34" charset="0"/>
              </a:rPr>
              <a:t>sistema financiero</a:t>
            </a:r>
          </a:p>
        </p:txBody>
      </p:sp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7481879"/>
              </p:ext>
            </p:extLst>
          </p:nvPr>
        </p:nvGraphicFramePr>
        <p:xfrm>
          <a:off x="1651420" y="1617292"/>
          <a:ext cx="5837951" cy="928080"/>
        </p:xfrm>
        <a:graphic>
          <a:graphicData uri="http://schemas.openxmlformats.org/drawingml/2006/table">
            <a:tbl>
              <a:tblPr/>
              <a:tblGrid>
                <a:gridCol w="1913049"/>
                <a:gridCol w="817465"/>
                <a:gridCol w="1079916"/>
                <a:gridCol w="198721"/>
                <a:gridCol w="851697"/>
                <a:gridCol w="977103"/>
              </a:tblGrid>
              <a:tr h="216000"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CRÉDITOS OTORGADOS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JUNIO 2014-MAYO 2015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 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JUNIO 2015-MAYO 2016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</a:tr>
              <a:tr h="216000"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NÚMERO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MILLONES $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 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NÚMERO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MILLONES $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FSV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6,527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$114.19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s-SV" sz="1050"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8,071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$150.75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Sistema Financiero</a:t>
                      </a:r>
                      <a:r>
                        <a:rPr lang="es-SV" sz="105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 + FSV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14,264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$436.93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s-SV" sz="1050"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15,015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$498.14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9081002"/>
              </p:ext>
            </p:extLst>
          </p:nvPr>
        </p:nvGraphicFramePr>
        <p:xfrm>
          <a:off x="1669142" y="2644071"/>
          <a:ext cx="5820228" cy="928080"/>
        </p:xfrm>
        <a:graphic>
          <a:graphicData uri="http://schemas.openxmlformats.org/drawingml/2006/table">
            <a:tbl>
              <a:tblPr/>
              <a:tblGrid>
                <a:gridCol w="1910478"/>
                <a:gridCol w="837506"/>
                <a:gridCol w="1036871"/>
                <a:gridCol w="195954"/>
                <a:gridCol w="837506"/>
                <a:gridCol w="1001913"/>
              </a:tblGrid>
              <a:tr h="216000"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CARTERA HIPOTECARIA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MAYO 2015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 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MAYO 2016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</a:tr>
              <a:tr h="216000"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NÚMERO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MILLONES $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 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NÚMERO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MILLONES $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FSV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122,733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$1,108.85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 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124,542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$1,183.59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Sistema Financiero</a:t>
                      </a:r>
                      <a:r>
                        <a:rPr lang="es-SV" sz="105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 </a:t>
                      </a:r>
                      <a:r>
                        <a:rPr lang="es-SV" sz="105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+ </a:t>
                      </a:r>
                      <a:r>
                        <a:rPr lang="es-SV" sz="105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FSV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191,470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$3,480.55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 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186,451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$3,759.27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4" name="13 Gráfico"/>
          <p:cNvGraphicFramePr/>
          <p:nvPr>
            <p:extLst>
              <p:ext uri="{D42A27DB-BD31-4B8C-83A1-F6EECF244321}">
                <p14:modId xmlns:p14="http://schemas.microsoft.com/office/powerpoint/2010/main" val="2212461074"/>
              </p:ext>
            </p:extLst>
          </p:nvPr>
        </p:nvGraphicFramePr>
        <p:xfrm>
          <a:off x="790575" y="3841373"/>
          <a:ext cx="3745707" cy="22170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14 Gráfico"/>
          <p:cNvGraphicFramePr/>
          <p:nvPr>
            <p:extLst>
              <p:ext uri="{D42A27DB-BD31-4B8C-83A1-F6EECF244321}">
                <p14:modId xmlns:p14="http://schemas.microsoft.com/office/powerpoint/2010/main" val="4036815125"/>
              </p:ext>
            </p:extLst>
          </p:nvPr>
        </p:nvGraphicFramePr>
        <p:xfrm>
          <a:off x="4813621" y="3907306"/>
          <a:ext cx="3606477" cy="21629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2 CuadroTexto"/>
          <p:cNvSpPr txBox="1"/>
          <p:nvPr/>
        </p:nvSpPr>
        <p:spPr>
          <a:xfrm>
            <a:off x="647700" y="6070303"/>
            <a:ext cx="7772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Blip>
                <a:blip r:embed="rId4"/>
              </a:buBlip>
            </a:pPr>
            <a:r>
              <a:rPr lang="es-SV" sz="1200" dirty="0">
                <a:latin typeface="+mj-lt"/>
                <a:cs typeface="Calibri" pitchFamily="34" charset="0"/>
              </a:rPr>
              <a:t>Al mes de Mayo 2016, el FSV logró una participación de </a:t>
            </a:r>
            <a:r>
              <a:rPr lang="es-SV" sz="1200" b="1" dirty="0">
                <a:solidFill>
                  <a:srgbClr val="0070C0"/>
                </a:solidFill>
                <a:latin typeface="+mj-lt"/>
                <a:cs typeface="Calibri" pitchFamily="34" charset="0"/>
              </a:rPr>
              <a:t>66.80% </a:t>
            </a:r>
            <a:r>
              <a:rPr lang="es-SV" sz="1200" dirty="0">
                <a:latin typeface="+mj-lt"/>
                <a:cs typeface="Calibri" pitchFamily="34" charset="0"/>
              </a:rPr>
              <a:t>referente a la cartera hipotecaria administrada, de acuerdo a estadísticas publicadas en el sitio web de la Superintendencia del Sistema Financiero.</a:t>
            </a:r>
            <a:endParaRPr lang="es-SV" sz="1200" dirty="0">
              <a:latin typeface="+mj-lt"/>
            </a:endParaRPr>
          </a:p>
        </p:txBody>
      </p:sp>
      <p:sp>
        <p:nvSpPr>
          <p:cNvPr id="12" name="5 Título"/>
          <p:cNvSpPr txBox="1">
            <a:spLocks/>
          </p:cNvSpPr>
          <p:nvPr/>
        </p:nvSpPr>
        <p:spPr>
          <a:xfrm>
            <a:off x="2421151" y="377235"/>
            <a:ext cx="4229689" cy="8574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SV" sz="3400" b="1" dirty="0" smtClean="0">
                <a:solidFill>
                  <a:srgbClr val="0070C0"/>
                </a:solidFill>
              </a:rPr>
              <a:t>Créditos otorgados</a:t>
            </a:r>
            <a:endParaRPr lang="es-SV" sz="2500" dirty="0" smtClean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37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1790700" y="3244622"/>
            <a:ext cx="55245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sz="800" dirty="0">
                <a:latin typeface="+mj-lt"/>
                <a:cs typeface="Calibri" pitchFamily="34" charset="0"/>
              </a:rPr>
              <a:t>*Comprende: Créditos para Construcción, Refinanciamiento, Financiamiento de Deuda, Reparación Ampliación y Mejoras, Compra de Lote e Instalación de Servicios.</a:t>
            </a:r>
          </a:p>
        </p:txBody>
      </p:sp>
      <p:sp>
        <p:nvSpPr>
          <p:cNvPr id="12" name="5 Título"/>
          <p:cNvSpPr>
            <a:spLocks noGrp="1"/>
          </p:cNvSpPr>
          <p:nvPr>
            <p:ph type="title"/>
          </p:nvPr>
        </p:nvSpPr>
        <p:spPr>
          <a:xfrm>
            <a:off x="711976" y="1115563"/>
            <a:ext cx="4652658" cy="360621"/>
          </a:xfrm>
        </p:spPr>
        <p:txBody>
          <a:bodyPr>
            <a:noAutofit/>
          </a:bodyPr>
          <a:lstStyle/>
          <a:p>
            <a:r>
              <a:rPr lang="es-SV" sz="2000" dirty="0" smtClean="0">
                <a:solidFill>
                  <a:srgbClr val="0070C0"/>
                </a:solidFill>
                <a:effectLst/>
                <a:cs typeface="Calibri" pitchFamily="34" charset="0"/>
              </a:rPr>
              <a:t>i. Programa </a:t>
            </a:r>
            <a:r>
              <a:rPr lang="es-SV" sz="2000" dirty="0">
                <a:solidFill>
                  <a:srgbClr val="0070C0"/>
                </a:solidFill>
                <a:effectLst/>
                <a:cs typeface="Calibri" pitchFamily="34" charset="0"/>
              </a:rPr>
              <a:t>Vivienda Cercana</a:t>
            </a:r>
            <a:endParaRPr lang="es-SV" sz="2000" dirty="0" smtClean="0">
              <a:solidFill>
                <a:srgbClr val="0070C0"/>
              </a:solidFill>
              <a:effectLst/>
              <a:cs typeface="Calibri" pitchFamily="34" charset="0"/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9140848"/>
              </p:ext>
            </p:extLst>
          </p:nvPr>
        </p:nvGraphicFramePr>
        <p:xfrm>
          <a:off x="1778001" y="1549648"/>
          <a:ext cx="5541055" cy="1673446"/>
        </p:xfrm>
        <a:graphic>
          <a:graphicData uri="http://schemas.openxmlformats.org/drawingml/2006/table">
            <a:tbl>
              <a:tblPr/>
              <a:tblGrid>
                <a:gridCol w="1777839"/>
                <a:gridCol w="753662"/>
                <a:gridCol w="1070579"/>
                <a:gridCol w="114734"/>
                <a:gridCol w="891173"/>
                <a:gridCol w="933068"/>
              </a:tblGrid>
              <a:tr h="229143"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RESULTADOS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JUNIO 2014 - MAYO 2015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s-SV" sz="1050"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JUNIO 2015 - MAYO 2016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</a:tr>
              <a:tr h="281326"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NÚMERO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MILLONES $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s-SV" sz="1050"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NÚMERO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MILLONES $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229143">
                <a:tc>
                  <a:txBody>
                    <a:bodyPr/>
                    <a:lstStyle/>
                    <a:p>
                      <a:pPr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VIVIENDA NUEVA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88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$3.72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s-SV" sz="1050"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109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$5.46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143">
                <a:tc>
                  <a:txBody>
                    <a:bodyPr/>
                    <a:lstStyle/>
                    <a:p>
                      <a:pPr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VIVIENDA USADA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79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$1.98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s-SV" sz="1050"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97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$2.80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143">
                <a:tc>
                  <a:txBody>
                    <a:bodyPr/>
                    <a:lstStyle/>
                    <a:p>
                      <a:pPr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VIVIENDAS DEL FSV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5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$0.06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s-SV" sz="1050"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9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$0.15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143">
                <a:tc>
                  <a:txBody>
                    <a:bodyPr/>
                    <a:lstStyle/>
                    <a:p>
                      <a:pPr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OTRAS LÍNEAS*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9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$0.21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s-SV" sz="1050"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11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$0.08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143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FAMILIAS BENEFICIADAS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181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$5.98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s-SV" sz="1050"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226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$8.49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1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9778425"/>
              </p:ext>
            </p:extLst>
          </p:nvPr>
        </p:nvGraphicFramePr>
        <p:xfrm>
          <a:off x="305239" y="3603168"/>
          <a:ext cx="8496945" cy="192786"/>
        </p:xfrm>
        <a:graphic>
          <a:graphicData uri="http://schemas.openxmlformats.org/drawingml/2006/table">
            <a:tbl>
              <a:tblPr firstRow="1" firstCol="1" bandRow="1"/>
              <a:tblGrid>
                <a:gridCol w="4368389"/>
                <a:gridCol w="4128556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NÚMERO</a:t>
                      </a:r>
                      <a:endParaRPr lang="es-SV" sz="110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MONTO EN MILLONES US$</a:t>
                      </a:r>
                      <a:endParaRPr lang="es-SV" sz="110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4" name="13 Gráfico"/>
          <p:cNvGraphicFramePr/>
          <p:nvPr>
            <p:extLst>
              <p:ext uri="{D42A27DB-BD31-4B8C-83A1-F6EECF244321}">
                <p14:modId xmlns:p14="http://schemas.microsoft.com/office/powerpoint/2010/main" val="1153514910"/>
              </p:ext>
            </p:extLst>
          </p:nvPr>
        </p:nvGraphicFramePr>
        <p:xfrm>
          <a:off x="578225" y="3610420"/>
          <a:ext cx="3711388" cy="28337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14 Gráfico"/>
          <p:cNvGraphicFramePr/>
          <p:nvPr>
            <p:extLst>
              <p:ext uri="{D42A27DB-BD31-4B8C-83A1-F6EECF244321}">
                <p14:modId xmlns:p14="http://schemas.microsoft.com/office/powerpoint/2010/main" val="2613970612"/>
              </p:ext>
            </p:extLst>
          </p:nvPr>
        </p:nvGraphicFramePr>
        <p:xfrm>
          <a:off x="4644009" y="3530548"/>
          <a:ext cx="4055492" cy="2913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2 CuadroTexto"/>
          <p:cNvSpPr txBox="1"/>
          <p:nvPr/>
        </p:nvSpPr>
        <p:spPr>
          <a:xfrm>
            <a:off x="431800" y="6444210"/>
            <a:ext cx="8267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Blip>
                <a:blip r:embed="rId4"/>
              </a:buBlip>
            </a:pPr>
            <a:r>
              <a:rPr lang="es-SV" sz="1400" dirty="0">
                <a:latin typeface="+mj-lt"/>
                <a:cs typeface="Calibri" pitchFamily="34" charset="0"/>
              </a:rPr>
              <a:t>Para el período Junio 2015 a Mayo </a:t>
            </a:r>
            <a:r>
              <a:rPr lang="es-SV" sz="1400" dirty="0" smtClean="0">
                <a:latin typeface="+mj-lt"/>
                <a:cs typeface="Calibri" pitchFamily="34" charset="0"/>
              </a:rPr>
              <a:t>2016 </a:t>
            </a:r>
            <a:r>
              <a:rPr lang="es-SV" sz="1400" dirty="0">
                <a:latin typeface="+mj-lt"/>
                <a:cs typeface="Calibri" pitchFamily="34" charset="0"/>
              </a:rPr>
              <a:t>fueron otorgados </a:t>
            </a:r>
            <a:r>
              <a:rPr lang="es-SV" sz="1400" b="1" dirty="0">
                <a:solidFill>
                  <a:srgbClr val="0070C0"/>
                </a:solidFill>
                <a:latin typeface="+mj-lt"/>
                <a:cs typeface="Calibri" pitchFamily="34" charset="0"/>
              </a:rPr>
              <a:t>226 créditos por US$8.49 millones</a:t>
            </a:r>
            <a:r>
              <a:rPr lang="es-SV" sz="1400" dirty="0" smtClean="0">
                <a:latin typeface="+mj-lt"/>
                <a:cs typeface="Calibri" pitchFamily="34" charset="0"/>
              </a:rPr>
              <a:t>.</a:t>
            </a:r>
            <a:endParaRPr lang="es-SV" sz="1400" dirty="0">
              <a:latin typeface="+mj-lt"/>
            </a:endParaRPr>
          </a:p>
        </p:txBody>
      </p:sp>
      <p:sp>
        <p:nvSpPr>
          <p:cNvPr id="9" name="5 Título"/>
          <p:cNvSpPr txBox="1">
            <a:spLocks/>
          </p:cNvSpPr>
          <p:nvPr/>
        </p:nvSpPr>
        <p:spPr>
          <a:xfrm>
            <a:off x="2421151" y="377235"/>
            <a:ext cx="4229689" cy="8574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SV" sz="3400" b="1" dirty="0" smtClean="0">
                <a:solidFill>
                  <a:srgbClr val="0070C0"/>
                </a:solidFill>
              </a:rPr>
              <a:t>Créditos otorgados</a:t>
            </a:r>
            <a:endParaRPr lang="es-SV" sz="2500" dirty="0" smtClean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13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2019300" y="2936314"/>
            <a:ext cx="50927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sz="700" dirty="0">
                <a:latin typeface="+mj-lt"/>
              </a:rPr>
              <a:t>*Comprende: Créditos para Construcción, Refinanciamiento, Financiamiento de Deuda, Reparación Ampliación y Mejoras, y Compra de Lote e Instalación de Servicios.</a:t>
            </a:r>
          </a:p>
        </p:txBody>
      </p:sp>
      <p:sp>
        <p:nvSpPr>
          <p:cNvPr id="11" name="5 Título"/>
          <p:cNvSpPr>
            <a:spLocks noGrp="1"/>
          </p:cNvSpPr>
          <p:nvPr>
            <p:ph type="title"/>
          </p:nvPr>
        </p:nvSpPr>
        <p:spPr>
          <a:xfrm>
            <a:off x="640588" y="1072022"/>
            <a:ext cx="4652658" cy="375136"/>
          </a:xfrm>
        </p:spPr>
        <p:txBody>
          <a:bodyPr>
            <a:noAutofit/>
          </a:bodyPr>
          <a:lstStyle/>
          <a:p>
            <a:r>
              <a:rPr lang="es-SV" sz="2000" dirty="0">
                <a:solidFill>
                  <a:srgbClr val="0070C0"/>
                </a:solidFill>
                <a:cs typeface="Calibri" pitchFamily="34" charset="0"/>
              </a:rPr>
              <a:t>ii. Programa Aporte y Crédito</a:t>
            </a: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3310825"/>
              </p:ext>
            </p:extLst>
          </p:nvPr>
        </p:nvGraphicFramePr>
        <p:xfrm>
          <a:off x="1777882" y="1589914"/>
          <a:ext cx="5575535" cy="1346400"/>
        </p:xfrm>
        <a:graphic>
          <a:graphicData uri="http://schemas.openxmlformats.org/drawingml/2006/table">
            <a:tbl>
              <a:tblPr/>
              <a:tblGrid>
                <a:gridCol w="2067286"/>
                <a:gridCol w="702755"/>
                <a:gridCol w="997712"/>
                <a:gridCol w="107315"/>
                <a:gridCol w="830517"/>
                <a:gridCol w="869950"/>
              </a:tblGrid>
              <a:tr h="216024"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RESULTADOS</a:t>
                      </a:r>
                      <a:endParaRPr lang="es-SV" sz="10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195" marR="36195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JUNIO 2014 - MAYO 2015</a:t>
                      </a:r>
                      <a:endParaRPr lang="es-SV" sz="10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195" marR="36195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s-SV" sz="1000"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36195" marR="36195" marT="36000" marB="36000" anchor="b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00" b="1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JUNIO 2015 - MAYO 2016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195" marR="36195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</a:tr>
              <a:tr h="166886"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00" b="1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NÚMERO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195" marR="36195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00" b="1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MILLONES $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195" marR="36195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s-SV" sz="1000"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36195" marR="36195" marT="36000" marB="36000" anchor="b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00" b="1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NÚMERO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195" marR="36195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00" b="1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MILLONES $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195" marR="36195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0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VIVIENDA NUEVA</a:t>
                      </a:r>
                      <a:endParaRPr lang="es-SV" sz="10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195" marR="36195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00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130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195" marR="36195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00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$3.74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195" marR="36195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s-SV" sz="1000"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36195" marR="36195" marT="36000" marB="36000" anchor="b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00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202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195" marR="36195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00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$6.71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195" marR="36195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00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VIVIENDA USADA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195" marR="36195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00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110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195" marR="36195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00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$1.83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195" marR="36195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s-SV" sz="1000"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36195" marR="36195" marT="36000" marB="36000" anchor="b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0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142</a:t>
                      </a:r>
                      <a:endParaRPr lang="es-SV" sz="10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195" marR="36195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00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$2.29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195" marR="36195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0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OTRAS LÍNEAS*</a:t>
                      </a:r>
                      <a:endParaRPr lang="es-SV" sz="10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195" marR="36195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00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17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195" marR="36195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00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$0.17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195" marR="36195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s-SV" sz="1000"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36195" marR="36195" marT="36000" marB="36000" anchor="b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00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21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195" marR="36195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00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$0.23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195" marR="36195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FAMILIAS BENEFICIADAS</a:t>
                      </a:r>
                      <a:endParaRPr lang="es-SV" sz="10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195" marR="36195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257</a:t>
                      </a:r>
                      <a:endParaRPr lang="es-SV" sz="10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195" marR="36195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$5.74</a:t>
                      </a:r>
                      <a:endParaRPr lang="es-SV" sz="10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195" marR="36195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s-SV" sz="1000"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36195" marR="36195" marT="36000" marB="36000" anchor="b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365</a:t>
                      </a:r>
                      <a:endParaRPr lang="es-SV" sz="10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195" marR="36195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$9.23</a:t>
                      </a:r>
                      <a:endParaRPr lang="es-SV" sz="10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195" marR="36195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1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0605365"/>
              </p:ext>
            </p:extLst>
          </p:nvPr>
        </p:nvGraphicFramePr>
        <p:xfrm>
          <a:off x="305239" y="3215004"/>
          <a:ext cx="8496945" cy="192786"/>
        </p:xfrm>
        <a:graphic>
          <a:graphicData uri="http://schemas.openxmlformats.org/drawingml/2006/table">
            <a:tbl>
              <a:tblPr firstRow="1" firstCol="1" bandRow="1"/>
              <a:tblGrid>
                <a:gridCol w="4368389"/>
                <a:gridCol w="4128556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NÚMERO</a:t>
                      </a:r>
                      <a:endParaRPr lang="es-SV" sz="110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MONTO EN MILLONES US$</a:t>
                      </a:r>
                      <a:endParaRPr lang="es-SV" sz="110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3" name="12 Gráfico"/>
          <p:cNvGraphicFramePr/>
          <p:nvPr>
            <p:extLst>
              <p:ext uri="{D42A27DB-BD31-4B8C-83A1-F6EECF244321}">
                <p14:modId xmlns:p14="http://schemas.microsoft.com/office/powerpoint/2010/main" val="606848734"/>
              </p:ext>
            </p:extLst>
          </p:nvPr>
        </p:nvGraphicFramePr>
        <p:xfrm>
          <a:off x="972517" y="3448259"/>
          <a:ext cx="3563477" cy="26746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13 Gráfico"/>
          <p:cNvGraphicFramePr/>
          <p:nvPr>
            <p:extLst>
              <p:ext uri="{D42A27DB-BD31-4B8C-83A1-F6EECF244321}">
                <p14:modId xmlns:p14="http://schemas.microsoft.com/office/powerpoint/2010/main" val="1215417988"/>
              </p:ext>
            </p:extLst>
          </p:nvPr>
        </p:nvGraphicFramePr>
        <p:xfrm>
          <a:off x="4669640" y="3490677"/>
          <a:ext cx="3962400" cy="2593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2 CuadroTexto"/>
          <p:cNvSpPr txBox="1"/>
          <p:nvPr/>
        </p:nvSpPr>
        <p:spPr>
          <a:xfrm>
            <a:off x="928914" y="6084585"/>
            <a:ext cx="7184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Blip>
                <a:blip r:embed="rId4"/>
              </a:buBlip>
            </a:pPr>
            <a:r>
              <a:rPr lang="es-SV" sz="1600" dirty="0" smtClean="0">
                <a:latin typeface="+mj-lt"/>
                <a:cs typeface="Calibri" pitchFamily="34" charset="0"/>
              </a:rPr>
              <a:t>En el </a:t>
            </a:r>
            <a:r>
              <a:rPr lang="es-SV" sz="1600" dirty="0">
                <a:latin typeface="+mj-lt"/>
                <a:cs typeface="Calibri" pitchFamily="34" charset="0"/>
              </a:rPr>
              <a:t>periodo Junio 2015 – Mayo </a:t>
            </a:r>
            <a:r>
              <a:rPr lang="es-SV" sz="1600" dirty="0" smtClean="0">
                <a:latin typeface="+mj-lt"/>
                <a:cs typeface="Calibri" pitchFamily="34" charset="0"/>
              </a:rPr>
              <a:t>2016 fueron </a:t>
            </a:r>
            <a:r>
              <a:rPr lang="es-SV" sz="1600" dirty="0">
                <a:latin typeface="+mj-lt"/>
                <a:cs typeface="Calibri" pitchFamily="34" charset="0"/>
              </a:rPr>
              <a:t>otorgados </a:t>
            </a:r>
            <a:r>
              <a:rPr lang="es-SV" sz="1600" b="1" dirty="0">
                <a:solidFill>
                  <a:srgbClr val="0070C0"/>
                </a:solidFill>
                <a:latin typeface="+mj-lt"/>
                <a:cs typeface="Calibri" pitchFamily="34" charset="0"/>
              </a:rPr>
              <a:t>365 créditos </a:t>
            </a:r>
            <a:r>
              <a:rPr lang="es-SV" sz="1600" dirty="0">
                <a:latin typeface="+mj-lt"/>
                <a:cs typeface="Calibri" pitchFamily="34" charset="0"/>
              </a:rPr>
              <a:t>por</a:t>
            </a:r>
            <a:r>
              <a:rPr lang="es-SV" sz="1600" b="1" dirty="0">
                <a:solidFill>
                  <a:srgbClr val="0070C0"/>
                </a:solidFill>
                <a:latin typeface="+mj-lt"/>
                <a:cs typeface="Calibri" pitchFamily="34" charset="0"/>
              </a:rPr>
              <a:t> US$9.23 millones</a:t>
            </a:r>
            <a:r>
              <a:rPr lang="es-SV" sz="1600" dirty="0">
                <a:latin typeface="+mj-lt"/>
                <a:cs typeface="Calibri" pitchFamily="34" charset="0"/>
              </a:rPr>
              <a:t>.</a:t>
            </a:r>
            <a:endParaRPr lang="es-SV" sz="1600" dirty="0">
              <a:latin typeface="+mj-lt"/>
            </a:endParaRPr>
          </a:p>
        </p:txBody>
      </p:sp>
      <p:sp>
        <p:nvSpPr>
          <p:cNvPr id="10" name="5 Título"/>
          <p:cNvSpPr txBox="1">
            <a:spLocks/>
          </p:cNvSpPr>
          <p:nvPr/>
        </p:nvSpPr>
        <p:spPr>
          <a:xfrm>
            <a:off x="2421151" y="377235"/>
            <a:ext cx="4229689" cy="8574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SV" sz="3400" b="1" dirty="0" smtClean="0">
                <a:solidFill>
                  <a:srgbClr val="0070C0"/>
                </a:solidFill>
              </a:rPr>
              <a:t>Créditos otorgados</a:t>
            </a:r>
            <a:endParaRPr lang="es-SV" sz="2500" dirty="0" smtClean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54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5 Título"/>
          <p:cNvSpPr>
            <a:spLocks noGrp="1"/>
          </p:cNvSpPr>
          <p:nvPr>
            <p:ph type="title"/>
          </p:nvPr>
        </p:nvSpPr>
        <p:spPr>
          <a:xfrm>
            <a:off x="595863" y="1092620"/>
            <a:ext cx="4652658" cy="360621"/>
          </a:xfrm>
        </p:spPr>
        <p:txBody>
          <a:bodyPr>
            <a:noAutofit/>
          </a:bodyPr>
          <a:lstStyle/>
          <a:p>
            <a:r>
              <a:rPr lang="es-SV" sz="2000" dirty="0" smtClean="0">
                <a:solidFill>
                  <a:srgbClr val="0070C0"/>
                </a:solidFill>
                <a:effectLst/>
                <a:cs typeface="Calibri" pitchFamily="34" charset="0"/>
              </a:rPr>
              <a:t>iii. Programa Casa Joven</a:t>
            </a:r>
          </a:p>
        </p:txBody>
      </p:sp>
      <p:sp>
        <p:nvSpPr>
          <p:cNvPr id="15" name="2 CuadroTexto"/>
          <p:cNvSpPr txBox="1"/>
          <p:nvPr/>
        </p:nvSpPr>
        <p:spPr>
          <a:xfrm>
            <a:off x="957943" y="4814545"/>
            <a:ext cx="724262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Tx/>
              <a:buBlip>
                <a:blip r:embed="rId2"/>
              </a:buBlip>
            </a:pPr>
            <a:r>
              <a:rPr lang="es-SV" sz="1400" dirty="0">
                <a:solidFill>
                  <a:prstClr val="black"/>
                </a:solidFill>
                <a:latin typeface="Calibri Light"/>
                <a:cs typeface="Calibri" pitchFamily="34" charset="0"/>
              </a:rPr>
              <a:t>Durante el periodo </a:t>
            </a:r>
            <a:r>
              <a:rPr lang="es-SV" sz="1400" dirty="0" smtClean="0">
                <a:solidFill>
                  <a:prstClr val="black"/>
                </a:solidFill>
                <a:latin typeface="Calibri Light"/>
                <a:cs typeface="Calibri" pitchFamily="34" charset="0"/>
              </a:rPr>
              <a:t>Junio 2015 </a:t>
            </a:r>
            <a:r>
              <a:rPr lang="es-SV" sz="1400" dirty="0">
                <a:solidFill>
                  <a:prstClr val="black"/>
                </a:solidFill>
                <a:latin typeface="Calibri Light"/>
                <a:cs typeface="Calibri" pitchFamily="34" charset="0"/>
              </a:rPr>
              <a:t>– </a:t>
            </a:r>
            <a:r>
              <a:rPr lang="es-SV" sz="1400" dirty="0" smtClean="0">
                <a:solidFill>
                  <a:prstClr val="black"/>
                </a:solidFill>
                <a:latin typeface="Calibri Light"/>
                <a:cs typeface="Calibri" pitchFamily="34" charset="0"/>
              </a:rPr>
              <a:t>Mayo 2016 </a:t>
            </a:r>
            <a:r>
              <a:rPr lang="es-SV" sz="1400" dirty="0">
                <a:solidFill>
                  <a:prstClr val="black"/>
                </a:solidFill>
                <a:latin typeface="Calibri Light"/>
                <a:cs typeface="Calibri" pitchFamily="34" charset="0"/>
              </a:rPr>
              <a:t>el Programa Casa Joven registró excelentes resultados, beneficiando a </a:t>
            </a:r>
            <a:r>
              <a:rPr lang="es-SV" sz="1400" b="1" dirty="0">
                <a:solidFill>
                  <a:srgbClr val="0070C0"/>
                </a:solidFill>
                <a:latin typeface="Calibri Light"/>
                <a:cs typeface="Calibri" pitchFamily="34" charset="0"/>
              </a:rPr>
              <a:t>1,705 jóvenes </a:t>
            </a:r>
            <a:r>
              <a:rPr lang="es-SV" sz="1400" dirty="0">
                <a:solidFill>
                  <a:prstClr val="black"/>
                </a:solidFill>
                <a:latin typeface="Calibri Light"/>
                <a:cs typeface="Calibri" pitchFamily="34" charset="0"/>
              </a:rPr>
              <a:t>al invertir </a:t>
            </a:r>
            <a:r>
              <a:rPr lang="es-SV" sz="1400" b="1" dirty="0">
                <a:solidFill>
                  <a:srgbClr val="0070C0"/>
                </a:solidFill>
                <a:latin typeface="Calibri Light"/>
                <a:cs typeface="Calibri" pitchFamily="34" charset="0"/>
              </a:rPr>
              <a:t>US$33.20 millones</a:t>
            </a:r>
            <a:r>
              <a:rPr lang="es-SV" sz="1400" dirty="0">
                <a:solidFill>
                  <a:prstClr val="black"/>
                </a:solidFill>
                <a:latin typeface="Calibri Light"/>
                <a:cs typeface="Calibri" pitchFamily="34" charset="0"/>
              </a:rPr>
              <a:t> en créditos. Del total de esa inversión </a:t>
            </a:r>
            <a:r>
              <a:rPr lang="es-SV" sz="1400" b="1" dirty="0">
                <a:solidFill>
                  <a:srgbClr val="0070C0"/>
                </a:solidFill>
                <a:latin typeface="Calibri Light"/>
                <a:cs typeface="Calibri" pitchFamily="34" charset="0"/>
              </a:rPr>
              <a:t>306 créditos por </a:t>
            </a:r>
            <a:r>
              <a:rPr lang="es-SV" sz="1400" b="1" dirty="0" err="1">
                <a:solidFill>
                  <a:srgbClr val="0070C0"/>
                </a:solidFill>
                <a:latin typeface="Calibri Light"/>
                <a:cs typeface="Calibri" pitchFamily="34" charset="0"/>
              </a:rPr>
              <a:t>US$9.71</a:t>
            </a:r>
            <a:r>
              <a:rPr lang="es-SV" sz="1400" b="1" dirty="0">
                <a:solidFill>
                  <a:srgbClr val="0070C0"/>
                </a:solidFill>
                <a:latin typeface="Calibri Light"/>
                <a:cs typeface="Calibri" pitchFamily="34" charset="0"/>
              </a:rPr>
              <a:t> millones</a:t>
            </a:r>
            <a:r>
              <a:rPr lang="es-SV" sz="1400" dirty="0">
                <a:solidFill>
                  <a:prstClr val="black"/>
                </a:solidFill>
                <a:latin typeface="Calibri Light"/>
                <a:cs typeface="Calibri" pitchFamily="34" charset="0"/>
              </a:rPr>
              <a:t> se destinaron a </a:t>
            </a:r>
            <a:r>
              <a:rPr lang="es-SV" sz="1400" b="1" dirty="0">
                <a:solidFill>
                  <a:srgbClr val="0070C0"/>
                </a:solidFill>
                <a:latin typeface="Calibri Light"/>
                <a:cs typeface="Calibri" pitchFamily="34" charset="0"/>
              </a:rPr>
              <a:t>Vivienda Nueva</a:t>
            </a:r>
            <a:r>
              <a:rPr lang="es-SV" sz="1400" dirty="0">
                <a:solidFill>
                  <a:prstClr val="black"/>
                </a:solidFill>
                <a:latin typeface="Calibri Light"/>
                <a:cs typeface="Calibri" pitchFamily="34" charset="0"/>
              </a:rPr>
              <a:t>, y para </a:t>
            </a:r>
            <a:r>
              <a:rPr lang="es-SV" sz="1400" b="1" dirty="0">
                <a:solidFill>
                  <a:srgbClr val="0070C0"/>
                </a:solidFill>
                <a:latin typeface="Calibri Light"/>
                <a:cs typeface="Calibri" pitchFamily="34" charset="0"/>
              </a:rPr>
              <a:t>Vivienda Usada</a:t>
            </a:r>
            <a:r>
              <a:rPr lang="es-SV" sz="1400" dirty="0">
                <a:solidFill>
                  <a:prstClr val="black"/>
                </a:solidFill>
                <a:latin typeface="Calibri Light"/>
                <a:cs typeface="Calibri" pitchFamily="34" charset="0"/>
              </a:rPr>
              <a:t> un total de </a:t>
            </a:r>
            <a:r>
              <a:rPr lang="es-SV" sz="1400" b="1" dirty="0" err="1">
                <a:solidFill>
                  <a:srgbClr val="0070C0"/>
                </a:solidFill>
                <a:latin typeface="Calibri Light"/>
                <a:cs typeface="Calibri" pitchFamily="34" charset="0"/>
              </a:rPr>
              <a:t>US$23.49</a:t>
            </a:r>
            <a:r>
              <a:rPr lang="es-SV" sz="1400" b="1" dirty="0">
                <a:solidFill>
                  <a:srgbClr val="0070C0"/>
                </a:solidFill>
                <a:latin typeface="Calibri Light"/>
                <a:cs typeface="Calibri" pitchFamily="34" charset="0"/>
              </a:rPr>
              <a:t> millones por 1,399 créditos</a:t>
            </a:r>
            <a:r>
              <a:rPr lang="es-SV" sz="1400" dirty="0">
                <a:solidFill>
                  <a:prstClr val="black"/>
                </a:solidFill>
                <a:latin typeface="Calibri Light"/>
                <a:cs typeface="Calibri" pitchFamily="34" charset="0"/>
              </a:rPr>
              <a:t> otorgados.</a:t>
            </a:r>
            <a:endParaRPr lang="es-SV" sz="1400" dirty="0">
              <a:solidFill>
                <a:prstClr val="black"/>
              </a:solidFill>
              <a:latin typeface="Calibri Light"/>
            </a:endParaRPr>
          </a:p>
        </p:txBody>
      </p:sp>
      <p:graphicFrame>
        <p:nvGraphicFramePr>
          <p:cNvPr id="10" name="9 Gráfico"/>
          <p:cNvGraphicFramePr/>
          <p:nvPr>
            <p:extLst>
              <p:ext uri="{D42A27DB-BD31-4B8C-83A1-F6EECF244321}">
                <p14:modId xmlns:p14="http://schemas.microsoft.com/office/powerpoint/2010/main" val="2051031209"/>
              </p:ext>
            </p:extLst>
          </p:nvPr>
        </p:nvGraphicFramePr>
        <p:xfrm>
          <a:off x="416044" y="1949824"/>
          <a:ext cx="4163212" cy="26324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07504" y="6524108"/>
            <a:ext cx="7169596" cy="333892"/>
          </a:xfrm>
        </p:spPr>
        <p:txBody>
          <a:bodyPr/>
          <a:lstStyle/>
          <a:p>
            <a:pPr algn="l"/>
            <a:r>
              <a:rPr lang="es-SV" sz="700" dirty="0" smtClean="0">
                <a:solidFill>
                  <a:prstClr val="black"/>
                </a:solidFill>
                <a:latin typeface="Calibri Light"/>
                <a:cs typeface="Calibri" pitchFamily="34" charset="0"/>
              </a:rPr>
              <a:t>El programa inició en Noviembre de 2014, para efectos comparativos se presenta el periodo junio 2014 – mayo 2015 con créditos otorgados a ese segmento.</a:t>
            </a:r>
            <a:endParaRPr lang="es-SV" sz="700" dirty="0">
              <a:solidFill>
                <a:prstClr val="black"/>
              </a:solidFill>
              <a:latin typeface="Calibri Light"/>
              <a:cs typeface="Calibri" pitchFamily="34" charset="0"/>
            </a:endParaRPr>
          </a:p>
        </p:txBody>
      </p:sp>
      <p:sp>
        <p:nvSpPr>
          <p:cNvPr id="7" name="5 Título"/>
          <p:cNvSpPr txBox="1">
            <a:spLocks/>
          </p:cNvSpPr>
          <p:nvPr/>
        </p:nvSpPr>
        <p:spPr>
          <a:xfrm>
            <a:off x="2450179" y="464319"/>
            <a:ext cx="4229689" cy="6677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SV" sz="3400" b="1" dirty="0" smtClean="0">
                <a:solidFill>
                  <a:srgbClr val="0070C0"/>
                </a:solidFill>
              </a:rPr>
              <a:t>Créditos otorgados</a:t>
            </a:r>
            <a:endParaRPr lang="es-SV" sz="2500" dirty="0" smtClean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8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8010528"/>
              </p:ext>
            </p:extLst>
          </p:nvPr>
        </p:nvGraphicFramePr>
        <p:xfrm>
          <a:off x="4713727" y="1896035"/>
          <a:ext cx="3932282" cy="26372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42456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91766" y="346869"/>
            <a:ext cx="6545934" cy="780685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s-SV" sz="2800" b="1" dirty="0">
                <a:solidFill>
                  <a:srgbClr val="0070C0"/>
                </a:solidFill>
              </a:rPr>
              <a:t>Modernización y descentralización </a:t>
            </a:r>
            <a:r>
              <a:rPr lang="es-SV" sz="2800" b="1" dirty="0" smtClean="0">
                <a:solidFill>
                  <a:srgbClr val="0070C0"/>
                </a:solidFill>
              </a:rPr>
              <a:t/>
            </a:r>
            <a:br>
              <a:rPr lang="es-SV" sz="2800" b="1" dirty="0" smtClean="0">
                <a:solidFill>
                  <a:srgbClr val="0070C0"/>
                </a:solidFill>
              </a:rPr>
            </a:br>
            <a:r>
              <a:rPr lang="es-SV" sz="2800" b="1" dirty="0" smtClean="0">
                <a:solidFill>
                  <a:srgbClr val="0070C0"/>
                </a:solidFill>
              </a:rPr>
              <a:t>de </a:t>
            </a:r>
            <a:r>
              <a:rPr lang="es-SV" sz="2800" b="1" dirty="0">
                <a:solidFill>
                  <a:srgbClr val="0070C0"/>
                </a:solidFill>
              </a:rPr>
              <a:t>servicios</a:t>
            </a:r>
          </a:p>
        </p:txBody>
      </p:sp>
      <p:sp>
        <p:nvSpPr>
          <p:cNvPr id="41" name="2 CuadroTexto"/>
          <p:cNvSpPr txBox="1"/>
          <p:nvPr/>
        </p:nvSpPr>
        <p:spPr>
          <a:xfrm>
            <a:off x="482599" y="4283078"/>
            <a:ext cx="381000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Blip>
                <a:blip r:embed="rId2"/>
              </a:buBlip>
            </a:pPr>
            <a:r>
              <a:rPr lang="es-SV" sz="1200" dirty="0" smtClean="0">
                <a:latin typeface="+mj-lt"/>
                <a:cs typeface="Calibri" pitchFamily="34" charset="0"/>
              </a:rPr>
              <a:t>Se realizó la </a:t>
            </a:r>
            <a:r>
              <a:rPr lang="es-SV" sz="1200" dirty="0">
                <a:latin typeface="+mj-lt"/>
                <a:cs typeface="Calibri" pitchFamily="34" charset="0"/>
              </a:rPr>
              <a:t>apertura de la </a:t>
            </a:r>
            <a:r>
              <a:rPr lang="es-SV" sz="1200" dirty="0" smtClean="0">
                <a:latin typeface="+mj-lt"/>
                <a:cs typeface="Calibri" pitchFamily="34" charset="0"/>
              </a:rPr>
              <a:t>Sucursal </a:t>
            </a:r>
            <a:r>
              <a:rPr lang="es-SV" sz="1200" dirty="0">
                <a:latin typeface="+mj-lt"/>
                <a:cs typeface="Calibri" pitchFamily="34" charset="0"/>
              </a:rPr>
              <a:t>Paseo, ubicada en el Centro Comercial Orión, el </a:t>
            </a:r>
            <a:r>
              <a:rPr lang="es-SV" sz="1200" b="1" dirty="0">
                <a:solidFill>
                  <a:srgbClr val="0070C0"/>
                </a:solidFill>
                <a:latin typeface="+mj-lt"/>
                <a:cs typeface="Calibri" pitchFamily="34" charset="0"/>
              </a:rPr>
              <a:t>19 de junio de </a:t>
            </a:r>
            <a:r>
              <a:rPr lang="es-SV" sz="1200" b="1" dirty="0" smtClean="0">
                <a:solidFill>
                  <a:srgbClr val="0070C0"/>
                </a:solidFill>
                <a:latin typeface="+mj-lt"/>
                <a:cs typeface="Calibri" pitchFamily="34" charset="0"/>
              </a:rPr>
              <a:t>2015</a:t>
            </a:r>
            <a:r>
              <a:rPr lang="es-SV" sz="1200" dirty="0" smtClean="0">
                <a:latin typeface="+mj-lt"/>
                <a:cs typeface="Calibri" pitchFamily="34" charset="0"/>
              </a:rPr>
              <a:t>.</a:t>
            </a:r>
          </a:p>
          <a:p>
            <a:pPr algn="just"/>
            <a:endParaRPr lang="es-SV" sz="1200" dirty="0" smtClean="0">
              <a:latin typeface="+mj-lt"/>
              <a:cs typeface="Calibri" pitchFamily="34" charset="0"/>
            </a:endParaRPr>
          </a:p>
          <a:p>
            <a:pPr marL="285750" indent="-285750" algn="just">
              <a:buBlip>
                <a:blip r:embed="rId2"/>
              </a:buBlip>
            </a:pPr>
            <a:r>
              <a:rPr lang="es-SV" sz="1200" dirty="0" smtClean="0">
                <a:latin typeface="+mj-lt"/>
                <a:cs typeface="Calibri" pitchFamily="34" charset="0"/>
              </a:rPr>
              <a:t>En la sucursal se realizan diversos trámites del proceso de otorgamiento de créditos y servicio al cliente con los que cuenta la oficina central.</a:t>
            </a:r>
          </a:p>
          <a:p>
            <a:pPr algn="just"/>
            <a:endParaRPr lang="es-SV" sz="1200" dirty="0" smtClean="0">
              <a:latin typeface="+mj-lt"/>
              <a:cs typeface="Calibri" pitchFamily="34" charset="0"/>
            </a:endParaRPr>
          </a:p>
          <a:p>
            <a:pPr marL="285750" indent="-285750" algn="just">
              <a:buBlip>
                <a:blip r:embed="rId2"/>
              </a:buBlip>
            </a:pPr>
            <a:r>
              <a:rPr lang="es-SV" sz="1200" dirty="0" smtClean="0">
                <a:latin typeface="+mj-lt"/>
                <a:cs typeface="Calibri" pitchFamily="34" charset="0"/>
              </a:rPr>
              <a:t>Se </a:t>
            </a:r>
            <a:r>
              <a:rPr lang="es-SV" sz="1200" dirty="0">
                <a:latin typeface="+mj-lt"/>
                <a:cs typeface="Calibri" pitchFamily="34" charset="0"/>
              </a:rPr>
              <a:t>han escriturado un total de </a:t>
            </a:r>
            <a:r>
              <a:rPr lang="es-SV" sz="1200" b="1" dirty="0">
                <a:solidFill>
                  <a:srgbClr val="0070C0"/>
                </a:solidFill>
                <a:latin typeface="+mj-lt"/>
                <a:cs typeface="Calibri" pitchFamily="34" charset="0"/>
              </a:rPr>
              <a:t>268 créditos</a:t>
            </a:r>
            <a:r>
              <a:rPr lang="es-SV" sz="1200" dirty="0">
                <a:latin typeface="+mj-lt"/>
                <a:cs typeface="Calibri" pitchFamily="34" charset="0"/>
              </a:rPr>
              <a:t> por un monto de </a:t>
            </a:r>
            <a:r>
              <a:rPr lang="es-SV" sz="1200" b="1" dirty="0">
                <a:solidFill>
                  <a:srgbClr val="0070C0"/>
                </a:solidFill>
                <a:latin typeface="+mj-lt"/>
                <a:cs typeface="Calibri" pitchFamily="34" charset="0"/>
              </a:rPr>
              <a:t>US$7.18 millones</a:t>
            </a:r>
            <a:r>
              <a:rPr lang="es-SV" sz="1200" dirty="0">
                <a:latin typeface="+mj-lt"/>
                <a:cs typeface="Calibri" pitchFamily="34" charset="0"/>
              </a:rPr>
              <a:t> provenientes de dicho punto</a:t>
            </a:r>
            <a:r>
              <a:rPr lang="es-SV" sz="1200" dirty="0" smtClean="0">
                <a:latin typeface="+mj-lt"/>
                <a:cs typeface="Calibri" pitchFamily="34" charset="0"/>
              </a:rPr>
              <a:t>.</a:t>
            </a:r>
            <a:endParaRPr lang="es-SV" sz="1200" dirty="0">
              <a:latin typeface="+mj-lt"/>
            </a:endParaRPr>
          </a:p>
        </p:txBody>
      </p:sp>
      <p:pic>
        <p:nvPicPr>
          <p:cNvPr id="42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96" y="1899741"/>
            <a:ext cx="3486150" cy="24123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280548" y="1359778"/>
            <a:ext cx="4320479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81E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SV" sz="1800" dirty="0" smtClean="0">
                <a:solidFill>
                  <a:srgbClr val="0070C0"/>
                </a:solidFill>
                <a:effectLst/>
                <a:cs typeface="Calibri" pitchFamily="34" charset="0"/>
              </a:rPr>
              <a:t>i. Apertura de sucursal Paseo</a:t>
            </a:r>
            <a:endParaRPr lang="es-SV" sz="1800" dirty="0">
              <a:solidFill>
                <a:srgbClr val="0070C0"/>
              </a:solidFill>
              <a:effectLst/>
              <a:cs typeface="Calibri" pitchFamily="34" charset="0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470402" y="1388807"/>
            <a:ext cx="457200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81E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SV" sz="1800" dirty="0" smtClean="0">
                <a:solidFill>
                  <a:srgbClr val="0070C0"/>
                </a:solidFill>
                <a:effectLst/>
                <a:cs typeface="Calibri" pitchFamily="34" charset="0"/>
              </a:rPr>
              <a:t>ii. Ventanilla de atención en LA</a:t>
            </a:r>
            <a:endParaRPr lang="es-SV" sz="1800" dirty="0">
              <a:solidFill>
                <a:srgbClr val="0070C0"/>
              </a:solidFill>
              <a:effectLst/>
              <a:cs typeface="Calibri" pitchFamily="34" charset="0"/>
            </a:endParaRPr>
          </a:p>
        </p:txBody>
      </p:sp>
      <p:pic>
        <p:nvPicPr>
          <p:cNvPr id="7" name="Picture 2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771039" y="1845785"/>
            <a:ext cx="4178935" cy="23507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2 CuadroTexto"/>
          <p:cNvSpPr txBox="1"/>
          <p:nvPr/>
        </p:nvSpPr>
        <p:spPr>
          <a:xfrm>
            <a:off x="4771039" y="4268564"/>
            <a:ext cx="40554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Blip>
                <a:blip r:embed="rId2"/>
              </a:buBlip>
            </a:pPr>
            <a:r>
              <a:rPr lang="es-SV" sz="1200" dirty="0">
                <a:latin typeface="+mj-lt"/>
                <a:cs typeface="Calibri" pitchFamily="34" charset="0"/>
              </a:rPr>
              <a:t>Se inauguró el </a:t>
            </a:r>
            <a:r>
              <a:rPr lang="es-SV" sz="1200" b="1" dirty="0">
                <a:solidFill>
                  <a:srgbClr val="0070C0"/>
                </a:solidFill>
                <a:latin typeface="+mj-lt"/>
                <a:cs typeface="Calibri" pitchFamily="34" charset="0"/>
              </a:rPr>
              <a:t>10 de diciembre de 2015</a:t>
            </a:r>
            <a:r>
              <a:rPr lang="es-SV" sz="1200" dirty="0">
                <a:latin typeface="+mj-lt"/>
                <a:cs typeface="Calibri" pitchFamily="34" charset="0"/>
              </a:rPr>
              <a:t> la </a:t>
            </a:r>
            <a:r>
              <a:rPr lang="es-SV" sz="1200" dirty="0" smtClean="0">
                <a:latin typeface="+mj-lt"/>
                <a:cs typeface="Calibri" pitchFamily="34" charset="0"/>
              </a:rPr>
              <a:t>ventanilla </a:t>
            </a:r>
            <a:r>
              <a:rPr lang="es-SV" sz="1200" dirty="0">
                <a:latin typeface="+mj-lt"/>
                <a:cs typeface="Calibri" pitchFamily="34" charset="0"/>
              </a:rPr>
              <a:t>de atención en el Consulado de El Salvador en Los </a:t>
            </a:r>
            <a:r>
              <a:rPr lang="es-SV" sz="1200" dirty="0" smtClean="0">
                <a:latin typeface="+mj-lt"/>
                <a:cs typeface="Calibri" pitchFamily="34" charset="0"/>
              </a:rPr>
              <a:t>Ángeles.</a:t>
            </a:r>
          </a:p>
          <a:p>
            <a:pPr algn="just"/>
            <a:endParaRPr lang="es-SV" sz="1200" dirty="0" smtClean="0">
              <a:latin typeface="+mj-lt"/>
              <a:cs typeface="Calibri" pitchFamily="34" charset="0"/>
            </a:endParaRPr>
          </a:p>
          <a:p>
            <a:pPr marL="285750" indent="-285750" algn="just">
              <a:buBlip>
                <a:blip r:embed="rId2"/>
              </a:buBlip>
            </a:pPr>
            <a:r>
              <a:rPr lang="es-SV" sz="1200" dirty="0" smtClean="0">
                <a:latin typeface="+mj-lt"/>
                <a:cs typeface="Calibri" pitchFamily="34" charset="0"/>
              </a:rPr>
              <a:t>Desde </a:t>
            </a:r>
            <a:r>
              <a:rPr lang="es-SV" sz="1200" dirty="0">
                <a:latin typeface="+mj-lt"/>
                <a:cs typeface="Calibri" pitchFamily="34" charset="0"/>
              </a:rPr>
              <a:t>la apertura, </a:t>
            </a:r>
            <a:r>
              <a:rPr lang="es-SV" sz="1200" b="1" dirty="0">
                <a:solidFill>
                  <a:srgbClr val="0070C0"/>
                </a:solidFill>
                <a:latin typeface="+mj-lt"/>
                <a:cs typeface="Calibri" pitchFamily="34" charset="0"/>
              </a:rPr>
              <a:t>se ha atendido un total de 456 clientes</a:t>
            </a:r>
            <a:r>
              <a:rPr lang="es-SV" sz="1200" dirty="0">
                <a:latin typeface="+mj-lt"/>
                <a:cs typeface="Calibri" pitchFamily="34" charset="0"/>
              </a:rPr>
              <a:t>, de los cuales 303 están interesados en adquirir un crédito con el FSV y 153 </a:t>
            </a:r>
            <a:r>
              <a:rPr lang="es-SV" sz="1200" dirty="0" smtClean="0">
                <a:latin typeface="+mj-lt"/>
                <a:cs typeface="Calibri" pitchFamily="34" charset="0"/>
              </a:rPr>
              <a:t>han solicitado </a:t>
            </a:r>
            <a:r>
              <a:rPr lang="es-SV" sz="1200" dirty="0">
                <a:latin typeface="+mj-lt"/>
                <a:cs typeface="Calibri" pitchFamily="34" charset="0"/>
              </a:rPr>
              <a:t>diferentes </a:t>
            </a:r>
            <a:r>
              <a:rPr lang="es-SV" sz="1200" dirty="0" smtClean="0">
                <a:latin typeface="+mj-lt"/>
                <a:cs typeface="Calibri" pitchFamily="34" charset="0"/>
              </a:rPr>
              <a:t>servicios.</a:t>
            </a:r>
          </a:p>
        </p:txBody>
      </p:sp>
    </p:spTree>
    <p:extLst>
      <p:ext uri="{BB962C8B-B14F-4D97-AF65-F5344CB8AC3E}">
        <p14:creationId xmlns:p14="http://schemas.microsoft.com/office/powerpoint/2010/main" val="168902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8682" y="1250821"/>
            <a:ext cx="7750629" cy="51415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SV" sz="2000" dirty="0" smtClean="0">
                <a:solidFill>
                  <a:srgbClr val="0070C0"/>
                </a:solidFill>
                <a:effectLst/>
                <a:cs typeface="Calibri" pitchFamily="34" charset="0"/>
              </a:rPr>
              <a:t>iii. Mecanismos </a:t>
            </a:r>
            <a:r>
              <a:rPr lang="es-SV" sz="2000" dirty="0">
                <a:solidFill>
                  <a:srgbClr val="0070C0"/>
                </a:solidFill>
                <a:effectLst/>
                <a:cs typeface="Calibri" pitchFamily="34" charset="0"/>
              </a:rPr>
              <a:t>de acercamiento de servicio a la </a:t>
            </a:r>
            <a:r>
              <a:rPr lang="es-SV" sz="2000" dirty="0" smtClean="0">
                <a:solidFill>
                  <a:srgbClr val="0070C0"/>
                </a:solidFill>
                <a:effectLst/>
                <a:cs typeface="Calibri" pitchFamily="34" charset="0"/>
              </a:rPr>
              <a:t>población</a:t>
            </a:r>
            <a:endParaRPr lang="es-SV" sz="2000" dirty="0">
              <a:solidFill>
                <a:srgbClr val="0070C0"/>
              </a:solidFill>
              <a:effectLst/>
              <a:cs typeface="Calibri" pitchFamily="34" charset="0"/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7852354"/>
              </p:ext>
            </p:extLst>
          </p:nvPr>
        </p:nvGraphicFramePr>
        <p:xfrm>
          <a:off x="217713" y="1775274"/>
          <a:ext cx="8694057" cy="45756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3316"/>
                <a:gridCol w="4310741"/>
              </a:tblGrid>
              <a:tr h="627787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es-SV" sz="1200" b="1" kern="1200" dirty="0" smtClean="0">
                          <a:solidFill>
                            <a:srgbClr val="0070C0"/>
                          </a:solidFill>
                          <a:latin typeface="Calibri Light (Títulos)"/>
                          <a:ea typeface="+mn-ea"/>
                          <a:cs typeface="Calibri" pitchFamily="34" charset="0"/>
                        </a:rPr>
                        <a:t>a. Centro de atención telefónica del FSV (</a:t>
                      </a:r>
                      <a:r>
                        <a:rPr lang="es-SV" sz="1200" b="1" kern="1200" dirty="0" err="1" smtClean="0">
                          <a:solidFill>
                            <a:srgbClr val="0070C0"/>
                          </a:solidFill>
                          <a:latin typeface="Calibri Light (Títulos)"/>
                          <a:ea typeface="+mn-ea"/>
                          <a:cs typeface="Calibri" pitchFamily="34" charset="0"/>
                        </a:rPr>
                        <a:t>Call</a:t>
                      </a:r>
                      <a:r>
                        <a:rPr lang="es-SV" sz="1200" b="1" kern="1200" dirty="0" smtClean="0">
                          <a:solidFill>
                            <a:srgbClr val="0070C0"/>
                          </a:solidFill>
                          <a:latin typeface="Calibri Light (Títulos)"/>
                          <a:ea typeface="+mn-ea"/>
                          <a:cs typeface="Calibri" pitchFamily="34" charset="0"/>
                        </a:rPr>
                        <a:t> Center) </a:t>
                      </a:r>
                    </a:p>
                    <a:p>
                      <a:pPr marL="174625" indent="0" algn="just"/>
                      <a:r>
                        <a:rPr lang="es-SV" sz="1200" b="0" dirty="0" smtClean="0">
                          <a:solidFill>
                            <a:schemeClr val="tx1"/>
                          </a:solidFill>
                          <a:latin typeface="Calibri Light (Títulos)"/>
                          <a:cs typeface="Calibri" pitchFamily="34" charset="0"/>
                        </a:rPr>
                        <a:t>Se atendieron </a:t>
                      </a:r>
                      <a:r>
                        <a:rPr lang="es-SV" sz="1200" b="1" kern="1200" dirty="0" smtClean="0">
                          <a:solidFill>
                            <a:srgbClr val="0070C0"/>
                          </a:solidFill>
                          <a:latin typeface="Calibri Light (Títulos)"/>
                          <a:ea typeface="+mn-ea"/>
                          <a:cs typeface="Calibri" pitchFamily="34" charset="0"/>
                        </a:rPr>
                        <a:t>74,046 llamadas, </a:t>
                      </a:r>
                      <a:r>
                        <a:rPr lang="es-SV" sz="1200" b="0" dirty="0" smtClean="0">
                          <a:solidFill>
                            <a:schemeClr val="tx1"/>
                          </a:solidFill>
                          <a:latin typeface="Calibri Light (Títulos)"/>
                          <a:cs typeface="Calibri" pitchFamily="34" charset="0"/>
                        </a:rPr>
                        <a:t>de las cuales</a:t>
                      </a:r>
                      <a:r>
                        <a:rPr lang="es-SV" sz="1200" dirty="0" smtClean="0">
                          <a:solidFill>
                            <a:schemeClr val="tx1"/>
                          </a:solidFill>
                          <a:latin typeface="Calibri Light (Títulos)"/>
                          <a:cs typeface="Calibri" pitchFamily="34" charset="0"/>
                        </a:rPr>
                        <a:t> </a:t>
                      </a:r>
                      <a:r>
                        <a:rPr lang="es-SV" sz="1200" b="1" kern="1200" dirty="0" smtClean="0">
                          <a:solidFill>
                            <a:srgbClr val="0070C0"/>
                          </a:solidFill>
                          <a:latin typeface="Calibri Light (Títulos)"/>
                          <a:ea typeface="+mn-ea"/>
                          <a:cs typeface="Calibri" pitchFamily="34" charset="0"/>
                        </a:rPr>
                        <a:t>1,883</a:t>
                      </a:r>
                      <a:r>
                        <a:rPr lang="es-SV" sz="1200" dirty="0" smtClean="0">
                          <a:solidFill>
                            <a:schemeClr val="tx1"/>
                          </a:solidFill>
                          <a:latin typeface="Calibri Light (Títulos)"/>
                          <a:cs typeface="Calibri" pitchFamily="34" charset="0"/>
                        </a:rPr>
                        <a:t> </a:t>
                      </a:r>
                      <a:r>
                        <a:rPr lang="es-SV" sz="1200" b="0" dirty="0" smtClean="0">
                          <a:solidFill>
                            <a:schemeClr val="tx1"/>
                          </a:solidFill>
                          <a:latin typeface="Calibri Light (Títulos)"/>
                          <a:cs typeface="Calibri" pitchFamily="34" charset="0"/>
                        </a:rPr>
                        <a:t>fueron a través de la línea gratuita para Estados Unidos.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SV" sz="1200" dirty="0">
                        <a:solidFill>
                          <a:schemeClr val="tx1"/>
                        </a:solidFill>
                        <a:latin typeface="Calibri Light (Títulos)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59999">
                <a:tc>
                  <a:txBody>
                    <a:bodyPr/>
                    <a:lstStyle/>
                    <a:p>
                      <a:endParaRPr lang="es-SV" sz="500" dirty="0">
                        <a:solidFill>
                          <a:schemeClr val="tx1"/>
                        </a:solidFill>
                        <a:latin typeface="Calibri Light (Títulos)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s-SV" sz="500" dirty="0" smtClean="0">
                        <a:latin typeface="Calibri Light (Títulos)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27787">
                <a:tc>
                  <a:txBody>
                    <a:bodyPr/>
                    <a:lstStyle/>
                    <a:p>
                      <a:endParaRPr lang="es-SV" sz="1200" dirty="0">
                        <a:solidFill>
                          <a:schemeClr val="tx1"/>
                        </a:solidFill>
                        <a:latin typeface="Calibri Light (Títulos)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SV" sz="1200" b="1" dirty="0" smtClean="0">
                          <a:solidFill>
                            <a:srgbClr val="0070C0"/>
                          </a:solidFill>
                          <a:latin typeface="Calibri Light (Títulos)"/>
                          <a:cs typeface="Calibri" pitchFamily="34" charset="0"/>
                        </a:rPr>
                        <a:t>b. Acercamiento de servicios a nuestros clientes</a:t>
                      </a:r>
                    </a:p>
                    <a:p>
                      <a:pPr marL="174625" indent="0" algn="just"/>
                      <a:r>
                        <a:rPr lang="es-SV" sz="1200" dirty="0" smtClean="0">
                          <a:latin typeface="Calibri Light (Títulos)"/>
                          <a:cs typeface="Calibri" pitchFamily="34" charset="0"/>
                        </a:rPr>
                        <a:t>A través de “Tu Fondo móvil”, se participó en </a:t>
                      </a:r>
                      <a:r>
                        <a:rPr lang="es-SV" sz="1200" b="1" dirty="0" smtClean="0">
                          <a:solidFill>
                            <a:srgbClr val="0070C0"/>
                          </a:solidFill>
                          <a:latin typeface="Calibri Light (Títulos)"/>
                          <a:cs typeface="Calibri" pitchFamily="34" charset="0"/>
                        </a:rPr>
                        <a:t>227 </a:t>
                      </a:r>
                      <a:r>
                        <a:rPr lang="es-SV" sz="1200" dirty="0" smtClean="0">
                          <a:latin typeface="Calibri Light (Títulos)"/>
                          <a:cs typeface="Calibri" pitchFamily="34" charset="0"/>
                        </a:rPr>
                        <a:t>visitas, ferias y eventos, atendiendo </a:t>
                      </a:r>
                      <a:r>
                        <a:rPr lang="es-SV" sz="1200" b="1" dirty="0" smtClean="0">
                          <a:solidFill>
                            <a:srgbClr val="0070C0"/>
                          </a:solidFill>
                          <a:latin typeface="Calibri Light (Títulos)"/>
                          <a:cs typeface="Calibri" pitchFamily="34" charset="0"/>
                        </a:rPr>
                        <a:t>4,051 clientes</a:t>
                      </a:r>
                      <a:r>
                        <a:rPr lang="es-SV" sz="1200" dirty="0" smtClean="0">
                          <a:latin typeface="Calibri Light (Títulos)"/>
                          <a:cs typeface="Calibri" pitchFamily="34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5452">
                <a:tc>
                  <a:txBody>
                    <a:bodyPr/>
                    <a:lstStyle/>
                    <a:p>
                      <a:endParaRPr lang="es-SV" sz="500" dirty="0" smtClean="0">
                        <a:solidFill>
                          <a:schemeClr val="tx1"/>
                        </a:solidFill>
                        <a:latin typeface="Calibri Light (Títulos)"/>
                      </a:endParaRPr>
                    </a:p>
                    <a:p>
                      <a:endParaRPr lang="es-SV" sz="500" dirty="0" smtClean="0">
                        <a:solidFill>
                          <a:schemeClr val="tx1"/>
                        </a:solidFill>
                        <a:latin typeface="Calibri Light (Títulos)"/>
                      </a:endParaRPr>
                    </a:p>
                    <a:p>
                      <a:endParaRPr lang="es-SV" sz="500" dirty="0">
                        <a:solidFill>
                          <a:schemeClr val="tx1"/>
                        </a:solidFill>
                        <a:latin typeface="Calibri Light (Títulos)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s-SV" sz="500" dirty="0" smtClean="0">
                        <a:latin typeface="Calibri Light (Títulos)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77101">
                <a:tc>
                  <a:txBody>
                    <a:bodyPr/>
                    <a:lstStyle/>
                    <a:p>
                      <a:pPr algn="just"/>
                      <a:r>
                        <a:rPr lang="es-SV" sz="1200" b="1" dirty="0" smtClean="0">
                          <a:solidFill>
                            <a:srgbClr val="0070C0"/>
                          </a:solidFill>
                          <a:latin typeface="Calibri Light (Títulos)"/>
                          <a:cs typeface="Calibri" pitchFamily="34" charset="0"/>
                        </a:rPr>
                        <a:t>c. Ampliación de canales de pago</a:t>
                      </a:r>
                      <a:endParaRPr lang="es-SV" sz="1200" b="1" dirty="0" smtClean="0">
                        <a:solidFill>
                          <a:srgbClr val="FF0000"/>
                        </a:solidFill>
                        <a:latin typeface="Calibri Light (Títulos)"/>
                        <a:cs typeface="Calibri" pitchFamily="34" charset="0"/>
                      </a:endParaRPr>
                    </a:p>
                    <a:p>
                      <a:pPr marL="174625" indent="0" algn="just"/>
                      <a:r>
                        <a:rPr lang="es-SV" sz="1200" dirty="0" smtClean="0">
                          <a:latin typeface="Calibri Light (Títulos)"/>
                          <a:cs typeface="Calibri" pitchFamily="34" charset="0"/>
                        </a:rPr>
                        <a:t>Se ha pasando de una red de puntos de pago de </a:t>
                      </a:r>
                      <a:r>
                        <a:rPr lang="es-SV" sz="1200" b="1" dirty="0" smtClean="0">
                          <a:solidFill>
                            <a:srgbClr val="0070C0"/>
                          </a:solidFill>
                          <a:latin typeface="Calibri Light (Títulos)"/>
                          <a:cs typeface="Calibri" pitchFamily="34" charset="0"/>
                        </a:rPr>
                        <a:t>120 a 370 </a:t>
                      </a:r>
                      <a:r>
                        <a:rPr lang="es-SV" sz="1200" dirty="0" smtClean="0">
                          <a:latin typeface="Calibri Light (Títulos)"/>
                          <a:cs typeface="Calibri" pitchFamily="34" charset="0"/>
                        </a:rPr>
                        <a:t>en </a:t>
                      </a:r>
                      <a:r>
                        <a:rPr lang="es-SV" sz="1200" b="1" dirty="0" smtClean="0">
                          <a:solidFill>
                            <a:srgbClr val="0070C0"/>
                          </a:solidFill>
                          <a:latin typeface="Calibri Light (Títulos)"/>
                          <a:cs typeface="Calibri" pitchFamily="34" charset="0"/>
                        </a:rPr>
                        <a:t>7 bancos</a:t>
                      </a:r>
                      <a:r>
                        <a:rPr lang="es-SV" sz="1200" dirty="0" smtClean="0">
                          <a:latin typeface="Calibri Light (Títulos)"/>
                          <a:cs typeface="Calibri" pitchFamily="34" charset="0"/>
                        </a:rPr>
                        <a:t> y Punto Express; cuenta con </a:t>
                      </a:r>
                      <a:r>
                        <a:rPr lang="es-SV" sz="1200" b="1" dirty="0" smtClean="0">
                          <a:solidFill>
                            <a:srgbClr val="0070C0"/>
                          </a:solidFill>
                          <a:latin typeface="Calibri Light (Títulos)"/>
                          <a:cs typeface="Calibri" pitchFamily="34" charset="0"/>
                        </a:rPr>
                        <a:t>3,259 clientes</a:t>
                      </a:r>
                      <a:r>
                        <a:rPr lang="es-SV" sz="1200" dirty="0" smtClean="0">
                          <a:latin typeface="Calibri Light (Títulos)"/>
                          <a:cs typeface="Calibri" pitchFamily="34" charset="0"/>
                        </a:rPr>
                        <a:t> matriculados en el sitio web y ha captado </a:t>
                      </a:r>
                      <a:r>
                        <a:rPr lang="es-SV" sz="1200" b="1" dirty="0" smtClean="0">
                          <a:solidFill>
                            <a:srgbClr val="0070C0"/>
                          </a:solidFill>
                          <a:latin typeface="Calibri Light (Títulos)"/>
                          <a:cs typeface="Calibri" pitchFamily="34" charset="0"/>
                        </a:rPr>
                        <a:t>4,939 abonos</a:t>
                      </a:r>
                      <a:r>
                        <a:rPr lang="es-SV" sz="1200" dirty="0" smtClean="0">
                          <a:latin typeface="Calibri Light (Títulos)"/>
                          <a:cs typeface="Calibri" pitchFamily="34" charset="0"/>
                        </a:rPr>
                        <a:t> a préstamos por </a:t>
                      </a:r>
                      <a:r>
                        <a:rPr lang="es-SV" sz="1200" b="1" dirty="0" smtClean="0">
                          <a:solidFill>
                            <a:srgbClr val="0070C0"/>
                          </a:solidFill>
                          <a:latin typeface="Calibri Light (Títulos)"/>
                          <a:cs typeface="Calibri" pitchFamily="34" charset="0"/>
                        </a:rPr>
                        <a:t>US$3.14 millones</a:t>
                      </a:r>
                      <a:r>
                        <a:rPr lang="es-SV" sz="1200" dirty="0" smtClean="0">
                          <a:latin typeface="Calibri Light (Títulos)"/>
                          <a:cs typeface="Calibri" pitchFamily="34" charset="0"/>
                        </a:rPr>
                        <a:t> a través de </a:t>
                      </a:r>
                      <a:r>
                        <a:rPr lang="es-SV" sz="1200" dirty="0" err="1" smtClean="0">
                          <a:latin typeface="Calibri Light (Títulos)"/>
                          <a:cs typeface="Calibri" pitchFamily="34" charset="0"/>
                        </a:rPr>
                        <a:t>PAGOES</a:t>
                      </a:r>
                      <a:endParaRPr lang="es-SV" sz="1200" dirty="0" smtClean="0">
                        <a:latin typeface="Calibri Light (Títulos)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SV" sz="1200" dirty="0">
                        <a:solidFill>
                          <a:schemeClr val="tx1"/>
                        </a:solidFill>
                        <a:latin typeface="Calibri Light (Títulos)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93996">
                <a:tc>
                  <a:txBody>
                    <a:bodyPr/>
                    <a:lstStyle/>
                    <a:p>
                      <a:endParaRPr lang="es-SV" sz="1200" dirty="0">
                        <a:solidFill>
                          <a:schemeClr val="tx1"/>
                        </a:solidFill>
                        <a:latin typeface="Calibri Light (Títulos)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SV" sz="1200" b="1" dirty="0" smtClean="0">
                          <a:solidFill>
                            <a:srgbClr val="0070C0"/>
                          </a:solidFill>
                          <a:latin typeface="Calibri Light (Títulos)"/>
                          <a:cs typeface="Calibri" pitchFamily="34" charset="0"/>
                        </a:rPr>
                        <a:t>d. Medios electrónicos</a:t>
                      </a:r>
                    </a:p>
                    <a:p>
                      <a:pPr marL="174625" indent="0" algn="just"/>
                      <a:r>
                        <a:rPr lang="es-SV" sz="1200" dirty="0" smtClean="0">
                          <a:latin typeface="Calibri Light (Títulos)"/>
                          <a:cs typeface="Calibri" pitchFamily="34" charset="0"/>
                        </a:rPr>
                        <a:t>Se han realizado por los clientes más de </a:t>
                      </a:r>
                      <a:r>
                        <a:rPr lang="es-SV" sz="1200" b="1" kern="1200" dirty="0" smtClean="0">
                          <a:solidFill>
                            <a:srgbClr val="0070C0"/>
                          </a:solidFill>
                          <a:latin typeface="Calibri Light (Títulos)"/>
                          <a:ea typeface="+mn-ea"/>
                          <a:cs typeface="Calibri" pitchFamily="34" charset="0"/>
                        </a:rPr>
                        <a:t>500,000 </a:t>
                      </a:r>
                      <a:r>
                        <a:rPr lang="es-SV" sz="1200" dirty="0" smtClean="0">
                          <a:latin typeface="Calibri Light (Títulos)"/>
                          <a:cs typeface="Calibri" pitchFamily="34" charset="0"/>
                        </a:rPr>
                        <a:t>consultas o visitas a través de medios tales como kioscos, Facebook, correo electrónico, sitio web y dispositivos móviles.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59999">
                <a:tc>
                  <a:txBody>
                    <a:bodyPr/>
                    <a:lstStyle/>
                    <a:p>
                      <a:endParaRPr lang="es-SV" sz="500" dirty="0">
                        <a:solidFill>
                          <a:schemeClr val="tx1"/>
                        </a:solidFill>
                        <a:latin typeface="Calibri Light (Títulos)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SV" sz="500" dirty="0">
                        <a:solidFill>
                          <a:schemeClr val="tx1"/>
                        </a:solidFill>
                        <a:latin typeface="Calibri Light (Títulos)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44683">
                <a:tc>
                  <a:txBody>
                    <a:bodyPr/>
                    <a:lstStyle/>
                    <a:p>
                      <a:pPr algn="just"/>
                      <a:r>
                        <a:rPr lang="es-SV" sz="1200" b="1" dirty="0" smtClean="0">
                          <a:solidFill>
                            <a:srgbClr val="0070C0"/>
                          </a:solidFill>
                          <a:latin typeface="Calibri Light (Títulos)"/>
                          <a:cs typeface="Calibri" pitchFamily="34" charset="0"/>
                        </a:rPr>
                        <a:t>e. Atención personalizada en todas sus Agencias</a:t>
                      </a:r>
                    </a:p>
                    <a:p>
                      <a:pPr marL="174625" indent="0" algn="just"/>
                      <a:r>
                        <a:rPr lang="es-SV" sz="1200" dirty="0" smtClean="0">
                          <a:latin typeface="Calibri Light (Títulos)"/>
                          <a:cs typeface="Calibri" pitchFamily="34" charset="0"/>
                        </a:rPr>
                        <a:t>En las oficinas del FSV se atendieron </a:t>
                      </a:r>
                      <a:r>
                        <a:rPr lang="es-SV" sz="1200" b="1" dirty="0" smtClean="0">
                          <a:solidFill>
                            <a:srgbClr val="0070C0"/>
                          </a:solidFill>
                          <a:latin typeface="Calibri Light (Títulos)"/>
                          <a:cs typeface="Calibri" pitchFamily="34" charset="0"/>
                        </a:rPr>
                        <a:t>273,168 clientes</a:t>
                      </a:r>
                      <a:r>
                        <a:rPr lang="es-SV" sz="1200" dirty="0" smtClean="0">
                          <a:latin typeface="Calibri Light (Títulos)"/>
                          <a:cs typeface="Calibri" pitchFamily="34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SV" sz="1200" dirty="0">
                        <a:solidFill>
                          <a:schemeClr val="tx1"/>
                        </a:solidFill>
                        <a:latin typeface="Calibri Light (Títulos)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" name="9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733" y="1757444"/>
            <a:ext cx="2497455" cy="750570"/>
          </a:xfrm>
          <a:prstGeom prst="rect">
            <a:avLst/>
          </a:prstGeom>
          <a:noFill/>
        </p:spPr>
      </p:pic>
      <p:pic>
        <p:nvPicPr>
          <p:cNvPr id="11" name="Pictur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760" y="2360095"/>
            <a:ext cx="1893524" cy="11783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11 Image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222" y="3337899"/>
            <a:ext cx="2307590" cy="1409065"/>
          </a:xfrm>
          <a:prstGeom prst="rect">
            <a:avLst/>
          </a:prstGeom>
          <a:noFill/>
        </p:spPr>
      </p:pic>
      <p:pic>
        <p:nvPicPr>
          <p:cNvPr id="13" name="Picture 6" descr="2011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842" y="4598894"/>
            <a:ext cx="2087359" cy="12553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733" y="5607913"/>
            <a:ext cx="1893836" cy="12517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1 Título"/>
          <p:cNvSpPr txBox="1">
            <a:spLocks/>
          </p:cNvSpPr>
          <p:nvPr/>
        </p:nvSpPr>
        <p:spPr>
          <a:xfrm>
            <a:off x="1291766" y="346869"/>
            <a:ext cx="6545934" cy="7806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SV" sz="2800" b="1" dirty="0" smtClean="0">
                <a:solidFill>
                  <a:srgbClr val="0070C0"/>
                </a:solidFill>
              </a:rPr>
              <a:t>Modernización y descentralización </a:t>
            </a:r>
            <a:br>
              <a:rPr lang="es-SV" sz="2800" b="1" dirty="0" smtClean="0">
                <a:solidFill>
                  <a:srgbClr val="0070C0"/>
                </a:solidFill>
              </a:rPr>
            </a:br>
            <a:r>
              <a:rPr lang="es-SV" sz="2800" b="1" dirty="0" smtClean="0">
                <a:solidFill>
                  <a:srgbClr val="0070C0"/>
                </a:solidFill>
              </a:rPr>
              <a:t>de servicios</a:t>
            </a:r>
            <a:endParaRPr lang="es-SV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94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34999" y="1342706"/>
            <a:ext cx="6016961" cy="39354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SV" sz="2000" dirty="0" smtClean="0">
                <a:solidFill>
                  <a:srgbClr val="0070C0"/>
                </a:solidFill>
                <a:effectLst/>
                <a:cs typeface="Calibri" pitchFamily="34" charset="0"/>
              </a:rPr>
              <a:t>iv. Fomento </a:t>
            </a:r>
            <a:r>
              <a:rPr lang="es-SV" sz="2000" dirty="0">
                <a:solidFill>
                  <a:srgbClr val="0070C0"/>
                </a:solidFill>
                <a:effectLst/>
                <a:cs typeface="Calibri" pitchFamily="34" charset="0"/>
              </a:rPr>
              <a:t>a la cultura de pago puntual</a:t>
            </a:r>
          </a:p>
        </p:txBody>
      </p:sp>
      <p:sp>
        <p:nvSpPr>
          <p:cNvPr id="10" name="2 CuadroTexto"/>
          <p:cNvSpPr txBox="1"/>
          <p:nvPr/>
        </p:nvSpPr>
        <p:spPr>
          <a:xfrm>
            <a:off x="634999" y="4956362"/>
            <a:ext cx="7848601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Blip>
                <a:blip r:embed="rId2"/>
              </a:buBlip>
            </a:pPr>
            <a:r>
              <a:rPr lang="es-SV" sz="1300" dirty="0">
                <a:latin typeface="+mj-lt"/>
                <a:cs typeface="Calibri" pitchFamily="34" charset="0"/>
              </a:rPr>
              <a:t>Se realizó el sorteo de la Promoción del Cliente Puntual denominada </a:t>
            </a:r>
            <a:r>
              <a:rPr lang="es-SV" sz="1300" b="1" dirty="0">
                <a:solidFill>
                  <a:srgbClr val="0070C0"/>
                </a:solidFill>
                <a:latin typeface="+mj-lt"/>
                <a:cs typeface="Calibri" pitchFamily="34" charset="0"/>
              </a:rPr>
              <a:t>“Pagar y ganar con el FSV, ¡La mejor decisión!”</a:t>
            </a:r>
            <a:r>
              <a:rPr lang="es-SV" sz="1300" dirty="0">
                <a:latin typeface="+mj-lt"/>
                <a:cs typeface="Calibri" pitchFamily="34" charset="0"/>
              </a:rPr>
              <a:t>, con la cual se buscaba fortalecer la cultura de pago responsable entre los </a:t>
            </a:r>
            <a:r>
              <a:rPr lang="es-SV" sz="1300" dirty="0" smtClean="0">
                <a:latin typeface="+mj-lt"/>
                <a:cs typeface="Calibri" pitchFamily="34" charset="0"/>
              </a:rPr>
              <a:t>clientes, </a:t>
            </a:r>
            <a:r>
              <a:rPr lang="es-SV" sz="1300" dirty="0">
                <a:latin typeface="+mj-lt"/>
                <a:cs typeface="Calibri" pitchFamily="34" charset="0"/>
              </a:rPr>
              <a:t>con el objetivo de que conserven su patrimonio familiar</a:t>
            </a:r>
            <a:r>
              <a:rPr lang="es-SV" sz="1300" dirty="0" smtClean="0">
                <a:latin typeface="+mj-lt"/>
                <a:cs typeface="Calibri" pitchFamily="34" charset="0"/>
              </a:rPr>
              <a:t>.</a:t>
            </a:r>
          </a:p>
          <a:p>
            <a:pPr marL="285750" indent="-285750" algn="just">
              <a:buBlip>
                <a:blip r:embed="rId2"/>
              </a:buBlip>
            </a:pPr>
            <a:endParaRPr lang="es-SV" sz="1300" dirty="0" smtClean="0">
              <a:latin typeface="+mj-lt"/>
              <a:cs typeface="Calibri" pitchFamily="34" charset="0"/>
            </a:endParaRPr>
          </a:p>
          <a:p>
            <a:pPr marL="285750" indent="-285750" algn="just">
              <a:buBlip>
                <a:blip r:embed="rId2"/>
              </a:buBlip>
            </a:pPr>
            <a:r>
              <a:rPr lang="es-SV" sz="1300" dirty="0">
                <a:latin typeface="+mj-lt"/>
                <a:cs typeface="Calibri" pitchFamily="34" charset="0"/>
              </a:rPr>
              <a:t>El sorteo se realizó de forma electrónica y </a:t>
            </a:r>
            <a:r>
              <a:rPr lang="es-SV" sz="1300" dirty="0" smtClean="0">
                <a:latin typeface="+mj-lt"/>
                <a:cs typeface="Calibri" pitchFamily="34" charset="0"/>
              </a:rPr>
              <a:t>aleatoria, </a:t>
            </a:r>
            <a:r>
              <a:rPr lang="es-SV" sz="1300" dirty="0">
                <a:latin typeface="+mj-lt"/>
                <a:cs typeface="Calibri" pitchFamily="34" charset="0"/>
              </a:rPr>
              <a:t>participando los clientes que mantuvieron su </a:t>
            </a:r>
            <a:r>
              <a:rPr lang="es-SV" sz="1300" dirty="0" smtClean="0">
                <a:latin typeface="+mj-lt"/>
                <a:cs typeface="Calibri" pitchFamily="34" charset="0"/>
              </a:rPr>
              <a:t>préstamo sin mora al </a:t>
            </a:r>
            <a:r>
              <a:rPr lang="es-SV" sz="1300" dirty="0">
                <a:latin typeface="+mj-lt"/>
                <a:cs typeface="Calibri" pitchFamily="34" charset="0"/>
              </a:rPr>
              <a:t>30 de septiembre de 2015, a través de las diferentes formas de pago, </a:t>
            </a:r>
            <a:r>
              <a:rPr lang="es-SV" sz="1300" dirty="0" smtClean="0">
                <a:latin typeface="+mj-lt"/>
                <a:cs typeface="Calibri" pitchFamily="34" charset="0"/>
              </a:rPr>
              <a:t>habiendo resultado </a:t>
            </a:r>
            <a:r>
              <a:rPr lang="es-SV" sz="1300" b="1" dirty="0" smtClean="0">
                <a:solidFill>
                  <a:srgbClr val="0070C0"/>
                </a:solidFill>
                <a:latin typeface="+mj-lt"/>
                <a:cs typeface="Calibri" pitchFamily="34" charset="0"/>
              </a:rPr>
              <a:t>120 ganadores.</a:t>
            </a:r>
            <a:endParaRPr lang="es-SV" sz="1300" dirty="0">
              <a:latin typeface="+mj-lt"/>
              <a:cs typeface="Calibri" pitchFamily="34" charset="0"/>
            </a:endParaRPr>
          </a:p>
        </p:txBody>
      </p:sp>
      <p:pic>
        <p:nvPicPr>
          <p:cNvPr id="11" name="Picture 4" descr="\\FSV-SS-FILE01\BuzonPlanificacionyProyectos$\AREA DE PLANEACION\ESTADISTICAS EXTERNAS\MEMORIA DE LABORES 2015\DOCUMENTOS RECIBIDOS\U. COMUNICACIONES\CP vales super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781" y="1871342"/>
            <a:ext cx="5522439" cy="30633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1291766" y="346869"/>
            <a:ext cx="6545934" cy="7806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SV" sz="2800" b="1" dirty="0" smtClean="0">
                <a:solidFill>
                  <a:srgbClr val="0070C0"/>
                </a:solidFill>
              </a:rPr>
              <a:t>Modernización y descentralización </a:t>
            </a:r>
            <a:br>
              <a:rPr lang="es-SV" sz="2800" b="1" dirty="0" smtClean="0">
                <a:solidFill>
                  <a:srgbClr val="0070C0"/>
                </a:solidFill>
              </a:rPr>
            </a:br>
            <a:r>
              <a:rPr lang="es-SV" sz="2800" b="1" dirty="0" smtClean="0">
                <a:solidFill>
                  <a:srgbClr val="0070C0"/>
                </a:solidFill>
              </a:rPr>
              <a:t>de servicios</a:t>
            </a:r>
            <a:endParaRPr lang="es-SV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17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 Título"/>
          <p:cNvSpPr>
            <a:spLocks noGrp="1"/>
          </p:cNvSpPr>
          <p:nvPr>
            <p:ph type="title"/>
          </p:nvPr>
        </p:nvSpPr>
        <p:spPr>
          <a:xfrm>
            <a:off x="708967" y="1168064"/>
            <a:ext cx="5629716" cy="43448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SV" sz="2000" dirty="0" smtClean="0">
                <a:solidFill>
                  <a:srgbClr val="0070C0"/>
                </a:solidFill>
                <a:effectLst/>
                <a:latin typeface="Calibri" pitchFamily="34" charset="0"/>
                <a:cs typeface="Calibri" pitchFamily="34" charset="0"/>
              </a:rPr>
              <a:t>i</a:t>
            </a:r>
            <a:r>
              <a:rPr lang="es-SV" sz="2000" dirty="0">
                <a:solidFill>
                  <a:srgbClr val="0070C0"/>
                </a:solidFill>
                <a:effectLst/>
                <a:latin typeface="Calibri" pitchFamily="34" charset="0"/>
                <a:cs typeface="Calibri" pitchFamily="34" charset="0"/>
              </a:rPr>
              <a:t>. </a:t>
            </a:r>
            <a:r>
              <a:rPr lang="es-SV" sz="2000" dirty="0">
                <a:solidFill>
                  <a:srgbClr val="0070C0"/>
                </a:solidFill>
                <a:cs typeface="Calibri" pitchFamily="34" charset="0"/>
              </a:rPr>
              <a:t>Cartera hipotecaria administrada</a:t>
            </a:r>
          </a:p>
        </p:txBody>
      </p:sp>
      <p:sp>
        <p:nvSpPr>
          <p:cNvPr id="14" name="2 CuadroTexto"/>
          <p:cNvSpPr txBox="1"/>
          <p:nvPr/>
        </p:nvSpPr>
        <p:spPr>
          <a:xfrm>
            <a:off x="972457" y="4868288"/>
            <a:ext cx="719908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Blip>
                <a:blip r:embed="rId2"/>
              </a:buBlip>
            </a:pPr>
            <a:r>
              <a:rPr lang="es-SV" sz="1400" dirty="0">
                <a:latin typeface="+mj-lt"/>
                <a:cs typeface="Calibri" pitchFamily="34" charset="0"/>
              </a:rPr>
              <a:t>La cartera hipotecaria del FSV a Mayo </a:t>
            </a:r>
            <a:r>
              <a:rPr lang="es-SV" sz="1400" dirty="0" smtClean="0">
                <a:latin typeface="+mj-lt"/>
                <a:cs typeface="Calibri" pitchFamily="34" charset="0"/>
              </a:rPr>
              <a:t>de 2016, </a:t>
            </a:r>
            <a:r>
              <a:rPr lang="es-SV" sz="1400" dirty="0">
                <a:latin typeface="+mj-lt"/>
                <a:cs typeface="Calibri" pitchFamily="34" charset="0"/>
              </a:rPr>
              <a:t>registró </a:t>
            </a:r>
            <a:r>
              <a:rPr lang="es-SV" sz="1400" b="1" dirty="0">
                <a:solidFill>
                  <a:srgbClr val="0070C0"/>
                </a:solidFill>
                <a:latin typeface="+mj-lt"/>
                <a:cs typeface="Calibri" pitchFamily="34" charset="0"/>
              </a:rPr>
              <a:t>100,717 préstamos</a:t>
            </a:r>
            <a:r>
              <a:rPr lang="es-SV" sz="1400" dirty="0">
                <a:latin typeface="+mj-lt"/>
                <a:cs typeface="Calibri" pitchFamily="34" charset="0"/>
              </a:rPr>
              <a:t> por un monto de </a:t>
            </a:r>
            <a:r>
              <a:rPr lang="es-SV" sz="1400" b="1" dirty="0">
                <a:solidFill>
                  <a:srgbClr val="0070C0"/>
                </a:solidFill>
                <a:latin typeface="+mj-lt"/>
                <a:cs typeface="Calibri" pitchFamily="34" charset="0"/>
              </a:rPr>
              <a:t>US$951.53 </a:t>
            </a:r>
            <a:r>
              <a:rPr lang="es-SV" sz="1400" b="1" dirty="0" smtClean="0">
                <a:solidFill>
                  <a:srgbClr val="0070C0"/>
                </a:solidFill>
                <a:latin typeface="+mj-lt"/>
                <a:cs typeface="Calibri" pitchFamily="34" charset="0"/>
              </a:rPr>
              <a:t>millones</a:t>
            </a:r>
            <a:r>
              <a:rPr lang="es-SV" sz="1400" dirty="0" smtClean="0">
                <a:latin typeface="+mj-lt"/>
                <a:cs typeface="Calibri" pitchFamily="34" charset="0"/>
              </a:rPr>
              <a:t> </a:t>
            </a:r>
            <a:r>
              <a:rPr lang="es-SV" sz="1400" dirty="0">
                <a:latin typeface="+mj-lt"/>
                <a:cs typeface="Calibri" pitchFamily="34" charset="0"/>
              </a:rPr>
              <a:t>y un total de </a:t>
            </a:r>
            <a:r>
              <a:rPr lang="es-SV" sz="1400" b="1" dirty="0">
                <a:solidFill>
                  <a:srgbClr val="0070C0"/>
                </a:solidFill>
                <a:latin typeface="+mj-lt"/>
                <a:cs typeface="Calibri" pitchFamily="34" charset="0"/>
              </a:rPr>
              <a:t>124,542 préstamos</a:t>
            </a:r>
            <a:r>
              <a:rPr lang="es-SV" sz="1400" dirty="0">
                <a:latin typeface="+mj-lt"/>
                <a:cs typeface="Calibri" pitchFamily="34" charset="0"/>
              </a:rPr>
              <a:t> </a:t>
            </a:r>
            <a:r>
              <a:rPr lang="es-SV" sz="1400" dirty="0" smtClean="0">
                <a:latin typeface="+mj-lt"/>
                <a:cs typeface="Calibri" pitchFamily="34" charset="0"/>
              </a:rPr>
              <a:t>administrados, </a:t>
            </a:r>
            <a:r>
              <a:rPr lang="es-SV" sz="1400" dirty="0">
                <a:latin typeface="+mj-lt"/>
                <a:cs typeface="Calibri" pitchFamily="34" charset="0"/>
              </a:rPr>
              <a:t>por un monto de </a:t>
            </a:r>
            <a:r>
              <a:rPr lang="es-SV" sz="1400" b="1" dirty="0">
                <a:solidFill>
                  <a:srgbClr val="0070C0"/>
                </a:solidFill>
                <a:latin typeface="+mj-lt"/>
                <a:cs typeface="Calibri" pitchFamily="34" charset="0"/>
              </a:rPr>
              <a:t>US$1,183.59 millones</a:t>
            </a:r>
            <a:r>
              <a:rPr lang="es-SV" sz="1400" dirty="0" smtClean="0">
                <a:latin typeface="+mj-lt"/>
                <a:cs typeface="Calibri" pitchFamily="34" charset="0"/>
              </a:rPr>
              <a:t>.</a:t>
            </a:r>
          </a:p>
          <a:p>
            <a:pPr marL="285750" indent="-285750" algn="just">
              <a:buBlip>
                <a:blip r:embed="rId2"/>
              </a:buBlip>
            </a:pPr>
            <a:endParaRPr lang="es-SV" sz="1400" dirty="0" smtClean="0">
              <a:latin typeface="+mj-lt"/>
              <a:cs typeface="Calibri" pitchFamily="34" charset="0"/>
            </a:endParaRPr>
          </a:p>
          <a:p>
            <a:pPr marL="285750" indent="-285750" algn="just">
              <a:buBlip>
                <a:blip r:embed="rId2"/>
              </a:buBlip>
            </a:pPr>
            <a:r>
              <a:rPr lang="es-SV" sz="1400" dirty="0">
                <a:latin typeface="+mj-lt"/>
                <a:cs typeface="Calibri" pitchFamily="34" charset="0"/>
              </a:rPr>
              <a:t>La cartera hipotecaria ha experimentado un crecimiento sostenible de </a:t>
            </a:r>
            <a:r>
              <a:rPr lang="es-SV" sz="1400" b="1" dirty="0">
                <a:solidFill>
                  <a:srgbClr val="0070C0"/>
                </a:solidFill>
                <a:latin typeface="+mj-lt"/>
                <a:cs typeface="Calibri" pitchFamily="34" charset="0"/>
              </a:rPr>
              <a:t>US$74.74 millones</a:t>
            </a:r>
            <a:r>
              <a:rPr lang="es-SV" sz="1400" dirty="0">
                <a:latin typeface="+mj-lt"/>
                <a:cs typeface="Calibri" pitchFamily="34" charset="0"/>
              </a:rPr>
              <a:t> representando </a:t>
            </a:r>
            <a:r>
              <a:rPr lang="es-SV" sz="1400" b="1" dirty="0">
                <a:solidFill>
                  <a:srgbClr val="0070C0"/>
                </a:solidFill>
                <a:latin typeface="+mj-lt"/>
                <a:cs typeface="Calibri" pitchFamily="34" charset="0"/>
              </a:rPr>
              <a:t>6.7</a:t>
            </a:r>
            <a:r>
              <a:rPr lang="es-SV" sz="1400" b="1" dirty="0" smtClean="0">
                <a:solidFill>
                  <a:srgbClr val="0070C0"/>
                </a:solidFill>
                <a:latin typeface="+mj-lt"/>
                <a:cs typeface="Calibri" pitchFamily="34" charset="0"/>
              </a:rPr>
              <a:t>%</a:t>
            </a:r>
            <a:r>
              <a:rPr lang="es-SV" sz="1400" dirty="0">
                <a:latin typeface="+mj-lt"/>
                <a:cs typeface="Calibri" pitchFamily="34" charset="0"/>
              </a:rPr>
              <a:t>,</a:t>
            </a:r>
            <a:r>
              <a:rPr lang="es-SV" sz="1400" dirty="0" smtClean="0">
                <a:latin typeface="+mj-lt"/>
                <a:cs typeface="Calibri" pitchFamily="34" charset="0"/>
              </a:rPr>
              <a:t> </a:t>
            </a:r>
            <a:r>
              <a:rPr lang="es-SV" sz="1400" dirty="0">
                <a:latin typeface="+mj-lt"/>
                <a:cs typeface="Calibri" pitchFamily="34" charset="0"/>
              </a:rPr>
              <a:t>ratificando la calidad de cartera razonable brindado por un buen desempeño financiero.</a:t>
            </a:r>
          </a:p>
        </p:txBody>
      </p:sp>
      <p:graphicFrame>
        <p:nvGraphicFramePr>
          <p:cNvPr id="15" name="14 Gráfico"/>
          <p:cNvGraphicFramePr/>
          <p:nvPr>
            <p:extLst>
              <p:ext uri="{D42A27DB-BD31-4B8C-83A1-F6EECF244321}">
                <p14:modId xmlns:p14="http://schemas.microsoft.com/office/powerpoint/2010/main" val="2563871163"/>
              </p:ext>
            </p:extLst>
          </p:nvPr>
        </p:nvGraphicFramePr>
        <p:xfrm>
          <a:off x="1907703" y="1514937"/>
          <a:ext cx="5328592" cy="3353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1 Título"/>
          <p:cNvSpPr txBox="1">
            <a:spLocks/>
          </p:cNvSpPr>
          <p:nvPr/>
        </p:nvSpPr>
        <p:spPr>
          <a:xfrm>
            <a:off x="2220713" y="444836"/>
            <a:ext cx="4702608" cy="6727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SV" sz="3400" b="1" dirty="0">
                <a:solidFill>
                  <a:srgbClr val="0070C0"/>
                </a:solidFill>
              </a:rPr>
              <a:t>Cartera Hipotecaria</a:t>
            </a:r>
          </a:p>
        </p:txBody>
      </p:sp>
    </p:spTree>
    <p:extLst>
      <p:ext uri="{BB962C8B-B14F-4D97-AF65-F5344CB8AC3E}">
        <p14:creationId xmlns:p14="http://schemas.microsoft.com/office/powerpoint/2010/main" val="229441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Título"/>
          <p:cNvSpPr txBox="1">
            <a:spLocks/>
          </p:cNvSpPr>
          <p:nvPr/>
        </p:nvSpPr>
        <p:spPr>
          <a:xfrm>
            <a:off x="2994339" y="583377"/>
            <a:ext cx="3137520" cy="58915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SV" sz="3400" b="1" dirty="0" smtClean="0">
                <a:solidFill>
                  <a:srgbClr val="0070C0"/>
                </a:solidFill>
              </a:rPr>
              <a:t>Introducción</a:t>
            </a:r>
            <a:endParaRPr lang="es-SV" sz="3400" b="1" dirty="0">
              <a:solidFill>
                <a:srgbClr val="0070C0"/>
              </a:solidFill>
            </a:endParaRPr>
          </a:p>
        </p:txBody>
      </p:sp>
      <p:sp>
        <p:nvSpPr>
          <p:cNvPr id="4" name="2 CuadroTexto"/>
          <p:cNvSpPr txBox="1"/>
          <p:nvPr/>
        </p:nvSpPr>
        <p:spPr>
          <a:xfrm>
            <a:off x="687725" y="1640631"/>
            <a:ext cx="779929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SV" sz="1600" dirty="0">
                <a:latin typeface="+mj-lt"/>
                <a:cs typeface="Calibri" pitchFamily="34" charset="0"/>
              </a:rPr>
              <a:t>El Fondo Social para la Vivienda presenta a la población salvadoreña su Informe de Rendición de Cuentas </a:t>
            </a:r>
            <a:r>
              <a:rPr lang="es-SV" sz="1600" dirty="0" smtClean="0">
                <a:latin typeface="+mj-lt"/>
                <a:cs typeface="Calibri" pitchFamily="34" charset="0"/>
              </a:rPr>
              <a:t>del </a:t>
            </a:r>
            <a:r>
              <a:rPr lang="es-SV" sz="1600" dirty="0">
                <a:latin typeface="+mj-lt"/>
                <a:cs typeface="Calibri" pitchFamily="34" charset="0"/>
              </a:rPr>
              <a:t>período Junio 2015 - Mayo 2016; </a:t>
            </a:r>
            <a:r>
              <a:rPr lang="es-SV" sz="1600" dirty="0" smtClean="0">
                <a:latin typeface="+mj-lt"/>
                <a:cs typeface="Calibri" pitchFamily="34" charset="0"/>
              </a:rPr>
              <a:t>que corresponde </a:t>
            </a:r>
            <a:r>
              <a:rPr lang="es-SV" sz="1600" dirty="0">
                <a:latin typeface="+mj-lt"/>
                <a:cs typeface="Calibri" pitchFamily="34" charset="0"/>
              </a:rPr>
              <a:t>al segundo año </a:t>
            </a:r>
            <a:r>
              <a:rPr lang="es-SV" sz="1600" dirty="0" smtClean="0">
                <a:latin typeface="+mj-lt"/>
                <a:cs typeface="Calibri" pitchFamily="34" charset="0"/>
              </a:rPr>
              <a:t>de gobierno </a:t>
            </a:r>
            <a:r>
              <a:rPr lang="es-SV" sz="1600" dirty="0">
                <a:latin typeface="+mj-lt"/>
                <a:cs typeface="Calibri" pitchFamily="34" charset="0"/>
              </a:rPr>
              <a:t>del Presidente Salvador Sánchez </a:t>
            </a:r>
            <a:r>
              <a:rPr lang="es-SV" sz="1600" dirty="0" err="1" smtClean="0">
                <a:latin typeface="+mj-lt"/>
                <a:cs typeface="Calibri" pitchFamily="34" charset="0"/>
              </a:rPr>
              <a:t>Cerén</a:t>
            </a:r>
            <a:r>
              <a:rPr lang="es-SV" sz="1600" dirty="0" smtClean="0">
                <a:latin typeface="+mj-lt"/>
                <a:cs typeface="Calibri" pitchFamily="34" charset="0"/>
              </a:rPr>
              <a:t>. </a:t>
            </a:r>
          </a:p>
          <a:p>
            <a:pPr algn="just"/>
            <a:endParaRPr lang="es-SV" sz="1600" dirty="0">
              <a:latin typeface="+mj-lt"/>
              <a:cs typeface="Calibri" pitchFamily="34" charset="0"/>
            </a:endParaRPr>
          </a:p>
          <a:p>
            <a:pPr algn="just"/>
            <a:r>
              <a:rPr lang="es-SV" sz="1600" dirty="0">
                <a:latin typeface="+mj-lt"/>
                <a:cs typeface="Calibri" pitchFamily="34" charset="0"/>
              </a:rPr>
              <a:t>En congruencia con </a:t>
            </a:r>
            <a:r>
              <a:rPr lang="es-SV" sz="1600" dirty="0">
                <a:latin typeface="+mj-lt"/>
                <a:cs typeface="Calibri" pitchFamily="34" charset="0"/>
              </a:rPr>
              <a:t>los lineamientos contenidos en el Plan Quinquenal de </a:t>
            </a:r>
            <a:r>
              <a:rPr lang="es-SV" sz="1600" dirty="0">
                <a:latin typeface="+mj-lt"/>
                <a:cs typeface="Calibri" pitchFamily="34" charset="0"/>
              </a:rPr>
              <a:t>Desarrollo y </a:t>
            </a:r>
            <a:r>
              <a:rPr lang="es-SV" sz="1600" dirty="0">
                <a:latin typeface="+mj-lt"/>
                <a:cs typeface="Calibri" pitchFamily="34" charset="0"/>
              </a:rPr>
              <a:t>comprometido con el Principio de Transparencia que debe imperar en la gestión pública de las Instituciones y sus Funcionarios, </a:t>
            </a:r>
            <a:r>
              <a:rPr lang="es-SV" sz="1600" dirty="0">
                <a:latin typeface="+mj-lt"/>
                <a:cs typeface="Calibri" pitchFamily="34" charset="0"/>
              </a:rPr>
              <a:t>el </a:t>
            </a:r>
            <a:r>
              <a:rPr lang="es-SV" sz="1600" dirty="0" err="1">
                <a:latin typeface="+mj-lt"/>
                <a:cs typeface="Calibri" pitchFamily="34" charset="0"/>
              </a:rPr>
              <a:t>FSV</a:t>
            </a:r>
            <a:r>
              <a:rPr lang="es-SV" sz="1600" dirty="0">
                <a:latin typeface="+mj-lt"/>
                <a:cs typeface="Calibri" pitchFamily="34" charset="0"/>
              </a:rPr>
              <a:t> </a:t>
            </a:r>
            <a:r>
              <a:rPr lang="es-SV" sz="1600" dirty="0">
                <a:latin typeface="+mj-lt"/>
                <a:cs typeface="Calibri" pitchFamily="34" charset="0"/>
              </a:rPr>
              <a:t>continúa </a:t>
            </a:r>
            <a:r>
              <a:rPr lang="es-SV" sz="1600" dirty="0">
                <a:latin typeface="+mj-lt"/>
                <a:cs typeface="Calibri" pitchFamily="34" charset="0"/>
              </a:rPr>
              <a:t>generando cambios y mejoras en los servicios </a:t>
            </a:r>
            <a:r>
              <a:rPr lang="es-SV" sz="1600" dirty="0">
                <a:latin typeface="+mj-lt"/>
                <a:cs typeface="Calibri" pitchFamily="34" charset="0"/>
              </a:rPr>
              <a:t>que ofrece </a:t>
            </a:r>
            <a:r>
              <a:rPr lang="es-SV" sz="1600" dirty="0">
                <a:latin typeface="+mj-lt"/>
                <a:cs typeface="Calibri" pitchFamily="34" charset="0"/>
              </a:rPr>
              <a:t>a la </a:t>
            </a:r>
            <a:r>
              <a:rPr lang="es-SV" sz="1600" dirty="0">
                <a:latin typeface="+mj-lt"/>
                <a:cs typeface="Calibri" pitchFamily="34" charset="0"/>
              </a:rPr>
              <a:t>ciudadanía. </a:t>
            </a:r>
          </a:p>
          <a:p>
            <a:pPr algn="just"/>
            <a:endParaRPr lang="es-SV" sz="1600" dirty="0">
              <a:latin typeface="+mj-lt"/>
              <a:cs typeface="Calibri" pitchFamily="34" charset="0"/>
            </a:endParaRPr>
          </a:p>
          <a:p>
            <a:pPr algn="just"/>
            <a:r>
              <a:rPr lang="es-SV" sz="1600" dirty="0" smtClean="0">
                <a:latin typeface="+mj-lt"/>
                <a:cs typeface="Calibri" pitchFamily="34" charset="0"/>
              </a:rPr>
              <a:t>Con </a:t>
            </a:r>
            <a:r>
              <a:rPr lang="es-SV" sz="1600" dirty="0" smtClean="0">
                <a:latin typeface="+mj-lt"/>
                <a:cs typeface="Calibri" pitchFamily="34" charset="0"/>
              </a:rPr>
              <a:t>dicho</a:t>
            </a:r>
            <a:r>
              <a:rPr lang="es-SV" sz="1600" dirty="0" smtClean="0">
                <a:latin typeface="+mj-lt"/>
                <a:cs typeface="Calibri" pitchFamily="34" charset="0"/>
              </a:rPr>
              <a:t> </a:t>
            </a:r>
            <a:r>
              <a:rPr lang="es-SV" sz="1600" dirty="0">
                <a:latin typeface="+mj-lt"/>
                <a:cs typeface="Calibri" pitchFamily="34" charset="0"/>
              </a:rPr>
              <a:t>propósito, el </a:t>
            </a:r>
            <a:r>
              <a:rPr lang="es-SV" sz="1600" dirty="0" smtClean="0">
                <a:latin typeface="+mj-lt"/>
                <a:cs typeface="Calibri" pitchFamily="34" charset="0"/>
              </a:rPr>
              <a:t>presente informe </a:t>
            </a:r>
            <a:r>
              <a:rPr lang="es-SV" sz="1600" dirty="0">
                <a:latin typeface="+mj-lt"/>
                <a:cs typeface="Calibri" pitchFamily="34" charset="0"/>
              </a:rPr>
              <a:t>contiene una exposición de los principales compromisos adquiridos, </a:t>
            </a:r>
            <a:r>
              <a:rPr lang="es-SV" sz="1600" dirty="0" smtClean="0">
                <a:latin typeface="+mj-lt"/>
                <a:cs typeface="Calibri" pitchFamily="34" charset="0"/>
              </a:rPr>
              <a:t>información </a:t>
            </a:r>
            <a:r>
              <a:rPr lang="es-SV" sz="1600" dirty="0" smtClean="0">
                <a:latin typeface="+mj-lt"/>
                <a:cs typeface="Calibri" pitchFamily="34" charset="0"/>
              </a:rPr>
              <a:t>de interés derivada </a:t>
            </a:r>
            <a:r>
              <a:rPr lang="es-SV" sz="1600" dirty="0" smtClean="0">
                <a:latin typeface="+mj-lt"/>
                <a:cs typeface="Calibri" pitchFamily="34" charset="0"/>
              </a:rPr>
              <a:t>de la consulta </a:t>
            </a:r>
            <a:r>
              <a:rPr lang="es-SV" sz="1600" dirty="0" smtClean="0">
                <a:latin typeface="+mj-lt"/>
                <a:cs typeface="Calibri" pitchFamily="34" charset="0"/>
              </a:rPr>
              <a:t>ciudadana realizada, logros </a:t>
            </a:r>
            <a:r>
              <a:rPr lang="es-SV" sz="1600" dirty="0">
                <a:latin typeface="+mj-lt"/>
                <a:cs typeface="Calibri" pitchFamily="34" charset="0"/>
              </a:rPr>
              <a:t>alcanzados y desafíos </a:t>
            </a:r>
            <a:r>
              <a:rPr lang="es-SV" sz="1600" dirty="0" smtClean="0">
                <a:latin typeface="+mj-lt"/>
                <a:cs typeface="Calibri" pitchFamily="34" charset="0"/>
              </a:rPr>
              <a:t>a </a:t>
            </a:r>
            <a:r>
              <a:rPr lang="es-SV" sz="1600" dirty="0">
                <a:latin typeface="+mj-lt"/>
                <a:cs typeface="Calibri" pitchFamily="34" charset="0"/>
              </a:rPr>
              <a:t>solventar para contribuir a </a:t>
            </a:r>
            <a:r>
              <a:rPr lang="es-SV" sz="1600" dirty="0" smtClean="0">
                <a:latin typeface="+mj-lt"/>
                <a:cs typeface="Calibri" pitchFamily="34" charset="0"/>
              </a:rPr>
              <a:t>la disminución del </a:t>
            </a:r>
            <a:r>
              <a:rPr lang="es-SV" sz="1600" dirty="0">
                <a:latin typeface="+mj-lt"/>
                <a:cs typeface="Calibri" pitchFamily="34" charset="0"/>
              </a:rPr>
              <a:t>déficit habitacional en el </a:t>
            </a:r>
            <a:r>
              <a:rPr lang="es-SV" sz="1600" dirty="0" smtClean="0">
                <a:latin typeface="+mj-lt"/>
                <a:cs typeface="Calibri" pitchFamily="34" charset="0"/>
              </a:rPr>
              <a:t>país, así </a:t>
            </a:r>
            <a:r>
              <a:rPr lang="es-SV" sz="1600" dirty="0" err="1" smtClean="0">
                <a:latin typeface="+mj-lt"/>
                <a:cs typeface="Calibri" pitchFamily="34" charset="0"/>
              </a:rPr>
              <a:t>como,un</a:t>
            </a:r>
            <a:r>
              <a:rPr lang="es-SV" sz="1600" dirty="0" smtClean="0">
                <a:latin typeface="+mj-lt"/>
                <a:cs typeface="Calibri" pitchFamily="34" charset="0"/>
              </a:rPr>
              <a:t> reflejo del </a:t>
            </a:r>
            <a:r>
              <a:rPr lang="es-SV" sz="1600" dirty="0">
                <a:latin typeface="+mj-lt"/>
                <a:cs typeface="Calibri" pitchFamily="34" charset="0"/>
              </a:rPr>
              <a:t>esfuerzo desarrollado por las autoridades y el personal de la institución</a:t>
            </a:r>
            <a:r>
              <a:rPr lang="es-SV" sz="1600" dirty="0" smtClean="0">
                <a:latin typeface="+mj-lt"/>
                <a:cs typeface="Calibri" pitchFamily="34" charset="0"/>
              </a:rPr>
              <a:t>.</a:t>
            </a:r>
            <a:endParaRPr lang="es-SV" sz="1600" dirty="0">
              <a:latin typeface="+mj-lt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39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 Título"/>
          <p:cNvSpPr>
            <a:spLocks noGrp="1"/>
          </p:cNvSpPr>
          <p:nvPr>
            <p:ph type="title"/>
          </p:nvPr>
        </p:nvSpPr>
        <p:spPr>
          <a:xfrm>
            <a:off x="551329" y="1036918"/>
            <a:ext cx="6976543" cy="521571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SV" sz="2000" dirty="0">
                <a:solidFill>
                  <a:srgbClr val="0070C0"/>
                </a:solidFill>
                <a:cs typeface="Calibri" pitchFamily="34" charset="0"/>
              </a:rPr>
              <a:t>ii. Incremento en recaudación de cuotas de préstamos</a:t>
            </a:r>
          </a:p>
        </p:txBody>
      </p:sp>
      <p:sp>
        <p:nvSpPr>
          <p:cNvPr id="17" name="2 CuadroTexto"/>
          <p:cNvSpPr txBox="1"/>
          <p:nvPr/>
        </p:nvSpPr>
        <p:spPr>
          <a:xfrm>
            <a:off x="1017288" y="6055822"/>
            <a:ext cx="7226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Blip>
                <a:blip r:embed="rId2"/>
              </a:buBlip>
            </a:pPr>
            <a:r>
              <a:rPr lang="es-SV" sz="1600" dirty="0">
                <a:latin typeface="+mj-lt"/>
                <a:cs typeface="Calibri" pitchFamily="34" charset="0"/>
              </a:rPr>
              <a:t>Durante el periodo Junio 2015 – Mayo 2016 se recibieron </a:t>
            </a:r>
            <a:r>
              <a:rPr lang="es-SV" sz="1600" b="1" dirty="0">
                <a:solidFill>
                  <a:srgbClr val="0070C0"/>
                </a:solidFill>
                <a:latin typeface="+mj-lt"/>
                <a:cs typeface="Calibri" pitchFamily="34" charset="0"/>
              </a:rPr>
              <a:t>1,301,563 cuotas</a:t>
            </a:r>
            <a:r>
              <a:rPr lang="es-SV" sz="1600" dirty="0">
                <a:latin typeface="+mj-lt"/>
                <a:cs typeface="Calibri" pitchFamily="34" charset="0"/>
              </a:rPr>
              <a:t> por un monto de </a:t>
            </a:r>
            <a:r>
              <a:rPr lang="es-SV" sz="1600" b="1" dirty="0" err="1">
                <a:solidFill>
                  <a:srgbClr val="0070C0"/>
                </a:solidFill>
                <a:latin typeface="+mj-lt"/>
                <a:cs typeface="Calibri" pitchFamily="34" charset="0"/>
              </a:rPr>
              <a:t>US$137.12</a:t>
            </a:r>
            <a:r>
              <a:rPr lang="es-SV" sz="1600" b="1" dirty="0">
                <a:solidFill>
                  <a:srgbClr val="0070C0"/>
                </a:solidFill>
                <a:latin typeface="+mj-lt"/>
                <a:cs typeface="Calibri" pitchFamily="34" charset="0"/>
              </a:rPr>
              <a:t> </a:t>
            </a:r>
            <a:r>
              <a:rPr lang="es-SV" sz="1600" b="1" dirty="0" smtClean="0">
                <a:solidFill>
                  <a:srgbClr val="0070C0"/>
                </a:solidFill>
                <a:latin typeface="+mj-lt"/>
                <a:cs typeface="Calibri" pitchFamily="34" charset="0"/>
              </a:rPr>
              <a:t>millones</a:t>
            </a:r>
            <a:r>
              <a:rPr lang="es-SV" sz="1600" dirty="0" smtClean="0">
                <a:latin typeface="+mj-lt"/>
                <a:cs typeface="Calibri" pitchFamily="34" charset="0"/>
              </a:rPr>
              <a:t>.</a:t>
            </a:r>
            <a:endParaRPr lang="es-SV" sz="1600" dirty="0">
              <a:latin typeface="+mj-lt"/>
              <a:cs typeface="Calibri" pitchFamily="34" charset="0"/>
            </a:endParaRPr>
          </a:p>
        </p:txBody>
      </p:sp>
      <p:graphicFrame>
        <p:nvGraphicFramePr>
          <p:cNvPr id="18" name="17 Gráfico"/>
          <p:cNvGraphicFramePr/>
          <p:nvPr>
            <p:extLst>
              <p:ext uri="{D42A27DB-BD31-4B8C-83A1-F6EECF244321}">
                <p14:modId xmlns:p14="http://schemas.microsoft.com/office/powerpoint/2010/main" val="2861942111"/>
              </p:ext>
            </p:extLst>
          </p:nvPr>
        </p:nvGraphicFramePr>
        <p:xfrm>
          <a:off x="4746867" y="3547922"/>
          <a:ext cx="4073792" cy="2444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10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8462166"/>
              </p:ext>
            </p:extLst>
          </p:nvPr>
        </p:nvGraphicFramePr>
        <p:xfrm>
          <a:off x="305239" y="3043866"/>
          <a:ext cx="8496945" cy="192786"/>
        </p:xfrm>
        <a:graphic>
          <a:graphicData uri="http://schemas.openxmlformats.org/drawingml/2006/table">
            <a:tbl>
              <a:tblPr firstRow="1" firstCol="1" bandRow="1"/>
              <a:tblGrid>
                <a:gridCol w="4368389"/>
                <a:gridCol w="4128556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NÚMERO</a:t>
                      </a:r>
                      <a:endParaRPr lang="es-SV" sz="110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MONTO EN MILLONES US$</a:t>
                      </a:r>
                      <a:endParaRPr lang="es-SV" sz="110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0208546"/>
              </p:ext>
            </p:extLst>
          </p:nvPr>
        </p:nvGraphicFramePr>
        <p:xfrm>
          <a:off x="2095500" y="1844875"/>
          <a:ext cx="4813300" cy="1059144"/>
        </p:xfrm>
        <a:graphic>
          <a:graphicData uri="http://schemas.openxmlformats.org/drawingml/2006/table">
            <a:tbl>
              <a:tblPr firstRow="1" firstCol="1" bandRow="1"/>
              <a:tblGrid>
                <a:gridCol w="1167917"/>
                <a:gridCol w="1816583"/>
                <a:gridCol w="1828800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SV" sz="1100" dirty="0"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>
                      <a:noFill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PAGOS RECIBIDOS</a:t>
                      </a:r>
                      <a:endParaRPr lang="es-SV" sz="11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SV" sz="1100"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>
                      <a:noFill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JUNIO 2014 - MAYO 2015</a:t>
                      </a:r>
                      <a:endParaRPr lang="es-SV" sz="11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JUNIO 2015 - MAYO 2016</a:t>
                      </a:r>
                      <a:endParaRPr lang="es-SV" sz="11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NÚMERO</a:t>
                      </a:r>
                      <a:endParaRPr lang="es-SV" sz="11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1,273,897</a:t>
                      </a:r>
                      <a:endParaRPr lang="es-SV" sz="11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1,301,563</a:t>
                      </a:r>
                      <a:endParaRPr lang="es-SV" sz="11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MILLONES $</a:t>
                      </a:r>
                      <a:endParaRPr lang="es-SV" sz="11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$129.20</a:t>
                      </a:r>
                      <a:endParaRPr lang="es-SV" sz="11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$137.12</a:t>
                      </a:r>
                      <a:endParaRPr lang="es-SV" sz="11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12 Gráfico"/>
          <p:cNvGraphicFramePr/>
          <p:nvPr>
            <p:extLst>
              <p:ext uri="{D42A27DB-BD31-4B8C-83A1-F6EECF244321}">
                <p14:modId xmlns:p14="http://schemas.microsoft.com/office/powerpoint/2010/main" val="2032664136"/>
              </p:ext>
            </p:extLst>
          </p:nvPr>
        </p:nvGraphicFramePr>
        <p:xfrm>
          <a:off x="755576" y="3475914"/>
          <a:ext cx="3713436" cy="2444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1 Título"/>
          <p:cNvSpPr txBox="1">
            <a:spLocks/>
          </p:cNvSpPr>
          <p:nvPr/>
        </p:nvSpPr>
        <p:spPr>
          <a:xfrm>
            <a:off x="2220713" y="444836"/>
            <a:ext cx="4702608" cy="6727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SV" sz="3400" b="1" dirty="0">
                <a:solidFill>
                  <a:srgbClr val="0070C0"/>
                </a:solidFill>
              </a:rPr>
              <a:t>Cartera Hipotecaria</a:t>
            </a:r>
          </a:p>
        </p:txBody>
      </p:sp>
    </p:spTree>
    <p:extLst>
      <p:ext uri="{BB962C8B-B14F-4D97-AF65-F5344CB8AC3E}">
        <p14:creationId xmlns:p14="http://schemas.microsoft.com/office/powerpoint/2010/main" val="180246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558469" y="1193887"/>
            <a:ext cx="5117924" cy="40545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SV" sz="2000" dirty="0" smtClean="0">
                <a:solidFill>
                  <a:srgbClr val="0070C0"/>
                </a:solidFill>
                <a:effectLst/>
                <a:cs typeface="Calibri" pitchFamily="34" charset="0"/>
              </a:rPr>
              <a:t>iii. Reducción </a:t>
            </a:r>
            <a:r>
              <a:rPr lang="es-SV" sz="2000" dirty="0">
                <a:solidFill>
                  <a:srgbClr val="0070C0"/>
                </a:solidFill>
                <a:effectLst/>
                <a:cs typeface="Calibri" pitchFamily="34" charset="0"/>
              </a:rPr>
              <a:t>del índice de </a:t>
            </a:r>
            <a:r>
              <a:rPr lang="es-SV" sz="2000" dirty="0" smtClean="0">
                <a:solidFill>
                  <a:srgbClr val="0070C0"/>
                </a:solidFill>
                <a:effectLst/>
                <a:cs typeface="Calibri" pitchFamily="34" charset="0"/>
              </a:rPr>
              <a:t>mora</a:t>
            </a:r>
            <a:endParaRPr lang="es-SV" sz="2000" dirty="0">
              <a:solidFill>
                <a:srgbClr val="0070C0"/>
              </a:solidFill>
              <a:effectLst/>
              <a:cs typeface="Calibri" pitchFamily="34" charset="0"/>
            </a:endParaRPr>
          </a:p>
        </p:txBody>
      </p:sp>
      <p:sp>
        <p:nvSpPr>
          <p:cNvPr id="10" name="2 CuadroTexto"/>
          <p:cNvSpPr txBox="1"/>
          <p:nvPr/>
        </p:nvSpPr>
        <p:spPr>
          <a:xfrm>
            <a:off x="723899" y="4970758"/>
            <a:ext cx="765810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Blip>
                <a:blip r:embed="rId2"/>
              </a:buBlip>
            </a:pPr>
            <a:r>
              <a:rPr lang="es-SV" sz="1400" dirty="0">
                <a:latin typeface="+mj-lt"/>
                <a:cs typeface="Calibri" pitchFamily="34" charset="0"/>
              </a:rPr>
              <a:t>Se ha logrado mantener la sanidad de la cartera hipotecaria, con índices de morosidad en niveles aceptables de acuerdo a la naturaleza social de la Institución y considerando el mercado que se atiende</a:t>
            </a:r>
            <a:r>
              <a:rPr lang="es-SV" sz="1400" dirty="0" smtClean="0">
                <a:latin typeface="+mj-lt"/>
                <a:cs typeface="Calibri" pitchFamily="34" charset="0"/>
              </a:rPr>
              <a:t>.</a:t>
            </a:r>
          </a:p>
          <a:p>
            <a:pPr marL="285750" indent="-285750" algn="just">
              <a:buBlip>
                <a:blip r:embed="rId2"/>
              </a:buBlip>
            </a:pPr>
            <a:endParaRPr lang="es-SV" sz="1400" dirty="0" smtClean="0">
              <a:latin typeface="+mj-lt"/>
              <a:cs typeface="Calibri" pitchFamily="34" charset="0"/>
            </a:endParaRPr>
          </a:p>
          <a:p>
            <a:pPr marL="285750" indent="-285750" algn="just">
              <a:buBlip>
                <a:blip r:embed="rId2"/>
              </a:buBlip>
            </a:pPr>
            <a:r>
              <a:rPr lang="es-SV" sz="1400" dirty="0" smtClean="0">
                <a:latin typeface="+mj-lt"/>
                <a:cs typeface="Calibri" pitchFamily="34" charset="0"/>
              </a:rPr>
              <a:t>Al </a:t>
            </a:r>
            <a:r>
              <a:rPr lang="es-SV" sz="1400" dirty="0">
                <a:latin typeface="+mj-lt"/>
                <a:cs typeface="Calibri" pitchFamily="34" charset="0"/>
              </a:rPr>
              <a:t>mes de Mayo </a:t>
            </a:r>
            <a:r>
              <a:rPr lang="es-SV" sz="1400" dirty="0" smtClean="0">
                <a:latin typeface="+mj-lt"/>
                <a:cs typeface="Calibri" pitchFamily="34" charset="0"/>
              </a:rPr>
              <a:t>de 2016</a:t>
            </a:r>
            <a:r>
              <a:rPr lang="es-SV" sz="1400" dirty="0">
                <a:latin typeface="+mj-lt"/>
                <a:cs typeface="Calibri" pitchFamily="34" charset="0"/>
              </a:rPr>
              <a:t>, se mantuvo la sanidad de la cartera </a:t>
            </a:r>
            <a:r>
              <a:rPr lang="es-SV" sz="1400" dirty="0" smtClean="0">
                <a:latin typeface="+mj-lt"/>
                <a:cs typeface="Calibri" pitchFamily="34" charset="0"/>
              </a:rPr>
              <a:t>hipotecaria, </a:t>
            </a:r>
            <a:r>
              <a:rPr lang="es-SV" sz="1400" dirty="0">
                <a:latin typeface="+mj-lt"/>
                <a:cs typeface="Calibri" pitchFamily="34" charset="0"/>
              </a:rPr>
              <a:t>registrando un índice de mora de </a:t>
            </a:r>
            <a:r>
              <a:rPr lang="es-SV" sz="1400" b="1" dirty="0">
                <a:solidFill>
                  <a:srgbClr val="0070C0"/>
                </a:solidFill>
                <a:latin typeface="+mj-lt"/>
                <a:cs typeface="Calibri" pitchFamily="34" charset="0"/>
              </a:rPr>
              <a:t>4.67%</a:t>
            </a:r>
            <a:r>
              <a:rPr lang="es-SV" sz="1400" dirty="0">
                <a:latin typeface="+mj-lt"/>
                <a:cs typeface="Calibri" pitchFamily="34" charset="0"/>
              </a:rPr>
              <a:t> reduciendo el índice de morosidad en </a:t>
            </a:r>
            <a:r>
              <a:rPr lang="es-SV" sz="1400" b="1" dirty="0">
                <a:solidFill>
                  <a:srgbClr val="0070C0"/>
                </a:solidFill>
                <a:latin typeface="+mj-lt"/>
                <a:cs typeface="Calibri" pitchFamily="34" charset="0"/>
              </a:rPr>
              <a:t>0.65%</a:t>
            </a:r>
            <a:r>
              <a:rPr lang="es-SV" sz="1400" dirty="0">
                <a:latin typeface="+mj-lt"/>
                <a:cs typeface="Calibri" pitchFamily="34" charset="0"/>
              </a:rPr>
              <a:t> respecto Mayo </a:t>
            </a:r>
            <a:r>
              <a:rPr lang="es-SV" sz="1400" dirty="0" smtClean="0">
                <a:latin typeface="+mj-lt"/>
                <a:cs typeface="Calibri" pitchFamily="34" charset="0"/>
              </a:rPr>
              <a:t>de 2015.</a:t>
            </a:r>
            <a:endParaRPr lang="es-SV" sz="1400" dirty="0">
              <a:latin typeface="+mj-lt"/>
              <a:cs typeface="Calibri" pitchFamily="34" charset="0"/>
            </a:endParaRPr>
          </a:p>
        </p:txBody>
      </p:sp>
      <p:graphicFrame>
        <p:nvGraphicFramePr>
          <p:cNvPr id="12" name="11 Gráfico"/>
          <p:cNvGraphicFramePr/>
          <p:nvPr>
            <p:extLst>
              <p:ext uri="{D42A27DB-BD31-4B8C-83A1-F6EECF244321}">
                <p14:modId xmlns:p14="http://schemas.microsoft.com/office/powerpoint/2010/main" val="1230938310"/>
              </p:ext>
            </p:extLst>
          </p:nvPr>
        </p:nvGraphicFramePr>
        <p:xfrm>
          <a:off x="2220713" y="1553029"/>
          <a:ext cx="4716132" cy="34177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1 Título"/>
          <p:cNvSpPr txBox="1">
            <a:spLocks/>
          </p:cNvSpPr>
          <p:nvPr/>
        </p:nvSpPr>
        <p:spPr>
          <a:xfrm>
            <a:off x="2220713" y="473864"/>
            <a:ext cx="4702608" cy="6727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SV" sz="3400" b="1" dirty="0">
                <a:solidFill>
                  <a:srgbClr val="0070C0"/>
                </a:solidFill>
              </a:rPr>
              <a:t>Cartera Hipotecaria</a:t>
            </a:r>
          </a:p>
        </p:txBody>
      </p:sp>
    </p:spTree>
    <p:extLst>
      <p:ext uri="{BB962C8B-B14F-4D97-AF65-F5344CB8AC3E}">
        <p14:creationId xmlns:p14="http://schemas.microsoft.com/office/powerpoint/2010/main" val="89490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418591" y="1162944"/>
            <a:ext cx="7709410" cy="4533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SV" sz="2000" dirty="0">
                <a:solidFill>
                  <a:srgbClr val="0070C0"/>
                </a:solidFill>
                <a:cs typeface="Calibri" pitchFamily="34" charset="0"/>
              </a:rPr>
              <a:t>iv. Facilidades para que las familias conserven su vivienda</a:t>
            </a:r>
          </a:p>
        </p:txBody>
      </p:sp>
      <p:sp>
        <p:nvSpPr>
          <p:cNvPr id="10" name="2 CuadroTexto"/>
          <p:cNvSpPr txBox="1"/>
          <p:nvPr/>
        </p:nvSpPr>
        <p:spPr>
          <a:xfrm>
            <a:off x="673100" y="4451403"/>
            <a:ext cx="77596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Blip>
                <a:blip r:embed="rId2"/>
              </a:buBlip>
            </a:pPr>
            <a:r>
              <a:rPr lang="es-SV" sz="1400" dirty="0">
                <a:latin typeface="+mj-lt"/>
                <a:cs typeface="Calibri" pitchFamily="34" charset="0"/>
              </a:rPr>
              <a:t>En continuidad con los esfuerzos para el logro de la reducción del Índice de mora de la cartera hipotecaria, el FSV ofrece facilidades, con el objeto de apoyar a los clientes para que conserven su </a:t>
            </a:r>
            <a:r>
              <a:rPr lang="es-SV" sz="1400" dirty="0" smtClean="0">
                <a:latin typeface="+mj-lt"/>
                <a:cs typeface="Calibri" pitchFamily="34" charset="0"/>
              </a:rPr>
              <a:t>vivienda.</a:t>
            </a:r>
          </a:p>
          <a:p>
            <a:pPr marL="285750" indent="-285750" algn="just">
              <a:buBlip>
                <a:blip r:embed="rId2"/>
              </a:buBlip>
            </a:pPr>
            <a:endParaRPr lang="es-SV" sz="1400" dirty="0">
              <a:latin typeface="+mj-lt"/>
              <a:cs typeface="Calibri" pitchFamily="34" charset="0"/>
            </a:endParaRPr>
          </a:p>
          <a:p>
            <a:pPr marL="285750" indent="-285750" algn="just">
              <a:buBlip>
                <a:blip r:embed="rId2"/>
              </a:buBlip>
            </a:pPr>
            <a:r>
              <a:rPr lang="es-SV" sz="1400" dirty="0" smtClean="0">
                <a:latin typeface="+mj-lt"/>
                <a:cs typeface="Calibri" pitchFamily="34" charset="0"/>
              </a:rPr>
              <a:t>Para </a:t>
            </a:r>
            <a:r>
              <a:rPr lang="es-SV" sz="1400" dirty="0">
                <a:latin typeface="+mj-lt"/>
                <a:cs typeface="Calibri" pitchFamily="34" charset="0"/>
              </a:rPr>
              <a:t>el periodo Junio 2015 – Mayo </a:t>
            </a:r>
            <a:r>
              <a:rPr lang="es-SV" sz="1400" dirty="0" smtClean="0">
                <a:latin typeface="+mj-lt"/>
                <a:cs typeface="Calibri" pitchFamily="34" charset="0"/>
              </a:rPr>
              <a:t>2016, </a:t>
            </a:r>
            <a:r>
              <a:rPr lang="es-SV" sz="1400" b="1" dirty="0">
                <a:solidFill>
                  <a:srgbClr val="0070C0"/>
                </a:solidFill>
                <a:latin typeface="+mj-lt"/>
                <a:cs typeface="Calibri" pitchFamily="34" charset="0"/>
              </a:rPr>
              <a:t>8,454 clientes</a:t>
            </a:r>
            <a:r>
              <a:rPr lang="es-SV" sz="1400" dirty="0">
                <a:latin typeface="+mj-lt"/>
                <a:cs typeface="Calibri" pitchFamily="34" charset="0"/>
              </a:rPr>
              <a:t> dispusieron de una alternativa que les permitió mantener su </a:t>
            </a:r>
            <a:r>
              <a:rPr lang="es-SV" sz="1400" dirty="0" smtClean="0">
                <a:latin typeface="+mj-lt"/>
                <a:cs typeface="Calibri" pitchFamily="34" charset="0"/>
              </a:rPr>
              <a:t>vivienda.</a:t>
            </a:r>
            <a:endParaRPr lang="es-SV" sz="1400" dirty="0">
              <a:latin typeface="+mj-lt"/>
              <a:cs typeface="Calibri" pitchFamily="34" charset="0"/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5963701"/>
              </p:ext>
            </p:extLst>
          </p:nvPr>
        </p:nvGraphicFramePr>
        <p:xfrm>
          <a:off x="676727" y="1833807"/>
          <a:ext cx="7747000" cy="2383074"/>
        </p:xfrm>
        <a:graphic>
          <a:graphicData uri="http://schemas.openxmlformats.org/drawingml/2006/table">
            <a:tbl>
              <a:tblPr firstRow="1" firstCol="1" bandRow="1"/>
              <a:tblGrid>
                <a:gridCol w="3981089"/>
                <a:gridCol w="740279"/>
                <a:gridCol w="1068531"/>
                <a:gridCol w="148291"/>
                <a:gridCol w="803944"/>
                <a:gridCol w="1004866"/>
              </a:tblGrid>
              <a:tr h="1764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 </a:t>
                      </a:r>
                      <a:endParaRPr lang="es-SV" sz="11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b">
                    <a:lnL>
                      <a:noFill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b="1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JUNIO 2014 – MAYO 2015</a:t>
                      </a:r>
                      <a:endParaRPr lang="es-SV" sz="11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 </a:t>
                      </a:r>
                      <a:endParaRPr lang="es-SV" sz="11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b="1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JUNIO 2015 – MAYO 2016</a:t>
                      </a:r>
                      <a:endParaRPr lang="es-SV" sz="11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</a:tr>
              <a:tr h="1764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b="1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SOLUCIONES BRINDADAS AL PROBLEMA DE MORA</a:t>
                      </a:r>
                      <a:endParaRPr lang="es-SV" sz="11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b="1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NUMERO</a:t>
                      </a:r>
                      <a:endParaRPr lang="es-SV" sz="11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b="1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MILLONES $</a:t>
                      </a:r>
                      <a:endParaRPr lang="es-SV" sz="11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 </a:t>
                      </a:r>
                      <a:endParaRPr lang="es-SV" sz="11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b="1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NUMERO</a:t>
                      </a:r>
                      <a:endParaRPr lang="es-SV" sz="11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b="1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MILLONES $</a:t>
                      </a:r>
                      <a:endParaRPr lang="es-SV" sz="11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1764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Aplicación de cotizaciones</a:t>
                      </a:r>
                      <a:endParaRPr lang="es-SV" sz="11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4,846</a:t>
                      </a:r>
                      <a:endParaRPr lang="es-SV" sz="11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$1.00 </a:t>
                      </a:r>
                      <a:endParaRPr lang="es-SV" sz="11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 </a:t>
                      </a:r>
                      <a:endParaRPr lang="es-SV" sz="11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4,460</a:t>
                      </a:r>
                      <a:endParaRPr lang="es-SV" sz="11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$1.05 </a:t>
                      </a:r>
                      <a:endParaRPr lang="es-SV" sz="11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4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Disminución de cuotas para mantener la sanidad de la cartera</a:t>
                      </a:r>
                      <a:endParaRPr lang="es-SV" sz="11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51</a:t>
                      </a:r>
                      <a:endParaRPr lang="es-SV" sz="11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-</a:t>
                      </a:r>
                      <a:endParaRPr lang="es-SV" sz="11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 </a:t>
                      </a:r>
                      <a:endParaRPr lang="es-SV" sz="11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70</a:t>
                      </a:r>
                      <a:endParaRPr lang="es-SV" sz="11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-</a:t>
                      </a:r>
                      <a:endParaRPr lang="es-SV" sz="11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4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Plan temporal por desempleo</a:t>
                      </a:r>
                      <a:endParaRPr lang="es-SV" sz="11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17</a:t>
                      </a:r>
                      <a:endParaRPr lang="es-SV" sz="11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-</a:t>
                      </a:r>
                      <a:endParaRPr lang="es-SV" sz="11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 </a:t>
                      </a:r>
                      <a:endParaRPr lang="es-SV" sz="11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14</a:t>
                      </a:r>
                      <a:endParaRPr lang="es-SV" sz="11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-</a:t>
                      </a:r>
                      <a:endParaRPr lang="es-SV" sz="11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4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Reestructuración de deuda</a:t>
                      </a:r>
                      <a:endParaRPr lang="es-SV" sz="11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1,781</a:t>
                      </a:r>
                      <a:endParaRPr lang="es-SV" sz="11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$18.17 </a:t>
                      </a:r>
                      <a:endParaRPr lang="es-SV" sz="11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 </a:t>
                      </a:r>
                      <a:endParaRPr lang="es-SV" sz="11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1,645</a:t>
                      </a:r>
                      <a:endParaRPr lang="es-SV" sz="11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$17.15 </a:t>
                      </a:r>
                      <a:endParaRPr lang="es-SV" sz="11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4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Refinanciamientos</a:t>
                      </a:r>
                      <a:endParaRPr lang="es-SV" sz="11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94</a:t>
                      </a:r>
                      <a:endParaRPr lang="es-SV" sz="11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$0.94 </a:t>
                      </a:r>
                      <a:endParaRPr lang="es-SV" sz="11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 </a:t>
                      </a:r>
                      <a:endParaRPr lang="es-SV" sz="11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99</a:t>
                      </a:r>
                      <a:endParaRPr lang="es-SV" sz="11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$0.99 </a:t>
                      </a:r>
                      <a:endParaRPr lang="es-SV" sz="11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4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Planes temporales de pago</a:t>
                      </a:r>
                      <a:endParaRPr lang="es-SV" sz="11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1,433</a:t>
                      </a:r>
                      <a:endParaRPr lang="es-SV" sz="11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-</a:t>
                      </a:r>
                      <a:endParaRPr lang="es-SV" sz="11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 </a:t>
                      </a:r>
                      <a:endParaRPr lang="es-SV" sz="11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2,166</a:t>
                      </a:r>
                      <a:endParaRPr lang="es-SV" sz="11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-</a:t>
                      </a:r>
                      <a:endParaRPr lang="es-SV" sz="11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493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Total</a:t>
                      </a:r>
                      <a:endParaRPr lang="es-SV" sz="11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8,222</a:t>
                      </a:r>
                      <a:endParaRPr lang="es-SV" sz="11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$20.11 </a:t>
                      </a:r>
                      <a:endParaRPr lang="es-SV" sz="11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 </a:t>
                      </a:r>
                      <a:endParaRPr lang="es-SV" sz="11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8,454</a:t>
                      </a:r>
                      <a:endParaRPr lang="es-SV" sz="11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$19.19 </a:t>
                      </a:r>
                      <a:endParaRPr lang="es-SV" sz="11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1 Título"/>
          <p:cNvSpPr txBox="1">
            <a:spLocks/>
          </p:cNvSpPr>
          <p:nvPr/>
        </p:nvSpPr>
        <p:spPr>
          <a:xfrm>
            <a:off x="2220713" y="473864"/>
            <a:ext cx="4702608" cy="6727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SV" sz="3400" b="1" dirty="0">
                <a:solidFill>
                  <a:srgbClr val="0070C0"/>
                </a:solidFill>
              </a:rPr>
              <a:t>Cartera Hipotecaria</a:t>
            </a:r>
          </a:p>
        </p:txBody>
      </p:sp>
    </p:spTree>
    <p:extLst>
      <p:ext uri="{BB962C8B-B14F-4D97-AF65-F5344CB8AC3E}">
        <p14:creationId xmlns:p14="http://schemas.microsoft.com/office/powerpoint/2010/main" val="342242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560109" y="1214355"/>
            <a:ext cx="5629716" cy="47802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SV" sz="2000" dirty="0" smtClean="0">
                <a:solidFill>
                  <a:srgbClr val="0070C0"/>
                </a:solidFill>
                <a:effectLst/>
                <a:cs typeface="Calibri" pitchFamily="34" charset="0"/>
              </a:rPr>
              <a:t>i. Sistema </a:t>
            </a:r>
            <a:r>
              <a:rPr lang="es-SV" sz="2000" dirty="0">
                <a:solidFill>
                  <a:srgbClr val="0070C0"/>
                </a:solidFill>
                <a:effectLst/>
                <a:cs typeface="Calibri" pitchFamily="34" charset="0"/>
              </a:rPr>
              <a:t>de Gestión de Calidad (</a:t>
            </a:r>
            <a:r>
              <a:rPr lang="es-SV" sz="2000" dirty="0" err="1">
                <a:solidFill>
                  <a:srgbClr val="0070C0"/>
                </a:solidFill>
                <a:effectLst/>
                <a:cs typeface="Calibri" pitchFamily="34" charset="0"/>
              </a:rPr>
              <a:t>SGC</a:t>
            </a:r>
            <a:r>
              <a:rPr lang="es-SV" sz="2000" dirty="0" smtClean="0">
                <a:solidFill>
                  <a:srgbClr val="0070C0"/>
                </a:solidFill>
                <a:effectLst/>
                <a:cs typeface="Calibri" pitchFamily="34" charset="0"/>
              </a:rPr>
              <a:t>).</a:t>
            </a:r>
            <a:endParaRPr lang="es-SV" sz="2000" dirty="0">
              <a:solidFill>
                <a:srgbClr val="0070C0"/>
              </a:solidFill>
              <a:effectLst/>
              <a:cs typeface="Calibri" pitchFamily="34" charset="0"/>
            </a:endParaRPr>
          </a:p>
        </p:txBody>
      </p:sp>
      <p:sp>
        <p:nvSpPr>
          <p:cNvPr id="10" name="2 CuadroTexto"/>
          <p:cNvSpPr txBox="1"/>
          <p:nvPr/>
        </p:nvSpPr>
        <p:spPr>
          <a:xfrm>
            <a:off x="319314" y="1631334"/>
            <a:ext cx="5689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Blip>
                <a:blip r:embed="rId2"/>
              </a:buBlip>
            </a:pPr>
            <a:r>
              <a:rPr lang="es-SV" sz="1400" dirty="0">
                <a:latin typeface="+mj-lt"/>
                <a:cs typeface="Calibri" pitchFamily="34" charset="0"/>
              </a:rPr>
              <a:t>El FSV, desde hace 8 años, es una institución certificada bajo la Norma ISO 9001:2008 para las actividades de prestación de servicios de aprobación de créditos hipotecarios para la adquisición de vivienda, en la totalidad de sus </a:t>
            </a:r>
            <a:r>
              <a:rPr lang="es-SV" sz="1400" b="1" dirty="0">
                <a:solidFill>
                  <a:srgbClr val="0070C0"/>
                </a:solidFill>
                <a:latin typeface="+mj-lt"/>
                <a:cs typeface="Calibri" pitchFamily="34" charset="0"/>
              </a:rPr>
              <a:t>22 procesos</a:t>
            </a:r>
            <a:r>
              <a:rPr lang="es-SV" sz="1400" dirty="0">
                <a:latin typeface="+mj-lt"/>
                <a:cs typeface="Calibri" pitchFamily="34" charset="0"/>
              </a:rPr>
              <a:t>. Los resultados de las auditorías del </a:t>
            </a:r>
            <a:r>
              <a:rPr lang="es-SV" sz="1400" dirty="0" err="1">
                <a:latin typeface="+mj-lt"/>
                <a:cs typeface="Calibri" pitchFamily="34" charset="0"/>
              </a:rPr>
              <a:t>SGC</a:t>
            </a:r>
            <a:r>
              <a:rPr lang="es-SV" sz="1400" dirty="0">
                <a:latin typeface="+mj-lt"/>
                <a:cs typeface="Calibri" pitchFamily="34" charset="0"/>
              </a:rPr>
              <a:t> han ratificado la eficacia del </a:t>
            </a:r>
            <a:r>
              <a:rPr lang="es-SV" sz="1400" dirty="0" smtClean="0">
                <a:latin typeface="+mj-lt"/>
                <a:cs typeface="Calibri" pitchFamily="34" charset="0"/>
              </a:rPr>
              <a:t>Sistema </a:t>
            </a:r>
            <a:r>
              <a:rPr lang="es-SV" sz="1400" dirty="0">
                <a:latin typeface="+mj-lt"/>
                <a:cs typeface="Calibri" pitchFamily="34" charset="0"/>
              </a:rPr>
              <a:t>y en consecuencia, el mantenimiento de la certificación</a:t>
            </a:r>
            <a:r>
              <a:rPr lang="es-SV" sz="1400" dirty="0" smtClean="0">
                <a:latin typeface="+mj-lt"/>
                <a:cs typeface="Calibri" pitchFamily="34" charset="0"/>
              </a:rPr>
              <a:t>.</a:t>
            </a:r>
            <a:endParaRPr lang="es-SV" sz="1400" dirty="0">
              <a:latin typeface="+mj-lt"/>
              <a:cs typeface="Calibri" pitchFamily="34" charset="0"/>
            </a:endParaRPr>
          </a:p>
          <a:p>
            <a:pPr marL="285750" indent="-285750" algn="just">
              <a:buBlip>
                <a:blip r:embed="rId2"/>
              </a:buBlip>
            </a:pPr>
            <a:r>
              <a:rPr lang="es-SV" sz="1400" dirty="0">
                <a:latin typeface="+mj-lt"/>
                <a:cs typeface="Calibri" pitchFamily="34" charset="0"/>
              </a:rPr>
              <a:t>Este logro evidencia la </a:t>
            </a:r>
            <a:r>
              <a:rPr lang="es-SV" sz="1400" dirty="0" smtClean="0">
                <a:latin typeface="+mj-lt"/>
                <a:cs typeface="Calibri" pitchFamily="34" charset="0"/>
              </a:rPr>
              <a:t>mejora </a:t>
            </a:r>
            <a:r>
              <a:rPr lang="es-SV" sz="1400" dirty="0" err="1" smtClean="0">
                <a:latin typeface="+mj-lt"/>
                <a:cs typeface="Calibri" pitchFamily="34" charset="0"/>
              </a:rPr>
              <a:t>contínua</a:t>
            </a:r>
            <a:r>
              <a:rPr lang="es-SV" sz="1400" dirty="0" smtClean="0">
                <a:latin typeface="+mj-lt"/>
                <a:cs typeface="Calibri" pitchFamily="34" charset="0"/>
              </a:rPr>
              <a:t> del sistema, </a:t>
            </a:r>
            <a:r>
              <a:rPr lang="es-SV" sz="1400" dirty="0">
                <a:latin typeface="+mj-lt"/>
                <a:cs typeface="Calibri" pitchFamily="34" charset="0"/>
              </a:rPr>
              <a:t>reflejo del trabajo en equipo realizado y del compromiso en la búsqueda de nuevas prácticas de servicio que sean más competitivas y </a:t>
            </a:r>
            <a:r>
              <a:rPr lang="es-SV" sz="1400" dirty="0" smtClean="0">
                <a:latin typeface="+mj-lt"/>
                <a:cs typeface="Calibri" pitchFamily="34" charset="0"/>
              </a:rPr>
              <a:t>eficientes, </a:t>
            </a:r>
            <a:r>
              <a:rPr lang="es-SV" sz="1400" dirty="0">
                <a:latin typeface="+mj-lt"/>
                <a:cs typeface="Calibri" pitchFamily="34" charset="0"/>
              </a:rPr>
              <a:t>enfocadas al cliente externo e interno.</a:t>
            </a:r>
          </a:p>
        </p:txBody>
      </p:sp>
      <p:pic>
        <p:nvPicPr>
          <p:cNvPr id="5" name="4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1377905"/>
            <a:ext cx="2034131" cy="274526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630959" y="3906269"/>
            <a:ext cx="4243804" cy="4293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81E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SV" sz="2000" dirty="0" smtClean="0">
                <a:solidFill>
                  <a:srgbClr val="0070C0"/>
                </a:solidFill>
                <a:effectLst/>
                <a:cs typeface="Calibri" pitchFamily="34" charset="0"/>
              </a:rPr>
              <a:t>ii. Clasificación de Riesgo.</a:t>
            </a:r>
            <a:endParaRPr lang="es-SV" sz="2000" dirty="0">
              <a:solidFill>
                <a:srgbClr val="0070C0"/>
              </a:solidFill>
              <a:effectLst/>
              <a:cs typeface="Calibri" pitchFamily="34" charset="0"/>
            </a:endParaRPr>
          </a:p>
        </p:txBody>
      </p:sp>
      <p:pic>
        <p:nvPicPr>
          <p:cNvPr id="8" name="7 Imagen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4"/>
          <a:stretch/>
        </p:blipFill>
        <p:spPr bwMode="auto">
          <a:xfrm>
            <a:off x="1301506" y="4586636"/>
            <a:ext cx="6529054" cy="19216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2 CuadroTexto"/>
          <p:cNvSpPr txBox="1"/>
          <p:nvPr/>
        </p:nvSpPr>
        <p:spPr>
          <a:xfrm>
            <a:off x="319314" y="4238353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Blip>
                <a:blip r:embed="rId2"/>
              </a:buBlip>
            </a:pPr>
            <a:r>
              <a:rPr lang="es-SV" sz="1400" dirty="0">
                <a:latin typeface="+mj-lt"/>
                <a:cs typeface="Calibri" pitchFamily="34" charset="0"/>
              </a:rPr>
              <a:t>Como parte del fortalecimiento institucional, el FSV ha logrado mantener las calificaciones de riesgos emitidas por las dos agencias </a:t>
            </a:r>
            <a:r>
              <a:rPr lang="es-SV" sz="1400" dirty="0" smtClean="0">
                <a:latin typeface="+mj-lt"/>
                <a:cs typeface="Calibri" pitchFamily="34" charset="0"/>
              </a:rPr>
              <a:t>especializadas:</a:t>
            </a:r>
            <a:endParaRPr lang="es-SV" sz="1400" dirty="0">
              <a:latin typeface="+mj-lt"/>
              <a:cs typeface="Calibri" pitchFamily="34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1294611" y="6481802"/>
            <a:ext cx="382893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sz="800" dirty="0">
                <a:latin typeface="+mj-lt"/>
                <a:cs typeface="Calibri" pitchFamily="34" charset="0"/>
              </a:rPr>
              <a:t>*2015: Calificación con Estados Financieros al 31 de diciembre de 2015.</a:t>
            </a:r>
          </a:p>
        </p:txBody>
      </p:sp>
      <p:sp>
        <p:nvSpPr>
          <p:cNvPr id="13" name="1 Título"/>
          <p:cNvSpPr txBox="1">
            <a:spLocks/>
          </p:cNvSpPr>
          <p:nvPr/>
        </p:nvSpPr>
        <p:spPr>
          <a:xfrm>
            <a:off x="1750596" y="473864"/>
            <a:ext cx="5629715" cy="6727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SV" sz="3400" b="1" dirty="0" smtClean="0">
                <a:solidFill>
                  <a:srgbClr val="0070C0"/>
                </a:solidFill>
              </a:rPr>
              <a:t>Otros Logros Relevantes</a:t>
            </a:r>
            <a:endParaRPr lang="es-SV" sz="3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20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568354" y="1287610"/>
            <a:ext cx="6811957" cy="44899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SV" sz="2000" dirty="0" smtClean="0">
                <a:solidFill>
                  <a:srgbClr val="0070C0"/>
                </a:solidFill>
                <a:effectLst/>
                <a:cs typeface="Calibri" pitchFamily="34" charset="0"/>
              </a:rPr>
              <a:t>iii. Habilitación </a:t>
            </a:r>
            <a:r>
              <a:rPr lang="es-SV" sz="2000" dirty="0">
                <a:solidFill>
                  <a:srgbClr val="0070C0"/>
                </a:solidFill>
                <a:effectLst/>
                <a:cs typeface="Calibri" pitchFamily="34" charset="0"/>
              </a:rPr>
              <a:t>del edificio de usos múltiples</a:t>
            </a:r>
          </a:p>
        </p:txBody>
      </p:sp>
      <p:sp>
        <p:nvSpPr>
          <p:cNvPr id="11" name="2 CuadroTexto"/>
          <p:cNvSpPr txBox="1"/>
          <p:nvPr/>
        </p:nvSpPr>
        <p:spPr>
          <a:xfrm>
            <a:off x="945959" y="1676850"/>
            <a:ext cx="72822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Blip>
                <a:blip r:embed="rId2"/>
              </a:buBlip>
            </a:pPr>
            <a:r>
              <a:rPr lang="es-SV" sz="1400" dirty="0" smtClean="0">
                <a:latin typeface="+mj-lt"/>
                <a:cs typeface="Calibri" pitchFamily="34" charset="0"/>
              </a:rPr>
              <a:t>En </a:t>
            </a:r>
            <a:r>
              <a:rPr lang="es-SV" sz="1400" b="1" dirty="0">
                <a:solidFill>
                  <a:srgbClr val="0070C0"/>
                </a:solidFill>
                <a:latin typeface="+mj-lt"/>
                <a:cs typeface="Calibri" pitchFamily="34" charset="0"/>
              </a:rPr>
              <a:t>A</a:t>
            </a:r>
            <a:r>
              <a:rPr lang="es-SV" sz="1400" b="1" dirty="0" smtClean="0">
                <a:solidFill>
                  <a:srgbClr val="0070C0"/>
                </a:solidFill>
                <a:latin typeface="+mj-lt"/>
                <a:cs typeface="Calibri" pitchFamily="34" charset="0"/>
              </a:rPr>
              <a:t>gosto 2015</a:t>
            </a:r>
            <a:r>
              <a:rPr lang="es-SV" sz="1400" dirty="0" smtClean="0">
                <a:latin typeface="+mj-lt"/>
                <a:cs typeface="Calibri" pitchFamily="34" charset="0"/>
              </a:rPr>
              <a:t> </a:t>
            </a:r>
            <a:r>
              <a:rPr lang="es-SV" sz="1400" dirty="0">
                <a:latin typeface="+mj-lt"/>
                <a:cs typeface="Calibri" pitchFamily="34" charset="0"/>
              </a:rPr>
              <a:t>se realizó la habilitación del Edificio de Usos Múltiples.</a:t>
            </a:r>
          </a:p>
        </p:txBody>
      </p:sp>
      <p:pic>
        <p:nvPicPr>
          <p:cNvPr id="14" name="13 Imagen" descr="C:\Users\U200830\AppData\Local\Microsoft\Windows\Temporary Internet Files\Content.Word\IMG_670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59" y="2246825"/>
            <a:ext cx="3001926" cy="1754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14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305" y="2256358"/>
            <a:ext cx="3155058" cy="1845174"/>
          </a:xfrm>
          <a:prstGeom prst="rect">
            <a:avLst/>
          </a:prstGeom>
          <a:noFill/>
        </p:spPr>
      </p:pic>
      <p:sp>
        <p:nvSpPr>
          <p:cNvPr id="16" name="2 CuadroTexto"/>
          <p:cNvSpPr txBox="1"/>
          <p:nvPr/>
        </p:nvSpPr>
        <p:spPr>
          <a:xfrm>
            <a:off x="1202606" y="4019467"/>
            <a:ext cx="2488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SV" sz="1400" b="1" dirty="0">
                <a:solidFill>
                  <a:srgbClr val="0070C0"/>
                </a:solidFill>
                <a:latin typeface="+mj-lt"/>
                <a:cs typeface="Calibri" pitchFamily="34" charset="0"/>
              </a:rPr>
              <a:t>Salón </a:t>
            </a:r>
            <a:r>
              <a:rPr lang="es-SV" sz="1400" b="1" dirty="0" smtClean="0">
                <a:solidFill>
                  <a:srgbClr val="0070C0"/>
                </a:solidFill>
                <a:latin typeface="+mj-lt"/>
                <a:cs typeface="Calibri" pitchFamily="34" charset="0"/>
              </a:rPr>
              <a:t>de </a:t>
            </a:r>
            <a:r>
              <a:rPr lang="es-SV" sz="1400" b="1" dirty="0">
                <a:solidFill>
                  <a:srgbClr val="0070C0"/>
                </a:solidFill>
                <a:latin typeface="+mj-lt"/>
                <a:cs typeface="Calibri" pitchFamily="34" charset="0"/>
              </a:rPr>
              <a:t>usos múltiples y comedor de empleados</a:t>
            </a:r>
          </a:p>
        </p:txBody>
      </p:sp>
      <p:sp>
        <p:nvSpPr>
          <p:cNvPr id="17" name="2 CuadroTexto"/>
          <p:cNvSpPr txBox="1"/>
          <p:nvPr/>
        </p:nvSpPr>
        <p:spPr>
          <a:xfrm>
            <a:off x="5452518" y="4058225"/>
            <a:ext cx="2488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400" b="1" dirty="0" smtClean="0">
                <a:solidFill>
                  <a:srgbClr val="0070C0"/>
                </a:solidFill>
                <a:latin typeface="+mj-lt"/>
                <a:cs typeface="Calibri" pitchFamily="34" charset="0"/>
              </a:rPr>
              <a:t>Sistema de </a:t>
            </a:r>
            <a:r>
              <a:rPr lang="pt-BR" sz="1400" b="1" dirty="0">
                <a:solidFill>
                  <a:srgbClr val="0070C0"/>
                </a:solidFill>
                <a:latin typeface="+mj-lt"/>
                <a:cs typeface="Calibri" pitchFamily="34" charset="0"/>
              </a:rPr>
              <a:t>resguardo de documentos</a:t>
            </a:r>
            <a:endParaRPr lang="es-SV" sz="1400" b="1" dirty="0">
              <a:solidFill>
                <a:srgbClr val="0070C0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10" name="2 CuadroTexto"/>
          <p:cNvSpPr txBox="1"/>
          <p:nvPr/>
        </p:nvSpPr>
        <p:spPr>
          <a:xfrm>
            <a:off x="945959" y="4453619"/>
            <a:ext cx="72822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Blip>
                <a:blip r:embed="rId2"/>
              </a:buBlip>
            </a:pPr>
            <a:endParaRPr lang="es-SV" sz="1400" dirty="0" smtClean="0">
              <a:latin typeface="+mj-lt"/>
              <a:cs typeface="Calibri" pitchFamily="34" charset="0"/>
            </a:endParaRPr>
          </a:p>
          <a:p>
            <a:pPr marL="285750" indent="-285750" algn="just">
              <a:buBlip>
                <a:blip r:embed="rId2"/>
              </a:buBlip>
            </a:pPr>
            <a:r>
              <a:rPr lang="es-SV" sz="1400" dirty="0" smtClean="0">
                <a:latin typeface="+mj-lt"/>
                <a:cs typeface="Calibri" pitchFamily="34" charset="0"/>
              </a:rPr>
              <a:t>El </a:t>
            </a:r>
            <a:r>
              <a:rPr lang="es-SV" sz="1400" dirty="0">
                <a:latin typeface="+mj-lt"/>
                <a:cs typeface="Calibri" pitchFamily="34" charset="0"/>
              </a:rPr>
              <a:t>edificio cuenta con salón de usos múltiples y comedor de empleados, áreas de oficinas varias, área de archivos, almacén, oficinas de administración de documentos, estacionamiento para empleados y bodega, entre otros</a:t>
            </a:r>
            <a:r>
              <a:rPr lang="es-SV" sz="1400" dirty="0" smtClean="0">
                <a:latin typeface="+mj-lt"/>
                <a:cs typeface="Calibri" pitchFamily="34" charset="0"/>
              </a:rPr>
              <a:t>.</a:t>
            </a:r>
          </a:p>
          <a:p>
            <a:pPr marL="285750" indent="-285750" algn="just">
              <a:buBlip>
                <a:blip r:embed="rId2"/>
              </a:buBlip>
            </a:pPr>
            <a:endParaRPr lang="es-SV" sz="1400" dirty="0">
              <a:latin typeface="+mj-lt"/>
              <a:cs typeface="Calibri" pitchFamily="34" charset="0"/>
            </a:endParaRPr>
          </a:p>
          <a:p>
            <a:pPr marL="285750" indent="-285750" algn="just">
              <a:buBlip>
                <a:blip r:embed="rId2"/>
              </a:buBlip>
            </a:pPr>
            <a:r>
              <a:rPr lang="es-SV" sz="1400" dirty="0">
                <a:latin typeface="+mj-lt"/>
                <a:cs typeface="Calibri" pitchFamily="34" charset="0"/>
              </a:rPr>
              <a:t>Además, el edificio cuenta con un sistema de resguardo de documentos que se ha caracterizado por su efectividad debido a la utilización de archivos móviles de alta </a:t>
            </a:r>
            <a:r>
              <a:rPr lang="es-SV" sz="1400" dirty="0" smtClean="0">
                <a:latin typeface="+mj-lt"/>
                <a:cs typeface="Calibri" pitchFamily="34" charset="0"/>
              </a:rPr>
              <a:t>densidad.</a:t>
            </a:r>
            <a:endParaRPr lang="es-SV" sz="1400" dirty="0">
              <a:latin typeface="+mj-lt"/>
              <a:cs typeface="Calibri" pitchFamily="34" charset="0"/>
            </a:endParaRPr>
          </a:p>
        </p:txBody>
      </p:sp>
      <p:sp>
        <p:nvSpPr>
          <p:cNvPr id="12" name="1 Título"/>
          <p:cNvSpPr txBox="1">
            <a:spLocks/>
          </p:cNvSpPr>
          <p:nvPr/>
        </p:nvSpPr>
        <p:spPr>
          <a:xfrm>
            <a:off x="1750596" y="473864"/>
            <a:ext cx="5629715" cy="6727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SV" sz="3400" b="1" dirty="0" smtClean="0">
                <a:solidFill>
                  <a:srgbClr val="0070C0"/>
                </a:solidFill>
              </a:rPr>
              <a:t>Otros Logros Relevantes</a:t>
            </a:r>
            <a:endParaRPr lang="es-SV" sz="3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37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593274" y="1166991"/>
            <a:ext cx="5629716" cy="419971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SV" sz="2000" dirty="0" smtClean="0">
                <a:solidFill>
                  <a:srgbClr val="0070C0"/>
                </a:solidFill>
                <a:effectLst/>
                <a:cs typeface="Calibri" pitchFamily="34" charset="0"/>
              </a:rPr>
              <a:t>iv. Distinciones recibidas</a:t>
            </a:r>
            <a:endParaRPr lang="es-SV" sz="2000" dirty="0">
              <a:solidFill>
                <a:srgbClr val="0070C0"/>
              </a:solidFill>
              <a:effectLst/>
              <a:cs typeface="Calibri" pitchFamily="34" charset="0"/>
            </a:endParaRPr>
          </a:p>
        </p:txBody>
      </p:sp>
      <p:sp>
        <p:nvSpPr>
          <p:cNvPr id="11" name="2 CuadroTexto"/>
          <p:cNvSpPr txBox="1"/>
          <p:nvPr/>
        </p:nvSpPr>
        <p:spPr>
          <a:xfrm>
            <a:off x="1030514" y="1661762"/>
            <a:ext cx="78232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SV" sz="1500" dirty="0">
                <a:latin typeface="+mj-lt"/>
                <a:cs typeface="Calibri" pitchFamily="34" charset="0"/>
              </a:rPr>
              <a:t>Durante el periodo Junio 2015 </a:t>
            </a:r>
            <a:r>
              <a:rPr lang="es-SV" sz="1500" dirty="0" smtClean="0">
                <a:latin typeface="+mj-lt"/>
                <a:cs typeface="Calibri" pitchFamily="34" charset="0"/>
              </a:rPr>
              <a:t>- </a:t>
            </a:r>
            <a:r>
              <a:rPr lang="es-SV" sz="1500" dirty="0">
                <a:latin typeface="+mj-lt"/>
                <a:cs typeface="Calibri" pitchFamily="34" charset="0"/>
              </a:rPr>
              <a:t>Mayo 2016, el FSV obtuvo </a:t>
            </a:r>
            <a:r>
              <a:rPr lang="es-SV" sz="1500" dirty="0" smtClean="0">
                <a:latin typeface="+mj-lt"/>
                <a:cs typeface="Calibri" pitchFamily="34" charset="0"/>
              </a:rPr>
              <a:t>los reconocimientos siguientes por </a:t>
            </a:r>
            <a:r>
              <a:rPr lang="es-SV" sz="1500" dirty="0">
                <a:latin typeface="+mj-lt"/>
                <a:cs typeface="Calibri" pitchFamily="34" charset="0"/>
              </a:rPr>
              <a:t>su destacada labor institucional</a:t>
            </a:r>
            <a:r>
              <a:rPr lang="es-SV" sz="1500" dirty="0" smtClean="0">
                <a:latin typeface="+mj-lt"/>
                <a:cs typeface="Calibri" pitchFamily="34" charset="0"/>
              </a:rPr>
              <a:t>:</a:t>
            </a:r>
          </a:p>
          <a:p>
            <a:pPr marL="285750" indent="-285750" algn="just">
              <a:buBlip>
                <a:blip r:embed="rId2"/>
              </a:buBlip>
            </a:pPr>
            <a:endParaRPr lang="es-SV" sz="1500" dirty="0" smtClean="0">
              <a:latin typeface="+mj-lt"/>
              <a:cs typeface="Calibri" pitchFamily="34" charset="0"/>
            </a:endParaRPr>
          </a:p>
          <a:p>
            <a:pPr marL="742950" lvl="1" indent="-285750" algn="just">
              <a:buBlip>
                <a:blip r:embed="rId2"/>
              </a:buBlip>
            </a:pPr>
            <a:r>
              <a:rPr lang="es-SV" sz="1500" b="1" dirty="0" smtClean="0">
                <a:solidFill>
                  <a:srgbClr val="0070C0"/>
                </a:solidFill>
                <a:latin typeface="+mj-lt"/>
                <a:cs typeface="Calibri" pitchFamily="34" charset="0"/>
              </a:rPr>
              <a:t>RANKING </a:t>
            </a:r>
            <a:r>
              <a:rPr lang="es-SV" sz="1500" b="1" dirty="0">
                <a:solidFill>
                  <a:srgbClr val="0070C0"/>
                </a:solidFill>
                <a:latin typeface="+mj-lt"/>
                <a:cs typeface="Calibri" pitchFamily="34" charset="0"/>
              </a:rPr>
              <a:t>WEB DE </a:t>
            </a:r>
            <a:r>
              <a:rPr lang="es-SV" sz="1500" b="1" dirty="0" err="1">
                <a:solidFill>
                  <a:srgbClr val="0070C0"/>
                </a:solidFill>
                <a:latin typeface="+mj-lt"/>
                <a:cs typeface="Calibri" pitchFamily="34" charset="0"/>
              </a:rPr>
              <a:t>ISD</a:t>
            </a:r>
            <a:r>
              <a:rPr lang="es-SV" sz="1500" dirty="0">
                <a:latin typeface="+mj-lt"/>
                <a:cs typeface="Calibri" pitchFamily="34" charset="0"/>
              </a:rPr>
              <a:t>: Se recibió una </a:t>
            </a:r>
            <a:r>
              <a:rPr lang="es-SV" sz="1500" b="1" dirty="0">
                <a:solidFill>
                  <a:srgbClr val="0070C0"/>
                </a:solidFill>
                <a:latin typeface="+mj-lt"/>
                <a:cs typeface="Calibri" pitchFamily="34" charset="0"/>
              </a:rPr>
              <a:t>calificación de 10 puntos</a:t>
            </a:r>
            <a:r>
              <a:rPr lang="es-SV" sz="1500" dirty="0">
                <a:latin typeface="+mj-lt"/>
                <a:cs typeface="Calibri" pitchFamily="34" charset="0"/>
              </a:rPr>
              <a:t> por parte de Iniciativa Social para la Democracia (</a:t>
            </a:r>
            <a:r>
              <a:rPr lang="es-SV" sz="1500" dirty="0" err="1">
                <a:latin typeface="+mj-lt"/>
                <a:cs typeface="Calibri" pitchFamily="34" charset="0"/>
              </a:rPr>
              <a:t>ISD</a:t>
            </a:r>
            <a:r>
              <a:rPr lang="es-SV" sz="1500" dirty="0">
                <a:latin typeface="+mj-lt"/>
                <a:cs typeface="Calibri" pitchFamily="34" charset="0"/>
              </a:rPr>
              <a:t>) en el Ranking </a:t>
            </a:r>
            <a:r>
              <a:rPr lang="es-SV" sz="1500" dirty="0" smtClean="0">
                <a:latin typeface="+mj-lt"/>
                <a:cs typeface="Calibri" pitchFamily="34" charset="0"/>
              </a:rPr>
              <a:t>Web, </a:t>
            </a:r>
            <a:r>
              <a:rPr lang="es-SV" sz="1500" dirty="0">
                <a:latin typeface="+mj-lt"/>
                <a:cs typeface="Calibri" pitchFamily="34" charset="0"/>
              </a:rPr>
              <a:t>presentado como parte del Primer Informe de Monitoreo de Transparencia a la Gestión del Presidente Salvador Sánchez </a:t>
            </a:r>
            <a:r>
              <a:rPr lang="es-SV" sz="1500" dirty="0" err="1">
                <a:latin typeface="+mj-lt"/>
                <a:cs typeface="Calibri" pitchFamily="34" charset="0"/>
              </a:rPr>
              <a:t>Cerén</a:t>
            </a:r>
            <a:r>
              <a:rPr lang="es-SV" sz="1500" dirty="0">
                <a:latin typeface="+mj-lt"/>
                <a:cs typeface="Calibri" pitchFamily="34" charset="0"/>
              </a:rPr>
              <a:t> 2014-2015, en el cual </a:t>
            </a:r>
            <a:r>
              <a:rPr lang="es-SV" sz="1500" b="1" dirty="0">
                <a:solidFill>
                  <a:srgbClr val="0070C0"/>
                </a:solidFill>
                <a:latin typeface="+mj-lt"/>
                <a:cs typeface="Calibri" pitchFamily="34" charset="0"/>
              </a:rPr>
              <a:t>fueron evaluadas 93 instituciones públicas</a:t>
            </a:r>
            <a:r>
              <a:rPr lang="es-SV" sz="1500" dirty="0">
                <a:latin typeface="+mj-lt"/>
                <a:cs typeface="Calibri" pitchFamily="34" charset="0"/>
              </a:rPr>
              <a:t>. </a:t>
            </a:r>
            <a:endParaRPr lang="es-SV" sz="1500" dirty="0" smtClean="0">
              <a:latin typeface="+mj-lt"/>
              <a:cs typeface="Calibri" pitchFamily="34" charset="0"/>
            </a:endParaRPr>
          </a:p>
          <a:p>
            <a:pPr marL="742950" lvl="1" indent="-285750" algn="just">
              <a:buBlip>
                <a:blip r:embed="rId2"/>
              </a:buBlip>
            </a:pPr>
            <a:endParaRPr lang="es-SV" sz="1500" dirty="0" smtClean="0">
              <a:latin typeface="+mj-lt"/>
              <a:cs typeface="Calibri" pitchFamily="34" charset="0"/>
            </a:endParaRPr>
          </a:p>
          <a:p>
            <a:pPr marL="742950" lvl="1" indent="-285750" algn="just">
              <a:buBlip>
                <a:blip r:embed="rId2"/>
              </a:buBlip>
            </a:pPr>
            <a:endParaRPr lang="es-SV" sz="1500" dirty="0" smtClean="0">
              <a:latin typeface="+mj-lt"/>
              <a:cs typeface="Calibri" pitchFamily="34" charset="0"/>
            </a:endParaRPr>
          </a:p>
          <a:p>
            <a:pPr marL="742950" lvl="1" indent="-285750" algn="just">
              <a:buBlip>
                <a:blip r:embed="rId2"/>
              </a:buBlip>
            </a:pPr>
            <a:r>
              <a:rPr lang="es-SV" sz="1500" b="1" dirty="0" smtClean="0">
                <a:solidFill>
                  <a:srgbClr val="0070C0"/>
                </a:solidFill>
                <a:latin typeface="+mj-lt"/>
                <a:cs typeface="Calibri" pitchFamily="34" charset="0"/>
              </a:rPr>
              <a:t>TRIBUNAL </a:t>
            </a:r>
            <a:r>
              <a:rPr lang="es-SV" sz="1500" b="1" dirty="0">
                <a:solidFill>
                  <a:srgbClr val="0070C0"/>
                </a:solidFill>
                <a:latin typeface="+mj-lt"/>
                <a:cs typeface="Calibri" pitchFamily="34" charset="0"/>
              </a:rPr>
              <a:t>DE ÉTICA GUBERNAMENTAL</a:t>
            </a:r>
            <a:r>
              <a:rPr lang="es-SV" sz="1500" dirty="0">
                <a:latin typeface="+mj-lt"/>
                <a:cs typeface="Calibri" pitchFamily="34" charset="0"/>
              </a:rPr>
              <a:t>: Otorgó un reconocimiento a la Comisión de Ética del FSV en la categoría </a:t>
            </a:r>
            <a:r>
              <a:rPr lang="es-SV" sz="1500" b="1" dirty="0">
                <a:solidFill>
                  <a:srgbClr val="0070C0"/>
                </a:solidFill>
                <a:latin typeface="+mj-lt"/>
                <a:cs typeface="Calibri" pitchFamily="34" charset="0"/>
              </a:rPr>
              <a:t>“Constructores de la ética pública </a:t>
            </a:r>
            <a:r>
              <a:rPr lang="es-SV" sz="1500" b="1" dirty="0" smtClean="0">
                <a:solidFill>
                  <a:srgbClr val="0070C0"/>
                </a:solidFill>
                <a:latin typeface="+mj-lt"/>
                <a:cs typeface="Calibri" pitchFamily="34" charset="0"/>
              </a:rPr>
              <a:t>2015”</a:t>
            </a:r>
            <a:r>
              <a:rPr lang="es-SV" sz="1500" dirty="0" smtClean="0">
                <a:latin typeface="+mj-lt"/>
                <a:cs typeface="Calibri" pitchFamily="34" charset="0"/>
              </a:rPr>
              <a:t>, por </a:t>
            </a:r>
            <a:r>
              <a:rPr lang="es-SV" sz="1500" dirty="0">
                <a:latin typeface="+mj-lt"/>
                <a:cs typeface="Calibri" pitchFamily="34" charset="0"/>
              </a:rPr>
              <a:t>su sobresaliente esfuerzo en la implementación de una estrategia novedosa en la </a:t>
            </a:r>
            <a:r>
              <a:rPr lang="es-SV" sz="1500" dirty="0" smtClean="0">
                <a:latin typeface="+mj-lt"/>
                <a:cs typeface="Calibri" pitchFamily="34" charset="0"/>
              </a:rPr>
              <a:t>difusión de </a:t>
            </a:r>
            <a:r>
              <a:rPr lang="es-SV" sz="1500" dirty="0">
                <a:latin typeface="+mj-lt"/>
                <a:cs typeface="Calibri" pitchFamily="34" charset="0"/>
              </a:rPr>
              <a:t>la ética pública </a:t>
            </a:r>
            <a:r>
              <a:rPr lang="es-SV" sz="1500" dirty="0" smtClean="0">
                <a:latin typeface="+mj-lt"/>
                <a:cs typeface="Calibri" pitchFamily="34" charset="0"/>
              </a:rPr>
              <a:t>entre </a:t>
            </a:r>
            <a:r>
              <a:rPr lang="es-SV" sz="1500" dirty="0">
                <a:latin typeface="+mj-lt"/>
                <a:cs typeface="Calibri" pitchFamily="34" charset="0"/>
              </a:rPr>
              <a:t>su </a:t>
            </a:r>
            <a:r>
              <a:rPr lang="es-SV" sz="1500" dirty="0" smtClean="0">
                <a:latin typeface="+mj-lt"/>
                <a:cs typeface="Calibri" pitchFamily="34" charset="0"/>
              </a:rPr>
              <a:t>personal.</a:t>
            </a:r>
          </a:p>
          <a:p>
            <a:pPr marL="742950" lvl="1" indent="-285750" algn="just">
              <a:buBlip>
                <a:blip r:embed="rId2"/>
              </a:buBlip>
            </a:pPr>
            <a:endParaRPr lang="es-SV" sz="1500" dirty="0" smtClean="0">
              <a:latin typeface="+mj-lt"/>
              <a:cs typeface="Calibri" pitchFamily="34" charset="0"/>
            </a:endParaRPr>
          </a:p>
          <a:p>
            <a:pPr marL="742950" lvl="1" indent="-285750" algn="just">
              <a:buBlip>
                <a:blip r:embed="rId2"/>
              </a:buBlip>
            </a:pPr>
            <a:endParaRPr lang="es-SV" sz="1500" dirty="0" smtClean="0">
              <a:latin typeface="+mj-lt"/>
              <a:cs typeface="Calibri" pitchFamily="34" charset="0"/>
            </a:endParaRPr>
          </a:p>
          <a:p>
            <a:pPr marL="742950" lvl="1" indent="-285750" algn="just">
              <a:buBlip>
                <a:blip r:embed="rId2"/>
              </a:buBlip>
            </a:pPr>
            <a:r>
              <a:rPr lang="es-SV" sz="1500" b="1" dirty="0" smtClean="0">
                <a:solidFill>
                  <a:srgbClr val="0070C0"/>
                </a:solidFill>
                <a:latin typeface="+mj-lt"/>
                <a:cs typeface="Calibri" pitchFamily="34" charset="0"/>
              </a:rPr>
              <a:t>INSTITUTO </a:t>
            </a:r>
            <a:r>
              <a:rPr lang="es-SV" sz="1500" b="1" dirty="0">
                <a:solidFill>
                  <a:srgbClr val="0070C0"/>
                </a:solidFill>
                <a:latin typeface="+mj-lt"/>
                <a:cs typeface="Calibri" pitchFamily="34" charset="0"/>
              </a:rPr>
              <a:t>DE ACCESO A LA INFORMACIÓN PÚBLICA</a:t>
            </a:r>
            <a:r>
              <a:rPr lang="es-SV" sz="1500" dirty="0">
                <a:latin typeface="+mj-lt"/>
                <a:cs typeface="Calibri" pitchFamily="34" charset="0"/>
              </a:rPr>
              <a:t>: Reconoció al FSV como líder por la innovación de su </a:t>
            </a:r>
            <a:r>
              <a:rPr lang="es-SV" sz="1500" b="1" dirty="0">
                <a:solidFill>
                  <a:srgbClr val="0070C0"/>
                </a:solidFill>
                <a:latin typeface="+mj-lt"/>
                <a:cs typeface="Calibri" pitchFamily="34" charset="0"/>
              </a:rPr>
              <a:t>nuevo Sistema de Archivos Institucionales</a:t>
            </a:r>
            <a:r>
              <a:rPr lang="es-SV" sz="1500" dirty="0">
                <a:latin typeface="+mj-lt"/>
                <a:cs typeface="Calibri" pitchFamily="34" charset="0"/>
              </a:rPr>
              <a:t>, que lo coloca a la vanguardia de las Instituciones del Estado en el tratamiento y resguardo de la información institucional. </a:t>
            </a: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" t="-1170" r="66238" b="51170"/>
          <a:stretch/>
        </p:blipFill>
        <p:spPr bwMode="auto">
          <a:xfrm>
            <a:off x="107308" y="2610694"/>
            <a:ext cx="1584372" cy="357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0" r="28393" b="29550"/>
          <a:stretch/>
        </p:blipFill>
        <p:spPr bwMode="auto">
          <a:xfrm>
            <a:off x="395536" y="3943751"/>
            <a:ext cx="879896" cy="899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18"/>
          <a:stretch/>
        </p:blipFill>
        <p:spPr bwMode="auto">
          <a:xfrm>
            <a:off x="323528" y="5444902"/>
            <a:ext cx="1153731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1750596" y="473864"/>
            <a:ext cx="5629715" cy="6727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SV" sz="3400" b="1" dirty="0" smtClean="0">
                <a:solidFill>
                  <a:srgbClr val="0070C0"/>
                </a:solidFill>
              </a:rPr>
              <a:t>Otros Logros Relevantes</a:t>
            </a:r>
            <a:endParaRPr lang="es-SV" sz="3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86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 idx="4294967295"/>
          </p:nvPr>
        </p:nvSpPr>
        <p:spPr>
          <a:xfrm>
            <a:off x="3004457" y="2514144"/>
            <a:ext cx="5399088" cy="930275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s-SV" sz="4300" b="1" cap="none" dirty="0" smtClean="0">
                <a:solidFill>
                  <a:srgbClr val="0070C0"/>
                </a:solidFill>
                <a:effectLst/>
                <a:ea typeface="Calibri"/>
                <a:cs typeface="Times New Roman"/>
              </a:rPr>
              <a:t>Otras Acciones Ejecutadas</a:t>
            </a:r>
            <a:endParaRPr lang="es-SV" sz="4300" b="1" cap="none" dirty="0">
              <a:solidFill>
                <a:srgbClr val="0070C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6603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48343" y="1115470"/>
            <a:ext cx="8171544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sz="1400" b="1" dirty="0" smtClean="0">
                <a:solidFill>
                  <a:srgbClr val="0070C0"/>
                </a:solidFill>
                <a:latin typeface="+mj-lt"/>
                <a:cs typeface="Calibri" pitchFamily="34" charset="0"/>
              </a:rPr>
              <a:t>PROYECTOS </a:t>
            </a:r>
            <a:r>
              <a:rPr lang="es-ES" sz="1400" b="1" dirty="0" smtClean="0">
                <a:solidFill>
                  <a:srgbClr val="0070C0"/>
                </a:solidFill>
                <a:latin typeface="+mj-lt"/>
                <a:cs typeface="Calibri" pitchFamily="34" charset="0"/>
              </a:rPr>
              <a:t>FINALIZADOS </a:t>
            </a:r>
          </a:p>
          <a:p>
            <a:pPr marL="285750" indent="-285750" algn="just">
              <a:buBlip>
                <a:blip r:embed="rId2"/>
              </a:buBlip>
            </a:pPr>
            <a:r>
              <a:rPr lang="es-SV" sz="1400" dirty="0">
                <a:latin typeface="+mj-lt"/>
                <a:cs typeface="Calibri" pitchFamily="34" charset="0"/>
              </a:rPr>
              <a:t>Desarrollo e implementación de propuesta para la administración y gestión especial para la recuperación de los préstamos en cuentas de orden.</a:t>
            </a:r>
          </a:p>
          <a:p>
            <a:pPr marL="285750" indent="-285750" algn="just">
              <a:buBlip>
                <a:blip r:embed="rId2"/>
              </a:buBlip>
            </a:pPr>
            <a:r>
              <a:rPr lang="es-SV" sz="1400" dirty="0">
                <a:latin typeface="+mj-lt"/>
                <a:cs typeface="Calibri" pitchFamily="34" charset="0"/>
              </a:rPr>
              <a:t>Establecimiento de nuevo punto de atención (Sucursal Paseo). </a:t>
            </a:r>
          </a:p>
          <a:p>
            <a:pPr marL="285750" indent="-285750" algn="just">
              <a:buBlip>
                <a:blip r:embed="rId2"/>
              </a:buBlip>
            </a:pPr>
            <a:r>
              <a:rPr lang="es-SV" sz="1400" dirty="0">
                <a:latin typeface="+mj-lt"/>
                <a:cs typeface="Calibri" pitchFamily="34" charset="0"/>
              </a:rPr>
              <a:t>Ejecución del Plan de Fortalecimiento Institucional y Financiero Fase II.</a:t>
            </a:r>
          </a:p>
          <a:p>
            <a:pPr marL="285750" indent="-285750" algn="just">
              <a:buBlip>
                <a:blip r:embed="rId2"/>
              </a:buBlip>
            </a:pPr>
            <a:r>
              <a:rPr lang="es-SV" sz="1400" dirty="0">
                <a:latin typeface="+mj-lt"/>
                <a:cs typeface="Calibri" pitchFamily="34" charset="0"/>
              </a:rPr>
              <a:t>Fortalecimiento de Infraestructura V.</a:t>
            </a:r>
          </a:p>
          <a:p>
            <a:pPr marL="285750" indent="-285750" algn="just">
              <a:buBlip>
                <a:blip r:embed="rId2"/>
              </a:buBlip>
            </a:pPr>
            <a:r>
              <a:rPr lang="es-SV" sz="1400" dirty="0">
                <a:latin typeface="+mj-lt"/>
                <a:cs typeface="Calibri" pitchFamily="34" charset="0"/>
              </a:rPr>
              <a:t>Actualización del Proceso Normativo Interno relacionado a las compras institucionales.</a:t>
            </a:r>
          </a:p>
          <a:p>
            <a:pPr marL="285750" indent="-285750" algn="just">
              <a:buBlip>
                <a:blip r:embed="rId2"/>
              </a:buBlip>
            </a:pPr>
            <a:r>
              <a:rPr lang="es-SV" sz="1400" dirty="0">
                <a:latin typeface="+mj-lt"/>
                <a:cs typeface="Calibri" pitchFamily="34" charset="0"/>
              </a:rPr>
              <a:t>Adquisición de sistema de seguridad de Prevención de Intrusos (</a:t>
            </a:r>
            <a:r>
              <a:rPr lang="es-SV" sz="1400" dirty="0" err="1">
                <a:latin typeface="+mj-lt"/>
                <a:cs typeface="Calibri" pitchFamily="34" charset="0"/>
              </a:rPr>
              <a:t>IPS</a:t>
            </a:r>
            <a:r>
              <a:rPr lang="es-SV" sz="1400" dirty="0">
                <a:latin typeface="+mj-lt"/>
                <a:cs typeface="Calibri" pitchFamily="34" charset="0"/>
              </a:rPr>
              <a:t>).</a:t>
            </a:r>
          </a:p>
          <a:p>
            <a:pPr marL="173038" indent="-173038" algn="just">
              <a:buClr>
                <a:srgbClr val="0070C0"/>
              </a:buClr>
            </a:pPr>
            <a:endParaRPr lang="es-SV" sz="1000" dirty="0">
              <a:latin typeface="+mj-lt"/>
              <a:cs typeface="Calibri" pitchFamily="34" charset="0"/>
            </a:endParaRPr>
          </a:p>
          <a:p>
            <a:pPr algn="just"/>
            <a:r>
              <a:rPr lang="es-SV" sz="1400" b="1" dirty="0" smtClean="0">
                <a:solidFill>
                  <a:srgbClr val="0070C0"/>
                </a:solidFill>
                <a:latin typeface="+mj-lt"/>
                <a:cs typeface="Calibri" pitchFamily="34" charset="0"/>
              </a:rPr>
              <a:t>PROYECTOS </a:t>
            </a:r>
            <a:r>
              <a:rPr lang="es-ES" sz="1400" b="1" dirty="0">
                <a:solidFill>
                  <a:srgbClr val="0070C0"/>
                </a:solidFill>
                <a:latin typeface="+mj-lt"/>
                <a:cs typeface="Calibri" pitchFamily="34" charset="0"/>
              </a:rPr>
              <a:t>QUE NO PUDIERON EJECUTARSE</a:t>
            </a:r>
          </a:p>
          <a:p>
            <a:pPr marL="285750" indent="-285750" algn="just">
              <a:buBlip>
                <a:blip r:embed="rId2"/>
              </a:buBlip>
            </a:pPr>
            <a:r>
              <a:rPr lang="es-SV" sz="1400" dirty="0">
                <a:latin typeface="+mj-lt"/>
                <a:cs typeface="Calibri" pitchFamily="34" charset="0"/>
              </a:rPr>
              <a:t>Mejoras al Sistema Eléctrico Institucional y establecimiento del respaldo exclusivo del fluido eléctrico para la Gerencia de Tecnología de la Información</a:t>
            </a:r>
            <a:r>
              <a:rPr lang="es-SV" sz="1400" dirty="0" smtClean="0">
                <a:latin typeface="+mj-lt"/>
                <a:cs typeface="Calibri" pitchFamily="34" charset="0"/>
              </a:rPr>
              <a:t>.</a:t>
            </a:r>
          </a:p>
          <a:p>
            <a:pPr algn="just"/>
            <a:endParaRPr lang="es-SV" sz="1400" dirty="0">
              <a:latin typeface="+mj-lt"/>
              <a:cs typeface="Calibri" pitchFamily="34" charset="0"/>
            </a:endParaRPr>
          </a:p>
          <a:p>
            <a:pPr algn="just">
              <a:buClr>
                <a:srgbClr val="0070C0"/>
              </a:buClr>
            </a:pPr>
            <a:r>
              <a:rPr lang="es-SV" sz="1400" b="1" dirty="0" smtClean="0">
                <a:solidFill>
                  <a:srgbClr val="0070C0"/>
                </a:solidFill>
                <a:latin typeface="+mj-lt"/>
                <a:cs typeface="Calibri" pitchFamily="34" charset="0"/>
              </a:rPr>
              <a:t>PROYECTOS EN EJECUCIÓN</a:t>
            </a:r>
          </a:p>
          <a:p>
            <a:pPr marL="285750" indent="-285750" algn="just">
              <a:buBlip>
                <a:blip r:embed="rId2"/>
              </a:buBlip>
            </a:pPr>
            <a:r>
              <a:rPr lang="es-SV" sz="1400" dirty="0">
                <a:latin typeface="+mj-lt"/>
                <a:cs typeface="Calibri" pitchFamily="34" charset="0"/>
              </a:rPr>
              <a:t>Fortalecimiento de Sitio Web y servicios de gobierno electrónico.</a:t>
            </a:r>
          </a:p>
          <a:p>
            <a:pPr marL="285750" indent="-285750" algn="just">
              <a:buBlip>
                <a:blip r:embed="rId2"/>
              </a:buBlip>
            </a:pPr>
            <a:r>
              <a:rPr lang="es-SV" sz="1400" dirty="0">
                <a:latin typeface="+mj-lt"/>
                <a:cs typeface="Calibri" pitchFamily="34" charset="0"/>
              </a:rPr>
              <a:t>Desarrollar estrategia de atención y gestión de clientes (CRM) fase II.</a:t>
            </a:r>
          </a:p>
          <a:p>
            <a:pPr marL="285750" indent="-285750" algn="just">
              <a:buBlip>
                <a:blip r:embed="rId2"/>
              </a:buBlip>
            </a:pPr>
            <a:r>
              <a:rPr lang="es-SV" sz="1400" dirty="0">
                <a:latin typeface="+mj-lt"/>
                <a:cs typeface="Calibri" pitchFamily="34" charset="0"/>
              </a:rPr>
              <a:t>Desarrollar un Sistema para la Administración de servicios de apoyo a la operatividad institucional.</a:t>
            </a:r>
          </a:p>
          <a:p>
            <a:pPr marL="285750" indent="-285750" algn="just">
              <a:buBlip>
                <a:blip r:embed="rId2"/>
              </a:buBlip>
            </a:pPr>
            <a:r>
              <a:rPr lang="es-SV" sz="1400" dirty="0">
                <a:latin typeface="+mj-lt"/>
                <a:cs typeface="Calibri" pitchFamily="34" charset="0"/>
              </a:rPr>
              <a:t>Implementar un Sistema para el control de operaciones de Lavado de Dinero y Financiamiento del Terrorismo. </a:t>
            </a:r>
          </a:p>
          <a:p>
            <a:pPr marL="285750" indent="-285750" algn="just">
              <a:buBlip>
                <a:blip r:embed="rId2"/>
              </a:buBlip>
            </a:pPr>
            <a:r>
              <a:rPr lang="es-SV" sz="1400" dirty="0">
                <a:latin typeface="+mj-lt"/>
                <a:cs typeface="Calibri" pitchFamily="34" charset="0"/>
              </a:rPr>
              <a:t>Desarrollar un Sistema para la Gestión del Riesgo de Crédito.</a:t>
            </a:r>
          </a:p>
          <a:p>
            <a:pPr marL="285750" indent="-285750" algn="just">
              <a:buBlip>
                <a:blip r:embed="rId2"/>
              </a:buBlip>
            </a:pPr>
            <a:r>
              <a:rPr lang="es-SV" sz="1400" dirty="0">
                <a:latin typeface="+mj-lt"/>
                <a:cs typeface="Calibri" pitchFamily="34" charset="0"/>
              </a:rPr>
              <a:t>Revisión integral y ajustes de la Política Crediticia.</a:t>
            </a:r>
          </a:p>
          <a:p>
            <a:pPr marL="285750" indent="-285750" algn="just">
              <a:buBlip>
                <a:blip r:embed="rId2"/>
              </a:buBlip>
            </a:pPr>
            <a:r>
              <a:rPr lang="es-SV" sz="1400" dirty="0">
                <a:latin typeface="+mj-lt"/>
                <a:cs typeface="Calibri" pitchFamily="34" charset="0"/>
              </a:rPr>
              <a:t>Revisión y reenfoque de la estrategia comunicacional.</a:t>
            </a:r>
          </a:p>
          <a:p>
            <a:pPr marL="285750" indent="-285750" algn="just">
              <a:buBlip>
                <a:blip r:embed="rId2"/>
              </a:buBlip>
            </a:pPr>
            <a:r>
              <a:rPr lang="es-SV" sz="1400" dirty="0">
                <a:latin typeface="+mj-lt"/>
                <a:cs typeface="Calibri" pitchFamily="34" charset="0"/>
              </a:rPr>
              <a:t>Definición y actualización de la estrategia comercial del FSV</a:t>
            </a:r>
            <a:r>
              <a:rPr lang="es-SV" sz="1400" dirty="0" smtClean="0">
                <a:latin typeface="+mj-lt"/>
                <a:cs typeface="Calibri" pitchFamily="34" charset="0"/>
              </a:rPr>
              <a:t>.</a:t>
            </a:r>
            <a:endParaRPr lang="es-SV" sz="1400" b="1" dirty="0" smtClean="0">
              <a:latin typeface="+mj-lt"/>
              <a:cs typeface="Calibri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6" b="11852"/>
          <a:stretch/>
        </p:blipFill>
        <p:spPr bwMode="auto">
          <a:xfrm>
            <a:off x="6331974" y="3614584"/>
            <a:ext cx="2565514" cy="129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1886867" y="416260"/>
            <a:ext cx="5371182" cy="780687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s-SV" sz="3900" b="1" dirty="0">
                <a:solidFill>
                  <a:srgbClr val="0070C0"/>
                </a:solidFill>
                <a:ea typeface="Calibri"/>
                <a:cs typeface="Times New Roman"/>
              </a:rPr>
              <a:t>Proyectos y acciones</a:t>
            </a:r>
          </a:p>
        </p:txBody>
      </p:sp>
    </p:spTree>
    <p:extLst>
      <p:ext uri="{BB962C8B-B14F-4D97-AF65-F5344CB8AC3E}">
        <p14:creationId xmlns:p14="http://schemas.microsoft.com/office/powerpoint/2010/main" val="71708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 Título"/>
          <p:cNvSpPr>
            <a:spLocks noGrp="1"/>
          </p:cNvSpPr>
          <p:nvPr>
            <p:ph type="title"/>
          </p:nvPr>
        </p:nvSpPr>
        <p:spPr>
          <a:xfrm>
            <a:off x="549219" y="488835"/>
            <a:ext cx="7303010" cy="780687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s-SV" sz="3600" b="1" dirty="0">
                <a:solidFill>
                  <a:srgbClr val="0070C0"/>
                </a:solidFill>
                <a:ea typeface="Calibri"/>
                <a:cs typeface="Times New Roman"/>
              </a:rPr>
              <a:t>Mecanismos de </a:t>
            </a:r>
            <a:r>
              <a:rPr lang="es-SV" sz="3600" b="1" dirty="0" smtClean="0">
                <a:solidFill>
                  <a:srgbClr val="0070C0"/>
                </a:solidFill>
                <a:ea typeface="Calibri"/>
                <a:cs typeface="Times New Roman"/>
              </a:rPr>
              <a:t/>
            </a:r>
            <a:br>
              <a:rPr lang="es-SV" sz="3600" b="1" dirty="0" smtClean="0">
                <a:solidFill>
                  <a:srgbClr val="0070C0"/>
                </a:solidFill>
                <a:ea typeface="Calibri"/>
                <a:cs typeface="Times New Roman"/>
              </a:rPr>
            </a:br>
            <a:r>
              <a:rPr lang="es-SV" sz="3600" b="1" dirty="0" smtClean="0">
                <a:solidFill>
                  <a:srgbClr val="0070C0"/>
                </a:solidFill>
                <a:ea typeface="Calibri"/>
                <a:cs typeface="Times New Roman"/>
              </a:rPr>
              <a:t>Participación Ciudadana</a:t>
            </a:r>
            <a:endParaRPr lang="es-SV" sz="3600" b="1" dirty="0">
              <a:solidFill>
                <a:srgbClr val="0070C0"/>
              </a:solidFill>
              <a:ea typeface="Calibri"/>
              <a:cs typeface="Times New Roman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914399" y="1654916"/>
            <a:ext cx="727165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sz="1400" dirty="0" smtClean="0">
                <a:latin typeface="+mj-lt"/>
                <a:cs typeface="Calibri" pitchFamily="34" charset="0"/>
              </a:rPr>
              <a:t>El FSV cuenta con diferentes </a:t>
            </a:r>
            <a:r>
              <a:rPr lang="es-SV" sz="1400" dirty="0">
                <a:latin typeface="+mj-lt"/>
                <a:cs typeface="Calibri" pitchFamily="34" charset="0"/>
              </a:rPr>
              <a:t>mecanismos de participación ciudadana </a:t>
            </a:r>
            <a:r>
              <a:rPr lang="es-SV" sz="1400" dirty="0" smtClean="0">
                <a:latin typeface="+mj-lt"/>
                <a:cs typeface="Calibri" pitchFamily="34" charset="0"/>
              </a:rPr>
              <a:t>a </a:t>
            </a:r>
            <a:r>
              <a:rPr lang="es-SV" sz="1400" dirty="0">
                <a:latin typeface="+mj-lt"/>
                <a:cs typeface="Calibri" pitchFamily="34" charset="0"/>
              </a:rPr>
              <a:t>fin de conocer los requisitos, consultas y observaciones de la ciudadanía hacia el FSV, así como sus </a:t>
            </a:r>
            <a:r>
              <a:rPr lang="es-SV" sz="1400" dirty="0" smtClean="0">
                <a:latin typeface="+mj-lt"/>
                <a:cs typeface="Calibri" pitchFamily="34" charset="0"/>
              </a:rPr>
              <a:t>resultados, los cuales son:</a:t>
            </a:r>
          </a:p>
          <a:p>
            <a:pPr algn="just"/>
            <a:endParaRPr lang="es-SV" sz="1400" dirty="0">
              <a:latin typeface="+mj-lt"/>
              <a:cs typeface="Calibri" pitchFamily="34" charset="0"/>
            </a:endParaRPr>
          </a:p>
          <a:p>
            <a:pPr marL="285750" indent="-285750" algn="just">
              <a:buBlip>
                <a:blip r:embed="rId2"/>
              </a:buBlip>
            </a:pPr>
            <a:r>
              <a:rPr lang="es-SV" sz="1400" dirty="0">
                <a:latin typeface="+mj-lt"/>
                <a:cs typeface="Calibri" pitchFamily="34" charset="0"/>
              </a:rPr>
              <a:t>Sistema de consulta en sitio web.</a:t>
            </a:r>
          </a:p>
          <a:p>
            <a:pPr marL="285750" indent="-285750" algn="just">
              <a:buBlip>
                <a:blip r:embed="rId2"/>
              </a:buBlip>
            </a:pPr>
            <a:r>
              <a:rPr lang="en-US" sz="1400" dirty="0">
                <a:latin typeface="+mj-lt"/>
                <a:cs typeface="Calibri" pitchFamily="34" charset="0"/>
              </a:rPr>
              <a:t>Redes Sociales: Facebook (Fan page FSV) y </a:t>
            </a:r>
            <a:r>
              <a:rPr lang="en-US" sz="1400" dirty="0" smtClean="0">
                <a:latin typeface="+mj-lt"/>
                <a:cs typeface="Calibri" pitchFamily="34" charset="0"/>
              </a:rPr>
              <a:t>Twitter </a:t>
            </a:r>
            <a:r>
              <a:rPr lang="en-US" sz="1400" dirty="0">
                <a:latin typeface="+mj-lt"/>
                <a:cs typeface="Calibri" pitchFamily="34" charset="0"/>
              </a:rPr>
              <a:t>(@</a:t>
            </a:r>
            <a:r>
              <a:rPr lang="en-US" sz="1400" dirty="0" err="1">
                <a:latin typeface="+mj-lt"/>
                <a:cs typeface="Calibri" pitchFamily="34" charset="0"/>
              </a:rPr>
              <a:t>FSVElSalvador</a:t>
            </a:r>
            <a:r>
              <a:rPr lang="en-US" sz="1400" dirty="0">
                <a:latin typeface="+mj-lt"/>
                <a:cs typeface="Calibri" pitchFamily="34" charset="0"/>
              </a:rPr>
              <a:t>).</a:t>
            </a:r>
            <a:endParaRPr lang="es-SV" sz="1400" dirty="0">
              <a:latin typeface="+mj-lt"/>
              <a:cs typeface="Calibri" pitchFamily="34" charset="0"/>
            </a:endParaRPr>
          </a:p>
          <a:p>
            <a:pPr marL="285750" indent="-285750" algn="just">
              <a:buBlip>
                <a:blip r:embed="rId2"/>
              </a:buBlip>
            </a:pPr>
            <a:r>
              <a:rPr lang="es-SV" sz="1400" dirty="0" smtClean="0">
                <a:latin typeface="+mj-lt"/>
                <a:cs typeface="Calibri" pitchFamily="34" charset="0"/>
              </a:rPr>
              <a:t>Canal </a:t>
            </a:r>
            <a:r>
              <a:rPr lang="es-SV" sz="1400" dirty="0">
                <a:latin typeface="+mj-lt"/>
                <a:cs typeface="Calibri" pitchFamily="34" charset="0"/>
              </a:rPr>
              <a:t>de </a:t>
            </a:r>
            <a:r>
              <a:rPr lang="es-SV" sz="1400" dirty="0" smtClean="0">
                <a:latin typeface="+mj-lt"/>
                <a:cs typeface="Calibri" pitchFamily="34" charset="0"/>
              </a:rPr>
              <a:t>YouTube</a:t>
            </a:r>
            <a:r>
              <a:rPr lang="es-SV" sz="1400" dirty="0">
                <a:latin typeface="+mj-lt"/>
                <a:cs typeface="Calibri" pitchFamily="34" charset="0"/>
              </a:rPr>
              <a:t>.</a:t>
            </a:r>
          </a:p>
          <a:p>
            <a:pPr marL="285750" indent="-285750" algn="just">
              <a:buBlip>
                <a:blip r:embed="rId2"/>
              </a:buBlip>
            </a:pPr>
            <a:r>
              <a:rPr lang="es-SV" sz="1400" dirty="0">
                <a:latin typeface="+mj-lt"/>
                <a:cs typeface="Calibri" pitchFamily="34" charset="0"/>
              </a:rPr>
              <a:t>Buzones de </a:t>
            </a:r>
            <a:r>
              <a:rPr lang="es-SV" sz="1400" dirty="0" smtClean="0">
                <a:latin typeface="+mj-lt"/>
                <a:cs typeface="Calibri" pitchFamily="34" charset="0"/>
              </a:rPr>
              <a:t>sugerencias</a:t>
            </a:r>
            <a:r>
              <a:rPr lang="es-SV" sz="1400" dirty="0">
                <a:latin typeface="+mj-lt"/>
                <a:cs typeface="Calibri" pitchFamily="34" charset="0"/>
              </a:rPr>
              <a:t>.</a:t>
            </a:r>
          </a:p>
          <a:p>
            <a:pPr marL="285750" indent="-285750" algn="just">
              <a:buBlip>
                <a:blip r:embed="rId2"/>
              </a:buBlip>
            </a:pPr>
            <a:r>
              <a:rPr lang="es-SV" sz="1400" dirty="0">
                <a:latin typeface="+mj-lt"/>
                <a:cs typeface="Calibri" pitchFamily="34" charset="0"/>
              </a:rPr>
              <a:t>Encuestas de satisfacción del cliente.</a:t>
            </a:r>
          </a:p>
          <a:p>
            <a:pPr marL="285750" indent="-285750" algn="just">
              <a:buBlip>
                <a:blip r:embed="rId2"/>
              </a:buBlip>
            </a:pPr>
            <a:r>
              <a:rPr lang="es-SV" sz="1400" dirty="0">
                <a:latin typeface="+mj-lt"/>
                <a:cs typeface="Calibri" pitchFamily="34" charset="0"/>
              </a:rPr>
              <a:t>Audiencias Públicas de Rendición de Cuentas.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433" y="4209461"/>
            <a:ext cx="3129994" cy="2118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967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 Título"/>
          <p:cNvSpPr>
            <a:spLocks noGrp="1"/>
          </p:cNvSpPr>
          <p:nvPr>
            <p:ph type="title"/>
          </p:nvPr>
        </p:nvSpPr>
        <p:spPr>
          <a:xfrm>
            <a:off x="159653" y="1381017"/>
            <a:ext cx="8703529" cy="71426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just"/>
            <a:r>
              <a:rPr lang="es-SV" sz="1800" dirty="0" smtClean="0">
                <a:solidFill>
                  <a:srgbClr val="0070C0"/>
                </a:solidFill>
                <a:effectLst/>
                <a:cs typeface="Calibri" pitchFamily="34" charset="0"/>
              </a:rPr>
              <a:t>Principales </a:t>
            </a:r>
            <a:r>
              <a:rPr lang="es-SV" sz="1800" dirty="0">
                <a:solidFill>
                  <a:srgbClr val="0070C0"/>
                </a:solidFill>
                <a:effectLst/>
                <a:cs typeface="Calibri" pitchFamily="34" charset="0"/>
              </a:rPr>
              <a:t>resultados relacionados con el cumplimiento a la Ley de Acceso a la Información Pública.</a:t>
            </a:r>
          </a:p>
        </p:txBody>
      </p:sp>
      <p:sp>
        <p:nvSpPr>
          <p:cNvPr id="13" name="2 CuadroTexto"/>
          <p:cNvSpPr txBox="1"/>
          <p:nvPr/>
        </p:nvSpPr>
        <p:spPr>
          <a:xfrm>
            <a:off x="271751" y="2095277"/>
            <a:ext cx="8591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SV" sz="1200" dirty="0" smtClean="0">
                <a:latin typeface="+mj-lt"/>
                <a:cs typeface="Calibri" pitchFamily="34" charset="0"/>
              </a:rPr>
              <a:t>Durante </a:t>
            </a:r>
            <a:r>
              <a:rPr lang="es-SV" sz="1200" dirty="0">
                <a:latin typeface="+mj-lt"/>
                <a:cs typeface="Calibri" pitchFamily="34" charset="0"/>
              </a:rPr>
              <a:t>el periodo Junio 2015 – Mayo 2016, en el </a:t>
            </a:r>
            <a:r>
              <a:rPr lang="es-SV" sz="1200" dirty="0" smtClean="0">
                <a:latin typeface="+mj-lt"/>
                <a:cs typeface="Calibri" pitchFamily="34" charset="0"/>
              </a:rPr>
              <a:t>portal de </a:t>
            </a:r>
            <a:r>
              <a:rPr lang="es-SV" sz="1200" dirty="0">
                <a:latin typeface="+mj-lt"/>
                <a:cs typeface="Calibri" pitchFamily="34" charset="0"/>
              </a:rPr>
              <a:t>Transparencia Gobierno Abierto se publicaron un total de </a:t>
            </a:r>
            <a:r>
              <a:rPr lang="es-SV" sz="1200" b="1" dirty="0">
                <a:solidFill>
                  <a:srgbClr val="0070C0"/>
                </a:solidFill>
                <a:latin typeface="+mj-lt"/>
                <a:cs typeface="Calibri" pitchFamily="34" charset="0"/>
              </a:rPr>
              <a:t>1,025 documentos</a:t>
            </a:r>
            <a:r>
              <a:rPr lang="es-SV" sz="1200" dirty="0">
                <a:latin typeface="+mj-lt"/>
                <a:cs typeface="Calibri" pitchFamily="34" charset="0"/>
              </a:rPr>
              <a:t> de Información Oficiosa y se atendieron un total de </a:t>
            </a:r>
            <a:r>
              <a:rPr lang="es-SV" sz="1200" b="1" dirty="0">
                <a:solidFill>
                  <a:srgbClr val="0070C0"/>
                </a:solidFill>
                <a:latin typeface="+mj-lt"/>
                <a:cs typeface="Calibri" pitchFamily="34" charset="0"/>
              </a:rPr>
              <a:t>121 solicitudes de </a:t>
            </a:r>
            <a:r>
              <a:rPr lang="es-SV" sz="1200" b="1" dirty="0" smtClean="0">
                <a:solidFill>
                  <a:srgbClr val="0070C0"/>
                </a:solidFill>
                <a:latin typeface="+mj-lt"/>
                <a:cs typeface="Calibri" pitchFamily="34" charset="0"/>
              </a:rPr>
              <a:t>información</a:t>
            </a:r>
            <a:r>
              <a:rPr lang="es-SV" sz="1200" dirty="0" smtClean="0">
                <a:latin typeface="+mj-lt"/>
                <a:cs typeface="Calibri" pitchFamily="34" charset="0"/>
              </a:rPr>
              <a:t>.</a:t>
            </a:r>
            <a:endParaRPr lang="es-SV" sz="1200" dirty="0">
              <a:latin typeface="+mj-lt"/>
              <a:cs typeface="Calibri" pitchFamily="34" charset="0"/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8861411"/>
              </p:ext>
            </p:extLst>
          </p:nvPr>
        </p:nvGraphicFramePr>
        <p:xfrm>
          <a:off x="798286" y="2669484"/>
          <a:ext cx="7178166" cy="3712320"/>
        </p:xfrm>
        <a:graphic>
          <a:graphicData uri="http://schemas.openxmlformats.org/drawingml/2006/table">
            <a:tbl>
              <a:tblPr firstRow="1" firstCol="1" bandRow="1"/>
              <a:tblGrid>
                <a:gridCol w="3636162"/>
                <a:gridCol w="1700077"/>
                <a:gridCol w="141850"/>
                <a:gridCol w="1700077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b="1" dirty="0">
                          <a:effectLst/>
                          <a:latin typeface="+mj-lt"/>
                          <a:ea typeface="Arial Unicode MS"/>
                          <a:cs typeface="Calibri" pitchFamily="34" charset="0"/>
                        </a:rPr>
                        <a:t>GESTIÓN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b="1" dirty="0">
                          <a:effectLst/>
                          <a:latin typeface="+mj-lt"/>
                          <a:ea typeface="Arial Unicode MS"/>
                          <a:cs typeface="Calibri" pitchFamily="34" charset="0"/>
                        </a:rPr>
                        <a:t>JUNIO 2014 </a:t>
                      </a:r>
                      <a:r>
                        <a:rPr lang="es-SV" sz="1050" b="1" dirty="0" smtClean="0">
                          <a:effectLst/>
                          <a:latin typeface="+mj-lt"/>
                          <a:ea typeface="Arial Unicode MS"/>
                          <a:cs typeface="Calibri" pitchFamily="34" charset="0"/>
                        </a:rPr>
                        <a:t>– MAYO 2015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b="1" dirty="0">
                          <a:effectLst/>
                          <a:latin typeface="+mj-lt"/>
                          <a:ea typeface="Arial Unicode MS"/>
                          <a:cs typeface="Calibri" pitchFamily="34" charset="0"/>
                        </a:rPr>
                        <a:t> 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b="1" dirty="0">
                          <a:effectLst/>
                          <a:latin typeface="+mj-lt"/>
                          <a:ea typeface="Arial Unicode MS"/>
                          <a:cs typeface="Calibri" pitchFamily="34" charset="0"/>
                        </a:rPr>
                        <a:t>JUNIO 2015 - MAYO 2016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b="1">
                          <a:effectLst/>
                          <a:latin typeface="+mj-lt"/>
                          <a:ea typeface="Arial Unicode MS"/>
                          <a:cs typeface="Calibri" pitchFamily="34" charset="0"/>
                        </a:rPr>
                        <a:t>Publicación de Información Oficiosa: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 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b="1">
                          <a:effectLst/>
                          <a:latin typeface="+mj-lt"/>
                          <a:ea typeface="Arial Unicode MS"/>
                          <a:cs typeface="Calibri" pitchFamily="34" charset="0"/>
                        </a:rPr>
                        <a:t> 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b="1">
                          <a:effectLst/>
                          <a:latin typeface="+mj-lt"/>
                          <a:ea typeface="Arial Unicode MS"/>
                          <a:cs typeface="Calibri" pitchFamily="34" charset="0"/>
                        </a:rPr>
                        <a:t> 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dirty="0">
                          <a:effectLst/>
                          <a:latin typeface="+mj-lt"/>
                          <a:ea typeface="Arial Unicode MS"/>
                          <a:cs typeface="Calibri" pitchFamily="34" charset="0"/>
                        </a:rPr>
                        <a:t>•       Marco Normativo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578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b="1">
                          <a:effectLst/>
                          <a:latin typeface="+mj-lt"/>
                          <a:ea typeface="Arial Unicode MS"/>
                          <a:cs typeface="Calibri" pitchFamily="34" charset="0"/>
                        </a:rPr>
                        <a:t> 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>
                          <a:effectLst/>
                          <a:latin typeface="+mj-lt"/>
                          <a:ea typeface="Arial Unicode MS"/>
                          <a:cs typeface="Calibri" pitchFamily="34" charset="0"/>
                        </a:rPr>
                        <a:t>582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dirty="0">
                          <a:effectLst/>
                          <a:latin typeface="+mj-lt"/>
                          <a:ea typeface="Arial Unicode MS"/>
                          <a:cs typeface="Calibri" pitchFamily="34" charset="0"/>
                        </a:rPr>
                        <a:t>•       Gestión Estratégica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69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b="1">
                          <a:effectLst/>
                          <a:latin typeface="+mj-lt"/>
                          <a:ea typeface="Arial Unicode MS"/>
                          <a:cs typeface="Calibri" pitchFamily="34" charset="0"/>
                        </a:rPr>
                        <a:t> 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>
                          <a:effectLst/>
                          <a:latin typeface="+mj-lt"/>
                          <a:ea typeface="Arial Unicode MS"/>
                          <a:cs typeface="Calibri" pitchFamily="34" charset="0"/>
                        </a:rPr>
                        <a:t>79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dirty="0">
                          <a:effectLst/>
                          <a:latin typeface="+mj-lt"/>
                          <a:ea typeface="Arial Unicode MS"/>
                          <a:cs typeface="Calibri" pitchFamily="34" charset="0"/>
                        </a:rPr>
                        <a:t>•       Marco Presupuestario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251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b="1">
                          <a:effectLst/>
                          <a:latin typeface="+mj-lt"/>
                          <a:ea typeface="Arial Unicode MS"/>
                          <a:cs typeface="Calibri" pitchFamily="34" charset="0"/>
                        </a:rPr>
                        <a:t> 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>
                          <a:effectLst/>
                          <a:latin typeface="+mj-lt"/>
                          <a:ea typeface="Arial Unicode MS"/>
                          <a:cs typeface="Calibri" pitchFamily="34" charset="0"/>
                        </a:rPr>
                        <a:t>224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dirty="0">
                          <a:effectLst/>
                          <a:latin typeface="+mj-lt"/>
                          <a:ea typeface="Arial Unicode MS"/>
                          <a:cs typeface="Calibri" pitchFamily="34" charset="0"/>
                        </a:rPr>
                        <a:t>•       </a:t>
                      </a:r>
                      <a:r>
                        <a:rPr lang="es-SV" sz="1050" dirty="0" err="1">
                          <a:effectLst/>
                          <a:latin typeface="+mj-lt"/>
                          <a:ea typeface="Arial Unicode MS"/>
                          <a:cs typeface="Calibri" pitchFamily="34" charset="0"/>
                        </a:rPr>
                        <a:t>UAIP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170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b="1">
                          <a:effectLst/>
                          <a:latin typeface="+mj-lt"/>
                          <a:ea typeface="Arial Unicode MS"/>
                          <a:cs typeface="Calibri" pitchFamily="34" charset="0"/>
                        </a:rPr>
                        <a:t> 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dirty="0">
                          <a:effectLst/>
                          <a:latin typeface="+mj-lt"/>
                          <a:ea typeface="Arial Unicode MS"/>
                          <a:cs typeface="Calibri" pitchFamily="34" charset="0"/>
                        </a:rPr>
                        <a:t>137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dirty="0">
                          <a:effectLst/>
                          <a:latin typeface="+mj-lt"/>
                          <a:ea typeface="Arial Unicode MS"/>
                          <a:cs typeface="Calibri" pitchFamily="34" charset="0"/>
                        </a:rPr>
                        <a:t>•       Participación Ciudadana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3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b="1" dirty="0">
                          <a:effectLst/>
                          <a:latin typeface="+mj-lt"/>
                          <a:ea typeface="Arial Unicode MS"/>
                          <a:cs typeface="Calibri" pitchFamily="34" charset="0"/>
                        </a:rPr>
                        <a:t> 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dirty="0">
                          <a:effectLst/>
                          <a:latin typeface="+mj-lt"/>
                          <a:ea typeface="Arial Unicode MS"/>
                          <a:cs typeface="Calibri" pitchFamily="34" charset="0"/>
                        </a:rPr>
                        <a:t>3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b="1">
                          <a:effectLst/>
                          <a:latin typeface="+mj-lt"/>
                          <a:ea typeface="Arial Unicode MS"/>
                          <a:cs typeface="Calibri" pitchFamily="34" charset="0"/>
                        </a:rPr>
                        <a:t>TOTAL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1,071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b="1">
                          <a:effectLst/>
                          <a:latin typeface="+mj-lt"/>
                          <a:ea typeface="Arial Unicode MS"/>
                          <a:cs typeface="Calibri" pitchFamily="34" charset="0"/>
                        </a:rPr>
                        <a:t> 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b="1">
                          <a:effectLst/>
                          <a:latin typeface="+mj-lt"/>
                          <a:ea typeface="Arial Unicode MS"/>
                          <a:cs typeface="Calibri" pitchFamily="34" charset="0"/>
                        </a:rPr>
                        <a:t>1,025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b="1">
                          <a:effectLst/>
                          <a:latin typeface="+mj-lt"/>
                          <a:ea typeface="Arial Unicode MS"/>
                          <a:cs typeface="Calibri" pitchFamily="34" charset="0"/>
                        </a:rPr>
                        <a:t>Gestión de solicitudes de acceso a la información: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 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>
                          <a:effectLst/>
                          <a:latin typeface="+mj-lt"/>
                          <a:ea typeface="Arial Unicode MS"/>
                          <a:cs typeface="Calibri" pitchFamily="34" charset="0"/>
                        </a:rPr>
                        <a:t> 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>
                          <a:effectLst/>
                          <a:latin typeface="+mj-lt"/>
                          <a:ea typeface="Arial Unicode MS"/>
                          <a:cs typeface="Calibri" pitchFamily="34" charset="0"/>
                        </a:rPr>
                        <a:t> 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dirty="0">
                          <a:effectLst/>
                          <a:latin typeface="+mj-lt"/>
                          <a:ea typeface="Arial Unicode MS"/>
                          <a:cs typeface="Calibri" pitchFamily="34" charset="0"/>
                        </a:rPr>
                        <a:t>•       Información oficiosa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42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>
                          <a:effectLst/>
                          <a:latin typeface="+mj-lt"/>
                          <a:ea typeface="Arial Unicode MS"/>
                          <a:cs typeface="Calibri" pitchFamily="34" charset="0"/>
                        </a:rPr>
                        <a:t> 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>
                          <a:effectLst/>
                          <a:latin typeface="+mj-lt"/>
                          <a:ea typeface="Arial Unicode MS"/>
                          <a:cs typeface="Calibri" pitchFamily="34" charset="0"/>
                        </a:rPr>
                        <a:t>28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>
                          <a:effectLst/>
                          <a:latin typeface="+mj-lt"/>
                          <a:ea typeface="Arial Unicode MS"/>
                          <a:cs typeface="Calibri" pitchFamily="34" charset="0"/>
                        </a:rPr>
                        <a:t>•       Pública no oficiosa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45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>
                          <a:effectLst/>
                          <a:latin typeface="+mj-lt"/>
                          <a:ea typeface="Arial Unicode MS"/>
                          <a:cs typeface="Calibri" pitchFamily="34" charset="0"/>
                        </a:rPr>
                        <a:t> 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>
                          <a:effectLst/>
                          <a:latin typeface="+mj-lt"/>
                          <a:ea typeface="Arial Unicode MS"/>
                          <a:cs typeface="Calibri" pitchFamily="34" charset="0"/>
                        </a:rPr>
                        <a:t>49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>
                          <a:effectLst/>
                          <a:latin typeface="+mj-lt"/>
                          <a:ea typeface="Arial Unicode MS"/>
                          <a:cs typeface="Calibri" pitchFamily="34" charset="0"/>
                        </a:rPr>
                        <a:t>•       Datos personales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52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>
                          <a:effectLst/>
                          <a:latin typeface="+mj-lt"/>
                          <a:ea typeface="Arial Unicode MS"/>
                          <a:cs typeface="Calibri" pitchFamily="34" charset="0"/>
                        </a:rPr>
                        <a:t> 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>
                          <a:effectLst/>
                          <a:latin typeface="+mj-lt"/>
                          <a:ea typeface="Arial Unicode MS"/>
                          <a:cs typeface="Calibri" pitchFamily="34" charset="0"/>
                        </a:rPr>
                        <a:t>37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>
                          <a:effectLst/>
                          <a:latin typeface="+mj-lt"/>
                          <a:ea typeface="Arial Unicode MS"/>
                          <a:cs typeface="Calibri" pitchFamily="34" charset="0"/>
                        </a:rPr>
                        <a:t>•       Información confidencial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-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>
                          <a:effectLst/>
                          <a:latin typeface="+mj-lt"/>
                          <a:ea typeface="Arial Unicode MS"/>
                          <a:cs typeface="Calibri" pitchFamily="34" charset="0"/>
                        </a:rPr>
                        <a:t> 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>
                          <a:effectLst/>
                          <a:latin typeface="+mj-lt"/>
                          <a:ea typeface="Arial Unicode MS"/>
                          <a:cs typeface="Calibri" pitchFamily="34" charset="0"/>
                        </a:rPr>
                        <a:t>-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dirty="0">
                          <a:effectLst/>
                          <a:latin typeface="+mj-lt"/>
                          <a:ea typeface="Arial Unicode MS"/>
                          <a:cs typeface="Calibri" pitchFamily="34" charset="0"/>
                        </a:rPr>
                        <a:t>•       Información reservada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7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>
                          <a:effectLst/>
                          <a:latin typeface="+mj-lt"/>
                          <a:ea typeface="Arial Unicode MS"/>
                          <a:cs typeface="Calibri" pitchFamily="34" charset="0"/>
                        </a:rPr>
                        <a:t> 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>
                          <a:effectLst/>
                          <a:latin typeface="+mj-lt"/>
                          <a:ea typeface="Arial Unicode MS"/>
                          <a:cs typeface="Calibri" pitchFamily="34" charset="0"/>
                        </a:rPr>
                        <a:t>7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b="1">
                          <a:effectLst/>
                          <a:latin typeface="+mj-lt"/>
                          <a:ea typeface="Arial Unicode MS"/>
                          <a:cs typeface="Calibri" pitchFamily="34" charset="0"/>
                        </a:rPr>
                        <a:t>TOTAL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146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b="1">
                          <a:effectLst/>
                          <a:latin typeface="+mj-lt"/>
                          <a:ea typeface="Arial Unicode MS"/>
                          <a:cs typeface="Calibri" pitchFamily="34" charset="0"/>
                        </a:rPr>
                        <a:t> 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b="1">
                          <a:effectLst/>
                          <a:latin typeface="+mj-lt"/>
                          <a:ea typeface="Arial Unicode MS"/>
                          <a:cs typeface="Calibri" pitchFamily="34" charset="0"/>
                        </a:rPr>
                        <a:t>121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b="1" dirty="0">
                          <a:effectLst/>
                          <a:latin typeface="+mj-lt"/>
                          <a:ea typeface="Arial Unicode MS"/>
                          <a:cs typeface="Calibri" pitchFamily="34" charset="0"/>
                        </a:rPr>
                        <a:t>Tiempo promedio de respuesta (días hábiles)*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3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b="1">
                          <a:effectLst/>
                          <a:latin typeface="+mj-lt"/>
                          <a:ea typeface="Arial Unicode MS"/>
                          <a:cs typeface="Calibri" pitchFamily="34" charset="0"/>
                        </a:rPr>
                        <a:t> 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b="1" dirty="0">
                          <a:effectLst/>
                          <a:latin typeface="+mj-lt"/>
                          <a:ea typeface="Arial Unicode MS"/>
                          <a:cs typeface="Calibri" pitchFamily="34" charset="0"/>
                        </a:rPr>
                        <a:t>4.7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</a:tbl>
          </a:graphicData>
        </a:graphic>
      </p:graphicFrame>
      <p:sp>
        <p:nvSpPr>
          <p:cNvPr id="4" name="3 Rectángulo"/>
          <p:cNvSpPr/>
          <p:nvPr/>
        </p:nvSpPr>
        <p:spPr>
          <a:xfrm>
            <a:off x="1187624" y="6454640"/>
            <a:ext cx="6693865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SV" sz="700" dirty="0">
                <a:latin typeface="+mj-lt"/>
                <a:cs typeface="Calibri" pitchFamily="34" charset="0"/>
              </a:rPr>
              <a:t>* Tiempo promedio con variación debido a solicitudes en las que se amplió el plazo de respuesta debido a la complejidad de la información requerida y en otros casos, por tratarse de información de más de 5 años de antigüedad.</a:t>
            </a: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549219" y="445293"/>
            <a:ext cx="7303010" cy="7806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SV" sz="3600" b="1" dirty="0" smtClean="0">
                <a:solidFill>
                  <a:srgbClr val="0070C0"/>
                </a:solidFill>
                <a:ea typeface="Calibri"/>
                <a:cs typeface="Times New Roman"/>
              </a:rPr>
              <a:t>Mecanismos de </a:t>
            </a:r>
            <a:br>
              <a:rPr lang="es-SV" sz="3600" b="1" dirty="0" smtClean="0">
                <a:solidFill>
                  <a:srgbClr val="0070C0"/>
                </a:solidFill>
                <a:ea typeface="Calibri"/>
                <a:cs typeface="Times New Roman"/>
              </a:rPr>
            </a:br>
            <a:r>
              <a:rPr lang="es-SV" sz="3600" b="1" dirty="0" smtClean="0">
                <a:solidFill>
                  <a:srgbClr val="0070C0"/>
                </a:solidFill>
                <a:ea typeface="Calibri"/>
                <a:cs typeface="Times New Roman"/>
              </a:rPr>
              <a:t>Participación Ciudadana</a:t>
            </a:r>
            <a:endParaRPr lang="es-SV" sz="3600" b="1" dirty="0">
              <a:solidFill>
                <a:srgbClr val="0070C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1185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Título"/>
          <p:cNvSpPr txBox="1">
            <a:spLocks/>
          </p:cNvSpPr>
          <p:nvPr/>
        </p:nvSpPr>
        <p:spPr>
          <a:xfrm>
            <a:off x="2994339" y="583377"/>
            <a:ext cx="3137520" cy="58915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SV" sz="3400" b="1" dirty="0" smtClean="0">
                <a:solidFill>
                  <a:srgbClr val="0070C0"/>
                </a:solidFill>
              </a:rPr>
              <a:t>Contenido</a:t>
            </a:r>
            <a:endParaRPr lang="es-SV" sz="3400" b="1" dirty="0">
              <a:solidFill>
                <a:srgbClr val="0070C0"/>
              </a:solidFill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1827458"/>
              </p:ext>
            </p:extLst>
          </p:nvPr>
        </p:nvGraphicFramePr>
        <p:xfrm>
          <a:off x="179512" y="1385046"/>
          <a:ext cx="8856984" cy="53693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35431"/>
                <a:gridCol w="4221553"/>
              </a:tblGrid>
              <a:tr h="5369305">
                <a:tc>
                  <a:txBody>
                    <a:bodyPr/>
                    <a:lstStyle/>
                    <a:p>
                      <a:pPr marL="400050" indent="-400050">
                        <a:lnSpc>
                          <a:spcPct val="115000"/>
                        </a:lnSpc>
                        <a:buFont typeface="Arial" pitchFamily="34" charset="0"/>
                        <a:buChar char="•"/>
                        <a:defRPr/>
                      </a:pPr>
                      <a:r>
                        <a:rPr lang="es-SV" sz="1400" b="1" dirty="0" smtClean="0">
                          <a:solidFill>
                            <a:srgbClr val="0070C0"/>
                          </a:solidFill>
                          <a:latin typeface="+mj-lt"/>
                          <a:ea typeface="Calibri"/>
                          <a:cs typeface="Calibri" pitchFamily="34" charset="0"/>
                        </a:rPr>
                        <a:t>Gestión Estratégica. </a:t>
                      </a:r>
                    </a:p>
                    <a:p>
                      <a:pPr marL="987425" lvl="1" indent="-352425" fontAlgn="ctr">
                        <a:lnSpc>
                          <a:spcPct val="115000"/>
                        </a:lnSpc>
                        <a:buFont typeface="Wingdings" pitchFamily="2" charset="2"/>
                        <a:buChar char="ü"/>
                        <a:defRPr/>
                      </a:pPr>
                      <a:r>
                        <a:rPr lang="es-SV" sz="1400" b="0" dirty="0" smtClean="0">
                          <a:solidFill>
                            <a:schemeClr val="tx1"/>
                          </a:solidFill>
                          <a:latin typeface="+mj-lt"/>
                          <a:cs typeface="Calibri" pitchFamily="34" charset="0"/>
                        </a:rPr>
                        <a:t>Pensamiento</a:t>
                      </a:r>
                      <a:r>
                        <a:rPr lang="es-SV" sz="1400" b="0" baseline="0" dirty="0" smtClean="0">
                          <a:solidFill>
                            <a:schemeClr val="tx1"/>
                          </a:solidFill>
                          <a:latin typeface="+mj-lt"/>
                          <a:cs typeface="Calibri" pitchFamily="34" charset="0"/>
                        </a:rPr>
                        <a:t> e</a:t>
                      </a:r>
                      <a:r>
                        <a:rPr lang="es-SV" sz="1400" b="0" dirty="0" smtClean="0">
                          <a:solidFill>
                            <a:schemeClr val="tx1"/>
                          </a:solidFill>
                          <a:latin typeface="+mj-lt"/>
                          <a:cs typeface="Calibri" pitchFamily="34" charset="0"/>
                        </a:rPr>
                        <a:t>stratégico.</a:t>
                      </a:r>
                    </a:p>
                    <a:p>
                      <a:pPr marL="987425" lvl="1" indent="-352425" fontAlgn="ctr">
                        <a:lnSpc>
                          <a:spcPct val="115000"/>
                        </a:lnSpc>
                        <a:buFont typeface="Wingdings" pitchFamily="2" charset="2"/>
                        <a:buChar char="ü"/>
                      </a:pPr>
                      <a:r>
                        <a:rPr lang="es-SV" sz="1400" b="0" dirty="0" smtClean="0">
                          <a:solidFill>
                            <a:schemeClr val="tx1"/>
                          </a:solidFill>
                          <a:latin typeface="+mj-lt"/>
                          <a:cs typeface="Calibri" pitchFamily="34" charset="0"/>
                        </a:rPr>
                        <a:t>Plan Anual Operativo 2016.</a:t>
                      </a:r>
                    </a:p>
                    <a:p>
                      <a:pPr marL="635000" lvl="1" indent="0" fontAlgn="ctr">
                        <a:lnSpc>
                          <a:spcPct val="115000"/>
                        </a:lnSpc>
                        <a:buFont typeface="Wingdings" pitchFamily="2" charset="2"/>
                        <a:buNone/>
                      </a:pPr>
                      <a:endParaRPr lang="es-SV" sz="1400" b="0" dirty="0" smtClean="0">
                        <a:solidFill>
                          <a:schemeClr val="tx1"/>
                        </a:solidFill>
                        <a:latin typeface="+mj-lt"/>
                        <a:cs typeface="Calibri" pitchFamily="34" charset="0"/>
                      </a:endParaRPr>
                    </a:p>
                    <a:p>
                      <a:pPr marL="400050" indent="-400050" algn="l" defTabSz="914400" rtl="0" eaLnBrk="1" fontAlgn="ctr" latinLnBrk="0" hangingPunct="1">
                        <a:lnSpc>
                          <a:spcPct val="115000"/>
                        </a:lnSpc>
                        <a:buFont typeface="Arial" pitchFamily="34" charset="0"/>
                        <a:buChar char="•"/>
                        <a:defRPr/>
                      </a:pPr>
                      <a:r>
                        <a:rPr lang="es-SV" sz="1400" b="1" kern="1200" dirty="0" smtClean="0">
                          <a:solidFill>
                            <a:srgbClr val="0070C0"/>
                          </a:solidFill>
                          <a:latin typeface="+mj-lt"/>
                          <a:ea typeface="Calibri"/>
                          <a:cs typeface="Calibri" pitchFamily="34" charset="0"/>
                        </a:rPr>
                        <a:t>Principales resultados.</a:t>
                      </a:r>
                    </a:p>
                    <a:p>
                      <a:pPr marL="987425" lvl="1" indent="-352425" algn="l" defTabSz="914400" rtl="0" eaLnBrk="1" fontAlgn="ctr" latinLnBrk="0" hangingPunct="1">
                        <a:lnSpc>
                          <a:spcPct val="115000"/>
                        </a:lnSpc>
                        <a:buFont typeface="Wingdings" pitchFamily="2" charset="2"/>
                        <a:buChar char="ü"/>
                        <a:tabLst>
                          <a:tab pos="723900" algn="l"/>
                        </a:tabLst>
                      </a:pPr>
                      <a:r>
                        <a:rPr lang="es-SV" sz="14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Calibri" pitchFamily="34" charset="0"/>
                        </a:rPr>
                        <a:t>Soluciones habitacionales.</a:t>
                      </a:r>
                    </a:p>
                    <a:p>
                      <a:pPr marL="987425" lvl="1" indent="-352425" algn="l" defTabSz="914400" rtl="0" eaLnBrk="1" fontAlgn="ctr" latinLnBrk="0" hangingPunct="1">
                        <a:lnSpc>
                          <a:spcPct val="115000"/>
                        </a:lnSpc>
                        <a:buFont typeface="Wingdings" pitchFamily="2" charset="2"/>
                        <a:buChar char="ü"/>
                        <a:tabLst>
                          <a:tab pos="723900" algn="l"/>
                        </a:tabLst>
                      </a:pPr>
                      <a:r>
                        <a:rPr lang="es-SV" sz="14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Calibri" pitchFamily="34" charset="0"/>
                        </a:rPr>
                        <a:t>Créditos otorgados.</a:t>
                      </a:r>
                    </a:p>
                    <a:p>
                      <a:pPr marL="987425" lvl="1" indent="-352425" algn="l" defTabSz="914400" rtl="0" eaLnBrk="1" fontAlgn="ctr" latinLnBrk="0" hangingPunct="1">
                        <a:lnSpc>
                          <a:spcPct val="115000"/>
                        </a:lnSpc>
                        <a:buFont typeface="Wingdings" pitchFamily="2" charset="2"/>
                        <a:buChar char="ü"/>
                        <a:tabLst>
                          <a:tab pos="723900" algn="l"/>
                        </a:tabLst>
                      </a:pPr>
                      <a:r>
                        <a:rPr lang="es-SV" sz="14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Calibri" pitchFamily="34" charset="0"/>
                        </a:rPr>
                        <a:t>Créditos por Programas.</a:t>
                      </a:r>
                    </a:p>
                    <a:p>
                      <a:pPr marL="987425" lvl="1" indent="-352425" algn="l" defTabSz="914400" rtl="0" eaLnBrk="1" fontAlgn="ctr" latinLnBrk="0" hangingPunct="1">
                        <a:lnSpc>
                          <a:spcPct val="115000"/>
                        </a:lnSpc>
                        <a:buFont typeface="Wingdings" pitchFamily="2" charset="2"/>
                        <a:buChar char="ü"/>
                        <a:tabLst>
                          <a:tab pos="723900" algn="l"/>
                        </a:tabLst>
                      </a:pPr>
                      <a:r>
                        <a:rPr lang="es-SV" sz="14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Calibri" pitchFamily="34" charset="0"/>
                        </a:rPr>
                        <a:t>Modernización y descentralización de servicios.</a:t>
                      </a:r>
                    </a:p>
                    <a:p>
                      <a:pPr marL="987425" lvl="1" indent="-352425" algn="l" defTabSz="914400" rtl="0" eaLnBrk="1" fontAlgn="ctr" latinLnBrk="0" hangingPunct="1">
                        <a:lnSpc>
                          <a:spcPct val="115000"/>
                        </a:lnSpc>
                        <a:buFont typeface="Wingdings" pitchFamily="2" charset="2"/>
                        <a:buChar char="ü"/>
                      </a:pPr>
                      <a:r>
                        <a:rPr lang="es-SV" sz="14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Calibri" pitchFamily="34" charset="0"/>
                        </a:rPr>
                        <a:t>Cartera hipotecaria.</a:t>
                      </a:r>
                    </a:p>
                    <a:p>
                      <a:pPr marL="987425" lvl="1" indent="-352425" algn="l" defTabSz="914400" rtl="0" eaLnBrk="1" fontAlgn="ctr" latinLnBrk="0" hangingPunct="1">
                        <a:lnSpc>
                          <a:spcPct val="115000"/>
                        </a:lnSpc>
                        <a:buFont typeface="Wingdings" pitchFamily="2" charset="2"/>
                        <a:buChar char="ü"/>
                      </a:pPr>
                      <a:r>
                        <a:rPr lang="es-SV" sz="14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Calibri" pitchFamily="34" charset="0"/>
                        </a:rPr>
                        <a:t>Otros logros relevantes.</a:t>
                      </a:r>
                      <a:endParaRPr lang="es-SV" sz="1400" b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00050" indent="-400050" algn="l" defTabSz="914400" rtl="0" eaLnBrk="1" fontAlgn="ctr" latinLnBrk="0" hangingPunct="1">
                        <a:lnSpc>
                          <a:spcPct val="115000"/>
                        </a:lnSpc>
                        <a:buFont typeface="Arial" pitchFamily="34" charset="0"/>
                        <a:buChar char="•"/>
                        <a:defRPr/>
                      </a:pPr>
                      <a:r>
                        <a:rPr lang="es-SV" sz="1400" b="1" kern="1200" dirty="0" smtClean="0">
                          <a:solidFill>
                            <a:srgbClr val="0070C0"/>
                          </a:solidFill>
                          <a:latin typeface="+mj-lt"/>
                          <a:ea typeface="Calibri"/>
                          <a:cs typeface="Calibri" pitchFamily="34" charset="0"/>
                        </a:rPr>
                        <a:t>Otras acciones ejecutadas.</a:t>
                      </a:r>
                    </a:p>
                    <a:p>
                      <a:pPr marL="987425" lvl="1" indent="-352425" algn="l" defTabSz="914400" rtl="0" eaLnBrk="1" fontAlgn="ctr" latinLnBrk="0" hangingPunct="1">
                        <a:lnSpc>
                          <a:spcPct val="115000"/>
                        </a:lnSpc>
                        <a:buFont typeface="Wingdings" pitchFamily="2" charset="2"/>
                        <a:buChar char="ü"/>
                      </a:pPr>
                      <a:r>
                        <a:rPr lang="es-SV" sz="14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Calibri" pitchFamily="34" charset="0"/>
                        </a:rPr>
                        <a:t>Proyectos y acciones.</a:t>
                      </a:r>
                    </a:p>
                    <a:p>
                      <a:pPr marL="987425" lvl="1" indent="-352425" algn="l" defTabSz="914400" rtl="0" eaLnBrk="1" fontAlgn="ctr" latinLnBrk="0" hangingPunct="1">
                        <a:lnSpc>
                          <a:spcPct val="115000"/>
                        </a:lnSpc>
                        <a:buFont typeface="Wingdings" pitchFamily="2" charset="2"/>
                        <a:buChar char="ü"/>
                      </a:pPr>
                      <a:r>
                        <a:rPr lang="es-SV" sz="14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Calibri" pitchFamily="34" charset="0"/>
                        </a:rPr>
                        <a:t>Mecanismos de participación ciudadana.</a:t>
                      </a:r>
                    </a:p>
                    <a:p>
                      <a:pPr marL="987425" lvl="1" indent="-352425" algn="l" defTabSz="914400" rtl="0" eaLnBrk="1" fontAlgn="ctr" latinLnBrk="0" hangingPunct="1">
                        <a:lnSpc>
                          <a:spcPct val="115000"/>
                        </a:lnSpc>
                        <a:buFont typeface="Wingdings" pitchFamily="2" charset="2"/>
                        <a:buChar char="ü"/>
                      </a:pPr>
                      <a:r>
                        <a:rPr lang="es-SV" sz="14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Calibri" pitchFamily="34" charset="0"/>
                        </a:rPr>
                        <a:t>Contrataciones y adquisiciones.</a:t>
                      </a:r>
                    </a:p>
                    <a:p>
                      <a:pPr marL="987425" lvl="1" indent="-352425" algn="l" defTabSz="914400" rtl="0" eaLnBrk="1" fontAlgn="ctr" latinLnBrk="0" hangingPunct="1">
                        <a:lnSpc>
                          <a:spcPct val="115000"/>
                        </a:lnSpc>
                        <a:buFont typeface="Wingdings" pitchFamily="2" charset="2"/>
                        <a:buChar char="ü"/>
                      </a:pPr>
                      <a:r>
                        <a:rPr lang="es-SV" sz="14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Calibri" pitchFamily="34" charset="0"/>
                        </a:rPr>
                        <a:t>Contratación de personal.</a:t>
                      </a:r>
                    </a:p>
                    <a:p>
                      <a:pPr marL="987425" lvl="1" indent="-352425" algn="l" defTabSz="914400" rtl="0" eaLnBrk="1" fontAlgn="ctr" latinLnBrk="0" hangingPunct="1">
                        <a:lnSpc>
                          <a:spcPct val="115000"/>
                        </a:lnSpc>
                        <a:buFont typeface="Wingdings" pitchFamily="2" charset="2"/>
                        <a:buChar char="ü"/>
                      </a:pPr>
                      <a:r>
                        <a:rPr lang="es-SV" sz="14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Calibri" pitchFamily="34" charset="0"/>
                        </a:rPr>
                        <a:t>Denuncias y Reclamos.</a:t>
                      </a:r>
                    </a:p>
                    <a:p>
                      <a:pPr marL="635000" lvl="1" indent="0" algn="l" defTabSz="914400" rtl="0" eaLnBrk="1" fontAlgn="ctr" latinLnBrk="0" hangingPunct="1">
                        <a:lnSpc>
                          <a:spcPct val="115000"/>
                        </a:lnSpc>
                        <a:buFont typeface="Wingdings" pitchFamily="2" charset="2"/>
                        <a:buNone/>
                      </a:pPr>
                      <a:endParaRPr lang="es-SV" sz="1400" b="0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Calibri" pitchFamily="34" charset="0"/>
                      </a:endParaRPr>
                    </a:p>
                    <a:p>
                      <a:pPr marL="400050" indent="-400050" algn="l" defTabSz="914400" rtl="0" eaLnBrk="1" fontAlgn="ctr" latinLnBrk="0" hangingPunct="1">
                        <a:lnSpc>
                          <a:spcPct val="115000"/>
                        </a:lnSpc>
                        <a:buFont typeface="Arial" pitchFamily="34" charset="0"/>
                        <a:buChar char="•"/>
                        <a:defRPr/>
                      </a:pPr>
                      <a:r>
                        <a:rPr lang="es-SV" sz="1400" b="1" kern="1200" dirty="0" smtClean="0">
                          <a:solidFill>
                            <a:srgbClr val="0070C0"/>
                          </a:solidFill>
                          <a:latin typeface="+mj-lt"/>
                          <a:ea typeface="Calibri"/>
                          <a:cs typeface="Calibri" pitchFamily="34" charset="0"/>
                        </a:rPr>
                        <a:t>Dificultades enfrentadas y acciones para superarlas.</a:t>
                      </a:r>
                    </a:p>
                    <a:p>
                      <a:pPr marL="400050" indent="-400050" algn="l" defTabSz="914400" rtl="0" eaLnBrk="1" fontAlgn="ctr" latinLnBrk="0" hangingPunct="1">
                        <a:lnSpc>
                          <a:spcPct val="115000"/>
                        </a:lnSpc>
                        <a:buFont typeface="Arial" pitchFamily="34" charset="0"/>
                        <a:buChar char="•"/>
                        <a:defRPr/>
                      </a:pPr>
                      <a:endParaRPr lang="es-SV" sz="1400" b="1" kern="1200" dirty="0" smtClean="0">
                        <a:solidFill>
                          <a:srgbClr val="0070C0"/>
                        </a:solidFill>
                        <a:latin typeface="+mj-lt"/>
                        <a:ea typeface="Calibri"/>
                        <a:cs typeface="Calibri" pitchFamily="34" charset="0"/>
                      </a:endParaRPr>
                    </a:p>
                    <a:p>
                      <a:pPr marL="400050" indent="-400050" algn="l" defTabSz="914400" rtl="0" eaLnBrk="1" fontAlgn="ctr" latinLnBrk="0" hangingPunct="1">
                        <a:lnSpc>
                          <a:spcPct val="115000"/>
                        </a:lnSpc>
                        <a:buFont typeface="Arial" pitchFamily="34" charset="0"/>
                        <a:buChar char="•"/>
                        <a:defRPr/>
                      </a:pPr>
                      <a:r>
                        <a:rPr lang="es-SV" sz="1400" b="1" kern="1200" dirty="0" smtClean="0">
                          <a:solidFill>
                            <a:srgbClr val="0070C0"/>
                          </a:solidFill>
                          <a:latin typeface="+mj-lt"/>
                          <a:ea typeface="Calibri"/>
                          <a:cs typeface="Calibri" pitchFamily="34" charset="0"/>
                        </a:rPr>
                        <a:t>Gestión financiera y ejecución</a:t>
                      </a:r>
                      <a:r>
                        <a:rPr lang="es-SV" sz="1400" b="1" kern="1200" baseline="0" dirty="0" smtClean="0">
                          <a:solidFill>
                            <a:srgbClr val="0070C0"/>
                          </a:solidFill>
                          <a:latin typeface="+mj-lt"/>
                          <a:ea typeface="Calibri"/>
                          <a:cs typeface="Calibri" pitchFamily="34" charset="0"/>
                        </a:rPr>
                        <a:t> </a:t>
                      </a:r>
                      <a:r>
                        <a:rPr lang="es-SV" sz="1400" b="1" kern="1200" dirty="0" smtClean="0">
                          <a:solidFill>
                            <a:srgbClr val="0070C0"/>
                          </a:solidFill>
                          <a:latin typeface="+mj-lt"/>
                          <a:ea typeface="Calibri"/>
                          <a:cs typeface="Calibri" pitchFamily="34" charset="0"/>
                        </a:rPr>
                        <a:t>presupuestaria.</a:t>
                      </a:r>
                    </a:p>
                    <a:p>
                      <a:pPr marL="987425" lvl="1" indent="-352425" algn="l" defTabSz="914400" rtl="0" eaLnBrk="1" fontAlgn="ctr" latinLnBrk="0" hangingPunct="1">
                        <a:lnSpc>
                          <a:spcPct val="115000"/>
                        </a:lnSpc>
                        <a:buFont typeface="Wingdings" pitchFamily="2" charset="2"/>
                        <a:buChar char="ü"/>
                      </a:pPr>
                      <a:r>
                        <a:rPr lang="es-SV" sz="14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Calibri" pitchFamily="34" charset="0"/>
                        </a:rPr>
                        <a:t>Estados financieros. </a:t>
                      </a:r>
                    </a:p>
                    <a:p>
                      <a:pPr marL="987425" lvl="1" indent="-352425" algn="l" defTabSz="914400" rtl="0" eaLnBrk="1" fontAlgn="ctr" latinLnBrk="0" hangingPunct="1">
                        <a:lnSpc>
                          <a:spcPct val="115000"/>
                        </a:lnSpc>
                        <a:buFont typeface="Wingdings" pitchFamily="2" charset="2"/>
                        <a:buChar char="ü"/>
                      </a:pPr>
                      <a:r>
                        <a:rPr lang="es-SV" sz="14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Calibri" pitchFamily="34" charset="0"/>
                        </a:rPr>
                        <a:t>Ejecución presupuestaria.</a:t>
                      </a:r>
                    </a:p>
                    <a:p>
                      <a:pPr marL="987425" lvl="1" indent="-352425" algn="l" defTabSz="914400" rtl="0" eaLnBrk="1" fontAlgn="ctr" latinLnBrk="0" hangingPunct="1">
                        <a:lnSpc>
                          <a:spcPct val="115000"/>
                        </a:lnSpc>
                        <a:buFont typeface="Wingdings" pitchFamily="2" charset="2"/>
                        <a:buChar char="ü"/>
                      </a:pPr>
                      <a:r>
                        <a:rPr lang="es-SV" sz="14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Calibri" pitchFamily="34" charset="0"/>
                        </a:rPr>
                        <a:t>Flujo de fondos</a:t>
                      </a:r>
                    </a:p>
                    <a:p>
                      <a:pPr marL="635000" lvl="1" indent="0" algn="l" defTabSz="914400" rtl="0" eaLnBrk="1" fontAlgn="ctr" latinLnBrk="0" hangingPunct="1">
                        <a:lnSpc>
                          <a:spcPct val="115000"/>
                        </a:lnSpc>
                        <a:buFont typeface="Wingdings" pitchFamily="2" charset="2"/>
                        <a:buNone/>
                      </a:pPr>
                      <a:endParaRPr lang="es-SV" sz="1400" b="0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Calibri" pitchFamily="34" charset="0"/>
                      </a:endParaRPr>
                    </a:p>
                    <a:p>
                      <a:pPr marL="400050" indent="-400050" algn="l" defTabSz="914400" rtl="0" eaLnBrk="1" fontAlgn="ctr" latinLnBrk="0" hangingPunct="1">
                        <a:lnSpc>
                          <a:spcPct val="115000"/>
                        </a:lnSpc>
                        <a:buFont typeface="Arial" pitchFamily="34" charset="0"/>
                        <a:buChar char="•"/>
                        <a:defRPr/>
                      </a:pPr>
                      <a:r>
                        <a:rPr lang="es-SV" sz="1400" b="1" kern="1200" dirty="0" smtClean="0">
                          <a:solidFill>
                            <a:srgbClr val="0070C0"/>
                          </a:solidFill>
                          <a:latin typeface="+mj-lt"/>
                          <a:ea typeface="Calibri"/>
                          <a:cs typeface="Calibri" pitchFamily="34" charset="0"/>
                        </a:rPr>
                        <a:t>Proyecciones de inversión</a:t>
                      </a:r>
                      <a:r>
                        <a:rPr lang="es-SV" sz="1400" b="1" kern="1200" baseline="0" dirty="0" smtClean="0">
                          <a:solidFill>
                            <a:srgbClr val="0070C0"/>
                          </a:solidFill>
                          <a:latin typeface="+mj-lt"/>
                          <a:ea typeface="Calibri"/>
                          <a:cs typeface="Calibri" pitchFamily="34" charset="0"/>
                        </a:rPr>
                        <a:t> </a:t>
                      </a:r>
                    </a:p>
                    <a:p>
                      <a:pPr marL="361950" indent="0" algn="l" defTabSz="914400" rtl="0" eaLnBrk="1" fontAlgn="ctr" latinLnBrk="0" hangingPunct="1">
                        <a:lnSpc>
                          <a:spcPct val="115000"/>
                        </a:lnSpc>
                        <a:buFont typeface="Arial" pitchFamily="34" charset="0"/>
                        <a:buNone/>
                        <a:defRPr/>
                      </a:pPr>
                      <a:r>
                        <a:rPr lang="es-SV" sz="1400" b="1" kern="1200" dirty="0" smtClean="0">
                          <a:solidFill>
                            <a:srgbClr val="0070C0"/>
                          </a:solidFill>
                          <a:latin typeface="+mj-lt"/>
                          <a:ea typeface="Calibri"/>
                          <a:cs typeface="Calibri" pitchFamily="34" charset="0"/>
                        </a:rPr>
                        <a:t>Junio 2016- Mayo 2017.</a:t>
                      </a:r>
                      <a:endParaRPr lang="es-SV" sz="1400" b="1" kern="1200" dirty="0">
                        <a:solidFill>
                          <a:srgbClr val="0070C0"/>
                        </a:solidFill>
                        <a:latin typeface="+mj-lt"/>
                        <a:ea typeface="Calibri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717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 Título"/>
          <p:cNvSpPr>
            <a:spLocks noGrp="1"/>
          </p:cNvSpPr>
          <p:nvPr>
            <p:ph type="title"/>
          </p:nvPr>
        </p:nvSpPr>
        <p:spPr>
          <a:xfrm>
            <a:off x="754743" y="493698"/>
            <a:ext cx="7155542" cy="70971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SV" sz="3600" b="1" dirty="0">
                <a:solidFill>
                  <a:srgbClr val="0070C0"/>
                </a:solidFill>
                <a:ea typeface="Calibri"/>
                <a:cs typeface="Times New Roman"/>
              </a:rPr>
              <a:t>Contrataciones y </a:t>
            </a:r>
            <a:r>
              <a:rPr lang="es-SV" sz="3600" b="1" dirty="0" smtClean="0">
                <a:solidFill>
                  <a:srgbClr val="0070C0"/>
                </a:solidFill>
                <a:ea typeface="Calibri"/>
                <a:cs typeface="Times New Roman"/>
              </a:rPr>
              <a:t>Adquisiciones</a:t>
            </a:r>
            <a:endParaRPr lang="es-SV" sz="3600" b="1" dirty="0">
              <a:solidFill>
                <a:srgbClr val="0070C0"/>
              </a:solidFill>
              <a:ea typeface="Calibri"/>
              <a:cs typeface="Times New Roman"/>
            </a:endParaRPr>
          </a:p>
        </p:txBody>
      </p:sp>
      <p:sp>
        <p:nvSpPr>
          <p:cNvPr id="13" name="2 CuadroTexto"/>
          <p:cNvSpPr txBox="1"/>
          <p:nvPr/>
        </p:nvSpPr>
        <p:spPr>
          <a:xfrm>
            <a:off x="271751" y="1261469"/>
            <a:ext cx="85914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SV" sz="1400" dirty="0">
                <a:latin typeface="+mj-lt"/>
                <a:cs typeface="Calibri" pitchFamily="34" charset="0"/>
              </a:rPr>
              <a:t>En el marco de la </a:t>
            </a:r>
            <a:r>
              <a:rPr lang="es-SV" sz="1400" dirty="0" err="1">
                <a:latin typeface="+mj-lt"/>
                <a:cs typeface="Calibri" pitchFamily="34" charset="0"/>
              </a:rPr>
              <a:t>LACAP</a:t>
            </a:r>
            <a:r>
              <a:rPr lang="es-SV" sz="1400" dirty="0">
                <a:latin typeface="+mj-lt"/>
                <a:cs typeface="Calibri" pitchFamily="34" charset="0"/>
              </a:rPr>
              <a:t>, se ha proveído a la Institución de diferentes bienes, servicios y obras para su funcionamiento, mediante la ejecución de </a:t>
            </a:r>
            <a:r>
              <a:rPr lang="es-SV" sz="1400" b="1" dirty="0">
                <a:solidFill>
                  <a:srgbClr val="0070C0"/>
                </a:solidFill>
                <a:latin typeface="+mj-lt"/>
                <a:cs typeface="Calibri" pitchFamily="34" charset="0"/>
              </a:rPr>
              <a:t>1,158 procesos </a:t>
            </a:r>
            <a:r>
              <a:rPr lang="es-SV" sz="1400" dirty="0">
                <a:latin typeface="+mj-lt"/>
                <a:cs typeface="Calibri" pitchFamily="34" charset="0"/>
              </a:rPr>
              <a:t>por</a:t>
            </a:r>
            <a:r>
              <a:rPr lang="es-SV" sz="1400" b="1" dirty="0">
                <a:solidFill>
                  <a:srgbClr val="0070C0"/>
                </a:solidFill>
                <a:latin typeface="+mj-lt"/>
                <a:cs typeface="Calibri" pitchFamily="34" charset="0"/>
              </a:rPr>
              <a:t> </a:t>
            </a:r>
            <a:r>
              <a:rPr lang="es-SV" sz="1400" b="1" dirty="0" err="1">
                <a:solidFill>
                  <a:srgbClr val="0070C0"/>
                </a:solidFill>
                <a:latin typeface="+mj-lt"/>
                <a:cs typeface="Calibri" pitchFamily="34" charset="0"/>
              </a:rPr>
              <a:t>US$5.87</a:t>
            </a:r>
            <a:r>
              <a:rPr lang="es-SV" sz="1400" b="1" dirty="0">
                <a:solidFill>
                  <a:srgbClr val="0070C0"/>
                </a:solidFill>
                <a:latin typeface="+mj-lt"/>
                <a:cs typeface="Calibri" pitchFamily="34" charset="0"/>
              </a:rPr>
              <a:t> millones</a:t>
            </a:r>
            <a:r>
              <a:rPr lang="es-SV" sz="1400" dirty="0">
                <a:latin typeface="+mj-lt"/>
                <a:cs typeface="Calibri" pitchFamily="34" charset="0"/>
              </a:rPr>
              <a:t>. Para darle continuidad y eficiencia a la prestación de los servicios y valorando la conveniencia de los montos económicos ofertados, se han prorrogado </a:t>
            </a:r>
            <a:r>
              <a:rPr lang="es-SV" sz="1400" b="1" dirty="0">
                <a:solidFill>
                  <a:srgbClr val="0070C0"/>
                </a:solidFill>
                <a:latin typeface="+mj-lt"/>
                <a:cs typeface="Calibri" pitchFamily="34" charset="0"/>
              </a:rPr>
              <a:t>12 procesos</a:t>
            </a:r>
            <a:r>
              <a:rPr lang="es-SV" sz="1400" dirty="0">
                <a:latin typeface="+mj-lt"/>
                <a:cs typeface="Calibri" pitchFamily="34" charset="0"/>
              </a:rPr>
              <a:t> durante el periodo que se reporta: </a:t>
            </a:r>
            <a:endParaRPr lang="es-SV" sz="1400" dirty="0" smtClean="0">
              <a:latin typeface="+mj-lt"/>
              <a:cs typeface="Calibri" pitchFamily="34" charset="0"/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7055844"/>
              </p:ext>
            </p:extLst>
          </p:nvPr>
        </p:nvGraphicFramePr>
        <p:xfrm>
          <a:off x="2819903" y="2351312"/>
          <a:ext cx="5787069" cy="1504056"/>
        </p:xfrm>
        <a:graphic>
          <a:graphicData uri="http://schemas.openxmlformats.org/drawingml/2006/table">
            <a:tbl>
              <a:tblPr firstRow="1" firstCol="1" bandRow="1"/>
              <a:tblGrid>
                <a:gridCol w="2075149"/>
                <a:gridCol w="720902"/>
                <a:gridCol w="1026116"/>
                <a:gridCol w="174658"/>
                <a:gridCol w="764128"/>
                <a:gridCol w="1026116"/>
              </a:tblGrid>
              <a:tr h="18800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FORMAS DE CONTRATACIÓN </a:t>
                      </a:r>
                      <a:endParaRPr lang="es-SV" sz="10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JUNIO 2014 - MAYO 2015</a:t>
                      </a:r>
                      <a:endParaRPr lang="es-SV" sz="10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SV" sz="1000" dirty="0"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36000" marR="36000" marT="0" marB="0" anchor="b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JUNIO 2015 - MAYO 2016</a:t>
                      </a:r>
                      <a:endParaRPr lang="es-SV" sz="10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</a:tr>
              <a:tr h="188007"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NÚMERO</a:t>
                      </a:r>
                      <a:endParaRPr lang="es-SV" sz="10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MILLONES $</a:t>
                      </a:r>
                      <a:endParaRPr lang="es-SV" sz="10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SV" sz="1000" dirty="0"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36000" marR="36000" marT="0" marB="0" anchor="b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NÚMERO</a:t>
                      </a:r>
                      <a:endParaRPr lang="es-SV" sz="10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MILLONES $</a:t>
                      </a:r>
                      <a:endParaRPr lang="es-SV" sz="10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1880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Libre gestión</a:t>
                      </a:r>
                      <a:endParaRPr lang="es-SV" sz="10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951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$1.20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SV" sz="1000"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36000" marR="36000" marT="0" marB="0" anchor="b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1,142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$1.54</a:t>
                      </a:r>
                      <a:endParaRPr lang="es-SV" sz="10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80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Concurso público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1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$0.04</a:t>
                      </a:r>
                      <a:endParaRPr lang="es-SV" sz="10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SV" sz="1000"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36000" marR="36000" marT="0" marB="0" anchor="b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-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-</a:t>
                      </a:r>
                      <a:endParaRPr lang="es-SV" sz="10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80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Contratación directa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4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$0.20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SV" sz="1000"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36000" marR="36000" marT="0" marB="0" anchor="b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2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$0.32</a:t>
                      </a:r>
                      <a:endParaRPr lang="es-SV" sz="10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80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Licitación pública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16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$4.78</a:t>
                      </a:r>
                      <a:endParaRPr lang="es-SV" sz="10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SV" sz="1000"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36000" marR="36000" marT="0" marB="0" anchor="b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14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$4.01</a:t>
                      </a:r>
                      <a:endParaRPr lang="es-SV" sz="10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80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Licitación pública por invitación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3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$8.62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SV" sz="1000"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36000" marR="36000" marT="0" marB="0" anchor="b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-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-</a:t>
                      </a:r>
                      <a:endParaRPr lang="es-SV" sz="10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80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Total</a:t>
                      </a:r>
                      <a:endParaRPr lang="es-SV" sz="10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975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$14.84</a:t>
                      </a:r>
                      <a:endParaRPr lang="es-SV" sz="10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SV" sz="1000" dirty="0"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36000" marR="36000" marT="0" marB="0" anchor="b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1,158</a:t>
                      </a:r>
                      <a:endParaRPr lang="es-SV" sz="10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$5.87</a:t>
                      </a:r>
                      <a:endParaRPr lang="es-SV" sz="10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1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458431"/>
              </p:ext>
            </p:extLst>
          </p:nvPr>
        </p:nvGraphicFramePr>
        <p:xfrm>
          <a:off x="2843808" y="4062122"/>
          <a:ext cx="5806705" cy="1156716"/>
        </p:xfrm>
        <a:graphic>
          <a:graphicData uri="http://schemas.openxmlformats.org/drawingml/2006/table">
            <a:tbl>
              <a:tblPr firstRow="1" firstCol="1" bandRow="1"/>
              <a:tblGrid>
                <a:gridCol w="2097479"/>
                <a:gridCol w="728598"/>
                <a:gridCol w="1037700"/>
                <a:gridCol w="132473"/>
                <a:gridCol w="772755"/>
                <a:gridCol w="1037700"/>
              </a:tblGrid>
              <a:tr h="10795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FORMAS DE CONTRATACIÓN </a:t>
                      </a:r>
                      <a:endParaRPr lang="es-SV" sz="11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JUNIO 2014 - MAYO 2015</a:t>
                      </a:r>
                      <a:endParaRPr lang="es-SV" sz="11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SV" sz="1100" dirty="0"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36000" marR="36000" marT="0" marB="0" anchor="b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JUNIO 2015 - MAYO 2016</a:t>
                      </a:r>
                      <a:endParaRPr lang="es-SV" sz="11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</a:tr>
              <a:tr h="107950"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NÚMERO</a:t>
                      </a:r>
                      <a:endParaRPr lang="es-SV" sz="11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MILLONES $</a:t>
                      </a:r>
                      <a:endParaRPr lang="es-SV" sz="11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SV" sz="1100"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36000" marR="36000" marT="0" marB="0" anchor="b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NÚMERO</a:t>
                      </a:r>
                      <a:endParaRPr lang="es-SV" sz="11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MILLONES $</a:t>
                      </a:r>
                      <a:endParaRPr lang="es-SV" sz="11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1079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Contratación directa</a:t>
                      </a:r>
                      <a:endParaRPr lang="es-SV" sz="11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-</a:t>
                      </a:r>
                      <a:endParaRPr lang="es-SV" sz="11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-</a:t>
                      </a:r>
                      <a:endParaRPr lang="es-SV" sz="11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SV" sz="1100"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36000" marR="36000" marT="0" marB="0" anchor="b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2</a:t>
                      </a:r>
                      <a:endParaRPr lang="es-SV" sz="11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$0.04</a:t>
                      </a:r>
                      <a:endParaRPr lang="es-SV" sz="11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79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Licitación publica</a:t>
                      </a:r>
                      <a:endParaRPr lang="es-SV" sz="11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2</a:t>
                      </a:r>
                      <a:endParaRPr lang="es-SV" sz="11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$0.16</a:t>
                      </a:r>
                      <a:endParaRPr lang="es-SV" sz="11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SV" sz="1100"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36000" marR="36000" marT="0" marB="0" anchor="b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4</a:t>
                      </a:r>
                      <a:endParaRPr lang="es-SV" sz="11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$2.68</a:t>
                      </a:r>
                      <a:endParaRPr lang="es-SV" sz="11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79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Libre gestión</a:t>
                      </a:r>
                      <a:endParaRPr lang="es-SV" sz="11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2</a:t>
                      </a:r>
                      <a:endParaRPr lang="es-SV" sz="11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$0.04</a:t>
                      </a:r>
                      <a:endParaRPr lang="es-SV" sz="11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SV" sz="1100"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36000" marR="36000" marT="0" marB="0" anchor="b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6</a:t>
                      </a:r>
                      <a:endParaRPr lang="es-SV" sz="11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$0.13</a:t>
                      </a:r>
                      <a:endParaRPr lang="es-SV" sz="11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79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TOTAL</a:t>
                      </a:r>
                      <a:endParaRPr lang="es-SV" sz="11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4</a:t>
                      </a:r>
                      <a:endParaRPr lang="es-SV" sz="11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$0.20</a:t>
                      </a:r>
                      <a:endParaRPr lang="es-SV" sz="11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SV" sz="1100" dirty="0"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36000" marR="36000" marT="0" marB="0" anchor="b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12</a:t>
                      </a:r>
                      <a:endParaRPr lang="es-SV" sz="11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$2.85</a:t>
                      </a:r>
                      <a:endParaRPr lang="es-SV" sz="11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1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9077651"/>
              </p:ext>
            </p:extLst>
          </p:nvPr>
        </p:nvGraphicFramePr>
        <p:xfrm>
          <a:off x="2843807" y="5446442"/>
          <a:ext cx="5821221" cy="1156716"/>
        </p:xfrm>
        <a:graphic>
          <a:graphicData uri="http://schemas.openxmlformats.org/drawingml/2006/table">
            <a:tbl>
              <a:tblPr firstRow="1" firstCol="1" bandRow="1"/>
              <a:tblGrid>
                <a:gridCol w="2105836"/>
                <a:gridCol w="1773859"/>
                <a:gridCol w="123857"/>
                <a:gridCol w="1817669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FORMAS DE CONTRATACIÓN </a:t>
                      </a:r>
                      <a:endParaRPr lang="es-SV" sz="11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JUNIO 2014 - MAYO 2015</a:t>
                      </a:r>
                      <a:endParaRPr lang="es-SV" sz="11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NÚMERO</a:t>
                      </a:r>
                      <a:endParaRPr lang="es-SV" sz="11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SV" sz="1100" dirty="0"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JUNIO 2015 - MAYO 2016</a:t>
                      </a:r>
                      <a:endParaRPr lang="es-SV" sz="11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NÚMERO</a:t>
                      </a:r>
                      <a:endParaRPr lang="es-SV" sz="11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Libre gestión</a:t>
                      </a:r>
                      <a:endParaRPr lang="es-SV" sz="11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-</a:t>
                      </a:r>
                      <a:endParaRPr lang="es-SV" sz="11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SV" sz="1100"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8</a:t>
                      </a:r>
                      <a:endParaRPr lang="es-SV" sz="11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Licitación publica</a:t>
                      </a:r>
                      <a:endParaRPr lang="es-SV" sz="11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5</a:t>
                      </a:r>
                      <a:endParaRPr lang="es-SV" sz="11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SV" sz="1100"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6</a:t>
                      </a:r>
                      <a:endParaRPr lang="es-SV" sz="11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Contratación directa</a:t>
                      </a:r>
                      <a:endParaRPr lang="es-SV" sz="11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-</a:t>
                      </a:r>
                      <a:endParaRPr lang="es-SV" sz="11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SV" sz="1100"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1</a:t>
                      </a:r>
                      <a:endParaRPr lang="es-SV" sz="11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TOTAL</a:t>
                      </a:r>
                      <a:endParaRPr lang="es-SV" sz="11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5</a:t>
                      </a:r>
                      <a:endParaRPr lang="es-SV" sz="11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SV" sz="1100"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15</a:t>
                      </a:r>
                      <a:endParaRPr lang="es-SV" sz="11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</a:tbl>
          </a:graphicData>
        </a:graphic>
      </p:graphicFrame>
      <p:sp>
        <p:nvSpPr>
          <p:cNvPr id="2" name="1 Rectángulo"/>
          <p:cNvSpPr/>
          <p:nvPr/>
        </p:nvSpPr>
        <p:spPr>
          <a:xfrm>
            <a:off x="271752" y="2453288"/>
            <a:ext cx="25720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SV" sz="1600" b="1" dirty="0" smtClean="0">
                <a:solidFill>
                  <a:srgbClr val="0070C0"/>
                </a:solidFill>
                <a:latin typeface="+mj-lt"/>
                <a:cs typeface="Calibri" pitchFamily="34" charset="0"/>
              </a:rPr>
              <a:t>CONTRATACIONES EJECUTADAS</a:t>
            </a:r>
            <a:endParaRPr lang="es-SV" sz="1600" b="1" dirty="0">
              <a:solidFill>
                <a:srgbClr val="0070C0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271752" y="5417882"/>
            <a:ext cx="25552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SV" sz="1600" b="1" dirty="0">
                <a:solidFill>
                  <a:srgbClr val="0070C0"/>
                </a:solidFill>
                <a:latin typeface="+mj-lt"/>
                <a:cs typeface="Calibri" pitchFamily="34" charset="0"/>
              </a:rPr>
              <a:t>PROYECTOS EN EJECUCIÓN</a:t>
            </a:r>
          </a:p>
        </p:txBody>
      </p:sp>
      <p:sp>
        <p:nvSpPr>
          <p:cNvPr id="5" name="4 Rectángulo"/>
          <p:cNvSpPr/>
          <p:nvPr/>
        </p:nvSpPr>
        <p:spPr>
          <a:xfrm>
            <a:off x="271752" y="4137376"/>
            <a:ext cx="2555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SV" sz="1600" b="1" dirty="0">
                <a:solidFill>
                  <a:srgbClr val="0070C0"/>
                </a:solidFill>
                <a:latin typeface="+mj-lt"/>
                <a:cs typeface="Calibri" pitchFamily="34" charset="0"/>
              </a:rPr>
              <a:t>PRORROGAS EJECUTADAS</a:t>
            </a:r>
          </a:p>
        </p:txBody>
      </p:sp>
    </p:spTree>
    <p:extLst>
      <p:ext uri="{BB962C8B-B14F-4D97-AF65-F5344CB8AC3E}">
        <p14:creationId xmlns:p14="http://schemas.microsoft.com/office/powerpoint/2010/main" val="338120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1463713" y="532374"/>
            <a:ext cx="6199834" cy="709715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s-SV" sz="3600" b="1" dirty="0">
                <a:solidFill>
                  <a:srgbClr val="0070C0"/>
                </a:solidFill>
                <a:ea typeface="Calibri"/>
                <a:cs typeface="Times New Roman"/>
              </a:rPr>
              <a:t>Contratación de </a:t>
            </a:r>
            <a:r>
              <a:rPr lang="es-SV" sz="3600" b="1" dirty="0" smtClean="0">
                <a:solidFill>
                  <a:srgbClr val="0070C0"/>
                </a:solidFill>
                <a:ea typeface="Calibri"/>
                <a:cs typeface="Times New Roman"/>
              </a:rPr>
              <a:t>Personal</a:t>
            </a:r>
            <a:endParaRPr lang="es-SV" sz="3600" b="1" dirty="0">
              <a:solidFill>
                <a:srgbClr val="0070C0"/>
              </a:solidFill>
              <a:ea typeface="Calibri"/>
              <a:cs typeface="Times New Roman"/>
            </a:endParaRPr>
          </a:p>
        </p:txBody>
      </p:sp>
      <p:sp>
        <p:nvSpPr>
          <p:cNvPr id="10" name="2 CuadroTexto"/>
          <p:cNvSpPr txBox="1"/>
          <p:nvPr/>
        </p:nvSpPr>
        <p:spPr>
          <a:xfrm>
            <a:off x="271752" y="1273256"/>
            <a:ext cx="8591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Blip>
                <a:blip r:embed="rId2"/>
              </a:buBlip>
            </a:pPr>
            <a:r>
              <a:rPr lang="es-SV" sz="1400" dirty="0">
                <a:latin typeface="+mj-lt"/>
                <a:cs typeface="Calibri" pitchFamily="34" charset="0"/>
              </a:rPr>
              <a:t>Los resultados relacionados al recurso humano de la institución para el periodo Junio 2015 a Mayo 2016, se detallan a continuación:</a:t>
            </a:r>
          </a:p>
        </p:txBody>
      </p:sp>
      <p:graphicFrame>
        <p:nvGraphicFramePr>
          <p:cNvPr id="11" name="10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123615"/>
              </p:ext>
            </p:extLst>
          </p:nvPr>
        </p:nvGraphicFramePr>
        <p:xfrm>
          <a:off x="1265667" y="1947617"/>
          <a:ext cx="6310797" cy="1624140"/>
        </p:xfrm>
        <a:graphic>
          <a:graphicData uri="http://schemas.openxmlformats.org/drawingml/2006/table">
            <a:tbl>
              <a:tblPr/>
              <a:tblGrid>
                <a:gridCol w="1760668"/>
                <a:gridCol w="755366"/>
                <a:gridCol w="823691"/>
                <a:gridCol w="544791"/>
                <a:gridCol w="154482"/>
                <a:gridCol w="806090"/>
                <a:gridCol w="920918"/>
                <a:gridCol w="544791"/>
              </a:tblGrid>
              <a:tr h="189021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b="1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DETALLE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JUNIO 2014- MAYO 2015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 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JUNIO 2015 - MAYO 2016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</a:tr>
              <a:tr h="189021"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MUJERES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HOMBRES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TOTAL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 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MUJERES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HOMBRES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TOTAL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18902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Personal activo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243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245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488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 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247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246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493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02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Renuncias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7</a:t>
                      </a:r>
                      <a:endParaRPr lang="es-SV" sz="10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4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11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 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4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4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8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02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Finalización de contrato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1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1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2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 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2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-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2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02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Cancelación de contrato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-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1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1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 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-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-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-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02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Personal destituido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-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1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1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 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1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1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SV" sz="105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2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2 CuadroTexto"/>
          <p:cNvSpPr txBox="1"/>
          <p:nvPr/>
        </p:nvSpPr>
        <p:spPr>
          <a:xfrm>
            <a:off x="271200" y="3688566"/>
            <a:ext cx="85914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Blip>
                <a:blip r:embed="rId2"/>
              </a:buBlip>
            </a:pPr>
            <a:r>
              <a:rPr lang="es-SV" sz="1400" dirty="0">
                <a:latin typeface="+mj-lt"/>
                <a:cs typeface="Calibri" pitchFamily="34" charset="0"/>
              </a:rPr>
              <a:t>Al mes de Mayo 2016 se registran </a:t>
            </a:r>
            <a:r>
              <a:rPr lang="es-SV" sz="1400" b="1" dirty="0">
                <a:solidFill>
                  <a:srgbClr val="0070C0"/>
                </a:solidFill>
                <a:latin typeface="+mj-lt"/>
                <a:cs typeface="Calibri" pitchFamily="34" charset="0"/>
              </a:rPr>
              <a:t>493 empleados</a:t>
            </a:r>
            <a:r>
              <a:rPr lang="es-SV" sz="1400" dirty="0">
                <a:latin typeface="+mj-lt"/>
                <a:cs typeface="Calibri" pitchFamily="34" charset="0"/>
              </a:rPr>
              <a:t> que forman parte de la gran familia del FSV, de los cuales </a:t>
            </a:r>
            <a:r>
              <a:rPr lang="es-SV" sz="1400" b="1" dirty="0">
                <a:solidFill>
                  <a:srgbClr val="0070C0"/>
                </a:solidFill>
                <a:latin typeface="+mj-lt"/>
                <a:cs typeface="Calibri" pitchFamily="34" charset="0"/>
              </a:rPr>
              <a:t>50.1% son mujeres</a:t>
            </a:r>
            <a:r>
              <a:rPr lang="es-SV" sz="1400" dirty="0">
                <a:latin typeface="+mj-lt"/>
                <a:cs typeface="Calibri" pitchFamily="34" charset="0"/>
              </a:rPr>
              <a:t> y </a:t>
            </a:r>
            <a:r>
              <a:rPr lang="es-SV" sz="1400" b="1" dirty="0">
                <a:solidFill>
                  <a:srgbClr val="0070C0"/>
                </a:solidFill>
                <a:latin typeface="+mj-lt"/>
                <a:cs typeface="Calibri" pitchFamily="34" charset="0"/>
              </a:rPr>
              <a:t>49.9% son hombres</a:t>
            </a:r>
            <a:r>
              <a:rPr lang="es-SV" sz="1400" dirty="0">
                <a:latin typeface="+mj-lt"/>
                <a:cs typeface="Calibri" pitchFamily="34" charset="0"/>
              </a:rPr>
              <a:t>, encontrándose identificados con el pensamiento estratégico de la institución practicando la mejora continua en el servicio al cliente.</a:t>
            </a:r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895" y="4407272"/>
            <a:ext cx="4218623" cy="237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335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72232" y="2222790"/>
            <a:ext cx="85669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 algn="just"/>
            <a:r>
              <a:rPr lang="es-SV" sz="1600" b="1" dirty="0">
                <a:solidFill>
                  <a:srgbClr val="0070C0"/>
                </a:solidFill>
                <a:latin typeface="+mj-lt"/>
                <a:cs typeface="Calibri" pitchFamily="34" charset="0"/>
              </a:rPr>
              <a:t>i. Denuncias interpuestas por el FSV ante la </a:t>
            </a:r>
            <a:r>
              <a:rPr lang="es-SV" sz="1600" b="1" dirty="0" smtClean="0">
                <a:solidFill>
                  <a:srgbClr val="0070C0"/>
                </a:solidFill>
                <a:latin typeface="+mj-lt"/>
                <a:cs typeface="Calibri" pitchFamily="34" charset="0"/>
              </a:rPr>
              <a:t>Fiscalía General de la República y </a:t>
            </a:r>
            <a:r>
              <a:rPr lang="es-SV" sz="1600" b="1" dirty="0">
                <a:solidFill>
                  <a:srgbClr val="0070C0"/>
                </a:solidFill>
                <a:latin typeface="+mj-lt"/>
                <a:cs typeface="Calibri" pitchFamily="34" charset="0"/>
              </a:rPr>
              <a:t>el </a:t>
            </a:r>
            <a:r>
              <a:rPr lang="es-SV" sz="1600" b="1" dirty="0" smtClean="0">
                <a:solidFill>
                  <a:srgbClr val="0070C0"/>
                </a:solidFill>
                <a:latin typeface="+mj-lt"/>
                <a:cs typeface="Calibri" pitchFamily="34" charset="0"/>
              </a:rPr>
              <a:t>Tribunal de Ética Gubernamental.</a:t>
            </a:r>
            <a:endParaRPr lang="es-SV" sz="1600" b="1" dirty="0">
              <a:solidFill>
                <a:srgbClr val="0070C0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11" name="1 Título"/>
          <p:cNvSpPr>
            <a:spLocks noGrp="1"/>
          </p:cNvSpPr>
          <p:nvPr>
            <p:ph type="title"/>
          </p:nvPr>
        </p:nvSpPr>
        <p:spPr>
          <a:xfrm>
            <a:off x="1894067" y="492872"/>
            <a:ext cx="5347649" cy="709715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s-SV" sz="3600" b="1" dirty="0">
                <a:solidFill>
                  <a:srgbClr val="0070C0"/>
                </a:solidFill>
                <a:ea typeface="Calibri"/>
                <a:cs typeface="Times New Roman"/>
              </a:rPr>
              <a:t>Denuncias y reclamos</a:t>
            </a:r>
          </a:p>
        </p:txBody>
      </p:sp>
      <p:sp>
        <p:nvSpPr>
          <p:cNvPr id="12" name="2 CuadroTexto"/>
          <p:cNvSpPr txBox="1"/>
          <p:nvPr/>
        </p:nvSpPr>
        <p:spPr>
          <a:xfrm>
            <a:off x="272232" y="1475982"/>
            <a:ext cx="85669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SV" sz="1400" dirty="0">
                <a:latin typeface="+mj-lt"/>
                <a:cs typeface="Calibri" pitchFamily="34" charset="0"/>
              </a:rPr>
              <a:t>El FSV, en cumplimiento de la transparencia y con el deseo de ofrecer un servicio de excelencia hacia </a:t>
            </a:r>
            <a:r>
              <a:rPr lang="es-SV" sz="1400" dirty="0" smtClean="0">
                <a:latin typeface="+mj-lt"/>
                <a:cs typeface="Calibri" pitchFamily="34" charset="0"/>
              </a:rPr>
              <a:t>los </a:t>
            </a:r>
            <a:r>
              <a:rPr lang="es-SV" sz="1400" dirty="0">
                <a:latin typeface="+mj-lt"/>
                <a:cs typeface="Calibri" pitchFamily="34" charset="0"/>
              </a:rPr>
              <a:t>clientes, cuenta con mecanismos efectivos para el manejo de denuncias y reclamos que garantizan la formalidad en la atención en el período informado, donde fueron interpuestos los casos siguientes: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255523" y="4298853"/>
            <a:ext cx="43001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/>
            <a:r>
              <a:rPr lang="es-SV" sz="1600" b="1" dirty="0" smtClean="0">
                <a:solidFill>
                  <a:srgbClr val="0070C0"/>
                </a:solidFill>
                <a:latin typeface="+mj-lt"/>
                <a:cs typeface="Calibri" pitchFamily="34" charset="0"/>
              </a:rPr>
              <a:t>ii. Reclamos presentados por clientes</a:t>
            </a:r>
            <a:endParaRPr lang="es-SV" sz="1600" b="1" dirty="0">
              <a:solidFill>
                <a:srgbClr val="0070C0"/>
              </a:solidFill>
              <a:latin typeface="+mj-lt"/>
              <a:cs typeface="Calibri" pitchFamily="34" charset="0"/>
            </a:endParaRPr>
          </a:p>
        </p:txBody>
      </p:sp>
      <p:graphicFrame>
        <p:nvGraphicFramePr>
          <p:cNvPr id="15" name="1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5889963"/>
              </p:ext>
            </p:extLst>
          </p:nvPr>
        </p:nvGraphicFramePr>
        <p:xfrm>
          <a:off x="1001486" y="4734413"/>
          <a:ext cx="7141028" cy="404622"/>
        </p:xfrm>
        <a:graphic>
          <a:graphicData uri="http://schemas.openxmlformats.org/drawingml/2006/table">
            <a:tbl>
              <a:tblPr/>
              <a:tblGrid>
                <a:gridCol w="2300298"/>
                <a:gridCol w="2301331"/>
                <a:gridCol w="118266"/>
                <a:gridCol w="2421133"/>
              </a:tblGrid>
              <a:tr h="1422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b="1" dirty="0"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DETALLE</a:t>
                      </a:r>
                      <a:endParaRPr lang="es-SV" sz="11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b="1" dirty="0"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JUNIO 2014 </a:t>
                      </a:r>
                      <a:r>
                        <a:rPr lang="es-SV" sz="1100" b="1" dirty="0" smtClean="0"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A </a:t>
                      </a:r>
                      <a:r>
                        <a:rPr lang="es-SV" sz="1100" b="1" dirty="0"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MAYO 2015</a:t>
                      </a:r>
                      <a:endParaRPr lang="es-SV" sz="11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SV" sz="1100"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b="1" dirty="0"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JUNIO </a:t>
                      </a:r>
                      <a:r>
                        <a:rPr lang="es-SV" sz="1100" b="1" dirty="0" smtClean="0"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2015 A </a:t>
                      </a:r>
                      <a:r>
                        <a:rPr lang="es-SV" sz="1100" b="1" dirty="0"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MAYO 2016</a:t>
                      </a:r>
                      <a:endParaRPr lang="es-SV" sz="11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19113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b="1" dirty="0" smtClean="0"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Reclamos recibidos</a:t>
                      </a:r>
                      <a:endParaRPr lang="es-SV" sz="11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dirty="0"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53</a:t>
                      </a: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SV" sz="1100"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dirty="0"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38</a:t>
                      </a: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6" name="2 CuadroTexto"/>
          <p:cNvSpPr txBox="1"/>
          <p:nvPr/>
        </p:nvSpPr>
        <p:spPr>
          <a:xfrm>
            <a:off x="272232" y="5362773"/>
            <a:ext cx="85669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SV" sz="1400" dirty="0" smtClean="0">
                <a:latin typeface="+mj-lt"/>
                <a:cs typeface="Calibri" pitchFamily="34" charset="0"/>
              </a:rPr>
              <a:t>Se destaca que para </a:t>
            </a:r>
            <a:r>
              <a:rPr lang="es-SV" sz="1400" dirty="0">
                <a:latin typeface="+mj-lt"/>
                <a:cs typeface="Calibri" pitchFamily="34" charset="0"/>
              </a:rPr>
              <a:t>el periodo Junio 2015 – Mayo 2016, el indicador de satisfacción al cliente presentó un resultado promedio de </a:t>
            </a:r>
            <a:r>
              <a:rPr lang="es-SV" sz="1400" b="1" dirty="0">
                <a:solidFill>
                  <a:srgbClr val="0070C0"/>
                </a:solidFill>
                <a:latin typeface="+mj-lt"/>
                <a:cs typeface="Calibri" pitchFamily="34" charset="0"/>
              </a:rPr>
              <a:t>88.33%</a:t>
            </a:r>
            <a:r>
              <a:rPr lang="es-SV" sz="1400" dirty="0">
                <a:latin typeface="+mj-lt"/>
                <a:cs typeface="Calibri" pitchFamily="34" charset="0"/>
              </a:rPr>
              <a:t>, evidenciando el incremento en </a:t>
            </a:r>
            <a:r>
              <a:rPr lang="es-SV" sz="1400" b="1" dirty="0">
                <a:solidFill>
                  <a:srgbClr val="0070C0"/>
                </a:solidFill>
                <a:latin typeface="+mj-lt"/>
                <a:cs typeface="Calibri" pitchFamily="34" charset="0"/>
              </a:rPr>
              <a:t>0.79 puntos porcentuales</a:t>
            </a:r>
            <a:r>
              <a:rPr lang="es-SV" sz="1400" dirty="0">
                <a:latin typeface="+mj-lt"/>
                <a:cs typeface="Calibri" pitchFamily="34" charset="0"/>
              </a:rPr>
              <a:t> respecto al promedio de Junio 2014 – Mayo 2015.</a:t>
            </a:r>
            <a:endParaRPr lang="es-SV" sz="1400" dirty="0">
              <a:latin typeface="+mj-lt"/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3083531"/>
              </p:ext>
            </p:extLst>
          </p:nvPr>
        </p:nvGraphicFramePr>
        <p:xfrm>
          <a:off x="977942" y="2877247"/>
          <a:ext cx="7155543" cy="1290447"/>
        </p:xfrm>
        <a:graphic>
          <a:graphicData uri="http://schemas.openxmlformats.org/drawingml/2006/table">
            <a:tbl>
              <a:tblPr/>
              <a:tblGrid>
                <a:gridCol w="2305675"/>
                <a:gridCol w="2305675"/>
                <a:gridCol w="159012"/>
                <a:gridCol w="2385181"/>
              </a:tblGrid>
              <a:tr h="958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 dirty="0">
                          <a:effectLst/>
                          <a:latin typeface="+mj-lt"/>
                          <a:ea typeface="MS Mincho"/>
                          <a:cs typeface="Calibri"/>
                        </a:rPr>
                        <a:t>INSTANCIAS DE PRESENTACIÓN</a:t>
                      </a:r>
                      <a:endParaRPr lang="es-SV" sz="120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 dirty="0">
                          <a:effectLst/>
                          <a:latin typeface="+mj-lt"/>
                          <a:ea typeface="MS Mincho"/>
                          <a:cs typeface="Calibri"/>
                        </a:rPr>
                        <a:t>JUNIO 2014 A MAYO 2015</a:t>
                      </a:r>
                      <a:endParaRPr lang="es-SV" sz="120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SV" sz="1200" dirty="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 dirty="0">
                          <a:effectLst/>
                          <a:latin typeface="+mj-lt"/>
                          <a:ea typeface="MS Mincho"/>
                          <a:cs typeface="Calibri"/>
                        </a:rPr>
                        <a:t>JUNIO 2015 A MAYO 2016</a:t>
                      </a:r>
                      <a:endParaRPr lang="es-SV" sz="120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1555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+mj-lt"/>
                          <a:ea typeface="MS Mincho"/>
                          <a:cs typeface="Calibri"/>
                        </a:rPr>
                        <a:t>Fiscalía General de la República</a:t>
                      </a:r>
                      <a:endParaRPr lang="es-SV" sz="120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  <a:latin typeface="+mj-lt"/>
                          <a:ea typeface="MS Mincho"/>
                          <a:cs typeface="Calibri"/>
                        </a:rPr>
                        <a:t>6</a:t>
                      </a:r>
                      <a:endParaRPr lang="es-SV" sz="120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SV" sz="120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+mj-lt"/>
                          <a:ea typeface="MS Mincho"/>
                          <a:cs typeface="Calibri"/>
                        </a:rPr>
                        <a:t>1</a:t>
                      </a:r>
                      <a:endParaRPr lang="es-SV" sz="120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1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effectLst/>
                          <a:latin typeface="+mj-lt"/>
                          <a:ea typeface="MS Mincho"/>
                          <a:cs typeface="Calibri"/>
                        </a:rPr>
                        <a:t>Tribunal de Ética Gubernamental</a:t>
                      </a:r>
                      <a:endParaRPr lang="es-SV" sz="120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+mj-lt"/>
                          <a:ea typeface="MS Mincho"/>
                          <a:cs typeface="Calibri"/>
                        </a:rPr>
                        <a:t>No se registraron casos que denunciar</a:t>
                      </a:r>
                      <a:endParaRPr lang="es-SV" sz="120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SV" sz="120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  <a:latin typeface="+mj-lt"/>
                          <a:ea typeface="MS Mincho"/>
                          <a:cs typeface="Calibri"/>
                        </a:rPr>
                        <a:t>No se registraron casos que denunciar</a:t>
                      </a:r>
                      <a:endParaRPr lang="es-SV" sz="120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890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 idx="4294967295"/>
          </p:nvPr>
        </p:nvSpPr>
        <p:spPr>
          <a:xfrm>
            <a:off x="2757714" y="2432731"/>
            <a:ext cx="6386286" cy="1238250"/>
          </a:xfrm>
        </p:spPr>
        <p:txBody>
          <a:bodyPr anchor="ctr">
            <a:noAutofit/>
          </a:bodyPr>
          <a:lstStyle/>
          <a:p>
            <a:pPr algn="ctr"/>
            <a:r>
              <a:rPr lang="es-SV" sz="3800" b="1" dirty="0">
                <a:solidFill>
                  <a:srgbClr val="0070C0"/>
                </a:solidFill>
                <a:ea typeface="Calibri"/>
                <a:cs typeface="Times New Roman"/>
              </a:rPr>
              <a:t>Dificultades </a:t>
            </a:r>
            <a:r>
              <a:rPr lang="es-SV" sz="3800" b="1" dirty="0" smtClean="0">
                <a:solidFill>
                  <a:srgbClr val="0070C0"/>
                </a:solidFill>
                <a:ea typeface="Calibri"/>
                <a:cs typeface="Times New Roman"/>
              </a:rPr>
              <a:t>Enfrentadas </a:t>
            </a:r>
            <a:r>
              <a:rPr lang="es-SV" sz="3800" b="1" dirty="0">
                <a:solidFill>
                  <a:srgbClr val="0070C0"/>
                </a:solidFill>
                <a:ea typeface="Calibri"/>
                <a:cs typeface="Times New Roman"/>
              </a:rPr>
              <a:t>y Acciones para </a:t>
            </a:r>
            <a:r>
              <a:rPr lang="es-SV" sz="3800" b="1" dirty="0" smtClean="0">
                <a:solidFill>
                  <a:srgbClr val="0070C0"/>
                </a:solidFill>
                <a:ea typeface="Calibri"/>
                <a:cs typeface="Times New Roman"/>
              </a:rPr>
              <a:t>Superarlas</a:t>
            </a:r>
            <a:endParaRPr lang="es-SV" sz="3800" b="1" dirty="0">
              <a:solidFill>
                <a:srgbClr val="0070C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1751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1497425" y="408936"/>
            <a:ext cx="6192688" cy="944629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s-SV" sz="3600" b="1" dirty="0">
                <a:solidFill>
                  <a:srgbClr val="0070C0"/>
                </a:solidFill>
                <a:ea typeface="Calibri"/>
                <a:cs typeface="Times New Roman"/>
              </a:rPr>
              <a:t>Dificultades </a:t>
            </a:r>
            <a:r>
              <a:rPr lang="es-SV" sz="3600" b="1" dirty="0" smtClean="0">
                <a:solidFill>
                  <a:srgbClr val="0070C0"/>
                </a:solidFill>
                <a:ea typeface="Calibri"/>
                <a:cs typeface="Times New Roman"/>
              </a:rPr>
              <a:t>Enfrentadas </a:t>
            </a:r>
            <a:r>
              <a:rPr lang="es-SV" sz="3600" b="1" dirty="0">
                <a:solidFill>
                  <a:srgbClr val="0070C0"/>
                </a:solidFill>
                <a:ea typeface="Calibri"/>
                <a:cs typeface="Times New Roman"/>
              </a:rPr>
              <a:t>y Acciones para </a:t>
            </a:r>
            <a:r>
              <a:rPr lang="es-SV" sz="3600" b="1" dirty="0" smtClean="0">
                <a:solidFill>
                  <a:srgbClr val="0070C0"/>
                </a:solidFill>
                <a:ea typeface="Calibri"/>
                <a:cs typeface="Times New Roman"/>
              </a:rPr>
              <a:t>Superarlas</a:t>
            </a:r>
            <a:endParaRPr lang="es-SV" sz="3600" b="1" dirty="0">
              <a:solidFill>
                <a:srgbClr val="0070C0"/>
              </a:solidFill>
              <a:ea typeface="Calibri"/>
              <a:cs typeface="Times New Roman"/>
            </a:endParaRPr>
          </a:p>
        </p:txBody>
      </p:sp>
      <p:sp>
        <p:nvSpPr>
          <p:cNvPr id="8" name="2 CuadroTexto"/>
          <p:cNvSpPr txBox="1"/>
          <p:nvPr/>
        </p:nvSpPr>
        <p:spPr>
          <a:xfrm>
            <a:off x="667656" y="1415586"/>
            <a:ext cx="789577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SV" sz="1400" dirty="0">
                <a:latin typeface="+mj-lt"/>
                <a:cs typeface="Calibri" pitchFamily="34" charset="0"/>
              </a:rPr>
              <a:t>Las dificultades enfrentadas por el FSV y las acciones desarrolladas para enfrentarlas se resumen</a:t>
            </a:r>
            <a:r>
              <a:rPr lang="es-SV" sz="1400" dirty="0" smtClean="0">
                <a:latin typeface="+mj-lt"/>
                <a:cs typeface="Calibri" pitchFamily="34" charset="0"/>
              </a:rPr>
              <a:t>:</a:t>
            </a:r>
          </a:p>
          <a:p>
            <a:pPr algn="just"/>
            <a:endParaRPr lang="es-SV" sz="1400" dirty="0">
              <a:latin typeface="+mj-lt"/>
              <a:cs typeface="Calibri" pitchFamily="34" charset="0"/>
            </a:endParaRPr>
          </a:p>
          <a:p>
            <a:pPr marL="285750" indent="-285750" algn="just">
              <a:buBlip>
                <a:blip r:embed="rId2"/>
              </a:buBlip>
            </a:pPr>
            <a:r>
              <a:rPr lang="es-SV" sz="1400" b="1" dirty="0" smtClean="0">
                <a:solidFill>
                  <a:srgbClr val="0070C0"/>
                </a:solidFill>
                <a:latin typeface="+mj-lt"/>
                <a:cs typeface="Calibri" pitchFamily="34" charset="0"/>
              </a:rPr>
              <a:t>Producto </a:t>
            </a:r>
            <a:r>
              <a:rPr lang="es-SV" sz="1400" b="1" dirty="0">
                <a:solidFill>
                  <a:srgbClr val="0070C0"/>
                </a:solidFill>
                <a:latin typeface="+mj-lt"/>
                <a:cs typeface="Calibri" pitchFamily="34" charset="0"/>
              </a:rPr>
              <a:t>del crecimiento de la demanda de créditos para adquisición de vivienda, se ha requerido mayor cantidad de recursos de fondeo</a:t>
            </a:r>
            <a:r>
              <a:rPr lang="es-SV" sz="1400" b="1" dirty="0" smtClean="0">
                <a:solidFill>
                  <a:srgbClr val="0070C0"/>
                </a:solidFill>
                <a:latin typeface="+mj-lt"/>
                <a:cs typeface="Calibri" pitchFamily="34" charset="0"/>
              </a:rPr>
              <a:t>.</a:t>
            </a:r>
          </a:p>
          <a:p>
            <a:pPr algn="just"/>
            <a:endParaRPr lang="es-SV" sz="1400" b="1" dirty="0" smtClean="0">
              <a:solidFill>
                <a:srgbClr val="0070C0"/>
              </a:solidFill>
              <a:latin typeface="+mj-lt"/>
              <a:cs typeface="Calibri" pitchFamily="34" charset="0"/>
            </a:endParaRPr>
          </a:p>
          <a:p>
            <a:pPr marL="271463" lvl="1" algn="just"/>
            <a:r>
              <a:rPr lang="es-SV" sz="1400" b="1" dirty="0" smtClean="0">
                <a:latin typeface="+mj-lt"/>
                <a:cs typeface="Calibri" pitchFamily="34" charset="0"/>
              </a:rPr>
              <a:t>ACCIONES </a:t>
            </a:r>
            <a:r>
              <a:rPr lang="es-SV" sz="1400" b="1" dirty="0">
                <a:latin typeface="+mj-lt"/>
                <a:cs typeface="Calibri" pitchFamily="34" charset="0"/>
              </a:rPr>
              <a:t>REALIZADAS:</a:t>
            </a:r>
          </a:p>
          <a:p>
            <a:pPr marL="1200150" lvl="2" indent="-285750" algn="just">
              <a:buFont typeface="Arial" pitchFamily="34" charset="0"/>
              <a:buChar char="•"/>
            </a:pPr>
            <a:r>
              <a:rPr lang="es-SV" sz="1400" dirty="0">
                <a:latin typeface="+mj-lt"/>
                <a:cs typeface="Calibri" pitchFamily="34" charset="0"/>
              </a:rPr>
              <a:t>Se han realizado negociaciones con organismos </a:t>
            </a:r>
            <a:r>
              <a:rPr lang="es-SV" sz="1400" dirty="0" smtClean="0">
                <a:latin typeface="+mj-lt"/>
                <a:cs typeface="Calibri" pitchFamily="34" charset="0"/>
              </a:rPr>
              <a:t>financieros nacionales y extranjeros </a:t>
            </a:r>
            <a:r>
              <a:rPr lang="es-SV" sz="1400" dirty="0">
                <a:latin typeface="+mj-lt"/>
                <a:cs typeface="Calibri" pitchFamily="34" charset="0"/>
              </a:rPr>
              <a:t>(BANDESAL, BCIE) para gestionar recursos financieros en condiciones favorables. </a:t>
            </a:r>
          </a:p>
          <a:p>
            <a:pPr marL="1200150" lvl="2" indent="-285750" algn="just">
              <a:buFont typeface="Arial" pitchFamily="34" charset="0"/>
              <a:buChar char="•"/>
            </a:pPr>
            <a:r>
              <a:rPr lang="es-SV" sz="1400" dirty="0">
                <a:latin typeface="+mj-lt"/>
                <a:cs typeface="Calibri" pitchFamily="34" charset="0"/>
              </a:rPr>
              <a:t>Se están desarrollando los siguientes estudios para determinar alternativas viables de fondeo a largo plazo:</a:t>
            </a:r>
          </a:p>
          <a:p>
            <a:pPr marL="1657350" lvl="3" indent="-285750" algn="just">
              <a:buFont typeface="Wingdings" pitchFamily="2" charset="2"/>
              <a:buChar char="ü"/>
            </a:pPr>
            <a:r>
              <a:rPr lang="es-SV" sz="1400" dirty="0">
                <a:latin typeface="+mj-lt"/>
                <a:cs typeface="Calibri" pitchFamily="34" charset="0"/>
              </a:rPr>
              <a:t>Evaluación de creación de fideicomisos.</a:t>
            </a:r>
          </a:p>
          <a:p>
            <a:pPr marL="1657350" lvl="3" indent="-285750" algn="just">
              <a:buFont typeface="Wingdings" pitchFamily="2" charset="2"/>
              <a:buChar char="ü"/>
            </a:pPr>
            <a:r>
              <a:rPr lang="es-SV" sz="1400" dirty="0">
                <a:latin typeface="+mj-lt"/>
                <a:cs typeface="Calibri" pitchFamily="34" charset="0"/>
              </a:rPr>
              <a:t>Evaluación de nuevos productos.</a:t>
            </a:r>
          </a:p>
          <a:p>
            <a:pPr marL="285750" indent="-285750" algn="just">
              <a:buBlip>
                <a:blip r:embed="rId2"/>
              </a:buBlip>
            </a:pPr>
            <a:endParaRPr lang="es-SV" sz="1400" dirty="0">
              <a:latin typeface="+mj-lt"/>
              <a:cs typeface="Calibri" pitchFamily="34" charset="0"/>
            </a:endParaRPr>
          </a:p>
          <a:p>
            <a:pPr marL="285750" lvl="0" indent="-285750" algn="just">
              <a:buBlip>
                <a:blip r:embed="rId2"/>
              </a:buBlip>
            </a:pPr>
            <a:r>
              <a:rPr lang="es-SV" sz="1400" b="1" dirty="0">
                <a:solidFill>
                  <a:srgbClr val="0070C0"/>
                </a:solidFill>
                <a:latin typeface="+mj-lt"/>
                <a:cs typeface="Calibri" pitchFamily="34" charset="0"/>
              </a:rPr>
              <a:t>La oferta de vivienda nueva de interés social, no ha sido suficiente para satisfacer la demanda</a:t>
            </a:r>
            <a:r>
              <a:rPr lang="es-SV" sz="1400" b="1" dirty="0" smtClean="0">
                <a:solidFill>
                  <a:srgbClr val="0070C0"/>
                </a:solidFill>
                <a:latin typeface="+mj-lt"/>
                <a:cs typeface="Calibri" pitchFamily="34" charset="0"/>
              </a:rPr>
              <a:t>.</a:t>
            </a:r>
          </a:p>
          <a:p>
            <a:pPr lvl="0" algn="just"/>
            <a:endParaRPr lang="es-SV" sz="1400" b="1" dirty="0">
              <a:solidFill>
                <a:srgbClr val="0070C0"/>
              </a:solidFill>
              <a:latin typeface="+mj-lt"/>
              <a:cs typeface="Calibri" pitchFamily="34" charset="0"/>
            </a:endParaRPr>
          </a:p>
          <a:p>
            <a:pPr marL="271463" lvl="1" algn="just"/>
            <a:r>
              <a:rPr lang="es-SV" sz="1400" b="1" dirty="0">
                <a:latin typeface="+mj-lt"/>
                <a:cs typeface="Calibri" pitchFamily="34" charset="0"/>
              </a:rPr>
              <a:t>ACCIONES REALIZADAS:</a:t>
            </a:r>
          </a:p>
          <a:p>
            <a:pPr marL="1200150" lvl="2" indent="-285750" algn="just">
              <a:buFont typeface="Arial" pitchFamily="34" charset="0"/>
              <a:buChar char="•"/>
            </a:pPr>
            <a:r>
              <a:rPr lang="es-SV" sz="1400" dirty="0">
                <a:latin typeface="+mj-lt"/>
                <a:cs typeface="Calibri" pitchFamily="34" charset="0"/>
              </a:rPr>
              <a:t>Se ha mantenido el acceso al crédito mediante la reducción sostenida de las tasas de interés.</a:t>
            </a:r>
          </a:p>
          <a:p>
            <a:pPr marL="1200150" lvl="2" indent="-285750" algn="just">
              <a:buFont typeface="Arial" pitchFamily="34" charset="0"/>
              <a:buChar char="•"/>
            </a:pPr>
            <a:r>
              <a:rPr lang="es-SV" sz="1400" dirty="0">
                <a:latin typeface="+mj-lt"/>
                <a:cs typeface="Calibri" pitchFamily="34" charset="0"/>
              </a:rPr>
              <a:t>Se ha implementado la medición del grado de satisfacción de los constructores con respecto a los servicios prestados, lo cual contribuye a conocer sus expectativas y áreas de mejora</a:t>
            </a:r>
            <a:r>
              <a:rPr lang="es-SV" sz="1400" dirty="0" smtClean="0">
                <a:latin typeface="+mj-lt"/>
                <a:cs typeface="Calibri" pitchFamily="34" charset="0"/>
              </a:rPr>
              <a:t>.</a:t>
            </a:r>
            <a:endParaRPr lang="es-SV" sz="1400" dirty="0">
              <a:latin typeface="+mj-lt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89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 idx="4294967295"/>
          </p:nvPr>
        </p:nvSpPr>
        <p:spPr>
          <a:xfrm>
            <a:off x="2873828" y="2331130"/>
            <a:ext cx="6270172" cy="1238250"/>
          </a:xfrm>
        </p:spPr>
        <p:txBody>
          <a:bodyPr anchor="ctr">
            <a:noAutofit/>
          </a:bodyPr>
          <a:lstStyle/>
          <a:p>
            <a:pPr algn="ctr"/>
            <a:r>
              <a:rPr lang="es-SV" sz="3900" b="1" dirty="0">
                <a:solidFill>
                  <a:srgbClr val="0070C0"/>
                </a:solidFill>
                <a:ea typeface="Calibri"/>
                <a:cs typeface="Times New Roman"/>
              </a:rPr>
              <a:t>Gestión Financiera y Ejecución </a:t>
            </a:r>
            <a:r>
              <a:rPr lang="es-SV" sz="3900" b="1" dirty="0" smtClean="0">
                <a:solidFill>
                  <a:srgbClr val="0070C0"/>
                </a:solidFill>
                <a:ea typeface="Calibri"/>
                <a:cs typeface="Times New Roman"/>
              </a:rPr>
              <a:t>Presupuestaria</a:t>
            </a:r>
            <a:endParaRPr lang="es-SV" sz="3900" b="1" dirty="0">
              <a:solidFill>
                <a:srgbClr val="0070C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4166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251520" y="6583400"/>
            <a:ext cx="19335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1000" dirty="0" smtClean="0">
                <a:solidFill>
                  <a:prstClr val="black"/>
                </a:solidFill>
                <a:latin typeface="+mj-lt"/>
              </a:rPr>
              <a:t>Fuente</a:t>
            </a:r>
            <a:r>
              <a:rPr lang="es-SV" sz="1000" dirty="0">
                <a:solidFill>
                  <a:prstClr val="black"/>
                </a:solidFill>
                <a:latin typeface="+mj-lt"/>
              </a:rPr>
              <a:t>: Gerencia de </a:t>
            </a:r>
            <a:r>
              <a:rPr lang="es-SV" sz="1000" dirty="0" smtClean="0">
                <a:solidFill>
                  <a:prstClr val="black"/>
                </a:solidFill>
                <a:latin typeface="+mj-lt"/>
              </a:rPr>
              <a:t>Finanzas.</a:t>
            </a:r>
            <a:endParaRPr lang="es-SV" sz="10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1753522" y="449941"/>
            <a:ext cx="5629716" cy="58997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s-SV" sz="3600" b="1" dirty="0">
                <a:solidFill>
                  <a:srgbClr val="0070C0"/>
                </a:solidFill>
                <a:ea typeface="Calibri"/>
                <a:cs typeface="Times New Roman"/>
              </a:rPr>
              <a:t>Estados </a:t>
            </a:r>
            <a:r>
              <a:rPr lang="es-SV" sz="3600" b="1" dirty="0" smtClean="0">
                <a:solidFill>
                  <a:srgbClr val="0070C0"/>
                </a:solidFill>
                <a:ea typeface="Calibri"/>
                <a:cs typeface="Times New Roman"/>
              </a:rPr>
              <a:t>Financieros</a:t>
            </a:r>
            <a:endParaRPr lang="es-SV" sz="1400" dirty="0"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7776955"/>
              </p:ext>
            </p:extLst>
          </p:nvPr>
        </p:nvGraphicFramePr>
        <p:xfrm>
          <a:off x="130628" y="1756245"/>
          <a:ext cx="4373904" cy="4637635"/>
        </p:xfrm>
        <a:graphic>
          <a:graphicData uri="http://schemas.openxmlformats.org/drawingml/2006/table">
            <a:tbl>
              <a:tblPr firstRow="1" firstCol="1" bandRow="1"/>
              <a:tblGrid>
                <a:gridCol w="2587156"/>
                <a:gridCol w="893374"/>
                <a:gridCol w="893374"/>
              </a:tblGrid>
              <a:tr h="3087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5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BALANCE GENERAL</a:t>
                      </a:r>
                      <a:endParaRPr lang="es-SV" sz="9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5202" marR="35202" marT="0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5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MAYO 2015</a:t>
                      </a:r>
                      <a:endParaRPr lang="es-SV" sz="9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5202" marR="35202" marT="0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5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MAYO 2016</a:t>
                      </a:r>
                      <a:endParaRPr lang="es-SV" sz="9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5202" marR="35202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1512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50" b="1" u="sng" dirty="0">
                          <a:solidFill>
                            <a:srgbClr val="0000FF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ACTIVO</a:t>
                      </a:r>
                      <a:endParaRPr lang="es-SV" sz="9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5202" marR="35202" marT="0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50" dirty="0">
                          <a:solidFill>
                            <a:srgbClr val="333399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 </a:t>
                      </a:r>
                      <a:endParaRPr lang="es-SV" sz="9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5202" marR="35202" marT="0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50">
                          <a:solidFill>
                            <a:srgbClr val="333399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 </a:t>
                      </a:r>
                      <a:endParaRPr lang="es-SV" sz="9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5202" marR="35202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512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DISPONIBILIDADES</a:t>
                      </a:r>
                      <a:endParaRPr lang="es-SV" sz="9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5202" marR="35202" marT="0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5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$60.50</a:t>
                      </a:r>
                      <a:endParaRPr lang="es-SV" sz="9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5202" marR="35202" marT="0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5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$31.19</a:t>
                      </a:r>
                      <a:endParaRPr lang="es-SV" sz="9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5202" marR="35202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512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5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CUENTAS POR COBRAR</a:t>
                      </a:r>
                      <a:endParaRPr lang="es-SV" sz="9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5202" marR="35202" marT="0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5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$11.90</a:t>
                      </a:r>
                      <a:endParaRPr lang="es-SV" sz="9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5202" marR="35202" marT="0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5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$12.22</a:t>
                      </a:r>
                      <a:endParaRPr lang="es-SV" sz="9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5202" marR="35202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512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5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ACTIVO CIRCULANTE</a:t>
                      </a:r>
                      <a:endParaRPr lang="es-SV" sz="9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5202" marR="35202" marT="0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5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$72.40</a:t>
                      </a:r>
                      <a:endParaRPr lang="es-SV" sz="9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5202" marR="35202" marT="0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5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$43.41</a:t>
                      </a:r>
                      <a:endParaRPr lang="es-SV" sz="9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5202" marR="35202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512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PRÉSTAMOS Y DESCUENTOS (neto)</a:t>
                      </a:r>
                      <a:endParaRPr lang="es-SV" sz="9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5202" marR="35202" marT="0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5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$746.16</a:t>
                      </a:r>
                      <a:endParaRPr lang="es-SV" sz="9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5202" marR="35202" marT="0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5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$813.09</a:t>
                      </a:r>
                      <a:endParaRPr lang="es-SV" sz="9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5202" marR="35202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512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5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OTROS ACTIVOS</a:t>
                      </a:r>
                      <a:endParaRPr lang="es-SV" sz="9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5202" marR="35202" marT="0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5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$17.58</a:t>
                      </a:r>
                      <a:endParaRPr lang="es-SV" sz="9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5202" marR="35202" marT="0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5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$17.07</a:t>
                      </a:r>
                      <a:endParaRPr lang="es-SV" sz="9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5202" marR="35202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512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5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TOTAL ACTIVO NO CIRCULANTE</a:t>
                      </a:r>
                      <a:endParaRPr lang="es-SV" sz="9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5202" marR="35202" marT="0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5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$763.74</a:t>
                      </a:r>
                      <a:endParaRPr lang="es-SV" sz="9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5202" marR="35202" marT="0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5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$830.16</a:t>
                      </a:r>
                      <a:endParaRPr lang="es-SV" sz="9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5202" marR="35202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1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5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TOTAL ACTIVO</a:t>
                      </a:r>
                      <a:endParaRPr lang="es-SV" sz="9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5202" marR="35202" marT="0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5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$836.14</a:t>
                      </a:r>
                      <a:endParaRPr lang="es-SV" sz="9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5202" marR="35202" marT="0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5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$873.57</a:t>
                      </a:r>
                      <a:endParaRPr lang="es-SV" sz="9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5202" marR="35202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1512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5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CUENTAS DE ORDEN</a:t>
                      </a:r>
                      <a:endParaRPr lang="es-SV" sz="9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5202" marR="35202" marT="0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5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$221.40</a:t>
                      </a:r>
                      <a:endParaRPr lang="es-SV" sz="9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5202" marR="35202" marT="0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5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$232.38</a:t>
                      </a:r>
                      <a:endParaRPr lang="es-SV" sz="9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5202" marR="35202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512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50" b="1" u="sng">
                          <a:solidFill>
                            <a:srgbClr val="0000FF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PASIVO</a:t>
                      </a:r>
                      <a:endParaRPr lang="es-SV" sz="9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5202" marR="35202" marT="0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50" b="1">
                          <a:solidFill>
                            <a:srgbClr val="333399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 </a:t>
                      </a:r>
                      <a:endParaRPr lang="es-SV" sz="9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5202" marR="35202" marT="0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50" b="1">
                          <a:solidFill>
                            <a:srgbClr val="333399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 </a:t>
                      </a:r>
                      <a:endParaRPr lang="es-SV" sz="9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5202" marR="35202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512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CUENTAS POR PAGAR</a:t>
                      </a:r>
                      <a:endParaRPr lang="es-SV" sz="9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5202" marR="35202" marT="0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$12.40</a:t>
                      </a:r>
                      <a:endParaRPr lang="es-SV" sz="9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5202" marR="35202" marT="0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$10.33</a:t>
                      </a:r>
                      <a:endParaRPr lang="es-SV" sz="9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5202" marR="35202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512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5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PASIVO CIRCULANTE</a:t>
                      </a:r>
                      <a:endParaRPr lang="es-SV" sz="9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5202" marR="35202" marT="0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5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$12.40</a:t>
                      </a:r>
                      <a:endParaRPr lang="es-SV" sz="9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5202" marR="35202" marT="0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5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$10.33</a:t>
                      </a:r>
                      <a:endParaRPr lang="es-SV" sz="9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5202" marR="35202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512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PRÉSTAMOS </a:t>
                      </a:r>
                      <a:endParaRPr lang="es-SV" sz="9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5202" marR="35202" marT="0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5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$18.85</a:t>
                      </a:r>
                      <a:endParaRPr lang="es-SV" sz="9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5202" marR="35202" marT="0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$40.07</a:t>
                      </a:r>
                      <a:endParaRPr lang="es-SV" sz="9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5202" marR="35202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512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5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TÍTULOS VALORES</a:t>
                      </a:r>
                      <a:endParaRPr lang="es-SV" sz="9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5202" marR="35202" marT="0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5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$225.75</a:t>
                      </a:r>
                      <a:endParaRPr lang="es-SV" sz="9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5202" marR="35202" marT="0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5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$222.14</a:t>
                      </a:r>
                      <a:endParaRPr lang="es-SV" sz="9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5202" marR="35202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512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5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DEPÓSITOS DE COTIZANTES </a:t>
                      </a:r>
                      <a:endParaRPr lang="es-SV" sz="9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5202" marR="35202" marT="0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5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$237.66</a:t>
                      </a:r>
                      <a:endParaRPr lang="es-SV" sz="9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5202" marR="35202" marT="0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5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$227.64</a:t>
                      </a:r>
                      <a:endParaRPr lang="es-SV" sz="9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5202" marR="35202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512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5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OTROS PASIVOS</a:t>
                      </a:r>
                      <a:endParaRPr lang="es-SV" sz="9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5202" marR="35202" marT="0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5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$5.15</a:t>
                      </a:r>
                      <a:endParaRPr lang="es-SV" sz="9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5202" marR="35202" marT="0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5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$5.00</a:t>
                      </a:r>
                      <a:endParaRPr lang="es-SV" sz="9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5202" marR="35202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512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50" b="1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PASIVO </a:t>
                      </a:r>
                      <a:r>
                        <a:rPr lang="es-SV" sz="95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NO CIRCULANTE</a:t>
                      </a:r>
                      <a:endParaRPr lang="es-SV" sz="9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5202" marR="35202" marT="0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5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$487.41</a:t>
                      </a:r>
                      <a:endParaRPr lang="es-SV" sz="9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5202" marR="35202" marT="0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5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$494.84</a:t>
                      </a:r>
                      <a:endParaRPr lang="es-SV" sz="9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5202" marR="35202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1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5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TOTAL PASIVO</a:t>
                      </a:r>
                      <a:endParaRPr lang="es-SV" sz="9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5202" marR="35202" marT="0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5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$499.81</a:t>
                      </a:r>
                      <a:endParaRPr lang="es-SV" sz="9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5202" marR="35202" marT="0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5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$505.18</a:t>
                      </a:r>
                      <a:endParaRPr lang="es-SV" sz="9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5202" marR="35202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1512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50" dirty="0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PATRIMONIO</a:t>
                      </a:r>
                      <a:endParaRPr lang="es-SV" sz="9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5202" marR="35202" marT="0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50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$6.64</a:t>
                      </a:r>
                      <a:endParaRPr lang="es-SV" sz="9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5202" marR="35202" marT="0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50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$6.64</a:t>
                      </a:r>
                      <a:endParaRPr lang="es-SV" sz="9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5202" marR="35202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512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50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SUPERÁVIT DEL EJERCICIO ANTERIOR</a:t>
                      </a:r>
                      <a:endParaRPr lang="es-SV" sz="9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5202" marR="35202" marT="0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50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$0.22</a:t>
                      </a:r>
                      <a:endParaRPr lang="es-SV" sz="9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5202" marR="35202" marT="0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50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$0.19</a:t>
                      </a:r>
                      <a:endParaRPr lang="es-SV" sz="9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5202" marR="35202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512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50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SUPERÁVIT POR REVALUACIÓN</a:t>
                      </a:r>
                      <a:endParaRPr lang="es-SV" sz="9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5202" marR="35202" marT="0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50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$6.54</a:t>
                      </a:r>
                      <a:endParaRPr lang="es-SV" sz="9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5202" marR="35202" marT="0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50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$5.71</a:t>
                      </a:r>
                      <a:endParaRPr lang="es-SV" sz="9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5202" marR="35202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512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5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RESERVAS</a:t>
                      </a:r>
                      <a:endParaRPr lang="es-SV" sz="9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5202" marR="35202" marT="0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5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$307.85</a:t>
                      </a:r>
                      <a:endParaRPr lang="es-SV" sz="9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5202" marR="35202" marT="0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5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$339.30</a:t>
                      </a:r>
                      <a:endParaRPr lang="es-SV" sz="9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5202" marR="35202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512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RESULTADO DEL EJERCICIO</a:t>
                      </a:r>
                      <a:endParaRPr lang="es-SV" sz="9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5202" marR="35202" marT="0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5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$15.10</a:t>
                      </a:r>
                      <a:endParaRPr lang="es-SV" sz="9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5202" marR="35202" marT="0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$16.56</a:t>
                      </a:r>
                      <a:endParaRPr lang="es-SV" sz="9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5202" marR="35202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5120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50" b="1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PATRIMONIO </a:t>
                      </a:r>
                      <a:r>
                        <a:rPr lang="es-SV" sz="95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ESTATAL</a:t>
                      </a:r>
                      <a:endParaRPr lang="es-SV" sz="9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5202" marR="35202" marT="0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5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$336.34</a:t>
                      </a:r>
                      <a:endParaRPr lang="es-SV" sz="9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5202" marR="35202" marT="0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5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$368.39</a:t>
                      </a:r>
                      <a:endParaRPr lang="es-SV" sz="9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5202" marR="35202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12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5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TOTAL PASIVO Y PATRIMONIO</a:t>
                      </a:r>
                      <a:endParaRPr lang="es-SV" sz="9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5202" marR="35202" marT="0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5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$836.15</a:t>
                      </a:r>
                      <a:endParaRPr lang="es-SV" sz="9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5202" marR="35202" marT="0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5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$873.57</a:t>
                      </a:r>
                      <a:endParaRPr lang="es-SV" sz="9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5202" marR="35202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1512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5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CUENTAS DE ORDEN POR CONTRA.</a:t>
                      </a:r>
                      <a:endParaRPr lang="es-SV" sz="9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5202" marR="35202" marT="0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5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$221.40</a:t>
                      </a:r>
                      <a:endParaRPr lang="es-SV" sz="9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5202" marR="35202" marT="0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5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$232.38</a:t>
                      </a:r>
                      <a:endParaRPr lang="es-SV" sz="9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5202" marR="35202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844350"/>
              </p:ext>
            </p:extLst>
          </p:nvPr>
        </p:nvGraphicFramePr>
        <p:xfrm>
          <a:off x="4731658" y="1790140"/>
          <a:ext cx="4151084" cy="2543325"/>
        </p:xfrm>
        <a:graphic>
          <a:graphicData uri="http://schemas.openxmlformats.org/drawingml/2006/table">
            <a:tbl>
              <a:tblPr firstRow="1" firstCol="1" bandRow="1"/>
              <a:tblGrid>
                <a:gridCol w="2413547"/>
                <a:gridCol w="876964"/>
                <a:gridCol w="860573"/>
              </a:tblGrid>
              <a:tr h="720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CUENTA</a:t>
                      </a:r>
                      <a:endParaRPr lang="es-SV" sz="9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JUNIO 2014 - MAYO 2015</a:t>
                      </a:r>
                      <a:endParaRPr lang="es-SV" sz="9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JUNIO 2015 - MAYO 2016</a:t>
                      </a:r>
                      <a:endParaRPr lang="es-SV" sz="9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222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00" b="1" dirty="0">
                          <a:solidFill>
                            <a:srgbClr val="0000FF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INGRESOS</a:t>
                      </a:r>
                      <a:endParaRPr lang="es-SV" sz="9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SV" sz="900" dirty="0"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SV" sz="900"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22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FINANCIEROS</a:t>
                      </a:r>
                      <a:endParaRPr lang="es-SV" sz="9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$69.32</a:t>
                      </a:r>
                      <a:endParaRPr lang="es-SV" sz="9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$72.30</a:t>
                      </a:r>
                      <a:endParaRPr lang="es-SV" sz="9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22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OTROS INGRESOS</a:t>
                      </a:r>
                      <a:endParaRPr lang="es-SV" sz="9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$23.62</a:t>
                      </a:r>
                      <a:endParaRPr lang="es-SV" sz="9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$29.66</a:t>
                      </a:r>
                      <a:endParaRPr lang="es-SV" sz="9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2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TOTAL INGRESOS</a:t>
                      </a:r>
                      <a:endParaRPr lang="es-SV" sz="9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$92.93</a:t>
                      </a:r>
                      <a:endParaRPr lang="es-SV" sz="9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$101.96</a:t>
                      </a:r>
                      <a:endParaRPr lang="es-SV" sz="9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222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00" b="1">
                          <a:solidFill>
                            <a:srgbClr val="0000FF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GASTOS</a:t>
                      </a:r>
                      <a:endParaRPr lang="es-SV" sz="9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SV" sz="900" dirty="0"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SV" sz="900"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296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FINANCIEROS</a:t>
                      </a:r>
                      <a:endParaRPr lang="es-SV" sz="9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$12.73</a:t>
                      </a:r>
                      <a:endParaRPr lang="es-SV" sz="9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$13.25</a:t>
                      </a:r>
                      <a:endParaRPr lang="es-SV" sz="9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22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SANEAMIENTO DE PRÉSTAMOS (NETO)</a:t>
                      </a:r>
                      <a:endParaRPr lang="es-SV" sz="9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$21.33</a:t>
                      </a:r>
                      <a:endParaRPr lang="es-SV" sz="9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$20.69</a:t>
                      </a:r>
                      <a:endParaRPr lang="es-SV" sz="9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22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OTROS GASTOS</a:t>
                      </a:r>
                      <a:endParaRPr lang="es-SV" sz="9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$27.88</a:t>
                      </a:r>
                      <a:endParaRPr lang="es-SV" sz="9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$34.85</a:t>
                      </a:r>
                      <a:endParaRPr lang="es-SV" sz="9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2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TOTAL GASTOS</a:t>
                      </a:r>
                      <a:endParaRPr lang="es-SV" sz="9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$61.94</a:t>
                      </a:r>
                      <a:endParaRPr lang="es-SV" sz="9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$68.78</a:t>
                      </a:r>
                      <a:endParaRPr lang="es-SV" sz="9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222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00" b="1" dirty="0">
                          <a:solidFill>
                            <a:srgbClr val="0033CC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SUPERÁVIT DEL PERIODO</a:t>
                      </a:r>
                      <a:endParaRPr lang="es-SV" sz="9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00" b="1" dirty="0">
                          <a:solidFill>
                            <a:srgbClr val="0033CC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$30.99</a:t>
                      </a:r>
                      <a:endParaRPr lang="es-SV" sz="9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900" b="1" dirty="0">
                          <a:solidFill>
                            <a:srgbClr val="0033CC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$33.18</a:t>
                      </a:r>
                      <a:endParaRPr lang="es-SV" sz="9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2 CuadroTexto"/>
          <p:cNvSpPr txBox="1"/>
          <p:nvPr/>
        </p:nvSpPr>
        <p:spPr>
          <a:xfrm>
            <a:off x="4582894" y="4538705"/>
            <a:ext cx="432887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Tx/>
              <a:buBlip>
                <a:blip r:embed="rId2"/>
              </a:buBlip>
            </a:pPr>
            <a:r>
              <a:rPr lang="es-SV" sz="1400" dirty="0">
                <a:solidFill>
                  <a:prstClr val="black"/>
                </a:solidFill>
                <a:latin typeface="+mj-lt"/>
                <a:cs typeface="Calibri" pitchFamily="34" charset="0"/>
              </a:rPr>
              <a:t>Los positivos resultados en la gestión del FSV, se evidencian en el fortalecimiento de los indicadores financieros que han mantenido a la Institución como líder en el financiamiento habitacional en el país. </a:t>
            </a:r>
          </a:p>
        </p:txBody>
      </p:sp>
      <p:sp>
        <p:nvSpPr>
          <p:cNvPr id="2" name="1 Rectángulo"/>
          <p:cNvSpPr/>
          <p:nvPr/>
        </p:nvSpPr>
        <p:spPr>
          <a:xfrm>
            <a:off x="130629" y="1206618"/>
            <a:ext cx="4344875" cy="500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SV" sz="1600" dirty="0">
                <a:solidFill>
                  <a:srgbClr val="0070C0"/>
                </a:solidFill>
                <a:latin typeface="+mj-lt"/>
                <a:cs typeface="Calibri" pitchFamily="34" charset="0"/>
              </a:rPr>
              <a:t>Balance General Mayo </a:t>
            </a:r>
            <a:r>
              <a:rPr lang="es-SV" sz="1600" dirty="0" smtClean="0">
                <a:solidFill>
                  <a:srgbClr val="0070C0"/>
                </a:solidFill>
                <a:latin typeface="+mj-lt"/>
                <a:cs typeface="Calibri" pitchFamily="34" charset="0"/>
              </a:rPr>
              <a:t>2015 </a:t>
            </a:r>
            <a:r>
              <a:rPr lang="es-SV" sz="1600" dirty="0">
                <a:solidFill>
                  <a:srgbClr val="0070C0"/>
                </a:solidFill>
                <a:latin typeface="+mj-lt"/>
                <a:cs typeface="Calibri" pitchFamily="34" charset="0"/>
              </a:rPr>
              <a:t>- Mayo 2016</a:t>
            </a:r>
            <a:br>
              <a:rPr lang="es-SV" sz="1600" dirty="0">
                <a:solidFill>
                  <a:srgbClr val="0070C0"/>
                </a:solidFill>
                <a:latin typeface="+mj-lt"/>
                <a:cs typeface="Calibri" pitchFamily="34" charset="0"/>
              </a:rPr>
            </a:br>
            <a:r>
              <a:rPr lang="es-SV" sz="1050" dirty="0">
                <a:solidFill>
                  <a:srgbClr val="0070C0"/>
                </a:solidFill>
                <a:latin typeface="+mj-lt"/>
                <a:cs typeface="Calibri" pitchFamily="34" charset="0"/>
              </a:rPr>
              <a:t>En millones de US$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4513938" y="1272132"/>
            <a:ext cx="4572000" cy="500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SV" sz="1600" dirty="0" smtClean="0">
                <a:solidFill>
                  <a:srgbClr val="0070C0"/>
                </a:solidFill>
                <a:latin typeface="+mj-lt"/>
                <a:cs typeface="Calibri" pitchFamily="34" charset="0"/>
              </a:rPr>
              <a:t>Estado de Resultados </a:t>
            </a:r>
            <a:r>
              <a:rPr lang="es-SV" sz="1600" dirty="0">
                <a:solidFill>
                  <a:srgbClr val="0070C0"/>
                </a:solidFill>
                <a:latin typeface="+mj-lt"/>
                <a:cs typeface="Calibri" pitchFamily="34" charset="0"/>
              </a:rPr>
              <a:t>Mayo </a:t>
            </a:r>
            <a:r>
              <a:rPr lang="es-SV" sz="1600" dirty="0" smtClean="0">
                <a:solidFill>
                  <a:srgbClr val="0070C0"/>
                </a:solidFill>
                <a:latin typeface="+mj-lt"/>
                <a:cs typeface="Calibri" pitchFamily="34" charset="0"/>
              </a:rPr>
              <a:t>2015 </a:t>
            </a:r>
            <a:r>
              <a:rPr lang="es-SV" sz="1600" dirty="0">
                <a:solidFill>
                  <a:srgbClr val="0070C0"/>
                </a:solidFill>
                <a:latin typeface="+mj-lt"/>
                <a:cs typeface="Calibri" pitchFamily="34" charset="0"/>
              </a:rPr>
              <a:t>- Mayo 2016</a:t>
            </a:r>
            <a:br>
              <a:rPr lang="es-SV" sz="1600" dirty="0">
                <a:solidFill>
                  <a:srgbClr val="0070C0"/>
                </a:solidFill>
                <a:latin typeface="+mj-lt"/>
                <a:cs typeface="Calibri" pitchFamily="34" charset="0"/>
              </a:rPr>
            </a:br>
            <a:r>
              <a:rPr lang="es-SV" sz="1050" dirty="0">
                <a:solidFill>
                  <a:srgbClr val="0070C0"/>
                </a:solidFill>
                <a:latin typeface="+mj-lt"/>
                <a:cs typeface="Calibri" pitchFamily="34" charset="0"/>
              </a:rPr>
              <a:t>En millones de US$</a:t>
            </a:r>
          </a:p>
        </p:txBody>
      </p:sp>
    </p:spTree>
    <p:extLst>
      <p:ext uri="{BB962C8B-B14F-4D97-AF65-F5344CB8AC3E}">
        <p14:creationId xmlns:p14="http://schemas.microsoft.com/office/powerpoint/2010/main" val="210682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595364" y="6553765"/>
            <a:ext cx="19335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1000" dirty="0" smtClean="0">
                <a:solidFill>
                  <a:prstClr val="black"/>
                </a:solidFill>
                <a:latin typeface="+mj-lt"/>
              </a:rPr>
              <a:t>Fuente</a:t>
            </a:r>
            <a:r>
              <a:rPr lang="es-SV" sz="1000" dirty="0">
                <a:solidFill>
                  <a:prstClr val="black"/>
                </a:solidFill>
                <a:latin typeface="+mj-lt"/>
              </a:rPr>
              <a:t>: Gerencia de </a:t>
            </a:r>
            <a:r>
              <a:rPr lang="es-SV" sz="1000" dirty="0" smtClean="0">
                <a:solidFill>
                  <a:prstClr val="black"/>
                </a:solidFill>
                <a:latin typeface="+mj-lt"/>
              </a:rPr>
              <a:t>Finanzas.</a:t>
            </a:r>
          </a:p>
        </p:txBody>
      </p:sp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1596578" y="329805"/>
            <a:ext cx="5950857" cy="85875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s-SV" sz="3600" b="1" dirty="0">
                <a:solidFill>
                  <a:srgbClr val="0070C0"/>
                </a:solidFill>
                <a:ea typeface="Calibri"/>
                <a:cs typeface="Times New Roman"/>
              </a:rPr>
              <a:t>Ejecución presupuestaria</a:t>
            </a:r>
            <a:br>
              <a:rPr lang="es-SV" sz="3600" b="1" dirty="0">
                <a:solidFill>
                  <a:srgbClr val="0070C0"/>
                </a:solidFill>
                <a:ea typeface="Calibri"/>
                <a:cs typeface="Times New Roman"/>
              </a:rPr>
            </a:br>
            <a:r>
              <a:rPr lang="es-SV" sz="1200" b="1" dirty="0">
                <a:solidFill>
                  <a:srgbClr val="0070C0"/>
                </a:solidFill>
                <a:ea typeface="Calibri"/>
                <a:cs typeface="Times New Roman"/>
              </a:rPr>
              <a:t>En millones de US$</a:t>
            </a: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652910"/>
              </p:ext>
            </p:extLst>
          </p:nvPr>
        </p:nvGraphicFramePr>
        <p:xfrm>
          <a:off x="521041" y="2018994"/>
          <a:ext cx="8122174" cy="4536504"/>
        </p:xfrm>
        <a:graphic>
          <a:graphicData uri="http://schemas.openxmlformats.org/drawingml/2006/table">
            <a:tbl>
              <a:tblPr firstRow="1" firstCol="1" bandRow="1"/>
              <a:tblGrid>
                <a:gridCol w="2906958"/>
                <a:gridCol w="1224000"/>
                <a:gridCol w="1117023"/>
                <a:gridCol w="1073993"/>
                <a:gridCol w="936104"/>
                <a:gridCol w="864096"/>
              </a:tblGrid>
              <a:tr h="6480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b="1" dirty="0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EJECUCIÓN PRESUPUESTARIA</a:t>
                      </a:r>
                      <a:endParaRPr lang="es-SV" sz="10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b="1" dirty="0" smtClean="0"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PRESUPUESTADO</a:t>
                      </a:r>
                      <a:endParaRPr lang="es-SV" sz="10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b="1" dirty="0" smtClean="0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EJECUTADO</a:t>
                      </a:r>
                      <a:endParaRPr lang="es-SV" sz="10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b="1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%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b="1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(EJECUTADO/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b="1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PRESUPUESTO)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b="1" dirty="0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PENDIENTE DE EJECUTAR</a:t>
                      </a:r>
                      <a:endParaRPr lang="es-SV" sz="10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b="1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%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b="1">
                          <a:solidFill>
                            <a:srgbClr val="0033CC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INGRESOS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SV" sz="1000"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SV" sz="1000"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SV" sz="1000"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SV" sz="1000"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SV" sz="1000"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b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VENTA DE BIENES Y SERVICIOS</a:t>
                      </a:r>
                      <a:endParaRPr lang="es-SV" sz="1000" b="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$0.04</a:t>
                      </a:r>
                      <a:endParaRPr lang="es-SV" sz="10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$0.05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113.98%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-$0.01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-14.0%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b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INGRESOS FINANCIEROS Y OTROS</a:t>
                      </a:r>
                      <a:endParaRPr lang="es-SV" sz="1000" b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$79.17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$84.33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106.52%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-$5.16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-6.5%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b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TRANSFERENCIA CORRIENTES</a:t>
                      </a:r>
                      <a:endParaRPr lang="es-SV" sz="1000" b="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$0.01</a:t>
                      </a:r>
                      <a:endParaRPr lang="es-SV" sz="10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$0.01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141.62%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$0.00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-41.6%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b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VENTA DE ACTIVOS FIJOS</a:t>
                      </a:r>
                      <a:endParaRPr lang="es-SV" sz="1000" b="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$0.08</a:t>
                      </a:r>
                      <a:endParaRPr lang="es-SV" sz="10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$0.11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133.66%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-$0.03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-33.7%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b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RECURSOS DE INVERSIONES FINANCIERAS</a:t>
                      </a:r>
                      <a:endParaRPr lang="es-SV" sz="1000" b="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$52.49</a:t>
                      </a:r>
                      <a:endParaRPr lang="es-SV" sz="10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$52.69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100.38%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-$0.20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-0.4%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b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ENDEUDAMIENTO PÚBLICO</a:t>
                      </a:r>
                      <a:endParaRPr lang="es-SV" sz="1000" b="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$68.68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$36.13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52.61%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$32.54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47.4%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b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SALDOS DE AÑOS ANTERIORES</a:t>
                      </a:r>
                      <a:endParaRPr lang="es-SV" sz="1000" b="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$23.90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$0.00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0.00%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$23.90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100.0%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TOTAL INGRESOS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$224.40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$173.33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77.25%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$51.04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22.7%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b="1">
                          <a:solidFill>
                            <a:srgbClr val="0033CC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EGRESOS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SV" sz="1000"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SV" sz="1000"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SV" sz="1000"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SV" sz="1000"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SV" sz="1000"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b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REMUNERACIONES</a:t>
                      </a:r>
                      <a:endParaRPr lang="es-SV" sz="1000" b="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$12.25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$11.17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91.16%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$1.08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8.8%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b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ADQUISICIÓN DE BIENES Y SERVICIOS</a:t>
                      </a:r>
                      <a:endParaRPr lang="es-SV" sz="1000" b="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$11.05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$8.47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76.63%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$2.58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23.4%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b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GASTOS FINANCIEROS Y OTROS</a:t>
                      </a:r>
                      <a:endParaRPr lang="es-SV" sz="1000" b="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$16.72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$14.24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85.19%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$2.48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14.8%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b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TRANSFERENCIA CORRIENTES</a:t>
                      </a:r>
                      <a:endParaRPr lang="es-SV" sz="1000" b="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$7.99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$9.25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115.79%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-$1.26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-15.8%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b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INVERSIONES EN ACTIVOS FIJOS</a:t>
                      </a:r>
                      <a:endParaRPr lang="es-SV" sz="1000" b="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$2.88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$1.85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64.31%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$1.03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35.7%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b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INVERSIONES FINANCIERAS</a:t>
                      </a:r>
                      <a:endParaRPr lang="es-SV" sz="1000" b="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$153.84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$139.45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90.64%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$14.40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9.4%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b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AMORTIZACIÓN ENDEUDAMIENTO PÚBLICO</a:t>
                      </a:r>
                      <a:endParaRPr lang="es-SV" sz="1000" b="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$19.63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$18.52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94.32%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$1.11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5.7%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TOTAL EGRESOS</a:t>
                      </a:r>
                      <a:endParaRPr lang="es-SV" sz="10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$224.40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$202.95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90.45%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$21.42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9.5%</a:t>
                      </a:r>
                      <a:endParaRPr lang="es-SV" sz="10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</a:tbl>
          </a:graphicData>
        </a:graphic>
      </p:graphicFrame>
      <p:sp>
        <p:nvSpPr>
          <p:cNvPr id="7" name="2 CuadroTexto"/>
          <p:cNvSpPr txBox="1"/>
          <p:nvPr/>
        </p:nvSpPr>
        <p:spPr>
          <a:xfrm>
            <a:off x="271200" y="1217589"/>
            <a:ext cx="85914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Tx/>
              <a:buBlip>
                <a:blip r:embed="rId2"/>
              </a:buBlip>
            </a:pPr>
            <a:r>
              <a:rPr lang="es-SV" sz="1400" dirty="0">
                <a:solidFill>
                  <a:prstClr val="black"/>
                </a:solidFill>
                <a:latin typeface="+mj-lt"/>
                <a:cs typeface="Calibri" pitchFamily="34" charset="0"/>
              </a:rPr>
              <a:t>La ejecución del presupuesto de Junio 2015 a Mayo 2016 presenta un monto de ingresos </a:t>
            </a:r>
            <a:r>
              <a:rPr lang="es-SV" sz="1400" dirty="0" smtClean="0">
                <a:solidFill>
                  <a:prstClr val="black"/>
                </a:solidFill>
                <a:latin typeface="+mj-lt"/>
                <a:cs typeface="Calibri" pitchFamily="34" charset="0"/>
              </a:rPr>
              <a:t>estimados por </a:t>
            </a:r>
            <a:r>
              <a:rPr lang="es-SV" sz="1400" b="1" dirty="0">
                <a:solidFill>
                  <a:srgbClr val="0070C0"/>
                </a:solidFill>
                <a:latin typeface="+mj-lt"/>
                <a:cs typeface="Calibri" pitchFamily="34" charset="0"/>
              </a:rPr>
              <a:t>US$51.04 millones</a:t>
            </a:r>
            <a:r>
              <a:rPr lang="es-SV" sz="1400" dirty="0">
                <a:solidFill>
                  <a:prstClr val="black"/>
                </a:solidFill>
                <a:latin typeface="+mj-lt"/>
                <a:cs typeface="Calibri" pitchFamily="34" charset="0"/>
              </a:rPr>
              <a:t> y un monto de egresos por </a:t>
            </a:r>
            <a:r>
              <a:rPr lang="es-SV" sz="1400" b="1" dirty="0">
                <a:solidFill>
                  <a:srgbClr val="0070C0"/>
                </a:solidFill>
                <a:latin typeface="+mj-lt"/>
                <a:cs typeface="Calibri" pitchFamily="34" charset="0"/>
              </a:rPr>
              <a:t>$21.42 millones</a:t>
            </a:r>
            <a:r>
              <a:rPr lang="es-SV" sz="1400" dirty="0">
                <a:solidFill>
                  <a:prstClr val="black"/>
                </a:solidFill>
                <a:latin typeface="+mj-lt"/>
                <a:cs typeface="Calibri" pitchFamily="34" charset="0"/>
              </a:rPr>
              <a:t> </a:t>
            </a:r>
            <a:r>
              <a:rPr lang="es-SV" sz="1400" dirty="0" smtClean="0">
                <a:solidFill>
                  <a:prstClr val="black"/>
                </a:solidFill>
                <a:latin typeface="+mj-lt"/>
                <a:cs typeface="Calibri" pitchFamily="34" charset="0"/>
              </a:rPr>
              <a:t>menor a </a:t>
            </a:r>
            <a:r>
              <a:rPr lang="es-SV" sz="1400" dirty="0">
                <a:solidFill>
                  <a:prstClr val="black"/>
                </a:solidFill>
                <a:latin typeface="+mj-lt"/>
                <a:cs typeface="Calibri" pitchFamily="34" charset="0"/>
              </a:rPr>
              <a:t>lo programado, de acuerdo a </a:t>
            </a:r>
            <a:r>
              <a:rPr lang="es-SV" sz="1400" dirty="0" smtClean="0">
                <a:solidFill>
                  <a:prstClr val="black"/>
                </a:solidFill>
                <a:latin typeface="+mj-lt"/>
                <a:cs typeface="Calibri" pitchFamily="34" charset="0"/>
              </a:rPr>
              <a:t>detalle:</a:t>
            </a:r>
            <a:endParaRPr lang="es-SV" sz="1400" dirty="0">
              <a:solidFill>
                <a:prstClr val="black"/>
              </a:solidFill>
              <a:latin typeface="+mj-lt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86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2123728" y="5703059"/>
            <a:ext cx="19335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1000" dirty="0" smtClean="0">
                <a:solidFill>
                  <a:prstClr val="black"/>
                </a:solidFill>
                <a:latin typeface="+mj-lt"/>
              </a:rPr>
              <a:t>Fuente</a:t>
            </a:r>
            <a:r>
              <a:rPr lang="es-SV" sz="1000" dirty="0">
                <a:solidFill>
                  <a:prstClr val="black"/>
                </a:solidFill>
                <a:latin typeface="+mj-lt"/>
              </a:rPr>
              <a:t>: Gerencia de </a:t>
            </a:r>
            <a:r>
              <a:rPr lang="es-SV" sz="1000" dirty="0" smtClean="0">
                <a:solidFill>
                  <a:prstClr val="black"/>
                </a:solidFill>
                <a:latin typeface="+mj-lt"/>
              </a:rPr>
              <a:t>Finanzas.</a:t>
            </a:r>
          </a:p>
        </p:txBody>
      </p:sp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2423884" y="375450"/>
            <a:ext cx="4296229" cy="85875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s-SV" sz="3600" b="1" dirty="0">
                <a:solidFill>
                  <a:srgbClr val="0070C0"/>
                </a:solidFill>
                <a:ea typeface="Calibri"/>
                <a:cs typeface="Times New Roman"/>
              </a:rPr>
              <a:t>Flujo de fondos</a:t>
            </a:r>
            <a:r>
              <a:rPr lang="es-SV" sz="3400" dirty="0" smtClean="0">
                <a:solidFill>
                  <a:srgbClr val="0070C0"/>
                </a:solidFill>
                <a:effectLst/>
                <a:latin typeface="Calibri" pitchFamily="34" charset="0"/>
                <a:cs typeface="Calibri" pitchFamily="34" charset="0"/>
              </a:rPr>
              <a:t/>
            </a:r>
            <a:br>
              <a:rPr lang="es-SV" sz="3400" dirty="0" smtClean="0">
                <a:solidFill>
                  <a:srgbClr val="0070C0"/>
                </a:solidFill>
                <a:effectLst/>
                <a:latin typeface="Calibri" pitchFamily="34" charset="0"/>
                <a:cs typeface="Calibri" pitchFamily="34" charset="0"/>
              </a:rPr>
            </a:br>
            <a:r>
              <a:rPr lang="es-SV" sz="1200" b="1" dirty="0">
                <a:solidFill>
                  <a:srgbClr val="0070C0"/>
                </a:solidFill>
                <a:ea typeface="Calibri"/>
                <a:cs typeface="Times New Roman"/>
              </a:rPr>
              <a:t>En millones de US$</a:t>
            </a:r>
          </a:p>
        </p:txBody>
      </p:sp>
      <p:sp>
        <p:nvSpPr>
          <p:cNvPr id="7" name="2 CuadroTexto"/>
          <p:cNvSpPr txBox="1"/>
          <p:nvPr/>
        </p:nvSpPr>
        <p:spPr>
          <a:xfrm>
            <a:off x="1054973" y="1355012"/>
            <a:ext cx="7087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Tx/>
              <a:buBlip>
                <a:blip r:embed="rId2"/>
              </a:buBlip>
            </a:pPr>
            <a:r>
              <a:rPr lang="es-SV" sz="1600" dirty="0">
                <a:solidFill>
                  <a:prstClr val="black"/>
                </a:solidFill>
                <a:latin typeface="+mj-lt"/>
                <a:cs typeface="Calibri" pitchFamily="34" charset="0"/>
              </a:rPr>
              <a:t>Las fuentes de ingresos y el detalle de egresos en el período Junio 2015 a Mayo 2016 se presenta a </a:t>
            </a:r>
            <a:r>
              <a:rPr lang="es-SV" sz="1600" dirty="0" smtClean="0">
                <a:solidFill>
                  <a:prstClr val="black"/>
                </a:solidFill>
                <a:latin typeface="+mj-lt"/>
                <a:cs typeface="Calibri" pitchFamily="34" charset="0"/>
              </a:rPr>
              <a:t>continuación:</a:t>
            </a:r>
            <a:endParaRPr lang="es-SV" sz="1600" dirty="0">
              <a:solidFill>
                <a:prstClr val="black"/>
              </a:solidFill>
              <a:latin typeface="+mj-lt"/>
              <a:cs typeface="Calibri" pitchFamily="34" charset="0"/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2288366"/>
              </p:ext>
            </p:extLst>
          </p:nvPr>
        </p:nvGraphicFramePr>
        <p:xfrm>
          <a:off x="1770743" y="2022552"/>
          <a:ext cx="5207956" cy="3952368"/>
        </p:xfrm>
        <a:graphic>
          <a:graphicData uri="http://schemas.openxmlformats.org/drawingml/2006/table">
            <a:tbl>
              <a:tblPr firstRow="1" firstCol="1" bandRow="1"/>
              <a:tblGrid>
                <a:gridCol w="3108758"/>
                <a:gridCol w="2099198"/>
              </a:tblGrid>
              <a:tr h="2775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 </a:t>
                      </a:r>
                      <a:endParaRPr lang="es-SV" sz="12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>
                      <a:noFill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JUNIO 2015 - MAYO 2016</a:t>
                      </a:r>
                      <a:endParaRPr lang="es-SV" sz="12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2775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FUENTES</a:t>
                      </a:r>
                      <a:endParaRPr lang="es-SV" sz="12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$216.77 </a:t>
                      </a:r>
                      <a:endParaRPr lang="es-SV" sz="12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2775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Recuperación de Cartera Hipotecaria</a:t>
                      </a:r>
                      <a:endParaRPr lang="es-SV" sz="12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$140.87 </a:t>
                      </a:r>
                      <a:endParaRPr lang="es-SV" sz="12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75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Uso de Disponibilidad</a:t>
                      </a:r>
                      <a:endParaRPr lang="es-SV" sz="12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$27.52 </a:t>
                      </a:r>
                      <a:endParaRPr lang="es-SV" sz="12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75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Crédito </a:t>
                      </a:r>
                      <a:r>
                        <a:rPr lang="es-SV" sz="12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BANDESAL</a:t>
                      </a:r>
                      <a:endParaRPr lang="es-SV" sz="12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$22.78 </a:t>
                      </a:r>
                      <a:endParaRPr lang="es-SV" sz="12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75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Emisión </a:t>
                      </a:r>
                      <a:r>
                        <a:rPr lang="es-SV" sz="12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CDVIS</a:t>
                      </a:r>
                      <a:endParaRPr lang="es-SV" sz="12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$13.30 </a:t>
                      </a:r>
                      <a:endParaRPr lang="es-SV" sz="12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75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Otros Ingresos</a:t>
                      </a:r>
                      <a:endParaRPr lang="es-SV" sz="12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$12.31 </a:t>
                      </a:r>
                      <a:endParaRPr lang="es-SV" sz="12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75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USOS</a:t>
                      </a:r>
                      <a:endParaRPr lang="es-SV" sz="12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$216.77 </a:t>
                      </a:r>
                      <a:endParaRPr lang="es-SV" sz="12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2775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Inversión en Cartera Hipotecaria</a:t>
                      </a:r>
                      <a:endParaRPr lang="es-SV" sz="12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$137.67 </a:t>
                      </a:r>
                      <a:endParaRPr lang="es-SV" sz="12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75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Gastos Administrativos</a:t>
                      </a:r>
                      <a:endParaRPr lang="es-SV" sz="12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$20.27 </a:t>
                      </a:r>
                      <a:endParaRPr lang="es-SV" sz="12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75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Gastos Financieros y Otros</a:t>
                      </a:r>
                      <a:endParaRPr lang="es-SV" sz="12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$18.77 </a:t>
                      </a:r>
                      <a:endParaRPr lang="es-SV" sz="12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75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Amortización de Endeudamiento Público</a:t>
                      </a:r>
                      <a:endParaRPr lang="es-SV" sz="12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$18.53 </a:t>
                      </a:r>
                      <a:endParaRPr lang="es-SV" sz="12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75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Devolución de Cotizaciones</a:t>
                      </a:r>
                      <a:endParaRPr lang="es-SV" sz="12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$9.41 </a:t>
                      </a:r>
                      <a:endParaRPr lang="es-SV" sz="12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75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Otros Egresos</a:t>
                      </a:r>
                      <a:endParaRPr lang="es-SV" sz="12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$12.10 </a:t>
                      </a:r>
                      <a:endParaRPr lang="es-SV" sz="12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341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 idx="4294967295"/>
          </p:nvPr>
        </p:nvSpPr>
        <p:spPr>
          <a:xfrm>
            <a:off x="2695903" y="2331130"/>
            <a:ext cx="6448097" cy="1238250"/>
          </a:xfrm>
        </p:spPr>
        <p:txBody>
          <a:bodyPr anchor="ctr">
            <a:noAutofit/>
          </a:bodyPr>
          <a:lstStyle/>
          <a:p>
            <a:pPr algn="ctr"/>
            <a:r>
              <a:rPr lang="es-SV" sz="3600" b="1" dirty="0" smtClean="0">
                <a:solidFill>
                  <a:srgbClr val="0070C0"/>
                </a:solidFill>
                <a:ea typeface="Calibri"/>
                <a:cs typeface="Times New Roman"/>
              </a:rPr>
              <a:t>Proyecciones de Inversión</a:t>
            </a:r>
            <a:br>
              <a:rPr lang="es-SV" sz="3600" b="1" dirty="0" smtClean="0">
                <a:solidFill>
                  <a:srgbClr val="0070C0"/>
                </a:solidFill>
                <a:ea typeface="Calibri"/>
                <a:cs typeface="Times New Roman"/>
              </a:rPr>
            </a:br>
            <a:r>
              <a:rPr lang="es-SV" sz="3600" b="1" dirty="0" smtClean="0">
                <a:solidFill>
                  <a:srgbClr val="0070C0"/>
                </a:solidFill>
                <a:ea typeface="Calibri"/>
                <a:cs typeface="Times New Roman"/>
              </a:rPr>
              <a:t>Junio 2016 – Mayo 2017</a:t>
            </a:r>
            <a:endParaRPr lang="es-SV" sz="3600" b="1" dirty="0">
              <a:solidFill>
                <a:srgbClr val="0070C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0226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2904566" y="2402116"/>
            <a:ext cx="5957046" cy="1040332"/>
          </a:xfrm>
          <a:prstGeom prst="rect">
            <a:avLst/>
          </a:prstGeom>
        </p:spPr>
        <p:txBody>
          <a:bodyPr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SV" sz="3600" b="1" dirty="0" smtClean="0">
                <a:solidFill>
                  <a:srgbClr val="0070C0"/>
                </a:solidFill>
                <a:ea typeface="Calibri"/>
                <a:cs typeface="Times New Roman"/>
              </a:rPr>
              <a:t>Gestión</a:t>
            </a:r>
          </a:p>
          <a:p>
            <a:pPr algn="ctr"/>
            <a:r>
              <a:rPr lang="es-SV" sz="3600" b="1" dirty="0" smtClean="0">
                <a:solidFill>
                  <a:srgbClr val="0070C0"/>
                </a:solidFill>
                <a:ea typeface="Calibri"/>
                <a:cs typeface="Times New Roman"/>
              </a:rPr>
              <a:t>Estratégica</a:t>
            </a:r>
            <a:endParaRPr lang="es-SV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36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1204678" y="339418"/>
            <a:ext cx="6720114" cy="127166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s-SV" sz="3400" b="1" dirty="0">
                <a:solidFill>
                  <a:srgbClr val="0070C0"/>
                </a:solidFill>
                <a:ea typeface="Calibri"/>
                <a:cs typeface="Times New Roman"/>
              </a:rPr>
              <a:t>Proyección de Inversión </a:t>
            </a:r>
            <a:r>
              <a:rPr lang="es-SV" sz="3400" b="1" dirty="0" smtClean="0">
                <a:solidFill>
                  <a:srgbClr val="0070C0"/>
                </a:solidFill>
                <a:ea typeface="Calibri"/>
                <a:cs typeface="Times New Roman"/>
              </a:rPr>
              <a:t/>
            </a:r>
            <a:br>
              <a:rPr lang="es-SV" sz="3400" b="1" dirty="0" smtClean="0">
                <a:solidFill>
                  <a:srgbClr val="0070C0"/>
                </a:solidFill>
                <a:ea typeface="Calibri"/>
                <a:cs typeface="Times New Roman"/>
              </a:rPr>
            </a:br>
            <a:r>
              <a:rPr lang="es-SV" sz="3400" b="1" dirty="0" smtClean="0">
                <a:solidFill>
                  <a:srgbClr val="0070C0"/>
                </a:solidFill>
                <a:ea typeface="Calibri"/>
                <a:cs typeface="Times New Roman"/>
              </a:rPr>
              <a:t>Junio </a:t>
            </a:r>
            <a:r>
              <a:rPr lang="es-SV" sz="3400" b="1" dirty="0">
                <a:solidFill>
                  <a:srgbClr val="0070C0"/>
                </a:solidFill>
                <a:ea typeface="Calibri"/>
                <a:cs typeface="Times New Roman"/>
              </a:rPr>
              <a:t>2016 </a:t>
            </a:r>
            <a:r>
              <a:rPr lang="es-SV" sz="3400" b="1" dirty="0" smtClean="0">
                <a:solidFill>
                  <a:srgbClr val="0070C0"/>
                </a:solidFill>
                <a:ea typeface="Calibri"/>
                <a:cs typeface="Times New Roman"/>
              </a:rPr>
              <a:t>a Mayo </a:t>
            </a:r>
            <a:r>
              <a:rPr lang="es-SV" sz="3400" b="1" dirty="0">
                <a:solidFill>
                  <a:srgbClr val="0070C0"/>
                </a:solidFill>
                <a:ea typeface="Calibri"/>
                <a:cs typeface="Times New Roman"/>
              </a:rPr>
              <a:t>2017</a:t>
            </a:r>
            <a:r>
              <a:rPr lang="es-SV" sz="3400" dirty="0" smtClean="0">
                <a:solidFill>
                  <a:srgbClr val="0070C0"/>
                </a:solidFill>
                <a:effectLst/>
                <a:cs typeface="Calibri" pitchFamily="34" charset="0"/>
              </a:rPr>
              <a:t/>
            </a:r>
            <a:br>
              <a:rPr lang="es-SV" sz="3400" dirty="0" smtClean="0">
                <a:solidFill>
                  <a:srgbClr val="0070C0"/>
                </a:solidFill>
                <a:effectLst/>
                <a:cs typeface="Calibri" pitchFamily="34" charset="0"/>
              </a:rPr>
            </a:br>
            <a:r>
              <a:rPr lang="es-SV" sz="1200" b="1" dirty="0">
                <a:solidFill>
                  <a:srgbClr val="0070C0"/>
                </a:solidFill>
                <a:ea typeface="Calibri"/>
                <a:cs typeface="Times New Roman"/>
              </a:rPr>
              <a:t>Montos en Millones de US$</a:t>
            </a:r>
          </a:p>
        </p:txBody>
      </p:sp>
      <p:sp>
        <p:nvSpPr>
          <p:cNvPr id="7" name="2 CuadroTexto"/>
          <p:cNvSpPr txBox="1"/>
          <p:nvPr/>
        </p:nvSpPr>
        <p:spPr>
          <a:xfrm>
            <a:off x="972457" y="1810315"/>
            <a:ext cx="7228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Tx/>
              <a:buBlip>
                <a:blip r:embed="rId2"/>
              </a:buBlip>
            </a:pPr>
            <a:r>
              <a:rPr lang="es-SV" sz="1600" dirty="0">
                <a:solidFill>
                  <a:prstClr val="black"/>
                </a:solidFill>
                <a:latin typeface="+mj-lt"/>
                <a:cs typeface="Calibri" pitchFamily="34" charset="0"/>
              </a:rPr>
              <a:t>Para el período Junio 2016 – Mayo 2017 se cuenta con la siguiente proyección de inversión crediticia:</a:t>
            </a: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6508318"/>
              </p:ext>
            </p:extLst>
          </p:nvPr>
        </p:nvGraphicFramePr>
        <p:xfrm>
          <a:off x="1485798" y="2423855"/>
          <a:ext cx="6227194" cy="3329620"/>
        </p:xfrm>
        <a:graphic>
          <a:graphicData uri="http://schemas.openxmlformats.org/drawingml/2006/table">
            <a:tbl>
              <a:tblPr firstRow="1" firstCol="1" bandRow="1"/>
              <a:tblGrid>
                <a:gridCol w="3370710"/>
                <a:gridCol w="1428242"/>
                <a:gridCol w="1428242"/>
              </a:tblGrid>
              <a:tr h="3329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 </a:t>
                      </a:r>
                      <a:endParaRPr lang="es-SV" sz="14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b">
                    <a:lnL>
                      <a:noFill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JUNIO 2016 - MAYO 2017</a:t>
                      </a:r>
                      <a:endParaRPr lang="es-SV" sz="14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</a:tr>
              <a:tr h="3329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INVERSIÓN </a:t>
                      </a:r>
                      <a:r>
                        <a:rPr lang="es-SV" sz="14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EN UNIDADES</a:t>
                      </a:r>
                      <a:endParaRPr lang="es-SV" sz="14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NÚMERO</a:t>
                      </a:r>
                      <a:endParaRPr lang="es-SV" sz="14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MONTO</a:t>
                      </a:r>
                      <a:endParaRPr lang="es-SV" sz="14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3329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 Vivienda </a:t>
                      </a:r>
                      <a:r>
                        <a:rPr lang="es-SV" sz="14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Nueva</a:t>
                      </a:r>
                      <a:endParaRPr lang="es-SV" sz="14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1,807</a:t>
                      </a:r>
                      <a:endParaRPr lang="es-SV" sz="14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dirty="0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$55.60</a:t>
                      </a:r>
                      <a:endParaRPr lang="es-SV" sz="14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9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 Vivienda </a:t>
                      </a:r>
                      <a:r>
                        <a:rPr lang="es-SV" sz="14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Usada</a:t>
                      </a:r>
                      <a:endParaRPr lang="es-SV" sz="14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dirty="0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3,716</a:t>
                      </a:r>
                      <a:endParaRPr lang="es-SV" sz="14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dirty="0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$66.85</a:t>
                      </a:r>
                      <a:endParaRPr lang="es-SV" sz="14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9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 Otras </a:t>
                      </a:r>
                      <a:r>
                        <a:rPr lang="es-SV" sz="14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Líneas* </a:t>
                      </a:r>
                      <a:endParaRPr lang="es-SV" sz="14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373</a:t>
                      </a:r>
                      <a:endParaRPr lang="es-SV" sz="14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dirty="0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$3.72</a:t>
                      </a:r>
                      <a:endParaRPr lang="es-SV" sz="14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9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 SUB TOTAL CON </a:t>
                      </a:r>
                      <a:r>
                        <a:rPr lang="es-SV" sz="1400" b="1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DESEMBOLSO</a:t>
                      </a:r>
                      <a:endParaRPr lang="es-SV" sz="14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 dirty="0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5,895</a:t>
                      </a:r>
                      <a:endParaRPr lang="es-SV" sz="14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 dirty="0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$126.18</a:t>
                      </a:r>
                      <a:endParaRPr lang="es-SV" sz="14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329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 Activos Extraordinarios </a:t>
                      </a:r>
                      <a:endParaRPr lang="es-SV" sz="14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1,154</a:t>
                      </a:r>
                      <a:endParaRPr lang="es-SV" sz="14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$7.14</a:t>
                      </a:r>
                      <a:endParaRPr lang="es-SV" sz="14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9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 Refinanciamientos </a:t>
                      </a:r>
                      <a:endParaRPr lang="es-SV" sz="14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126</a:t>
                      </a:r>
                      <a:endParaRPr lang="es-SV" sz="14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$1.37</a:t>
                      </a:r>
                      <a:endParaRPr lang="es-SV" sz="14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9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 SUB TOTAL SIN </a:t>
                      </a:r>
                      <a:r>
                        <a:rPr lang="es-SV" sz="1400" b="1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DESEMBOLSO</a:t>
                      </a:r>
                      <a:endParaRPr lang="es-SV" sz="14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 dirty="0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1,280</a:t>
                      </a:r>
                      <a:endParaRPr lang="es-SV" sz="14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 dirty="0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$8.52</a:t>
                      </a:r>
                      <a:endParaRPr lang="es-SV" sz="14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329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TOTAL</a:t>
                      </a:r>
                      <a:endParaRPr lang="es-SV" sz="14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 dirty="0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7,175</a:t>
                      </a:r>
                      <a:endParaRPr lang="es-SV" sz="14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b="1" dirty="0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$134.69</a:t>
                      </a:r>
                      <a:endParaRPr lang="es-SV" sz="14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</a:tbl>
          </a:graphicData>
        </a:graphic>
      </p:graphicFrame>
      <p:sp>
        <p:nvSpPr>
          <p:cNvPr id="5" name="4 Rectángulo"/>
          <p:cNvSpPr/>
          <p:nvPr/>
        </p:nvSpPr>
        <p:spPr>
          <a:xfrm>
            <a:off x="1485798" y="5773847"/>
            <a:ext cx="62646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313" indent="-87313" algn="just"/>
            <a:r>
              <a:rPr lang="es-SV" sz="1000" dirty="0" smtClean="0">
                <a:latin typeface="+mj-lt"/>
              </a:rPr>
              <a:t>* Comprende</a:t>
            </a:r>
            <a:r>
              <a:rPr lang="es-SV" sz="1000" dirty="0">
                <a:latin typeface="+mj-lt"/>
              </a:rPr>
              <a:t>: Créditos para Construcción, </a:t>
            </a:r>
            <a:r>
              <a:rPr lang="es-SV" sz="1000" dirty="0" smtClean="0">
                <a:latin typeface="+mj-lt"/>
              </a:rPr>
              <a:t>Financiamiento </a:t>
            </a:r>
            <a:r>
              <a:rPr lang="es-SV" sz="1000" dirty="0">
                <a:latin typeface="+mj-lt"/>
              </a:rPr>
              <a:t>de Deuda, Reparación Ampliación y Mejoras, Compra de Lote e Instalación de Servicios.</a:t>
            </a:r>
          </a:p>
        </p:txBody>
      </p:sp>
    </p:spTree>
    <p:extLst>
      <p:ext uri="{BB962C8B-B14F-4D97-AF65-F5344CB8AC3E}">
        <p14:creationId xmlns:p14="http://schemas.microsoft.com/office/powerpoint/2010/main" val="73416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990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Título"/>
          <p:cNvSpPr>
            <a:spLocks noGrp="1"/>
          </p:cNvSpPr>
          <p:nvPr>
            <p:ph type="title"/>
          </p:nvPr>
        </p:nvSpPr>
        <p:spPr>
          <a:xfrm>
            <a:off x="984108" y="453871"/>
            <a:ext cx="6640373" cy="645195"/>
          </a:xfrm>
        </p:spPr>
        <p:txBody>
          <a:bodyPr>
            <a:noAutofit/>
          </a:bodyPr>
          <a:lstStyle/>
          <a:p>
            <a:pPr algn="ctr"/>
            <a:r>
              <a:rPr lang="es-SV" sz="3400" b="1" dirty="0" smtClean="0">
                <a:solidFill>
                  <a:srgbClr val="0070C0"/>
                </a:solidFill>
                <a:effectLst/>
              </a:rPr>
              <a:t>Pensamiento Estratégico</a:t>
            </a:r>
            <a:endParaRPr lang="es-SV" sz="3400" b="1" dirty="0">
              <a:solidFill>
                <a:srgbClr val="0070C0"/>
              </a:solidFill>
              <a:effectLst/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984109" y="1510806"/>
            <a:ext cx="720080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s-ES_tradnl" sz="1400" b="1" dirty="0" smtClean="0">
                <a:solidFill>
                  <a:srgbClr val="0070C0"/>
                </a:solidFill>
                <a:latin typeface="+mj-lt"/>
                <a:cs typeface="Calibri" pitchFamily="34" charset="0"/>
              </a:rPr>
              <a:t>VISIÓN</a:t>
            </a:r>
          </a:p>
          <a:p>
            <a:pPr algn="ctr">
              <a:spcAft>
                <a:spcPts val="1200"/>
              </a:spcAft>
            </a:pPr>
            <a:r>
              <a:rPr lang="es-SV" sz="1400" b="1" dirty="0">
                <a:latin typeface="+mj-lt"/>
                <a:cs typeface="Calibri" pitchFamily="34" charset="0"/>
              </a:rPr>
              <a:t>Ser modelo de institución crediticia sostenible con enfoque social e innovador, con principios de inclusión y equidad de género, para contribuir a reducir el déficit habitacional</a:t>
            </a:r>
            <a:r>
              <a:rPr lang="es-SV" sz="1400" b="1" dirty="0" smtClean="0">
                <a:latin typeface="+mj-lt"/>
                <a:cs typeface="Calibri" pitchFamily="34" charset="0"/>
              </a:rPr>
              <a:t>.</a:t>
            </a:r>
          </a:p>
          <a:p>
            <a:pPr algn="ctr">
              <a:spcAft>
                <a:spcPts val="1200"/>
              </a:spcAft>
            </a:pPr>
            <a:endParaRPr lang="es-SV" sz="1400" b="1" dirty="0">
              <a:latin typeface="+mj-lt"/>
              <a:cs typeface="Calibri" pitchFamily="34" charset="0"/>
            </a:endParaRPr>
          </a:p>
          <a:p>
            <a:pPr algn="ctr">
              <a:spcAft>
                <a:spcPts val="1200"/>
              </a:spcAft>
            </a:pPr>
            <a:r>
              <a:rPr lang="es-SV" sz="1400" b="1" dirty="0">
                <a:solidFill>
                  <a:srgbClr val="0070C0"/>
                </a:solidFill>
                <a:latin typeface="+mj-lt"/>
                <a:cs typeface="Calibri" pitchFamily="34" charset="0"/>
              </a:rPr>
              <a:t>MISIÓN</a:t>
            </a:r>
          </a:p>
          <a:p>
            <a:pPr algn="ctr">
              <a:spcAft>
                <a:spcPts val="1200"/>
              </a:spcAft>
            </a:pPr>
            <a:r>
              <a:rPr lang="es-SV" sz="1400" b="1" dirty="0">
                <a:latin typeface="+mj-lt"/>
                <a:cs typeface="Calibri" pitchFamily="34" charset="0"/>
              </a:rPr>
              <a:t>Otorgar ágilmente créditos hipotecarios, para mejorar la calidad de vida de los trabajadores, con énfasis en sectores vulnerables</a:t>
            </a:r>
            <a:r>
              <a:rPr lang="es-SV" sz="1400" b="1" dirty="0" smtClean="0">
                <a:latin typeface="+mj-lt"/>
                <a:cs typeface="Calibri" pitchFamily="34" charset="0"/>
              </a:rPr>
              <a:t>.</a:t>
            </a:r>
            <a:endParaRPr lang="es-SV" sz="1400" b="1" dirty="0">
              <a:latin typeface="+mj-lt"/>
              <a:cs typeface="Calibri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4572000" y="4702385"/>
            <a:ext cx="36004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s-SV" sz="1400" b="1" dirty="0" smtClean="0">
                <a:solidFill>
                  <a:srgbClr val="0070C0"/>
                </a:solidFill>
                <a:latin typeface="+mj-lt"/>
                <a:cs typeface="Calibri" pitchFamily="34" charset="0"/>
              </a:rPr>
              <a:t>VALORES</a:t>
            </a:r>
            <a:endParaRPr lang="es-SV" sz="1400" b="1" dirty="0">
              <a:solidFill>
                <a:srgbClr val="0070C0"/>
              </a:solidFill>
              <a:latin typeface="+mj-lt"/>
              <a:cs typeface="Calibri" pitchFamily="34" charset="0"/>
            </a:endParaRPr>
          </a:p>
          <a:p>
            <a:pPr algn="ctr">
              <a:spcAft>
                <a:spcPts val="1200"/>
              </a:spcAft>
            </a:pPr>
            <a:r>
              <a:rPr lang="es-SV" sz="1400" b="1" dirty="0">
                <a:latin typeface="+mj-lt"/>
                <a:cs typeface="Calibri" pitchFamily="34" charset="0"/>
              </a:rPr>
              <a:t>H</a:t>
            </a:r>
            <a:r>
              <a:rPr lang="es-SV" sz="1400" b="1" dirty="0" smtClean="0">
                <a:latin typeface="+mj-lt"/>
                <a:cs typeface="Calibri" pitchFamily="34" charset="0"/>
              </a:rPr>
              <a:t>onradez, Actitud positiva, Trabajo en equipo, Innovación.</a:t>
            </a:r>
            <a:endParaRPr lang="es-SV" sz="1400" b="1" dirty="0">
              <a:latin typeface="+mj-lt"/>
              <a:cs typeface="Calibri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984109" y="4702385"/>
            <a:ext cx="358789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s-SV" sz="1400" b="1" dirty="0" smtClean="0">
                <a:solidFill>
                  <a:srgbClr val="0070C0"/>
                </a:solidFill>
                <a:latin typeface="+mj-lt"/>
                <a:cs typeface="Calibri" pitchFamily="34" charset="0"/>
              </a:rPr>
              <a:t>PRINCIPIOS</a:t>
            </a:r>
            <a:endParaRPr lang="es-SV" sz="1400" b="1" dirty="0">
              <a:solidFill>
                <a:srgbClr val="0070C0"/>
              </a:solidFill>
              <a:latin typeface="+mj-lt"/>
              <a:cs typeface="Calibri" pitchFamily="34" charset="0"/>
            </a:endParaRPr>
          </a:p>
          <a:p>
            <a:pPr algn="ctr">
              <a:spcAft>
                <a:spcPts val="1200"/>
              </a:spcAft>
            </a:pPr>
            <a:r>
              <a:rPr lang="es-SV" sz="1400" b="1" dirty="0" smtClean="0">
                <a:latin typeface="+mj-lt"/>
                <a:cs typeface="Calibri" pitchFamily="34" charset="0"/>
              </a:rPr>
              <a:t>Solidaridad, Inclusión, Equidad.</a:t>
            </a:r>
            <a:endParaRPr lang="es-SV" sz="1400" b="1" dirty="0">
              <a:latin typeface="+mj-lt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2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Título"/>
          <p:cNvSpPr>
            <a:spLocks noGrp="1"/>
          </p:cNvSpPr>
          <p:nvPr>
            <p:ph type="title"/>
          </p:nvPr>
        </p:nvSpPr>
        <p:spPr>
          <a:xfrm>
            <a:off x="1129553" y="427605"/>
            <a:ext cx="6683187" cy="709714"/>
          </a:xfrm>
        </p:spPr>
        <p:txBody>
          <a:bodyPr>
            <a:noAutofit/>
          </a:bodyPr>
          <a:lstStyle/>
          <a:p>
            <a:pPr marL="534988" indent="-534988" algn="ctr"/>
            <a:r>
              <a:rPr lang="es-SV" sz="3400" b="1" dirty="0" smtClean="0">
                <a:solidFill>
                  <a:srgbClr val="0070C0"/>
                </a:solidFill>
                <a:effectLst/>
              </a:rPr>
              <a:t>Plan Anual Operativo 2016</a:t>
            </a:r>
            <a:endParaRPr lang="es-SV" sz="3400" b="1" dirty="0">
              <a:solidFill>
                <a:srgbClr val="0070C0"/>
              </a:solidFill>
              <a:effectLst/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399195" y="1310853"/>
            <a:ext cx="834926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sz="1400" b="1" dirty="0">
                <a:latin typeface="+mj-lt"/>
              </a:rPr>
              <a:t>El Plan Anual Operativo 2016 </a:t>
            </a:r>
            <a:r>
              <a:rPr lang="es-SV" sz="1400" dirty="0">
                <a:latin typeface="+mj-lt"/>
              </a:rPr>
              <a:t>actualmente consta de </a:t>
            </a:r>
            <a:r>
              <a:rPr lang="es-SV" sz="1400" b="1" dirty="0">
                <a:solidFill>
                  <a:srgbClr val="0070C0"/>
                </a:solidFill>
                <a:latin typeface="+mj-lt"/>
              </a:rPr>
              <a:t>4 áreas estratégicas </a:t>
            </a:r>
            <a:r>
              <a:rPr lang="es-SV" sz="1400" dirty="0">
                <a:latin typeface="+mj-lt"/>
              </a:rPr>
              <a:t>que ejecutan </a:t>
            </a:r>
            <a:r>
              <a:rPr lang="es-SV" sz="1400" b="1" dirty="0">
                <a:solidFill>
                  <a:srgbClr val="0070C0"/>
                </a:solidFill>
                <a:latin typeface="+mj-lt"/>
              </a:rPr>
              <a:t>43 proyectos y </a:t>
            </a:r>
            <a:r>
              <a:rPr lang="es-SV" sz="1400" b="1" dirty="0" smtClean="0">
                <a:solidFill>
                  <a:srgbClr val="0070C0"/>
                </a:solidFill>
                <a:latin typeface="+mj-lt"/>
              </a:rPr>
              <a:t>acciones </a:t>
            </a:r>
            <a:r>
              <a:rPr lang="es-SV" sz="1400" dirty="0">
                <a:latin typeface="+mj-lt"/>
              </a:rPr>
              <a:t>y</a:t>
            </a:r>
            <a:r>
              <a:rPr lang="es-SV" sz="1400" dirty="0" smtClean="0">
                <a:latin typeface="+mj-lt"/>
              </a:rPr>
              <a:t> </a:t>
            </a:r>
            <a:r>
              <a:rPr lang="es-SV" sz="1400" dirty="0">
                <a:latin typeface="+mj-lt"/>
              </a:rPr>
              <a:t>posee </a:t>
            </a:r>
            <a:r>
              <a:rPr lang="es-SV" sz="1400" b="1" dirty="0">
                <a:solidFill>
                  <a:srgbClr val="0070C0"/>
                </a:solidFill>
                <a:latin typeface="+mj-lt"/>
              </a:rPr>
              <a:t>57 indicadores</a:t>
            </a:r>
            <a:r>
              <a:rPr lang="es-SV" sz="1400" dirty="0">
                <a:latin typeface="+mj-lt"/>
              </a:rPr>
              <a:t>. </a:t>
            </a:r>
            <a:r>
              <a:rPr lang="es-SV" sz="1400" dirty="0" smtClean="0">
                <a:latin typeface="+mj-lt"/>
              </a:rPr>
              <a:t>Entre </a:t>
            </a:r>
            <a:r>
              <a:rPr lang="es-SV" sz="1400" dirty="0">
                <a:latin typeface="+mj-lt"/>
              </a:rPr>
              <a:t>los principales proyectos se identifican los </a:t>
            </a:r>
            <a:r>
              <a:rPr lang="es-SV" sz="1400" dirty="0" smtClean="0">
                <a:latin typeface="+mj-lt"/>
              </a:rPr>
              <a:t>siguientes:</a:t>
            </a:r>
            <a:endParaRPr lang="es-SV" sz="1400" dirty="0">
              <a:latin typeface="+mj-lt"/>
            </a:endParaRPr>
          </a:p>
        </p:txBody>
      </p:sp>
      <p:graphicFrame>
        <p:nvGraphicFramePr>
          <p:cNvPr id="28" name="27 Diagrama"/>
          <p:cNvGraphicFramePr/>
          <p:nvPr>
            <p:extLst>
              <p:ext uri="{D42A27DB-BD31-4B8C-83A1-F6EECF244321}">
                <p14:modId xmlns:p14="http://schemas.microsoft.com/office/powerpoint/2010/main" val="676855530"/>
              </p:ext>
            </p:extLst>
          </p:nvPr>
        </p:nvGraphicFramePr>
        <p:xfrm>
          <a:off x="327186" y="2032124"/>
          <a:ext cx="8493285" cy="44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9" name="28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62164" y="6525344"/>
            <a:ext cx="2488632" cy="274324"/>
          </a:xfrm>
        </p:spPr>
        <p:txBody>
          <a:bodyPr/>
          <a:lstStyle/>
          <a:p>
            <a:r>
              <a:rPr lang="es-SV" sz="800" dirty="0" smtClean="0">
                <a:solidFill>
                  <a:schemeClr val="tx1"/>
                </a:solidFill>
              </a:rPr>
              <a:t>Según actualización trimestral realizada en Abril 2016.</a:t>
            </a:r>
            <a:endParaRPr lang="es-SV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44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 idx="4294967295"/>
          </p:nvPr>
        </p:nvSpPr>
        <p:spPr>
          <a:xfrm>
            <a:off x="2904566" y="2425141"/>
            <a:ext cx="6024281" cy="1219013"/>
          </a:xfrm>
        </p:spPr>
        <p:txBody>
          <a:bodyPr anchor="ctr">
            <a:normAutofit/>
          </a:bodyPr>
          <a:lstStyle/>
          <a:p>
            <a:pPr algn="ctr"/>
            <a:r>
              <a:rPr lang="es-SV" sz="3600" b="1" cap="none" dirty="0" smtClean="0">
                <a:solidFill>
                  <a:srgbClr val="0070C0"/>
                </a:solidFill>
                <a:effectLst/>
                <a:ea typeface="Calibri"/>
                <a:cs typeface="Times New Roman"/>
              </a:rPr>
              <a:t>Principales Resultados</a:t>
            </a:r>
            <a:endParaRPr lang="es-SV" sz="3600" b="1" cap="none" dirty="0">
              <a:solidFill>
                <a:srgbClr val="0070C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4331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Título"/>
          <p:cNvSpPr>
            <a:spLocks noGrp="1"/>
          </p:cNvSpPr>
          <p:nvPr>
            <p:ph type="title"/>
          </p:nvPr>
        </p:nvSpPr>
        <p:spPr>
          <a:xfrm>
            <a:off x="1089212" y="461260"/>
            <a:ext cx="6844552" cy="695185"/>
          </a:xfrm>
        </p:spPr>
        <p:txBody>
          <a:bodyPr>
            <a:noAutofit/>
          </a:bodyPr>
          <a:lstStyle/>
          <a:p>
            <a:pPr algn="ctr"/>
            <a:r>
              <a:rPr lang="es-SV" sz="3400" b="1" dirty="0" smtClean="0">
                <a:solidFill>
                  <a:srgbClr val="0070C0"/>
                </a:solidFill>
                <a:effectLst/>
              </a:rPr>
              <a:t>Soluciones Habitacionales</a:t>
            </a:r>
          </a:p>
        </p:txBody>
      </p:sp>
      <p:sp>
        <p:nvSpPr>
          <p:cNvPr id="7" name="2 CuadroTexto"/>
          <p:cNvSpPr txBox="1"/>
          <p:nvPr/>
        </p:nvSpPr>
        <p:spPr>
          <a:xfrm>
            <a:off x="282388" y="5727794"/>
            <a:ext cx="84850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Blip>
                <a:blip r:embed="rId2"/>
              </a:buBlip>
            </a:pPr>
            <a:r>
              <a:rPr lang="es-SV" sz="1400" dirty="0">
                <a:latin typeface="+mj-lt"/>
                <a:cs typeface="Calibri" pitchFamily="34" charset="0"/>
              </a:rPr>
              <a:t>Durante el periodo J</a:t>
            </a:r>
            <a:r>
              <a:rPr lang="es-SV" sz="1400" dirty="0" smtClean="0">
                <a:latin typeface="+mj-lt"/>
                <a:cs typeface="Calibri" pitchFamily="34" charset="0"/>
              </a:rPr>
              <a:t>unio 2015 </a:t>
            </a:r>
            <a:r>
              <a:rPr lang="es-SV" sz="1400" dirty="0">
                <a:latin typeface="+mj-lt"/>
                <a:cs typeface="Calibri" pitchFamily="34" charset="0"/>
              </a:rPr>
              <a:t>– M</a:t>
            </a:r>
            <a:r>
              <a:rPr lang="es-SV" sz="1400" dirty="0" smtClean="0">
                <a:latin typeface="+mj-lt"/>
                <a:cs typeface="Calibri" pitchFamily="34" charset="0"/>
              </a:rPr>
              <a:t>ayo 2016 </a:t>
            </a:r>
            <a:r>
              <a:rPr lang="es-SV" sz="1400" dirty="0">
                <a:latin typeface="+mj-lt"/>
                <a:cs typeface="Calibri" pitchFamily="34" charset="0"/>
              </a:rPr>
              <a:t>el FSV facilitó </a:t>
            </a:r>
            <a:r>
              <a:rPr lang="es-SV" sz="1400" b="1" dirty="0">
                <a:solidFill>
                  <a:srgbClr val="0070C0"/>
                </a:solidFill>
                <a:latin typeface="+mj-lt"/>
                <a:cs typeface="Calibri" pitchFamily="34" charset="0"/>
              </a:rPr>
              <a:t>8,120 soluciones habitacionales</a:t>
            </a:r>
            <a:r>
              <a:rPr lang="es-SV" sz="1400" dirty="0">
                <a:latin typeface="+mj-lt"/>
                <a:cs typeface="Calibri" pitchFamily="34" charset="0"/>
              </a:rPr>
              <a:t> por </a:t>
            </a:r>
            <a:r>
              <a:rPr lang="es-SV" sz="1400" b="1" dirty="0">
                <a:solidFill>
                  <a:srgbClr val="0070C0"/>
                </a:solidFill>
                <a:latin typeface="+mj-lt"/>
                <a:cs typeface="Calibri" pitchFamily="34" charset="0"/>
              </a:rPr>
              <a:t>US$150.99 </a:t>
            </a:r>
            <a:r>
              <a:rPr lang="es-SV" sz="1400" b="1" dirty="0" smtClean="0">
                <a:solidFill>
                  <a:srgbClr val="0070C0"/>
                </a:solidFill>
                <a:latin typeface="+mj-lt"/>
                <a:cs typeface="Calibri" pitchFamily="34" charset="0"/>
              </a:rPr>
              <a:t>millones</a:t>
            </a:r>
            <a:r>
              <a:rPr lang="es-SV" sz="1400" dirty="0" smtClean="0">
                <a:latin typeface="+mj-lt"/>
                <a:cs typeface="Calibri" pitchFamily="34" charset="0"/>
              </a:rPr>
              <a:t>, lo que representó </a:t>
            </a:r>
            <a:r>
              <a:rPr lang="es-SV" sz="1400" b="1" dirty="0">
                <a:solidFill>
                  <a:srgbClr val="0070C0"/>
                </a:solidFill>
                <a:latin typeface="+mj-lt"/>
                <a:cs typeface="Calibri" pitchFamily="34" charset="0"/>
              </a:rPr>
              <a:t>$36.5 millones</a:t>
            </a:r>
            <a:r>
              <a:rPr lang="es-SV" sz="1400" dirty="0" smtClean="0">
                <a:latin typeface="+mj-lt"/>
                <a:cs typeface="Calibri" pitchFamily="34" charset="0"/>
              </a:rPr>
              <a:t> más que el periodo anterior, con lo cual se contribuyó a </a:t>
            </a:r>
            <a:r>
              <a:rPr lang="es-SV" sz="1400" dirty="0">
                <a:latin typeface="+mj-lt"/>
                <a:cs typeface="Calibri" pitchFamily="34" charset="0"/>
              </a:rPr>
              <a:t>elevar el nivel de vida de más de </a:t>
            </a:r>
            <a:r>
              <a:rPr lang="es-SV" sz="1400" b="1" dirty="0">
                <a:solidFill>
                  <a:srgbClr val="0070C0"/>
                </a:solidFill>
                <a:latin typeface="+mj-lt"/>
                <a:cs typeface="Calibri" pitchFamily="34" charset="0"/>
              </a:rPr>
              <a:t>34,100 salvadoreños </a:t>
            </a:r>
            <a:r>
              <a:rPr lang="es-SV" sz="1400" dirty="0">
                <a:latin typeface="+mj-lt"/>
                <a:cs typeface="Calibri" pitchFamily="34" charset="0"/>
              </a:rPr>
              <a:t>que </a:t>
            </a:r>
            <a:r>
              <a:rPr lang="es-SV" sz="1400" dirty="0" smtClean="0">
                <a:latin typeface="+mj-lt"/>
                <a:cs typeface="Calibri" pitchFamily="34" charset="0"/>
              </a:rPr>
              <a:t>cumplieron </a:t>
            </a:r>
            <a:r>
              <a:rPr lang="es-SV" sz="1400" dirty="0">
                <a:latin typeface="+mj-lt"/>
                <a:cs typeface="Calibri" pitchFamily="34" charset="0"/>
              </a:rPr>
              <a:t>su sueño de poseer vivienda propia.</a:t>
            </a: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2623500"/>
              </p:ext>
            </p:extLst>
          </p:nvPr>
        </p:nvGraphicFramePr>
        <p:xfrm>
          <a:off x="609600" y="1351045"/>
          <a:ext cx="8157881" cy="1536138"/>
        </p:xfrm>
        <a:graphic>
          <a:graphicData uri="http://schemas.openxmlformats.org/drawingml/2006/table">
            <a:tbl>
              <a:tblPr/>
              <a:tblGrid>
                <a:gridCol w="2442598"/>
                <a:gridCol w="722092"/>
                <a:gridCol w="586497"/>
                <a:gridCol w="893982"/>
                <a:gridCol w="586497"/>
                <a:gridCol w="137147"/>
                <a:gridCol w="722092"/>
                <a:gridCol w="586497"/>
                <a:gridCol w="893982"/>
                <a:gridCol w="586497"/>
              </a:tblGrid>
              <a:tr h="0"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RESULTADOS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JUNIO 2014 - MAYO 2015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SV" sz="1050"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JUNIO 2015 - MAYO 2016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NÚMERO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%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MILLONES $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%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SV" sz="1050"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NÚMERO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%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MILLONES $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%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CRÉDITOS PARA VIVIENDA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6,527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98.9%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$114.19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99.7%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SV" sz="1050"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8,071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99.4%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$150.75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99.8%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VENTA DE VIVIENDAS DEL FSV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71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1.1%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$0.34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0.3%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SV" sz="1050"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49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0.6%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$0.24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0.2%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FAMILIAS BENEFICIADAS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6,598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100.0%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$114.53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100.0%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SV" sz="1050"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8,120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100.0%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$150.99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100.0%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 dirty="0">
                          <a:solidFill>
                            <a:srgbClr val="0033CC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SALVADOREÑOS BENEFICIADOS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>
                          <a:solidFill>
                            <a:srgbClr val="0033CC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27,712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SV" sz="1050"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 dirty="0">
                          <a:solidFill>
                            <a:srgbClr val="0033CC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34,104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4306550"/>
              </p:ext>
            </p:extLst>
          </p:nvPr>
        </p:nvGraphicFramePr>
        <p:xfrm>
          <a:off x="305239" y="3064432"/>
          <a:ext cx="8496945" cy="192786"/>
        </p:xfrm>
        <a:graphic>
          <a:graphicData uri="http://schemas.openxmlformats.org/drawingml/2006/table">
            <a:tbl>
              <a:tblPr firstRow="1" firstCol="1" bandRow="1"/>
              <a:tblGrid>
                <a:gridCol w="4368389"/>
                <a:gridCol w="4128556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NÚMERO</a:t>
                      </a:r>
                      <a:endParaRPr lang="es-SV" sz="110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1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  <a:cs typeface="Calibri" pitchFamily="34" charset="0"/>
                        </a:rPr>
                        <a:t>MONTO EN MILLONES US$</a:t>
                      </a:r>
                      <a:endParaRPr lang="es-SV" sz="110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9 Gráfico"/>
          <p:cNvGraphicFramePr/>
          <p:nvPr>
            <p:extLst>
              <p:ext uri="{D42A27DB-BD31-4B8C-83A1-F6EECF244321}">
                <p14:modId xmlns:p14="http://schemas.microsoft.com/office/powerpoint/2010/main" val="1144860861"/>
              </p:ext>
            </p:extLst>
          </p:nvPr>
        </p:nvGraphicFramePr>
        <p:xfrm>
          <a:off x="296621" y="3172549"/>
          <a:ext cx="4347387" cy="26131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10 Gráfico"/>
          <p:cNvGraphicFramePr/>
          <p:nvPr>
            <p:extLst>
              <p:ext uri="{D42A27DB-BD31-4B8C-83A1-F6EECF244321}">
                <p14:modId xmlns:p14="http://schemas.microsoft.com/office/powerpoint/2010/main" val="1177664146"/>
              </p:ext>
            </p:extLst>
          </p:nvPr>
        </p:nvGraphicFramePr>
        <p:xfrm>
          <a:off x="4617101" y="3244557"/>
          <a:ext cx="4347387" cy="26131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93507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Título"/>
          <p:cNvSpPr>
            <a:spLocks noGrp="1"/>
          </p:cNvSpPr>
          <p:nvPr>
            <p:ph type="title"/>
          </p:nvPr>
        </p:nvSpPr>
        <p:spPr>
          <a:xfrm>
            <a:off x="724853" y="1141998"/>
            <a:ext cx="4229689" cy="443671"/>
          </a:xfrm>
        </p:spPr>
        <p:txBody>
          <a:bodyPr>
            <a:noAutofit/>
          </a:bodyPr>
          <a:lstStyle/>
          <a:p>
            <a:r>
              <a:rPr lang="es-SV" sz="2000" dirty="0" smtClean="0">
                <a:solidFill>
                  <a:srgbClr val="0070C0"/>
                </a:solidFill>
                <a:effectLst/>
                <a:cs typeface="Calibri" pitchFamily="34" charset="0"/>
              </a:rPr>
              <a:t>i</a:t>
            </a:r>
            <a:r>
              <a:rPr lang="es-SV" sz="2000" dirty="0">
                <a:solidFill>
                  <a:srgbClr val="0070C0"/>
                </a:solidFill>
                <a:effectLst/>
                <a:cs typeface="Calibri" pitchFamily="34" charset="0"/>
              </a:rPr>
              <a:t>. </a:t>
            </a:r>
            <a:r>
              <a:rPr lang="es-SV" sz="2000" dirty="0" smtClean="0">
                <a:solidFill>
                  <a:srgbClr val="0070C0"/>
                </a:solidFill>
                <a:effectLst/>
                <a:cs typeface="Calibri" pitchFamily="34" charset="0"/>
              </a:rPr>
              <a:t>Por línea financiera</a:t>
            </a: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7774917"/>
              </p:ext>
            </p:extLst>
          </p:nvPr>
        </p:nvGraphicFramePr>
        <p:xfrm>
          <a:off x="551328" y="1699216"/>
          <a:ext cx="8024269" cy="2069679"/>
        </p:xfrm>
        <a:graphic>
          <a:graphicData uri="http://schemas.openxmlformats.org/drawingml/2006/table">
            <a:tbl>
              <a:tblPr/>
              <a:tblGrid>
                <a:gridCol w="2199050"/>
                <a:gridCol w="755980"/>
                <a:gridCol w="540000"/>
                <a:gridCol w="968407"/>
                <a:gridCol w="540000"/>
                <a:gridCol w="100868"/>
                <a:gridCol w="755980"/>
                <a:gridCol w="614023"/>
                <a:gridCol w="935938"/>
                <a:gridCol w="614023"/>
              </a:tblGrid>
              <a:tr h="244210"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RESULTADOS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JUNIO 2014 - MAYO 2015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SV" sz="1050"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JUNIO 2015 - MAYO 2016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</a:tr>
              <a:tr h="256606"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NÚMERO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%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MILLONES $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%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SV" sz="1050"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NÚMERO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%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MILLONES $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%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256606">
                <a:tc>
                  <a:txBody>
                    <a:bodyPr/>
                    <a:lstStyle/>
                    <a:p>
                      <a:pPr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kern="1200" dirty="0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ADQUISICIÓN DE VIVIENDA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kern="1200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5,183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kern="1200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79.4%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kern="1200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$101.17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kern="1200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88.6%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SV" sz="1050"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kern="1200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6,754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kern="1200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83.7%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kern="1200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$137.25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kern="1200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91.0%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366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kern="1200" dirty="0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VIVIENDA NUEVA</a:t>
                      </a:r>
                      <a:endParaRPr lang="es-SV" sz="10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kern="1200" dirty="0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1,781</a:t>
                      </a:r>
                      <a:endParaRPr lang="es-SV" sz="10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kern="1200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27.3%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kern="1200" dirty="0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$49.94</a:t>
                      </a:r>
                      <a:endParaRPr lang="es-SV" sz="10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kern="1200" dirty="0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43.7%</a:t>
                      </a:r>
                      <a:endParaRPr lang="es-SV" sz="10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SV" sz="1000"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kern="1200" dirty="0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1,710</a:t>
                      </a:r>
                      <a:endParaRPr lang="es-SV" sz="10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kern="1200" dirty="0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21.2%</a:t>
                      </a:r>
                      <a:endParaRPr lang="es-SV" sz="10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kern="1200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$53.56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kern="1200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35.5%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676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kern="1200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VIVIENDA USADA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kern="1200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3,402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kern="1200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52.1%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kern="1200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$51.23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kern="1200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44.9%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SV" sz="1000"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kern="1200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5,044</a:t>
                      </a:r>
                      <a:endParaRPr lang="es-SV" sz="100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kern="1200" dirty="0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62.5%</a:t>
                      </a:r>
                      <a:endParaRPr lang="es-SV" sz="10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kern="1200" dirty="0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$83.69</a:t>
                      </a:r>
                      <a:endParaRPr lang="es-SV" sz="10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00" kern="1200" dirty="0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55.5%</a:t>
                      </a:r>
                      <a:endParaRPr lang="es-SV" sz="100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606">
                <a:tc>
                  <a:txBody>
                    <a:bodyPr/>
                    <a:lstStyle/>
                    <a:p>
                      <a:pPr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kern="1200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VIVIENDAS DEL FSV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kern="1200" dirty="0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929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kern="1200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14.2%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kern="1200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$8.51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kern="1200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7.4%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SV" sz="1050"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kern="1200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832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kern="1200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10.3%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kern="1200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$7.89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kern="1200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5.2%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606">
                <a:tc>
                  <a:txBody>
                    <a:bodyPr/>
                    <a:lstStyle/>
                    <a:p>
                      <a:pPr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kern="1200" dirty="0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OTRAS LÍNEAS*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kern="1200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415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kern="1200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6.4%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kern="1200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$4.51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kern="1200" dirty="0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4.0%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SV" sz="1050"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kern="1200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485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kern="1200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6.0%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kern="1200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$5.60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kern="1200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3.7%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606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FAMILIAS BENEFICIADAS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6,527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100.0%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$114.19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100.0%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SV" sz="1050"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8,071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100.0%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$150.75</a:t>
                      </a:r>
                      <a:endParaRPr lang="es-SV" sz="105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050" b="1" kern="1200" dirty="0">
                          <a:effectLst/>
                          <a:latin typeface="+mj-lt"/>
                          <a:ea typeface="Times New Roman"/>
                          <a:cs typeface="Calibri" pitchFamily="34" charset="0"/>
                        </a:rPr>
                        <a:t>100.0%</a:t>
                      </a:r>
                      <a:endParaRPr lang="es-SV" sz="1050" dirty="0">
                        <a:effectLst/>
                        <a:latin typeface="+mj-lt"/>
                        <a:ea typeface="MS Mincho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</a:tbl>
          </a:graphicData>
        </a:graphic>
      </p:graphicFrame>
      <p:sp>
        <p:nvSpPr>
          <p:cNvPr id="24" name="2 CuadroTexto"/>
          <p:cNvSpPr txBox="1"/>
          <p:nvPr/>
        </p:nvSpPr>
        <p:spPr>
          <a:xfrm>
            <a:off x="819200" y="4522543"/>
            <a:ext cx="7385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Blip>
                <a:blip r:embed="rId2"/>
              </a:buBlip>
            </a:pPr>
            <a:r>
              <a:rPr lang="es-SV" sz="1400" dirty="0">
                <a:latin typeface="+mj-lt"/>
                <a:cs typeface="Calibri" pitchFamily="34" charset="0"/>
              </a:rPr>
              <a:t>Durante el periodo Junio 2015 – Mayo 2016 fueron otorgados </a:t>
            </a:r>
            <a:r>
              <a:rPr lang="es-SV" sz="1400" b="1" dirty="0">
                <a:solidFill>
                  <a:srgbClr val="0070C0"/>
                </a:solidFill>
                <a:latin typeface="+mj-lt"/>
                <a:cs typeface="Calibri" pitchFamily="34" charset="0"/>
              </a:rPr>
              <a:t>8,071 créditos</a:t>
            </a:r>
            <a:r>
              <a:rPr lang="es-SV" sz="1400" dirty="0">
                <a:latin typeface="+mj-lt"/>
                <a:cs typeface="Calibri" pitchFamily="34" charset="0"/>
              </a:rPr>
              <a:t> por </a:t>
            </a:r>
            <a:r>
              <a:rPr lang="es-SV" sz="1400" b="1" dirty="0" err="1">
                <a:solidFill>
                  <a:srgbClr val="0070C0"/>
                </a:solidFill>
                <a:latin typeface="+mj-lt"/>
                <a:cs typeface="Calibri" pitchFamily="34" charset="0"/>
              </a:rPr>
              <a:t>US$150.75</a:t>
            </a:r>
            <a:r>
              <a:rPr lang="es-SV" sz="1400" b="1" dirty="0">
                <a:solidFill>
                  <a:srgbClr val="0070C0"/>
                </a:solidFill>
                <a:latin typeface="+mj-lt"/>
                <a:cs typeface="Calibri" pitchFamily="34" charset="0"/>
              </a:rPr>
              <a:t> </a:t>
            </a:r>
            <a:r>
              <a:rPr lang="es-SV" sz="1400" b="1" dirty="0" smtClean="0">
                <a:solidFill>
                  <a:srgbClr val="0070C0"/>
                </a:solidFill>
                <a:latin typeface="+mj-lt"/>
                <a:cs typeface="Calibri" pitchFamily="34" charset="0"/>
              </a:rPr>
              <a:t>millones</a:t>
            </a:r>
            <a:r>
              <a:rPr lang="es-SV" sz="1400" dirty="0" smtClean="0">
                <a:latin typeface="+mj-lt"/>
                <a:cs typeface="Calibri" pitchFamily="34" charset="0"/>
              </a:rPr>
              <a:t>. El </a:t>
            </a:r>
            <a:r>
              <a:rPr lang="es-SV" sz="1400" dirty="0">
                <a:latin typeface="+mj-lt"/>
                <a:cs typeface="Calibri" pitchFamily="34" charset="0"/>
              </a:rPr>
              <a:t>rubro </a:t>
            </a:r>
            <a:r>
              <a:rPr lang="es-SV" sz="1400" dirty="0" smtClean="0">
                <a:latin typeface="+mj-lt"/>
                <a:cs typeface="Calibri" pitchFamily="34" charset="0"/>
              </a:rPr>
              <a:t>de </a:t>
            </a:r>
            <a:r>
              <a:rPr lang="es-SV" sz="1400" dirty="0">
                <a:latin typeface="+mj-lt"/>
                <a:cs typeface="Calibri" pitchFamily="34" charset="0"/>
              </a:rPr>
              <a:t>Adquisición de Vivienda </a:t>
            </a:r>
            <a:r>
              <a:rPr lang="es-SV" sz="1400" dirty="0" smtClean="0">
                <a:latin typeface="+mj-lt"/>
                <a:cs typeface="Calibri" pitchFamily="34" charset="0"/>
              </a:rPr>
              <a:t>sobresale con un </a:t>
            </a:r>
            <a:r>
              <a:rPr lang="es-SV" sz="1400" b="1" dirty="0" smtClean="0">
                <a:solidFill>
                  <a:srgbClr val="0070C0"/>
                </a:solidFill>
                <a:latin typeface="+mj-lt"/>
                <a:cs typeface="Calibri" pitchFamily="34" charset="0"/>
              </a:rPr>
              <a:t>83.7</a:t>
            </a:r>
            <a:r>
              <a:rPr lang="es-SV" sz="1400" b="1" dirty="0">
                <a:solidFill>
                  <a:srgbClr val="0070C0"/>
                </a:solidFill>
                <a:latin typeface="+mj-lt"/>
                <a:cs typeface="Calibri" pitchFamily="34" charset="0"/>
              </a:rPr>
              <a:t>% </a:t>
            </a:r>
            <a:r>
              <a:rPr lang="es-SV" sz="1400" b="1" dirty="0" smtClean="0">
                <a:solidFill>
                  <a:srgbClr val="0070C0"/>
                </a:solidFill>
                <a:latin typeface="+mj-lt"/>
                <a:cs typeface="Calibri" pitchFamily="34" charset="0"/>
              </a:rPr>
              <a:t>de participación</a:t>
            </a:r>
            <a:r>
              <a:rPr lang="es-SV" sz="1400" dirty="0" smtClean="0">
                <a:latin typeface="+mj-lt"/>
                <a:cs typeface="Calibri" pitchFamily="34" charset="0"/>
              </a:rPr>
              <a:t>.</a:t>
            </a:r>
            <a:endParaRPr lang="es-SV" sz="1400" dirty="0">
              <a:latin typeface="+mj-lt"/>
              <a:cs typeface="Calibri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819200" y="3993810"/>
            <a:ext cx="738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sz="900" dirty="0">
                <a:latin typeface="+mj-lt"/>
              </a:rPr>
              <a:t>*Comprende: Créditos para Construcción, Refinanciamiento, Financiamiento de Deuda, Reparación Ampliación y Mejoras, Compra de Lote e Instalación de Servicios.</a:t>
            </a:r>
          </a:p>
        </p:txBody>
      </p:sp>
      <p:sp>
        <p:nvSpPr>
          <p:cNvPr id="9" name="5 Título"/>
          <p:cNvSpPr txBox="1">
            <a:spLocks/>
          </p:cNvSpPr>
          <p:nvPr/>
        </p:nvSpPr>
        <p:spPr>
          <a:xfrm>
            <a:off x="2421151" y="377235"/>
            <a:ext cx="4229689" cy="8574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SV" sz="3400" b="1" dirty="0" smtClean="0">
                <a:solidFill>
                  <a:srgbClr val="0070C0"/>
                </a:solidFill>
              </a:rPr>
              <a:t>Créditos otorgados</a:t>
            </a:r>
            <a:endParaRPr lang="es-SV" sz="2500" dirty="0" smtClean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33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494</TotalTime>
  <Words>4751</Words>
  <Application>Microsoft Office PowerPoint</Application>
  <PresentationFormat>Presentación en pantalla (4:3)</PresentationFormat>
  <Paragraphs>1101</Paragraphs>
  <Slides>41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Títulos de diapositiva</vt:lpstr>
      </vt:variant>
      <vt:variant>
        <vt:i4>41</vt:i4>
      </vt:variant>
    </vt:vector>
  </HeadingPairs>
  <TitlesOfParts>
    <vt:vector size="44" baseType="lpstr">
      <vt:lpstr>Tema de Office</vt:lpstr>
      <vt:lpstr>1_Tema de Office</vt:lpstr>
      <vt:lpstr>2_Tema de Office</vt:lpstr>
      <vt:lpstr>Presentación de PowerPoint</vt:lpstr>
      <vt:lpstr>Presentación de PowerPoint</vt:lpstr>
      <vt:lpstr>Presentación de PowerPoint</vt:lpstr>
      <vt:lpstr>Presentación de PowerPoint</vt:lpstr>
      <vt:lpstr>Pensamiento Estratégico</vt:lpstr>
      <vt:lpstr>Plan Anual Operativo 2016</vt:lpstr>
      <vt:lpstr>Principales Resultados</vt:lpstr>
      <vt:lpstr>Soluciones Habitacionales</vt:lpstr>
      <vt:lpstr>i. Por línea financiera</vt:lpstr>
      <vt:lpstr>ii. Por ingreso</vt:lpstr>
      <vt:lpstr>iii. Por género</vt:lpstr>
      <vt:lpstr>iv. FSV y Bancos del sistema financiero</vt:lpstr>
      <vt:lpstr>i. Programa Vivienda Cercana</vt:lpstr>
      <vt:lpstr>ii. Programa Aporte y Crédito</vt:lpstr>
      <vt:lpstr>iii. Programa Casa Joven</vt:lpstr>
      <vt:lpstr>Modernización y descentralización  de servicios</vt:lpstr>
      <vt:lpstr>iii. Mecanismos de acercamiento de servicio a la población</vt:lpstr>
      <vt:lpstr>iv. Fomento a la cultura de pago puntual</vt:lpstr>
      <vt:lpstr>i. Cartera hipotecaria administrada</vt:lpstr>
      <vt:lpstr>ii. Incremento en recaudación de cuotas de préstamos</vt:lpstr>
      <vt:lpstr>iii. Reducción del índice de mora</vt:lpstr>
      <vt:lpstr>iv. Facilidades para que las familias conserven su vivienda</vt:lpstr>
      <vt:lpstr>i. Sistema de Gestión de Calidad (SGC).</vt:lpstr>
      <vt:lpstr>iii. Habilitación del edificio de usos múltiples</vt:lpstr>
      <vt:lpstr>iv. Distinciones recibidas</vt:lpstr>
      <vt:lpstr>Otras Acciones Ejecutadas</vt:lpstr>
      <vt:lpstr>Proyectos y acciones</vt:lpstr>
      <vt:lpstr>Mecanismos de  Participación Ciudadana</vt:lpstr>
      <vt:lpstr>Principales resultados relacionados con el cumplimiento a la Ley de Acceso a la Información Pública.</vt:lpstr>
      <vt:lpstr>Contrataciones y Adquisiciones</vt:lpstr>
      <vt:lpstr>Contratación de Personal</vt:lpstr>
      <vt:lpstr>Denuncias y reclamos</vt:lpstr>
      <vt:lpstr>Dificultades Enfrentadas y Acciones para Superarlas</vt:lpstr>
      <vt:lpstr>Dificultades Enfrentadas y Acciones para Superarlas</vt:lpstr>
      <vt:lpstr>Gestión Financiera y Ejecución Presupuestaria</vt:lpstr>
      <vt:lpstr>Estados Financieros</vt:lpstr>
      <vt:lpstr>Ejecución presupuestaria En millones de US$</vt:lpstr>
      <vt:lpstr>Flujo de fondos En millones de US$</vt:lpstr>
      <vt:lpstr>Proyecciones de Inversión Junio 2016 – Mayo 2017</vt:lpstr>
      <vt:lpstr>Proyección de Inversión  Junio 2016 a Mayo 2017 Montos en Millones de US$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Arkitektors-Desktop</dc:creator>
  <cp:lastModifiedBy>Evelin Janeth Soler de Torres</cp:lastModifiedBy>
  <cp:revision>57</cp:revision>
  <dcterms:created xsi:type="dcterms:W3CDTF">2016-08-12T17:09:46Z</dcterms:created>
  <dcterms:modified xsi:type="dcterms:W3CDTF">2016-08-22T19:23:22Z</dcterms:modified>
</cp:coreProperties>
</file>