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309" r:id="rId16"/>
    <p:sldId id="310" r:id="rId17"/>
    <p:sldId id="311" r:id="rId18"/>
    <p:sldId id="312" r:id="rId19"/>
    <p:sldId id="269" r:id="rId20"/>
    <p:sldId id="313" r:id="rId21"/>
    <p:sldId id="314" r:id="rId22"/>
    <p:sldId id="315" r:id="rId23"/>
    <p:sldId id="316" r:id="rId24"/>
    <p:sldId id="270" r:id="rId25"/>
    <p:sldId id="317" r:id="rId26"/>
    <p:sldId id="318" r:id="rId27"/>
    <p:sldId id="319" r:id="rId28"/>
    <p:sldId id="271" r:id="rId29"/>
    <p:sldId id="320" r:id="rId30"/>
    <p:sldId id="321" r:id="rId31"/>
    <p:sldId id="322" r:id="rId32"/>
    <p:sldId id="323" r:id="rId33"/>
    <p:sldId id="272" r:id="rId34"/>
    <p:sldId id="324" r:id="rId35"/>
    <p:sldId id="325" r:id="rId36"/>
    <p:sldId id="326" r:id="rId37"/>
    <p:sldId id="327" r:id="rId38"/>
    <p:sldId id="273" r:id="rId39"/>
    <p:sldId id="328" r:id="rId40"/>
    <p:sldId id="329" r:id="rId41"/>
    <p:sldId id="330" r:id="rId42"/>
    <p:sldId id="274" r:id="rId43"/>
    <p:sldId id="331" r:id="rId44"/>
    <p:sldId id="332" r:id="rId45"/>
    <p:sldId id="333" r:id="rId46"/>
    <p:sldId id="334" r:id="rId47"/>
    <p:sldId id="335" r:id="rId48"/>
    <p:sldId id="336" r:id="rId49"/>
    <p:sldId id="337" r:id="rId50"/>
    <p:sldId id="275" r:id="rId51"/>
    <p:sldId id="338" r:id="rId52"/>
    <p:sldId id="339" r:id="rId53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71ED"/>
    <a:srgbClr val="76B5F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8452" autoAdjust="0"/>
  </p:normalViewPr>
  <p:slideViewPr>
    <p:cSldViewPr>
      <p:cViewPr varScale="1">
        <p:scale>
          <a:sx n="73" d="100"/>
          <a:sy n="73" d="100"/>
        </p:scale>
        <p:origin x="128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11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77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16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 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</a:t>
          </a:r>
          <a:r>
            <a:rPr lang="es-SV" sz="1600" dirty="0" smtClean="0"/>
            <a:t>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3 </a:t>
          </a:r>
          <a:r>
            <a:rPr lang="es-SV" sz="1600" dirty="0" smtClean="0"/>
            <a:t>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D374C435-1B91-43E0-95CA-64235E0C71A9}" type="presOf" srcId="{E1A10C34-877F-45E8-88DE-E3B5B3C4BD32}" destId="{C2477452-16FE-4718-BF85-9F902B926B6E}" srcOrd="0" destOrd="0" presId="urn:microsoft.com/office/officeart/2005/8/layout/orgChart1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D4CA757D-BF70-4FC0-86BF-3620733C8937}" type="presOf" srcId="{E1A10C34-877F-45E8-88DE-E3B5B3C4BD32}" destId="{77B5B049-C63E-4979-906A-D19625229F2E}" srcOrd="1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02E30512-5EEF-47A4-861A-3832441338C0}" type="presOf" srcId="{99B35737-7EFB-4591-8861-4D7CC8E7229D}" destId="{7D896AFB-FB0F-4DD6-B9B9-CD8B25556F4E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96320A6F-0098-43CD-8759-1FBDF0DC4401}" type="presParOf" srcId="{83D2847A-64F1-4E49-B0D4-13B33A530AEE}" destId="{7D896AFB-FB0F-4DD6-B9B9-CD8B25556F4E}" srcOrd="2" destOrd="0" presId="urn:microsoft.com/office/officeart/2005/8/layout/orgChart1"/>
    <dgm:cxn modelId="{4243E37D-961C-44E7-9B2A-A6A240A691F1}" type="presParOf" srcId="{83D2847A-64F1-4E49-B0D4-13B33A530AEE}" destId="{48E37160-D030-449F-9C26-699CF728A760}" srcOrd="3" destOrd="0" presId="urn:microsoft.com/office/officeart/2005/8/layout/orgChart1"/>
    <dgm:cxn modelId="{9303D793-9864-40E2-B6F6-DF8BCA835E6A}" type="presParOf" srcId="{48E37160-D030-449F-9C26-699CF728A760}" destId="{EAD0F815-D804-48BE-8CF9-F55E36A97838}" srcOrd="0" destOrd="0" presId="urn:microsoft.com/office/officeart/2005/8/layout/orgChart1"/>
    <dgm:cxn modelId="{71BE8AB6-F991-4519-B24C-E740AF355977}" type="presParOf" srcId="{EAD0F815-D804-48BE-8CF9-F55E36A97838}" destId="{C2477452-16FE-4718-BF85-9F902B926B6E}" srcOrd="0" destOrd="0" presId="urn:microsoft.com/office/officeart/2005/8/layout/orgChart1"/>
    <dgm:cxn modelId="{B0EBD748-F01B-4A78-BC59-97B01ADA4578}" type="presParOf" srcId="{EAD0F815-D804-48BE-8CF9-F55E36A97838}" destId="{77B5B049-C63E-4979-906A-D19625229F2E}" srcOrd="1" destOrd="0" presId="urn:microsoft.com/office/officeart/2005/8/layout/orgChart1"/>
    <dgm:cxn modelId="{2DF92668-FCF6-47CF-83A3-3F673D5EAAC3}" type="presParOf" srcId="{48E37160-D030-449F-9C26-699CF728A760}" destId="{B88C3728-182A-48BE-896D-90AFEF878C9F}" srcOrd="1" destOrd="0" presId="urn:microsoft.com/office/officeart/2005/8/layout/orgChart1"/>
    <dgm:cxn modelId="{9114A266-E011-466C-9568-330335A1DB60}" type="presParOf" srcId="{48E37160-D030-449F-9C26-699CF728A760}" destId="{5D9E1E26-FC5D-4989-9903-0DE9E81B989F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600" dirty="0" smtClean="0"/>
            <a:t>19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 smtClean="0"/>
            <a:t>9 </a:t>
          </a:r>
          <a:r>
            <a:rPr lang="es-SV" sz="1400" dirty="0" smtClean="0"/>
            <a:t>Miembro</a:t>
          </a:r>
          <a:r>
            <a:rPr lang="es-SV" sz="1600" dirty="0" smtClean="0"/>
            <a:t>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 smtClean="0"/>
            <a:t>1 Mujer</a:t>
          </a:r>
          <a:endParaRPr lang="es-SV" sz="14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 smtClean="0"/>
            <a:t>8 Hombres</a:t>
          </a:r>
          <a:endParaRPr lang="es-SV" sz="14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21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D844AC1-DDF0-4BB1-970C-2749E54CC57B}" type="presOf" srcId="{0870FC34-93B2-4C28-B61C-B06AB76C2CEC}" destId="{27405ED9-F6A0-4DFF-9E35-08E581A192E6}" srcOrd="1" destOrd="0" presId="urn:microsoft.com/office/officeart/2005/8/layout/orgChart1"/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FC7A6719-7E37-43FC-B830-5595EB84A968}" type="presOf" srcId="{0870FC34-93B2-4C28-B61C-B06AB76C2CEC}" destId="{BDDD5B13-6C24-454D-90E7-06E80FDCF246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36087EE9-F4A3-45D1-AD04-5EB2FF8CF50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246417E1-1DE3-4CF7-9938-696529AAF9E9}" type="presParOf" srcId="{83D2847A-64F1-4E49-B0D4-13B33A530AEE}" destId="{220B2ADD-EEE1-4DC5-8A33-934D212FEC1A}" srcOrd="0" destOrd="0" presId="urn:microsoft.com/office/officeart/2005/8/layout/orgChart1"/>
    <dgm:cxn modelId="{74E0FC0C-6E62-4712-8003-AF61465B40B2}" type="presParOf" srcId="{83D2847A-64F1-4E49-B0D4-13B33A530AEE}" destId="{11AEF229-29A2-42F2-ADFA-756116D06B25}" srcOrd="1" destOrd="0" presId="urn:microsoft.com/office/officeart/2005/8/layout/orgChart1"/>
    <dgm:cxn modelId="{B3DEB189-E83E-4572-BF83-F978C916D121}" type="presParOf" srcId="{11AEF229-29A2-42F2-ADFA-756116D06B25}" destId="{561E6164-7324-433F-B5CC-D3EF3C260408}" srcOrd="0" destOrd="0" presId="urn:microsoft.com/office/officeart/2005/8/layout/orgChart1"/>
    <dgm:cxn modelId="{8ADB101F-F86C-4954-8F08-0C38C74D8F56}" type="presParOf" srcId="{561E6164-7324-433F-B5CC-D3EF3C260408}" destId="{BDDD5B13-6C24-454D-90E7-06E80FDCF246}" srcOrd="0" destOrd="0" presId="urn:microsoft.com/office/officeart/2005/8/layout/orgChart1"/>
    <dgm:cxn modelId="{52246D07-4352-48CE-A1F9-CF42714BD5C9}" type="presParOf" srcId="{561E6164-7324-433F-B5CC-D3EF3C260408}" destId="{27405ED9-F6A0-4DFF-9E35-08E581A192E6}" srcOrd="1" destOrd="0" presId="urn:microsoft.com/office/officeart/2005/8/layout/orgChart1"/>
    <dgm:cxn modelId="{B20FFC95-BEDB-4AEB-89A8-B5309131A781}" type="presParOf" srcId="{11AEF229-29A2-42F2-ADFA-756116D06B25}" destId="{EE563A7A-C54E-4DF2-9291-FFA5F92417ED}" srcOrd="1" destOrd="0" presId="urn:microsoft.com/office/officeart/2005/8/layout/orgChart1"/>
    <dgm:cxn modelId="{AE3D34CC-EF7B-4C94-9A0D-51B47D3D96C9}" type="presParOf" srcId="{11AEF229-29A2-42F2-ADFA-756116D06B25}" destId="{5CA627F4-CCE7-4FC2-A61C-E19EA61B6FEB}" srcOrd="2" destOrd="0" presId="urn:microsoft.com/office/officeart/2005/8/layout/orgChart1"/>
    <dgm:cxn modelId="{3AFD442C-4FB2-46DA-8629-62FBF322B4A6}" type="presParOf" srcId="{83D2847A-64F1-4E49-B0D4-13B33A530AEE}" destId="{7D896AFB-FB0F-4DD6-B9B9-CD8B25556F4E}" srcOrd="2" destOrd="0" presId="urn:microsoft.com/office/officeart/2005/8/layout/orgChart1"/>
    <dgm:cxn modelId="{941DC5B4-4420-410A-BDA1-309CD375B8B5}" type="presParOf" srcId="{83D2847A-64F1-4E49-B0D4-13B33A530AEE}" destId="{48E37160-D030-449F-9C26-699CF728A760}" srcOrd="3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F7B50D9-A0A9-4351-B2C2-ED225B87DAC3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5C916E-D96F-44BF-B901-1843CB32B8A7}" type="presOf" srcId="{8ADED367-3194-432B-A344-BECF146E6CE3}" destId="{220B2ADD-EEE1-4DC5-8A33-934D212FEC1A}" srcOrd="0" destOrd="0" presId="urn:microsoft.com/office/officeart/2005/8/layout/orgChart1"/>
    <dgm:cxn modelId="{4C5EAE82-22CC-4B9F-A7AF-3BD0FDE2E2FB}" type="presOf" srcId="{5971D719-69AE-4A24-89CB-E3CF2D66A6D2}" destId="{B64C2E78-BEE4-4993-AE65-B682CDC3C36C}" srcOrd="0" destOrd="0" presId="urn:microsoft.com/office/officeart/2005/8/layout/orgChart1"/>
    <dgm:cxn modelId="{2E21B23B-7ECF-4E99-96EC-635857076B91}" type="presOf" srcId="{0870FC34-93B2-4C28-B61C-B06AB76C2CEC}" destId="{27405ED9-F6A0-4DFF-9E35-08E581A192E6}" srcOrd="1" destOrd="0" presId="urn:microsoft.com/office/officeart/2005/8/layout/orgChart1"/>
    <dgm:cxn modelId="{96FD6249-4957-431F-B6D1-699919355DD4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763597C-7314-4D2B-A0C4-840E16D84EF0}" type="presOf" srcId="{3DE7A9CF-E6C1-4D6B-8AA6-A71141C774E4}" destId="{4EE1CEE8-7319-4152-B57C-D110995C1277}" srcOrd="1" destOrd="0" presId="urn:microsoft.com/office/officeart/2005/8/layout/orgChart1"/>
    <dgm:cxn modelId="{A5D640B1-FFC3-49F8-BF2F-24FDBE71433C}" type="presParOf" srcId="{B64C2E78-BEE4-4993-AE65-B682CDC3C36C}" destId="{621E88FA-213B-4C83-8E45-637B2879832C}" srcOrd="0" destOrd="0" presId="urn:microsoft.com/office/officeart/2005/8/layout/orgChart1"/>
    <dgm:cxn modelId="{9BAA0340-BA47-4CC9-A1A1-F68CF5D27DE3}" type="presParOf" srcId="{621E88FA-213B-4C83-8E45-637B2879832C}" destId="{9BA48BCD-6ED7-496D-A065-607443309FB2}" srcOrd="0" destOrd="0" presId="urn:microsoft.com/office/officeart/2005/8/layout/orgChart1"/>
    <dgm:cxn modelId="{307972E9-A60B-48A6-AA4A-403D2FEA54F6}" type="presParOf" srcId="{9BA48BCD-6ED7-496D-A065-607443309FB2}" destId="{618149EB-B4EB-44CA-9A58-465BD898B6E3}" srcOrd="0" destOrd="0" presId="urn:microsoft.com/office/officeart/2005/8/layout/orgChart1"/>
    <dgm:cxn modelId="{F2F880E0-0A38-44F1-8D1B-F55B2D0167EF}" type="presParOf" srcId="{9BA48BCD-6ED7-496D-A065-607443309FB2}" destId="{4EE1CEE8-7319-4152-B57C-D110995C1277}" srcOrd="1" destOrd="0" presId="urn:microsoft.com/office/officeart/2005/8/layout/orgChart1"/>
    <dgm:cxn modelId="{C831D8DC-7D3D-4072-BACC-01C9434C2E71}" type="presParOf" srcId="{621E88FA-213B-4C83-8E45-637B2879832C}" destId="{83D2847A-64F1-4E49-B0D4-13B33A530AEE}" srcOrd="1" destOrd="0" presId="urn:microsoft.com/office/officeart/2005/8/layout/orgChart1"/>
    <dgm:cxn modelId="{41B012E8-9804-4E6B-9C73-AB7876DAFD65}" type="presParOf" srcId="{83D2847A-64F1-4E49-B0D4-13B33A530AEE}" destId="{220B2ADD-EEE1-4DC5-8A33-934D212FEC1A}" srcOrd="0" destOrd="0" presId="urn:microsoft.com/office/officeart/2005/8/layout/orgChart1"/>
    <dgm:cxn modelId="{7381E212-C2D8-4038-8DEB-88D6AAFE164F}" type="presParOf" srcId="{83D2847A-64F1-4E49-B0D4-13B33A530AEE}" destId="{11AEF229-29A2-42F2-ADFA-756116D06B25}" srcOrd="1" destOrd="0" presId="urn:microsoft.com/office/officeart/2005/8/layout/orgChart1"/>
    <dgm:cxn modelId="{4776B943-1084-421D-A47D-DA4259C33E0D}" type="presParOf" srcId="{11AEF229-29A2-42F2-ADFA-756116D06B25}" destId="{561E6164-7324-433F-B5CC-D3EF3C260408}" srcOrd="0" destOrd="0" presId="urn:microsoft.com/office/officeart/2005/8/layout/orgChart1"/>
    <dgm:cxn modelId="{EFB4892F-FA96-4FDB-83B8-3BFF0CBE0F75}" type="presParOf" srcId="{561E6164-7324-433F-B5CC-D3EF3C260408}" destId="{BDDD5B13-6C24-454D-90E7-06E80FDCF246}" srcOrd="0" destOrd="0" presId="urn:microsoft.com/office/officeart/2005/8/layout/orgChart1"/>
    <dgm:cxn modelId="{C60F1FB7-7AD8-4D7D-95C9-9A48540E2D79}" type="presParOf" srcId="{561E6164-7324-433F-B5CC-D3EF3C260408}" destId="{27405ED9-F6A0-4DFF-9E35-08E581A192E6}" srcOrd="1" destOrd="0" presId="urn:microsoft.com/office/officeart/2005/8/layout/orgChart1"/>
    <dgm:cxn modelId="{17B0563C-D8CC-4209-8F8F-63DB56E008B5}" type="presParOf" srcId="{11AEF229-29A2-42F2-ADFA-756116D06B25}" destId="{EE563A7A-C54E-4DF2-9291-FFA5F92417ED}" srcOrd="1" destOrd="0" presId="urn:microsoft.com/office/officeart/2005/8/layout/orgChart1"/>
    <dgm:cxn modelId="{AB61FD47-62DB-4BB6-9975-B6C2BFA0F437}" type="presParOf" srcId="{11AEF229-29A2-42F2-ADFA-756116D06B25}" destId="{5CA627F4-CCE7-4FC2-A61C-E19EA61B6FEB}" srcOrd="2" destOrd="0" presId="urn:microsoft.com/office/officeart/2005/8/layout/orgChart1"/>
    <dgm:cxn modelId="{63FD8B6B-9E45-4609-A757-FBB7054DBAC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10 </a:t>
          </a:r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</a:t>
          </a:r>
          <a:r>
            <a:rPr lang="es-SV" sz="1600" dirty="0" smtClean="0"/>
            <a:t>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10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325978" y="491072"/>
          <a:ext cx="593436" cy="205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993"/>
              </a:lnTo>
              <a:lnTo>
                <a:pt x="593436" y="102993"/>
              </a:lnTo>
              <a:lnTo>
                <a:pt x="593436" y="205986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32541" y="491072"/>
          <a:ext cx="593436" cy="205986"/>
        </a:xfrm>
        <a:custGeom>
          <a:avLst/>
          <a:gdLst/>
          <a:ahLst/>
          <a:cxnLst/>
          <a:rect l="0" t="0" r="0" b="0"/>
          <a:pathLst>
            <a:path>
              <a:moveTo>
                <a:pt x="593436" y="0"/>
              </a:moveTo>
              <a:lnTo>
                <a:pt x="593436" y="102993"/>
              </a:lnTo>
              <a:lnTo>
                <a:pt x="0" y="102993"/>
              </a:lnTo>
              <a:lnTo>
                <a:pt x="0" y="205986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35534" y="629"/>
          <a:ext cx="980887" cy="49044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</a:t>
          </a:r>
          <a:r>
            <a:rPr lang="es-SV" sz="1600" kern="1200" dirty="0" smtClean="0"/>
            <a:t>Miembros</a:t>
          </a:r>
          <a:endParaRPr lang="es-SV" sz="1600" kern="1200" dirty="0"/>
        </a:p>
      </dsp:txBody>
      <dsp:txXfrm>
        <a:off x="835534" y="629"/>
        <a:ext cx="980887" cy="490443"/>
      </dsp:txXfrm>
    </dsp:sp>
    <dsp:sp modelId="{BDDD5B13-6C24-454D-90E7-06E80FDCF246}">
      <dsp:nvSpPr>
        <dsp:cNvPr id="0" name=""/>
        <dsp:cNvSpPr/>
      </dsp:nvSpPr>
      <dsp:spPr>
        <a:xfrm>
          <a:off x="242097" y="697059"/>
          <a:ext cx="980887" cy="49044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42097" y="697059"/>
        <a:ext cx="980887" cy="490443"/>
      </dsp:txXfrm>
    </dsp:sp>
    <dsp:sp modelId="{C2477452-16FE-4718-BF85-9F902B926B6E}">
      <dsp:nvSpPr>
        <dsp:cNvPr id="0" name=""/>
        <dsp:cNvSpPr/>
      </dsp:nvSpPr>
      <dsp:spPr>
        <a:xfrm>
          <a:off x="1428971" y="697059"/>
          <a:ext cx="980887" cy="4904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</a:t>
          </a:r>
          <a:r>
            <a:rPr lang="es-SV" sz="1600" kern="1200" dirty="0" smtClean="0"/>
            <a:t>Hombres</a:t>
          </a:r>
          <a:endParaRPr lang="es-SV" sz="1600" kern="1200" dirty="0"/>
        </a:p>
      </dsp:txBody>
      <dsp:txXfrm>
        <a:off x="1428971" y="697059"/>
        <a:ext cx="980887" cy="490443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260140" y="505950"/>
          <a:ext cx="611434" cy="2122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116"/>
              </a:lnTo>
              <a:lnTo>
                <a:pt x="611434" y="106116"/>
              </a:lnTo>
              <a:lnTo>
                <a:pt x="611434" y="2122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48705" y="505950"/>
          <a:ext cx="611434" cy="212233"/>
        </a:xfrm>
        <a:custGeom>
          <a:avLst/>
          <a:gdLst/>
          <a:ahLst/>
          <a:cxnLst/>
          <a:rect l="0" t="0" r="0" b="0"/>
          <a:pathLst>
            <a:path>
              <a:moveTo>
                <a:pt x="611434" y="0"/>
              </a:moveTo>
              <a:lnTo>
                <a:pt x="611434" y="106116"/>
              </a:lnTo>
              <a:lnTo>
                <a:pt x="0" y="106116"/>
              </a:lnTo>
              <a:lnTo>
                <a:pt x="0" y="2122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4822" y="633"/>
          <a:ext cx="1010634" cy="505317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9 </a:t>
          </a:r>
          <a:r>
            <a:rPr lang="es-SV" sz="1400" kern="1200" dirty="0" smtClean="0"/>
            <a:t>Miembro</a:t>
          </a:r>
          <a:r>
            <a:rPr lang="es-SV" sz="1600" kern="1200" dirty="0" smtClean="0"/>
            <a:t>s</a:t>
          </a:r>
          <a:endParaRPr lang="es-SV" sz="1600" kern="1200" dirty="0"/>
        </a:p>
      </dsp:txBody>
      <dsp:txXfrm>
        <a:off x="754822" y="633"/>
        <a:ext cx="1010634" cy="505317"/>
      </dsp:txXfrm>
    </dsp:sp>
    <dsp:sp modelId="{BDDD5B13-6C24-454D-90E7-06E80FDCF246}">
      <dsp:nvSpPr>
        <dsp:cNvPr id="0" name=""/>
        <dsp:cNvSpPr/>
      </dsp:nvSpPr>
      <dsp:spPr>
        <a:xfrm>
          <a:off x="143388" y="718184"/>
          <a:ext cx="1010634" cy="50531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1 Mujer</a:t>
          </a:r>
          <a:endParaRPr lang="es-SV" sz="1400" kern="1200" dirty="0"/>
        </a:p>
      </dsp:txBody>
      <dsp:txXfrm>
        <a:off x="143388" y="718184"/>
        <a:ext cx="1010634" cy="505317"/>
      </dsp:txXfrm>
    </dsp:sp>
    <dsp:sp modelId="{C2477452-16FE-4718-BF85-9F902B926B6E}">
      <dsp:nvSpPr>
        <dsp:cNvPr id="0" name=""/>
        <dsp:cNvSpPr/>
      </dsp:nvSpPr>
      <dsp:spPr>
        <a:xfrm>
          <a:off x="1366256" y="718184"/>
          <a:ext cx="1010634" cy="5053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kern="1200" dirty="0" smtClean="0"/>
            <a:t>8 Hombres</a:t>
          </a:r>
          <a:endParaRPr lang="es-SV" sz="1400" kern="1200" dirty="0"/>
        </a:p>
      </dsp:txBody>
      <dsp:txXfrm>
        <a:off x="1366256" y="718184"/>
        <a:ext cx="1010634" cy="505317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21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</a:t>
          </a: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</a:t>
          </a:r>
          <a:r>
            <a:rPr lang="es-SV" sz="1600" kern="1200" dirty="0" smtClean="0"/>
            <a:t>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3/10/2019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SV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7D10D-4D3E-46F0-B4AD-B2C9B6824AC5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28C06-A83B-4A9E-99FC-DA1D2CA131A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3369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01E0D-F460-42A2-B101-01F1D6CB592C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A6842-ECDA-49B4-B337-84FA0E4A91D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1862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6D918-A15B-4EC6-B994-4E5B5AEA3A1B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A741D-F009-4978-BBED-C3B58C6F14D8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17870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1783A-514D-477E-AFC2-35DDBCD40159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598FB-DF28-4792-A61D-02A550E43579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86329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9B1F7-D28D-4E3B-AD7A-33697ADD5115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99C8B-2A6E-4F0D-AC8A-582A72AD6031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4119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91BAF-B8A0-454A-AC5A-D0E462C4C615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EA425-B0CA-4B6D-B15E-E2E468DFFF92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60843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D9B7C-FA09-4CE5-8EFF-AC3FD6BE0A7F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E9A97-D1F6-4B6B-9EEC-86216602574A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50716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24215-9458-4DE1-95EB-170F50C77F7C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50596-691D-4900-ADC7-05E304D12BA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3330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C2DD-487F-44D5-80E4-5777D3602F84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52A5D-2A73-4EF7-BD7A-16FAE1E8575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944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D4C66-085B-4ADE-A332-1086F60F8207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8AAB9-ABB7-4895-885E-36DCB99EDFE6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25733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146FB-F04D-447B-8BA2-AD93DBB5A421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C5D49-477C-49CD-A550-648081CB975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9659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088750-2707-4374-AF56-209BD58361EB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F49E6A4-03EC-44A5-9EE5-4BC16C6AB32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6.xml"/><Relationship Id="rId26" Type="http://schemas.openxmlformats.org/officeDocument/2006/relationships/slide" Target="slide35.xml"/><Relationship Id="rId39" Type="http://schemas.openxmlformats.org/officeDocument/2006/relationships/slide" Target="slide52.xml"/><Relationship Id="rId21" Type="http://schemas.openxmlformats.org/officeDocument/2006/relationships/slide" Target="slide31.xml"/><Relationship Id="rId34" Type="http://schemas.openxmlformats.org/officeDocument/2006/relationships/slide" Target="slide41.xml"/><Relationship Id="rId42" Type="http://schemas.openxmlformats.org/officeDocument/2006/relationships/slide" Target="slide8.xml"/><Relationship Id="rId47" Type="http://schemas.openxmlformats.org/officeDocument/2006/relationships/slide" Target="slide47.xml"/><Relationship Id="rId50" Type="http://schemas.openxmlformats.org/officeDocument/2006/relationships/slide" Target="slide43.xml"/><Relationship Id="rId55" Type="http://schemas.openxmlformats.org/officeDocument/2006/relationships/slide" Target="slide7.xml"/><Relationship Id="rId7" Type="http://schemas.openxmlformats.org/officeDocument/2006/relationships/slide" Target="slide15.xml"/><Relationship Id="rId2" Type="http://schemas.openxmlformats.org/officeDocument/2006/relationships/notesSlide" Target="../notesSlides/notesSlide1.xml"/><Relationship Id="rId16" Type="http://schemas.openxmlformats.org/officeDocument/2006/relationships/slide" Target="slide44.xml"/><Relationship Id="rId29" Type="http://schemas.openxmlformats.org/officeDocument/2006/relationships/slide" Target="slide26.xml"/><Relationship Id="rId11" Type="http://schemas.openxmlformats.org/officeDocument/2006/relationships/slide" Target="slide21.xml"/><Relationship Id="rId24" Type="http://schemas.openxmlformats.org/officeDocument/2006/relationships/slide" Target="slide33.xml"/><Relationship Id="rId32" Type="http://schemas.openxmlformats.org/officeDocument/2006/relationships/slide" Target="slide38.xml"/><Relationship Id="rId37" Type="http://schemas.openxmlformats.org/officeDocument/2006/relationships/slide" Target="slide50.xml"/><Relationship Id="rId40" Type="http://schemas.openxmlformats.org/officeDocument/2006/relationships/slide" Target="slide13.xml"/><Relationship Id="rId45" Type="http://schemas.openxmlformats.org/officeDocument/2006/relationships/slide" Target="slide3.xml"/><Relationship Id="rId53" Type="http://schemas.openxmlformats.org/officeDocument/2006/relationships/slide" Target="slide18.xml"/><Relationship Id="rId5" Type="http://schemas.openxmlformats.org/officeDocument/2006/relationships/slide" Target="slide6.xml"/><Relationship Id="rId19" Type="http://schemas.openxmlformats.org/officeDocument/2006/relationships/slide" Target="slide28.xml"/><Relationship Id="rId4" Type="http://schemas.openxmlformats.org/officeDocument/2006/relationships/slide" Target="slide4.xml"/><Relationship Id="rId9" Type="http://schemas.openxmlformats.org/officeDocument/2006/relationships/slide" Target="slide17.xml"/><Relationship Id="rId14" Type="http://schemas.openxmlformats.org/officeDocument/2006/relationships/slide" Target="slide20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7.xml"/><Relationship Id="rId35" Type="http://schemas.openxmlformats.org/officeDocument/2006/relationships/slide" Target="slide39.xml"/><Relationship Id="rId43" Type="http://schemas.openxmlformats.org/officeDocument/2006/relationships/slide" Target="slide9.xml"/><Relationship Id="rId48" Type="http://schemas.openxmlformats.org/officeDocument/2006/relationships/slide" Target="slide10.xml"/><Relationship Id="rId56" Type="http://schemas.openxmlformats.org/officeDocument/2006/relationships/image" Target="../media/image2.png"/><Relationship Id="rId8" Type="http://schemas.openxmlformats.org/officeDocument/2006/relationships/slide" Target="slide16.xml"/><Relationship Id="rId51" Type="http://schemas.openxmlformats.org/officeDocument/2006/relationships/slide" Target="slide37.xml"/><Relationship Id="rId3" Type="http://schemas.openxmlformats.org/officeDocument/2006/relationships/slide" Target="slide2.xml"/><Relationship Id="rId12" Type="http://schemas.openxmlformats.org/officeDocument/2006/relationships/slide" Target="slide22.xml"/><Relationship Id="rId17" Type="http://schemas.openxmlformats.org/officeDocument/2006/relationships/slide" Target="slide45.xml"/><Relationship Id="rId25" Type="http://schemas.openxmlformats.org/officeDocument/2006/relationships/slide" Target="slide34.xml"/><Relationship Id="rId33" Type="http://schemas.openxmlformats.org/officeDocument/2006/relationships/slide" Target="slide40.xml"/><Relationship Id="rId38" Type="http://schemas.openxmlformats.org/officeDocument/2006/relationships/slide" Target="slide51.xml"/><Relationship Id="rId46" Type="http://schemas.openxmlformats.org/officeDocument/2006/relationships/slide" Target="slide48.xml"/><Relationship Id="rId20" Type="http://schemas.openxmlformats.org/officeDocument/2006/relationships/slide" Target="slide30.xml"/><Relationship Id="rId41" Type="http://schemas.openxmlformats.org/officeDocument/2006/relationships/slide" Target="slide12.xml"/><Relationship Id="rId54" Type="http://schemas.openxmlformats.org/officeDocument/2006/relationships/slide" Target="slide4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4.xml"/><Relationship Id="rId15" Type="http://schemas.openxmlformats.org/officeDocument/2006/relationships/slide" Target="slide42.xml"/><Relationship Id="rId23" Type="http://schemas.openxmlformats.org/officeDocument/2006/relationships/slide" Target="slide29.xml"/><Relationship Id="rId28" Type="http://schemas.openxmlformats.org/officeDocument/2006/relationships/slide" Target="slide24.xml"/><Relationship Id="rId36" Type="http://schemas.openxmlformats.org/officeDocument/2006/relationships/hyperlink" Target="ORGANIGRAMA%202017%20(copia).pptx" TargetMode="External"/><Relationship Id="rId49" Type="http://schemas.openxmlformats.org/officeDocument/2006/relationships/image" Target="../media/image1.jpeg"/><Relationship Id="rId57" Type="http://schemas.openxmlformats.org/officeDocument/2006/relationships/image" Target="../media/image3.png"/><Relationship Id="rId10" Type="http://schemas.openxmlformats.org/officeDocument/2006/relationships/slide" Target="slide19.xml"/><Relationship Id="rId31" Type="http://schemas.openxmlformats.org/officeDocument/2006/relationships/slide" Target="slide25.xml"/><Relationship Id="rId44" Type="http://schemas.openxmlformats.org/officeDocument/2006/relationships/slide" Target="slide1.xml"/><Relationship Id="rId52" Type="http://schemas.openxmlformats.org/officeDocument/2006/relationships/slide" Target="slide1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4" Type="http://schemas.openxmlformats.org/officeDocument/2006/relationships/diagramData" Target="../diagrams/data16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4" Type="http://schemas.openxmlformats.org/officeDocument/2006/relationships/diagramData" Target="../diagrams/data1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" Target="slide1.xml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4" Type="http://schemas.openxmlformats.org/officeDocument/2006/relationships/diagramData" Target="../diagrams/data18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4" Type="http://schemas.openxmlformats.org/officeDocument/2006/relationships/diagramData" Target="../diagrams/data19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2.xml"/><Relationship Id="rId5" Type="http://schemas.openxmlformats.org/officeDocument/2006/relationships/diagramLayout" Target="../diagrams/layout22.xml"/><Relationship Id="rId4" Type="http://schemas.openxmlformats.org/officeDocument/2006/relationships/diagramData" Target="../diagrams/data22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3.xml"/><Relationship Id="rId5" Type="http://schemas.openxmlformats.org/officeDocument/2006/relationships/diagramLayout" Target="../diagrams/layout23.xml"/><Relationship Id="rId4" Type="http://schemas.openxmlformats.org/officeDocument/2006/relationships/diagramData" Target="../diagrams/data23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4.xml"/><Relationship Id="rId5" Type="http://schemas.openxmlformats.org/officeDocument/2006/relationships/diagramLayout" Target="../diagrams/layout24.xml"/><Relationship Id="rId4" Type="http://schemas.openxmlformats.org/officeDocument/2006/relationships/diagramData" Target="../diagrams/data24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5.xml"/><Relationship Id="rId5" Type="http://schemas.openxmlformats.org/officeDocument/2006/relationships/diagramLayout" Target="../diagrams/layout25.xml"/><Relationship Id="rId4" Type="http://schemas.openxmlformats.org/officeDocument/2006/relationships/diagramData" Target="../diagrams/data25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6.xml"/><Relationship Id="rId5" Type="http://schemas.openxmlformats.org/officeDocument/2006/relationships/diagramLayout" Target="../diagrams/layout26.xml"/><Relationship Id="rId4" Type="http://schemas.openxmlformats.org/officeDocument/2006/relationships/diagramData" Target="../diagrams/data26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7.xml"/><Relationship Id="rId5" Type="http://schemas.openxmlformats.org/officeDocument/2006/relationships/diagramLayout" Target="../diagrams/layout27.xml"/><Relationship Id="rId4" Type="http://schemas.openxmlformats.org/officeDocument/2006/relationships/diagramData" Target="../diagrams/data2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8.xml"/><Relationship Id="rId5" Type="http://schemas.openxmlformats.org/officeDocument/2006/relationships/diagramLayout" Target="../diagrams/layout28.xml"/><Relationship Id="rId4" Type="http://schemas.openxmlformats.org/officeDocument/2006/relationships/diagramData" Target="../diagrams/data28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9.xml"/><Relationship Id="rId5" Type="http://schemas.openxmlformats.org/officeDocument/2006/relationships/diagramLayout" Target="../diagrams/layout29.xml"/><Relationship Id="rId4" Type="http://schemas.openxmlformats.org/officeDocument/2006/relationships/diagramData" Target="../diagrams/data29.xml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0.xml"/><Relationship Id="rId5" Type="http://schemas.openxmlformats.org/officeDocument/2006/relationships/diagramLayout" Target="../diagrams/layout30.xml"/><Relationship Id="rId4" Type="http://schemas.openxmlformats.org/officeDocument/2006/relationships/diagramData" Target="../diagrams/data30.xml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1.xml"/><Relationship Id="rId5" Type="http://schemas.openxmlformats.org/officeDocument/2006/relationships/diagramLayout" Target="../diagrams/layout31.xml"/><Relationship Id="rId4" Type="http://schemas.openxmlformats.org/officeDocument/2006/relationships/diagramData" Target="../diagrams/data31.xml"/></Relationships>
</file>

<file path=ppt/slides/_rels/slide3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2.xml"/><Relationship Id="rId5" Type="http://schemas.openxmlformats.org/officeDocument/2006/relationships/diagramLayout" Target="../diagrams/layout32.xml"/><Relationship Id="rId4" Type="http://schemas.openxmlformats.org/officeDocument/2006/relationships/diagramData" Target="../diagrams/data32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3.xml"/><Relationship Id="rId5" Type="http://schemas.openxmlformats.org/officeDocument/2006/relationships/diagramLayout" Target="../diagrams/layout33.xml"/><Relationship Id="rId4" Type="http://schemas.openxmlformats.org/officeDocument/2006/relationships/diagramData" Target="../diagrams/data33.xml"/></Relationships>
</file>

<file path=ppt/slides/_rels/slide3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4.xml"/><Relationship Id="rId5" Type="http://schemas.openxmlformats.org/officeDocument/2006/relationships/diagramLayout" Target="../diagrams/layout34.xml"/><Relationship Id="rId4" Type="http://schemas.openxmlformats.org/officeDocument/2006/relationships/diagramData" Target="../diagrams/data34.xml"/></Relationships>
</file>

<file path=ppt/slides/_rels/slide3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5.xml"/><Relationship Id="rId5" Type="http://schemas.openxmlformats.org/officeDocument/2006/relationships/diagramLayout" Target="../diagrams/layout35.xml"/><Relationship Id="rId4" Type="http://schemas.openxmlformats.org/officeDocument/2006/relationships/diagramData" Target="../diagrams/data35.xml"/></Relationships>
</file>

<file path=ppt/slides/_rels/slide3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6.xml"/><Relationship Id="rId5" Type="http://schemas.openxmlformats.org/officeDocument/2006/relationships/diagramLayout" Target="../diagrams/layout36.xml"/><Relationship Id="rId4" Type="http://schemas.openxmlformats.org/officeDocument/2006/relationships/diagramData" Target="../diagrams/data36.xml"/></Relationships>
</file>

<file path=ppt/slides/_rels/slide3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7.xml"/><Relationship Id="rId5" Type="http://schemas.openxmlformats.org/officeDocument/2006/relationships/diagramLayout" Target="../diagrams/layout37.xml"/><Relationship Id="rId4" Type="http://schemas.openxmlformats.org/officeDocument/2006/relationships/diagramData" Target="../diagrams/data3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8.xml"/><Relationship Id="rId5" Type="http://schemas.openxmlformats.org/officeDocument/2006/relationships/diagramLayout" Target="../diagrams/layout38.xml"/><Relationship Id="rId4" Type="http://schemas.openxmlformats.org/officeDocument/2006/relationships/diagramData" Target="../diagrams/data38.xml"/></Relationships>
</file>

<file path=ppt/slides/_rels/slide4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9.xml"/><Relationship Id="rId5" Type="http://schemas.openxmlformats.org/officeDocument/2006/relationships/diagramLayout" Target="../diagrams/layout39.xml"/><Relationship Id="rId4" Type="http://schemas.openxmlformats.org/officeDocument/2006/relationships/diagramData" Target="../diagrams/data39.xml"/></Relationships>
</file>

<file path=ppt/slides/_rels/slide4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0.xml"/><Relationship Id="rId5" Type="http://schemas.openxmlformats.org/officeDocument/2006/relationships/diagramLayout" Target="../diagrams/layout40.xml"/><Relationship Id="rId4" Type="http://schemas.openxmlformats.org/officeDocument/2006/relationships/diagramData" Target="../diagrams/data40.xml"/></Relationships>
</file>

<file path=ppt/slides/_rels/slide4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1.xml"/><Relationship Id="rId5" Type="http://schemas.openxmlformats.org/officeDocument/2006/relationships/diagramLayout" Target="../diagrams/layout41.xml"/><Relationship Id="rId4" Type="http://schemas.openxmlformats.org/officeDocument/2006/relationships/diagramData" Target="../diagrams/data41.xml"/></Relationships>
</file>

<file path=ppt/slides/_rels/slide4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2.xml"/><Relationship Id="rId5" Type="http://schemas.openxmlformats.org/officeDocument/2006/relationships/diagramLayout" Target="../diagrams/layout42.xml"/><Relationship Id="rId4" Type="http://schemas.openxmlformats.org/officeDocument/2006/relationships/diagramData" Target="../diagrams/data42.xml"/></Relationships>
</file>

<file path=ppt/slides/_rels/slide4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3.xml"/><Relationship Id="rId5" Type="http://schemas.openxmlformats.org/officeDocument/2006/relationships/diagramLayout" Target="../diagrams/layout43.xml"/><Relationship Id="rId4" Type="http://schemas.openxmlformats.org/officeDocument/2006/relationships/diagramData" Target="../diagrams/data43.xml"/></Relationships>
</file>

<file path=ppt/slides/_rels/slide4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4.xml"/><Relationship Id="rId5" Type="http://schemas.openxmlformats.org/officeDocument/2006/relationships/diagramLayout" Target="../diagrams/layout44.xml"/><Relationship Id="rId4" Type="http://schemas.openxmlformats.org/officeDocument/2006/relationships/diagramData" Target="../diagrams/data44.xml"/></Relationships>
</file>

<file path=ppt/slides/_rels/slide4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5.xml"/><Relationship Id="rId5" Type="http://schemas.openxmlformats.org/officeDocument/2006/relationships/diagramLayout" Target="../diagrams/layout45.xml"/><Relationship Id="rId4" Type="http://schemas.openxmlformats.org/officeDocument/2006/relationships/diagramData" Target="../diagrams/data45.xml"/></Relationships>
</file>

<file path=ppt/slides/_rels/slide4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6.xml"/><Relationship Id="rId5" Type="http://schemas.openxmlformats.org/officeDocument/2006/relationships/diagramLayout" Target="../diagrams/layout46.xml"/><Relationship Id="rId4" Type="http://schemas.openxmlformats.org/officeDocument/2006/relationships/diagramData" Target="../diagrams/data46.xml"/></Relationships>
</file>

<file path=ppt/slides/_rels/slide4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7.xml"/><Relationship Id="rId5" Type="http://schemas.openxmlformats.org/officeDocument/2006/relationships/diagramLayout" Target="../diagrams/layout47.xml"/><Relationship Id="rId4" Type="http://schemas.openxmlformats.org/officeDocument/2006/relationships/diagramData" Target="../diagrams/data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8.xml"/><Relationship Id="rId5" Type="http://schemas.openxmlformats.org/officeDocument/2006/relationships/diagramLayout" Target="../diagrams/layout48.xml"/><Relationship Id="rId4" Type="http://schemas.openxmlformats.org/officeDocument/2006/relationships/diagramData" Target="../diagrams/data48.xml"/></Relationships>
</file>

<file path=ppt/slides/_rels/slide5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9.xml"/><Relationship Id="rId5" Type="http://schemas.openxmlformats.org/officeDocument/2006/relationships/diagramLayout" Target="../diagrams/layout49.xml"/><Relationship Id="rId4" Type="http://schemas.openxmlformats.org/officeDocument/2006/relationships/diagramData" Target="../diagrams/data49.xml"/></Relationships>
</file>

<file path=ppt/slides/_rels/slide5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0.xml"/><Relationship Id="rId5" Type="http://schemas.openxmlformats.org/officeDocument/2006/relationships/diagramLayout" Target="../diagrams/layout50.xml"/><Relationship Id="rId4" Type="http://schemas.openxmlformats.org/officeDocument/2006/relationships/diagramData" Target="../diagrams/data50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277125" y="283450"/>
            <a:ext cx="8691350" cy="6350778"/>
            <a:chOff x="250395" y="504013"/>
            <a:chExt cx="8748173" cy="6654134"/>
          </a:xfrm>
        </p:grpSpPr>
        <p:sp>
          <p:nvSpPr>
            <p:cNvPr id="67" name="66 Forma libre">
              <a:hlinkClick r:id="rId3" action="ppaction://hlinksldjump"/>
            </p:cNvPr>
            <p:cNvSpPr/>
            <p:nvPr/>
          </p:nvSpPr>
          <p:spPr>
            <a:xfrm>
              <a:off x="4215725" y="504013"/>
              <a:ext cx="669884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</a:t>
              </a:r>
            </a:p>
          </p:txBody>
        </p:sp>
        <p:sp>
          <p:nvSpPr>
            <p:cNvPr id="68" name="67 Forma libre">
              <a:hlinkClick r:id="rId4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5" action="ppaction://hlinksldjump"/>
            </p:cNvPr>
            <p:cNvSpPr/>
            <p:nvPr/>
          </p:nvSpPr>
          <p:spPr>
            <a:xfrm>
              <a:off x="4215725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6" action="ppaction://hlinksldjump"/>
            </p:cNvPr>
            <p:cNvSpPr/>
            <p:nvPr/>
          </p:nvSpPr>
          <p:spPr>
            <a:xfrm>
              <a:off x="250395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7" action="ppaction://hlinksldjump"/>
            </p:cNvPr>
            <p:cNvSpPr/>
            <p:nvPr/>
          </p:nvSpPr>
          <p:spPr>
            <a:xfrm>
              <a:off x="426757" y="482680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8" action="ppaction://hlinksldjump"/>
            </p:cNvPr>
            <p:cNvSpPr/>
            <p:nvPr/>
          </p:nvSpPr>
          <p:spPr>
            <a:xfrm>
              <a:off x="423221" y="5275170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 smtClean="0">
                  <a:solidFill>
                    <a:schemeClr val="tx1"/>
                  </a:solidFill>
                </a:rPr>
                <a:t>Área </a:t>
              </a:r>
              <a:r>
                <a:rPr lang="es-ES" sz="700" dirty="0">
                  <a:solidFill>
                    <a:schemeClr val="tx1"/>
                  </a:solidFill>
                </a:rPr>
                <a:t>de Recursos </a:t>
              </a:r>
              <a:r>
                <a:rPr lang="es-ES" sz="700" dirty="0" smtClean="0">
                  <a:solidFill>
                    <a:schemeClr val="tx1"/>
                  </a:solidFill>
                </a:rPr>
                <a:t>Logísticos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74" name="73 Forma libre">
              <a:hlinkClick r:id="rId9" action="ppaction://hlinksldjump"/>
            </p:cNvPr>
            <p:cNvSpPr/>
            <p:nvPr/>
          </p:nvSpPr>
          <p:spPr>
            <a:xfrm>
              <a:off x="424558" y="570519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0" action="ppaction://hlinksldjump"/>
            </p:cNvPr>
            <p:cNvSpPr/>
            <p:nvPr/>
          </p:nvSpPr>
          <p:spPr>
            <a:xfrm>
              <a:off x="129387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1" action="ppaction://hlinksldjump"/>
            </p:cNvPr>
            <p:cNvSpPr/>
            <p:nvPr/>
          </p:nvSpPr>
          <p:spPr>
            <a:xfrm>
              <a:off x="1771216" y="4874833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2" action="ppaction://hlinksldjump"/>
            </p:cNvPr>
            <p:cNvSpPr/>
            <p:nvPr/>
          </p:nvSpPr>
          <p:spPr>
            <a:xfrm>
              <a:off x="1751097" y="5280184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3" action="ppaction://hlinksldjump"/>
            </p:cNvPr>
            <p:cNvSpPr/>
            <p:nvPr/>
          </p:nvSpPr>
          <p:spPr>
            <a:xfrm>
              <a:off x="1755283" y="5723170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4" action="ppaction://hlinksldjump"/>
            </p:cNvPr>
            <p:cNvSpPr/>
            <p:nvPr/>
          </p:nvSpPr>
          <p:spPr>
            <a:xfrm>
              <a:off x="816823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5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6" action="ppaction://hlinksldjump"/>
            </p:cNvPr>
            <p:cNvSpPr/>
            <p:nvPr/>
          </p:nvSpPr>
          <p:spPr>
            <a:xfrm>
              <a:off x="7304869" y="4950902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7" action="ppaction://hlinksldjump"/>
            </p:cNvPr>
            <p:cNvSpPr/>
            <p:nvPr/>
          </p:nvSpPr>
          <p:spPr>
            <a:xfrm>
              <a:off x="7300876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18" action="ppaction://hlinksldjump"/>
            </p:cNvPr>
            <p:cNvSpPr/>
            <p:nvPr/>
          </p:nvSpPr>
          <p:spPr>
            <a:xfrm>
              <a:off x="7299540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19" action="ppaction://hlinksldjump"/>
            </p:cNvPr>
            <p:cNvSpPr/>
            <p:nvPr/>
          </p:nvSpPr>
          <p:spPr>
            <a:xfrm>
              <a:off x="3651347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0" action="ppaction://hlinksldjump"/>
            </p:cNvPr>
            <p:cNvSpPr/>
            <p:nvPr/>
          </p:nvSpPr>
          <p:spPr>
            <a:xfrm>
              <a:off x="4095391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1" action="ppaction://hlinksldjump"/>
            </p:cNvPr>
            <p:cNvSpPr/>
            <p:nvPr/>
          </p:nvSpPr>
          <p:spPr>
            <a:xfrm>
              <a:off x="4095391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2" action="ppaction://hlinksldjump"/>
            </p:cNvPr>
            <p:cNvSpPr/>
            <p:nvPr/>
          </p:nvSpPr>
          <p:spPr>
            <a:xfrm>
              <a:off x="4095391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3" action="ppaction://hlinksldjump"/>
            </p:cNvPr>
            <p:cNvSpPr/>
            <p:nvPr/>
          </p:nvSpPr>
          <p:spPr>
            <a:xfrm>
              <a:off x="3160685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4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5" action="ppaction://hlinksldjump"/>
            </p:cNvPr>
            <p:cNvSpPr/>
            <p:nvPr/>
          </p:nvSpPr>
          <p:spPr>
            <a:xfrm>
              <a:off x="5031434" y="4844404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6" action="ppaction://hlinksldjump"/>
            </p:cNvPr>
            <p:cNvSpPr/>
            <p:nvPr/>
          </p:nvSpPr>
          <p:spPr>
            <a:xfrm>
              <a:off x="5031434" y="5291331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7" action="ppaction://hlinksldjump"/>
            </p:cNvPr>
            <p:cNvSpPr/>
            <p:nvPr/>
          </p:nvSpPr>
          <p:spPr>
            <a:xfrm>
              <a:off x="5031434" y="5739951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28" action="ppaction://hlinksldjump"/>
            </p:cNvPr>
            <p:cNvSpPr/>
            <p:nvPr/>
          </p:nvSpPr>
          <p:spPr>
            <a:xfrm>
              <a:off x="252303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29" action="ppaction://hlinksldjump"/>
            </p:cNvPr>
            <p:cNvSpPr/>
            <p:nvPr/>
          </p:nvSpPr>
          <p:spPr>
            <a:xfrm>
              <a:off x="3012394" y="484537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0" action="ppaction://hlinksldjump"/>
            </p:cNvPr>
            <p:cNvSpPr/>
            <p:nvPr/>
          </p:nvSpPr>
          <p:spPr>
            <a:xfrm>
              <a:off x="3015341" y="5284120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1" action="ppaction://hlinksldjump"/>
            </p:cNvPr>
            <p:cNvSpPr/>
            <p:nvPr/>
          </p:nvSpPr>
          <p:spPr>
            <a:xfrm>
              <a:off x="2073248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2" action="ppaction://hlinksldjump"/>
            </p:cNvPr>
            <p:cNvSpPr/>
            <p:nvPr/>
          </p:nvSpPr>
          <p:spPr>
            <a:xfrm>
              <a:off x="5803667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 smtClean="0">
                  <a:solidFill>
                    <a:schemeClr val="bg1"/>
                  </a:solidFill>
                  <a:hlinkClick r:id="" action="ppaction://noaction"/>
                </a:rPr>
                <a:t>Gerencia</a:t>
              </a:r>
              <a:endParaRPr lang="es-ES" sz="700" b="1" dirty="0" smtClean="0">
                <a:solidFill>
                  <a:schemeClr val="bg1"/>
                </a:solidFill>
              </a:endParaRP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 smtClean="0">
                  <a:solidFill>
                    <a:schemeClr val="bg1"/>
                  </a:solidFill>
                </a:rPr>
                <a:t> </a:t>
              </a:r>
              <a:r>
                <a:rPr lang="es-ES" sz="700" b="1" dirty="0">
                  <a:solidFill>
                    <a:schemeClr val="bg1"/>
                  </a:solidFill>
                </a:rPr>
                <a:t>de Planificación</a:t>
              </a:r>
            </a:p>
          </p:txBody>
        </p:sp>
        <p:sp>
          <p:nvSpPr>
            <p:cNvPr id="98" name="97 Forma libre">
              <a:hlinkClick r:id="rId33" action="ppaction://hlinksldjump"/>
            </p:cNvPr>
            <p:cNvSpPr/>
            <p:nvPr/>
          </p:nvSpPr>
          <p:spPr>
            <a:xfrm>
              <a:off x="6270526" y="4835323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4" action="ppaction://hlinksldjump"/>
            </p:cNvPr>
            <p:cNvSpPr/>
            <p:nvPr/>
          </p:nvSpPr>
          <p:spPr>
            <a:xfrm>
              <a:off x="6270737" y="5274710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5" action="ppaction://hlinksldjump"/>
            </p:cNvPr>
            <p:cNvSpPr/>
            <p:nvPr/>
          </p:nvSpPr>
          <p:spPr>
            <a:xfrm>
              <a:off x="5319448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</a:t>
              </a:r>
              <a:r>
                <a:rPr lang="es-ES" sz="700" dirty="0">
                  <a:solidFill>
                    <a:schemeClr val="tx1"/>
                  </a:solidFill>
                  <a:hlinkClick r:id="rId36" action="ppaction://hlinkpres?slideindex=1&amp;slidetitle="/>
                </a:rPr>
                <a:t>de</a:t>
              </a:r>
              <a:r>
                <a:rPr lang="es-ES" sz="700" dirty="0">
                  <a:solidFill>
                    <a:schemeClr val="tx1"/>
                  </a:solidFill>
                </a:rPr>
                <a:t>                        Calidad</a:t>
              </a:r>
            </a:p>
          </p:txBody>
        </p:sp>
        <p:sp>
          <p:nvSpPr>
            <p:cNvPr id="101" name="100 Forma libre">
              <a:hlinkClick r:id="rId37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8" action="ppaction://hlinksldjump"/>
            </p:cNvPr>
            <p:cNvSpPr/>
            <p:nvPr/>
          </p:nvSpPr>
          <p:spPr>
            <a:xfrm>
              <a:off x="8307586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9" action="ppaction://hlinksldjump"/>
            </p:cNvPr>
            <p:cNvSpPr/>
            <p:nvPr/>
          </p:nvSpPr>
          <p:spPr>
            <a:xfrm>
              <a:off x="8315873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0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1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6" name="105 Forma libre">
              <a:hlinkClick r:id="rId42" action="ppaction://hlinksldjump"/>
            </p:cNvPr>
            <p:cNvSpPr/>
            <p:nvPr/>
          </p:nvSpPr>
          <p:spPr>
            <a:xfrm>
              <a:off x="3501394" y="2040294"/>
              <a:ext cx="717506" cy="2844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Auditoría Interna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90377" y="2370625"/>
              <a:ext cx="636548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6673565" y="400088"/>
            <a:ext cx="169148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Arial Narrow" pitchFamily="34" charset="0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Arial Narrow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pic>
        <p:nvPicPr>
          <p:cNvPr id="2054" name="Imagen 1" descr="image003"/>
          <p:cNvPicPr>
            <a:picLocks noChangeAspect="1" noChangeArrowheads="1"/>
          </p:cNvPicPr>
          <p:nvPr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771" y="213605"/>
            <a:ext cx="1235292" cy="929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" name="113 Forma libre">
            <a:hlinkClick r:id="rId50" action="ppaction://hlinksldjump"/>
          </p:cNvPr>
          <p:cNvSpPr/>
          <p:nvPr/>
        </p:nvSpPr>
        <p:spPr bwMode="auto">
          <a:xfrm>
            <a:off x="7311453" y="4037811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1" action="ppaction://hlinksldjump"/>
          </p:cNvPr>
          <p:cNvSpPr/>
          <p:nvPr/>
        </p:nvSpPr>
        <p:spPr bwMode="auto">
          <a:xfrm>
            <a:off x="5035851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633538" y="3933825"/>
            <a:ext cx="0" cy="16033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2868613" y="3943350"/>
            <a:ext cx="7937" cy="11303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303213" y="3916363"/>
            <a:ext cx="6350" cy="20605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/>
          <p:nvPr/>
        </p:nvCxnSpPr>
        <p:spPr>
          <a:xfrm>
            <a:off x="312738" y="4624388"/>
            <a:ext cx="1174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3990975" y="3924300"/>
            <a:ext cx="1588" cy="16287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490537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142038" y="3933825"/>
            <a:ext cx="11112" cy="11398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188200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600075" y="3501008"/>
            <a:ext cx="7799388" cy="158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600075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643063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005263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156325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478713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2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/>
          <p:nvPr/>
        </p:nvCxnSpPr>
        <p:spPr>
          <a:xfrm>
            <a:off x="4253099" y="3249613"/>
            <a:ext cx="642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/>
          <p:nvPr/>
        </p:nvCxnSpPr>
        <p:spPr>
          <a:xfrm>
            <a:off x="4556125" y="2843213"/>
            <a:ext cx="3238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3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33338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/>
          <p:nvPr/>
        </p:nvCxnSpPr>
        <p:spPr>
          <a:xfrm>
            <a:off x="4560888" y="1265151"/>
            <a:ext cx="6350" cy="1746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2881313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314325" y="5073650"/>
            <a:ext cx="11588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3" action="ppaction://hlinksldjump"/>
          </p:cNvPr>
          <p:cNvSpPr/>
          <p:nvPr/>
        </p:nvSpPr>
        <p:spPr bwMode="auto">
          <a:xfrm>
            <a:off x="431540" y="5805264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/>
          <p:nvPr/>
        </p:nvCxnSpPr>
        <p:spPr>
          <a:xfrm>
            <a:off x="303213" y="597693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1628775" y="4638675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/>
          <p:nvPr/>
        </p:nvCxnSpPr>
        <p:spPr>
          <a:xfrm>
            <a:off x="1633538" y="5084763"/>
            <a:ext cx="130175" cy="158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2881313" y="4652963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2876550" y="5073650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/>
          <p:nvPr/>
        </p:nvCxnSpPr>
        <p:spPr>
          <a:xfrm>
            <a:off x="3997325" y="5105400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018213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153150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>
            <a:off x="1508125" y="4192588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/>
          <p:nvPr/>
        </p:nvCxnSpPr>
        <p:spPr>
          <a:xfrm>
            <a:off x="2763838" y="4206875"/>
            <a:ext cx="104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3851275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157913" y="5068888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/>
          <p:nvPr/>
        </p:nvCxnSpPr>
        <p:spPr>
          <a:xfrm flipV="1">
            <a:off x="4921250" y="4648200"/>
            <a:ext cx="1190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/>
          <p:nvPr/>
        </p:nvCxnSpPr>
        <p:spPr>
          <a:xfrm>
            <a:off x="4911725" y="5094288"/>
            <a:ext cx="1222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/>
          <p:nvPr/>
        </p:nvCxnSpPr>
        <p:spPr>
          <a:xfrm>
            <a:off x="4905375" y="5537200"/>
            <a:ext cx="1349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/>
          <p:nvPr/>
        </p:nvCxnSpPr>
        <p:spPr>
          <a:xfrm>
            <a:off x="4902200" y="5984875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/>
          <p:nvPr/>
        </p:nvCxnSpPr>
        <p:spPr>
          <a:xfrm>
            <a:off x="3995738" y="4662488"/>
            <a:ext cx="1063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/>
          <p:nvPr/>
        </p:nvCxnSpPr>
        <p:spPr>
          <a:xfrm>
            <a:off x="3997325" y="5553075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/>
          <p:nvPr/>
        </p:nvCxnSpPr>
        <p:spPr>
          <a:xfrm>
            <a:off x="314325" y="5508625"/>
            <a:ext cx="11588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/>
          <p:nvPr/>
        </p:nvCxnSpPr>
        <p:spPr>
          <a:xfrm>
            <a:off x="1643063" y="5526088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188200" y="4225925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/>
          <p:nvPr/>
        </p:nvCxnSpPr>
        <p:spPr>
          <a:xfrm>
            <a:off x="7188200" y="4797425"/>
            <a:ext cx="1206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295 Conector recto"/>
          <p:cNvCxnSpPr/>
          <p:nvPr/>
        </p:nvCxnSpPr>
        <p:spPr>
          <a:xfrm>
            <a:off x="7188200" y="5354638"/>
            <a:ext cx="127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/>
          <p:nvPr/>
        </p:nvCxnSpPr>
        <p:spPr>
          <a:xfrm>
            <a:off x="7192963" y="5864225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4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0" name="Picture 133">
            <a:hlinkClick r:id="rId55" action="ppaction://hlinksldjump"/>
          </p:cNvPr>
          <p:cNvPicPr>
            <a:picLocks noChangeAspect="1" noChangeArrowheads="1"/>
          </p:cNvPicPr>
          <p:nvPr/>
        </p:nvPicPr>
        <p:blipFill>
          <a:blip r:embed="rId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1674726"/>
            <a:ext cx="754063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14 Conector recto"/>
          <p:cNvCxnSpPr/>
          <p:nvPr/>
        </p:nvCxnSpPr>
        <p:spPr>
          <a:xfrm>
            <a:off x="4556125" y="2208126"/>
            <a:ext cx="40798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9" name="Picture 2"/>
          <p:cNvPicPr>
            <a:picLocks noChangeAspect="1" noChangeArrowheads="1"/>
          </p:cNvPicPr>
          <p:nvPr/>
        </p:nvPicPr>
        <p:blipFill>
          <a:blip r:embed="rId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0500" y="728700"/>
            <a:ext cx="2301099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0" name="3 CuadroTexto"/>
          <p:cNvSpPr txBox="1">
            <a:spLocks noChangeArrowheads="1"/>
          </p:cNvSpPr>
          <p:nvPr/>
        </p:nvSpPr>
        <p:spPr bwMode="auto">
          <a:xfrm>
            <a:off x="6545619" y="1304764"/>
            <a:ext cx="2003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 smtClean="0">
                <a:latin typeface="+mn-lt"/>
              </a:rPr>
              <a:t>Actualización a </a:t>
            </a:r>
            <a:r>
              <a:rPr lang="es-SV" sz="1000" b="1" dirty="0" smtClean="0">
                <a:latin typeface="+mn-lt"/>
              </a:rPr>
              <a:t>diciembre 2017</a:t>
            </a:r>
            <a:endParaRPr lang="es-SV" sz="10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Corresponde al Gerente General, velar por el eficiente y correcto funcionamiento del Fondo Social para la Vivienda. Para tales efectos, le corresponde planear, organizar, dirigir, planear, controlar, evaluar y coordinar las actividades necesarias, garantizando con ello el logro eficiente de los objetivos y metas institucionales.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663788" y="306896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General:</a:t>
            </a:r>
          </a:p>
          <a:p>
            <a:pPr algn="ctr"/>
            <a:r>
              <a:rPr lang="es-SV" dirty="0" smtClean="0">
                <a:latin typeface="+mn-lt"/>
              </a:rPr>
              <a:t>Lic. Mariano Arístides Bonilla </a:t>
            </a:r>
            <a:r>
              <a:rPr lang="es-SV" dirty="0" err="1" smtClean="0">
                <a:latin typeface="+mn-lt"/>
              </a:rPr>
              <a:t>Bonilla</a:t>
            </a:r>
            <a:endParaRPr lang="es-SV" dirty="0" smtClean="0">
              <a:latin typeface="+mn-lt"/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951885020"/>
              </p:ext>
            </p:extLst>
          </p:nvPr>
        </p:nvGraphicFramePr>
        <p:xfrm>
          <a:off x="3036168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3857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coordinar, gestionar y monitorear todas las acciones para asegurar el acceso a la información institucional, así como el desarrollo y ejecución de la Política de Participación Ciudadana.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91780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Acceso a la Información:     </a:t>
            </a:r>
          </a:p>
          <a:p>
            <a:pPr algn="ctr"/>
            <a:r>
              <a:rPr lang="es-SV" dirty="0" smtClean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613072007"/>
              </p:ext>
            </p:extLst>
          </p:nvPr>
        </p:nvGraphicFramePr>
        <p:xfrm>
          <a:off x="2987824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123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91780" y="281693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Riesgos:    </a:t>
            </a:r>
          </a:p>
          <a:p>
            <a:pPr algn="ctr"/>
            <a:r>
              <a:rPr lang="es-SV" dirty="0" smtClean="0">
                <a:latin typeface="+mn-lt"/>
              </a:rPr>
              <a:t> Lic. René Antonio Arias Chile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048137322"/>
              </p:ext>
            </p:extLst>
          </p:nvPr>
        </p:nvGraphicFramePr>
        <p:xfrm>
          <a:off x="3203848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Identificar, medir, controlar y divulgar todos los riesgos que enfrenta la Institución en sus operaciones, así como controlar y reportar las operaciones irregulares o sospechosas asociadas al cumplimiento de la Ley contra el Lavado de Dinero y Activos.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 smtClean="0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)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159732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Compras y Adquisiciones (</a:t>
            </a:r>
            <a:r>
              <a:rPr lang="es-SV" b="1" dirty="0" err="1" smtClean="0">
                <a:latin typeface="+mn-lt"/>
              </a:rPr>
              <a:t>UACI</a:t>
            </a:r>
            <a:r>
              <a:rPr lang="es-SV" b="1" dirty="0" smtClean="0">
                <a:latin typeface="+mn-lt"/>
              </a:rPr>
              <a:t>):     </a:t>
            </a:r>
          </a:p>
          <a:p>
            <a:pPr algn="ctr"/>
            <a:r>
              <a:rPr lang="es-SV" dirty="0" smtClean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295802390"/>
              </p:ext>
            </p:extLst>
          </p:nvPr>
        </p:nvGraphicFramePr>
        <p:xfrm>
          <a:off x="2987824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organizar, ejecutar, evaluar y controlar el proceso de Adquisiciones y Contrataciones de la Institución, cumpliendo las políticas, lineamientos y disposiciones técnicas que sean establecidas para adquisiciones y contrataciones de la administración pública.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07070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Administrativo:     </a:t>
            </a:r>
          </a:p>
          <a:p>
            <a:pPr algn="ctr"/>
            <a:r>
              <a:rPr lang="es-SV" dirty="0" smtClean="0">
                <a:latin typeface="+mn-lt"/>
              </a:rPr>
              <a:t>Lic. Ricardo Antonio Ávila Cardona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14168083"/>
              </p:ext>
            </p:extLst>
          </p:nvPr>
        </p:nvGraphicFramePr>
        <p:xfrm>
          <a:off x="3023828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6815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284984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Gestión y Desarrollo </a:t>
            </a:r>
            <a:r>
              <a:rPr lang="es-SV" b="1" dirty="0" smtClean="0">
                <a:latin typeface="+mn-lt"/>
              </a:rPr>
              <a:t>Humano: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Gladys Margarita Menéndez de Cárcamo</a:t>
            </a:r>
          </a:p>
          <a:p>
            <a:r>
              <a:rPr lang="es-SV" b="1" dirty="0" smtClean="0">
                <a:latin typeface="+mn-lt"/>
              </a:rPr>
              <a:t>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5096867"/>
              </p:ext>
            </p:extLst>
          </p:nvPr>
        </p:nvGraphicFramePr>
        <p:xfrm>
          <a:off x="3059832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y Desarrollo Humano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71600" y="1949931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el recurso humano idóneo a la Institución, así como implementar y cumplir las políticas, programas y procedimientos en materia de desarrollo del talento humano y administración de compensaciones.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466745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/>
              <a:t> </a:t>
            </a:r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Recursos </a:t>
            </a:r>
            <a:r>
              <a:rPr lang="es-SV" b="1" dirty="0" smtClean="0">
                <a:latin typeface="+mn-lt"/>
              </a:rPr>
              <a:t>Logísticos:   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 Licda. Tatiana Irinova Cruz de Navarrete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834025092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Recursos Logísticos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49931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Garantizar un servicio ágil y oportuno del apoyo logístico, para el buen funcionamiento de las diferentes unidades organizativas de la Institución, así como la implementación de acciones de gestión ambiental dirigidas a la ejecución de medidas de eco eficiencia.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167844" y="3320988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 Jefe Área de Seguros:</a:t>
            </a:r>
          </a:p>
          <a:p>
            <a:pPr algn="ctr"/>
            <a:r>
              <a:rPr lang="es-SV" dirty="0">
                <a:latin typeface="+mn-lt"/>
              </a:rPr>
              <a:t>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183713786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Seguros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las pólizas de seguros de clientes de préstamos e institucionales; agilizar el trámite y pago de reclamos, gestionar los pagos de primas de las diferentes pólizas y mantener actualizados los registros correspondientes.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17697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Documental y Archivos:</a:t>
            </a:r>
          </a:p>
          <a:p>
            <a:pPr algn="ctr"/>
            <a:r>
              <a:rPr lang="es-SV" dirty="0" smtClean="0">
                <a:latin typeface="+mn-lt"/>
              </a:rPr>
              <a:t>Lic. José Darío </a:t>
            </a:r>
            <a:r>
              <a:rPr lang="es-SV" dirty="0" err="1" smtClean="0">
                <a:latin typeface="+mn-lt"/>
              </a:rPr>
              <a:t>Mayén</a:t>
            </a:r>
            <a:r>
              <a:rPr lang="es-SV" dirty="0" smtClean="0">
                <a:latin typeface="+mn-lt"/>
              </a:rPr>
              <a:t> Padilla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249214890"/>
              </p:ext>
            </p:extLst>
          </p:nvPr>
        </p:nvGraphicFramePr>
        <p:xfrm>
          <a:off x="291581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Documental y Archivos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los sistemas de archivos garantizando un servicio ágil, seguro y oportuno de resguardo, conservación, digitalización, consulta, eliminación de documentos y correspondencia.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606731"/>
            <a:ext cx="73088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los recursos financieros con los que cuenta la Institución, manteniendo un sistema de información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acta y ágil que permita la presentación oportuna de su situación financiera con su respectivo análisis financiero, la </a:t>
            </a:r>
            <a:r>
              <a:rPr lang="es-SV" sz="1600" dirty="0" smtClean="0">
                <a:latin typeface="+mn-lt"/>
              </a:rPr>
              <a:t>proyección financiera institucional, la gestión de fondos, así como la eficiente tramitación y pago de los distintos egresos del Fondo Social para la Vivienda.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5806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Finanzas:        </a:t>
            </a:r>
          </a:p>
          <a:p>
            <a:pPr algn="ctr"/>
            <a:r>
              <a:rPr lang="es-SV" dirty="0" smtClean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716292046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6207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ASAMBLEA DE GOBERNADORES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7524" y="1101724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+mn-lt"/>
              </a:rPr>
              <a:t>Autoridad suprema del </a:t>
            </a:r>
            <a:r>
              <a:rPr lang="es-SV" sz="1400" dirty="0" err="1" smtClean="0">
                <a:latin typeface="+mn-lt"/>
              </a:rPr>
              <a:t>FSV</a:t>
            </a:r>
            <a:r>
              <a:rPr lang="es-SV" sz="1400" dirty="0" smtClean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67544" y="2164792"/>
            <a:ext cx="35643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SV" sz="1400" dirty="0" smtClean="0">
                <a:latin typeface="+mn-lt"/>
              </a:rPr>
              <a:t>Sr. Gerson Martínez (Presidente)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Licda. Sandra </a:t>
            </a:r>
            <a:r>
              <a:rPr lang="es-SV" sz="1400" dirty="0" err="1" smtClean="0">
                <a:latin typeface="+mn-lt"/>
              </a:rPr>
              <a:t>Edibel</a:t>
            </a:r>
            <a:r>
              <a:rPr lang="es-SV" sz="1400" dirty="0" smtClean="0">
                <a:latin typeface="+mn-lt"/>
              </a:rPr>
              <a:t> Guevara Pérez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Ministra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</a:t>
            </a:r>
            <a:r>
              <a:rPr lang="es-SV" sz="1400" dirty="0" err="1" smtClean="0">
                <a:latin typeface="+mn-lt"/>
              </a:rPr>
              <a:t>Tharsis</a:t>
            </a:r>
            <a:r>
              <a:rPr lang="es-SV" sz="1400" dirty="0" smtClean="0">
                <a:latin typeface="+mn-lt"/>
              </a:rPr>
              <a:t> Salomón López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Ministro de Economía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Carlos Enrique Cáceres Chávez</a:t>
            </a: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 </a:t>
            </a:r>
            <a:r>
              <a:rPr lang="es-SV" sz="1200" b="1" dirty="0" smtClean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615608" y="2087555"/>
            <a:ext cx="338488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 smtClean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Juan Enrique Castro Pereira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William Omar Pereira Bolaños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Víctor Manuel Ramírez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Israel Sánchez Cruz</a:t>
            </a:r>
          </a:p>
          <a:p>
            <a:r>
              <a:rPr lang="es-SV" sz="1200" b="1" dirty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      Sector Laboral</a:t>
            </a:r>
          </a:p>
          <a:p>
            <a:endParaRPr lang="es-SV" sz="1400" dirty="0" smtClean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</a:t>
            </a:r>
            <a:r>
              <a:rPr lang="es-SV" sz="1400" b="1" dirty="0" smtClean="0">
                <a:latin typeface="+mn-lt"/>
              </a:rPr>
              <a:t>SUPLENTES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</a:t>
            </a:r>
            <a:r>
              <a:rPr lang="es-SV" sz="1400" dirty="0" smtClean="0">
                <a:latin typeface="+mn-lt"/>
              </a:rPr>
              <a:t>Ricardo Salvador Hernández Quiroz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Sector </a:t>
            </a:r>
            <a:r>
              <a:rPr lang="es-SV" sz="1200" b="1" dirty="0">
                <a:latin typeface="+mn-lt"/>
              </a:rPr>
              <a:t>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</a:t>
            </a:r>
            <a:r>
              <a:rPr lang="es-SV" sz="1400" dirty="0" err="1" smtClean="0">
                <a:latin typeface="+mn-lt"/>
              </a:rPr>
              <a:t>Féli</a:t>
            </a:r>
            <a:r>
              <a:rPr lang="es-ES" sz="1400" dirty="0" smtClean="0">
                <a:latin typeface="+mn-lt"/>
              </a:rPr>
              <a:t>x </a:t>
            </a:r>
            <a:r>
              <a:rPr lang="es-SV" sz="1400" dirty="0">
                <a:latin typeface="+mn-lt"/>
              </a:rPr>
              <a:t>Raúl </a:t>
            </a:r>
            <a:r>
              <a:rPr lang="es-SV" sz="1400" dirty="0" smtClean="0">
                <a:latin typeface="+mn-lt"/>
              </a:rPr>
              <a:t>Betancourt Menéndez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Sector </a:t>
            </a:r>
            <a:r>
              <a:rPr lang="es-SV" sz="1200" b="1" dirty="0">
                <a:latin typeface="+mn-lt"/>
              </a:rPr>
              <a:t>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</a:t>
            </a:r>
            <a:r>
              <a:rPr lang="es-SV" sz="1400" dirty="0" smtClean="0">
                <a:latin typeface="+mn-lt"/>
              </a:rPr>
              <a:t>José Raúl Rivas Luna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Sector </a:t>
            </a:r>
            <a:r>
              <a:rPr lang="es-SV" sz="1200" b="1" dirty="0">
                <a:latin typeface="+mn-lt"/>
              </a:rPr>
              <a:t>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</a:t>
            </a:r>
            <a:r>
              <a:rPr lang="es-SV" sz="1400" dirty="0" smtClean="0">
                <a:latin typeface="+mn-lt"/>
              </a:rPr>
              <a:t>Junior Alejandro Ayala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Sector Laboral</a:t>
            </a:r>
            <a:endParaRPr lang="es-SV" sz="1200" b="1" dirty="0">
              <a:latin typeface="+mn-lt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191532266"/>
              </p:ext>
            </p:extLst>
          </p:nvPr>
        </p:nvGraphicFramePr>
        <p:xfrm>
          <a:off x="287524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765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106" y="3212976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 smtClean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6249162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Recursos Financieros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49931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Captar los recursos financieros necesarios a través de diversas fuentes, para cumplir con los compromisos adquiridos por la Institución;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56992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Contabilidad:</a:t>
            </a:r>
          </a:p>
          <a:p>
            <a:pPr algn="ctr"/>
            <a:r>
              <a:rPr lang="es-SV" dirty="0" smtClean="0">
                <a:latin typeface="+mn-lt"/>
              </a:rPr>
              <a:t>Lic. José Misael Castillo Martínez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30229428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Contabilidad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55776" y="335699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Presupuesto y Cotizaciones:         </a:t>
            </a:r>
          </a:p>
          <a:p>
            <a:pPr algn="ctr"/>
            <a:r>
              <a:rPr lang="es-SV" dirty="0" smtClean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355548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Presupuesto y Cotizaciones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formulación del presupuesto institucional y el control de su ejecución por centro de costos; asimismo, administrar eficientemente la cuenta individual de depósitos por cotizaciones de los trabajadores y hacer una oportuna devolución de los saldos solicitados por el cumplimiento de cualquiera de las causales normadas.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Tesorería y Custodia:        </a:t>
            </a:r>
          </a:p>
          <a:p>
            <a:pPr algn="ctr"/>
            <a:r>
              <a:rPr lang="es-SV" dirty="0" smtClean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35071977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Tesorería y Custodia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efectivo, así como velar por la custodia adecuada de los documentos ingresados a la bóveda.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84784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Créditos:         </a:t>
            </a:r>
          </a:p>
          <a:p>
            <a:pPr algn="ctr"/>
            <a:r>
              <a:rPr lang="es-SV" dirty="0" smtClean="0">
                <a:latin typeface="+mn-lt"/>
              </a:rPr>
              <a:t>Ing. Luis Gilberto </a:t>
            </a:r>
            <a:r>
              <a:rPr lang="es-SV" dirty="0" err="1" smtClean="0">
                <a:latin typeface="+mn-lt"/>
              </a:rPr>
              <a:t>Baraona</a:t>
            </a:r>
            <a:r>
              <a:rPr lang="es-SV" dirty="0" smtClean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8054891"/>
              </p:ext>
            </p:extLst>
          </p:nvPr>
        </p:nvGraphicFramePr>
        <p:xfrm>
          <a:off x="320384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9732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Administración de Cartera             </a:t>
            </a:r>
          </a:p>
          <a:p>
            <a:pPr algn="ctr"/>
            <a:r>
              <a:rPr lang="es-SV" dirty="0" smtClean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0362901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Administración de Cartera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smtClean="0">
                <a:latin typeface="+mn-lt"/>
              </a:rPr>
              <a:t>ternos, con el propósito de mantener el control de la cartera hipotecaria, así como también la oportuna activación de las órdenes de descuento.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Aprobación de Créditos:      </a:t>
            </a:r>
          </a:p>
          <a:p>
            <a:pPr algn="ctr"/>
            <a:r>
              <a:rPr lang="es-SV" dirty="0" smtClean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3071035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Aprobación de Créditos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71800" y="3176972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Préstamos      </a:t>
            </a:r>
          </a:p>
          <a:p>
            <a:pPr algn="ctr"/>
            <a:r>
              <a:rPr lang="es-SV" dirty="0" smtClean="0">
                <a:latin typeface="+mn-lt"/>
              </a:rPr>
              <a:t>Sr. Carlos Alfredo Ortiz Bonilla</a:t>
            </a:r>
          </a:p>
          <a:p>
            <a:r>
              <a:rPr lang="es-SV" b="1" dirty="0" smtClean="0">
                <a:latin typeface="+mn-lt"/>
              </a:rPr>
              <a:t>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33470554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Préstamos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35596" y="1913927"/>
            <a:ext cx="73088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</a:t>
            </a:r>
            <a:r>
              <a:rPr lang="es-SV" sz="1600" dirty="0" smtClean="0">
                <a:latin typeface="+mn-lt"/>
              </a:rPr>
              <a:t>de préstamos y cuotas pendientes de amortizar.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71800" y="3104964"/>
            <a:ext cx="3420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Legal:         </a:t>
            </a:r>
          </a:p>
          <a:p>
            <a:pPr algn="ctr"/>
            <a:r>
              <a:rPr lang="es-SV" dirty="0" smtClean="0">
                <a:latin typeface="+mn-lt"/>
              </a:rPr>
              <a:t>Lic. Julio César Merino Escobar</a:t>
            </a:r>
          </a:p>
          <a:p>
            <a:r>
              <a:rPr lang="es-SV" b="1" dirty="0" smtClean="0">
                <a:latin typeface="+mn-lt"/>
              </a:rPr>
              <a:t>       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42417865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736812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248980"/>
            <a:ext cx="450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Jefa Unidad Técnica Legal     </a:t>
            </a:r>
          </a:p>
          <a:p>
            <a:pPr algn="ctr"/>
            <a:r>
              <a:rPr lang="es-SV" dirty="0" smtClean="0">
                <a:latin typeface="+mn-lt"/>
              </a:rPr>
              <a:t>Licda. </a:t>
            </a:r>
            <a:r>
              <a:rPr lang="es-SV" dirty="0" err="1" smtClean="0">
                <a:latin typeface="+mn-lt"/>
              </a:rPr>
              <a:t>Thelma</a:t>
            </a:r>
            <a:r>
              <a:rPr lang="es-SV" dirty="0" smtClean="0">
                <a:latin typeface="+mn-lt"/>
              </a:rPr>
              <a:t> Margarita Villalta </a:t>
            </a:r>
            <a:r>
              <a:rPr lang="es-SV" dirty="0" err="1" smtClean="0">
                <a:latin typeface="+mn-lt"/>
              </a:rPr>
              <a:t>Viscarra</a:t>
            </a:r>
            <a:endParaRPr lang="es-SV" dirty="0" smtClean="0">
              <a:latin typeface="+mn-lt"/>
            </a:endParaRPr>
          </a:p>
          <a:p>
            <a:r>
              <a:rPr lang="es-SV" b="1" dirty="0" smtClean="0">
                <a:latin typeface="+mn-lt"/>
              </a:rPr>
              <a:t>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62282423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Técnica Legal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9532" y="1160748"/>
            <a:ext cx="83889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>
                <a:latin typeface="+mn-lt"/>
              </a:rPr>
              <a:t>Tendrá a su cargo la supervisión de la correcta aplicación de la Ley del Fondo Social para la Vivienda, sus reglamentos y los acuerdos o resoluciones de la Asamblea de Gobernadores y de la Junta Directiva.</a:t>
            </a:r>
            <a:endParaRPr lang="es-SV" dirty="0" smtClean="0">
              <a:latin typeface="+mn-lt"/>
            </a:endParaRP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09685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Licda. </a:t>
            </a:r>
            <a:r>
              <a:rPr lang="es-SV" sz="1600" dirty="0" smtClean="0">
                <a:latin typeface="+mn-lt"/>
              </a:rPr>
              <a:t>Verónica Elizabeth Gil </a:t>
            </a:r>
            <a:r>
              <a:rPr lang="es-SV" sz="1600" dirty="0" smtClean="0">
                <a:latin typeface="+mn-lt"/>
              </a:rPr>
              <a:t>de Martínez </a:t>
            </a:r>
            <a:r>
              <a:rPr lang="es-SV" sz="1600" dirty="0">
                <a:latin typeface="+mn-lt"/>
              </a:rPr>
              <a:t>(</a:t>
            </a:r>
            <a:r>
              <a:rPr lang="es-SV" sz="1600" dirty="0" smtClean="0">
                <a:latin typeface="+mn-lt"/>
              </a:rPr>
              <a:t>Presidenta)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b="1" dirty="0" smtClean="0">
                <a:latin typeface="+mn-lt"/>
              </a:rPr>
              <a:t>Ministerio </a:t>
            </a:r>
            <a:r>
              <a:rPr lang="es-SV" sz="1600" b="1" dirty="0">
                <a:latin typeface="+mn-lt"/>
              </a:rPr>
              <a:t>de Obras </a:t>
            </a:r>
            <a:r>
              <a:rPr lang="es-SV" sz="1600" b="1" dirty="0" smtClean="0">
                <a:latin typeface="+mn-lt"/>
              </a:rPr>
              <a:t>Públicas</a:t>
            </a:r>
          </a:p>
          <a:p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Luis Mario Flores Guillén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b="1" dirty="0" smtClean="0">
                <a:latin typeface="+mn-lt"/>
              </a:rPr>
              <a:t>Ministerio </a:t>
            </a:r>
            <a:r>
              <a:rPr lang="es-SV" sz="1600" b="1" dirty="0">
                <a:latin typeface="+mn-lt"/>
              </a:rPr>
              <a:t>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</a:t>
            </a:r>
            <a:r>
              <a:rPr lang="es-SV" sz="1600" dirty="0" smtClean="0">
                <a:latin typeface="+mn-lt"/>
              </a:rPr>
              <a:t>Herbert Danilo Alvarado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b="1" dirty="0" smtClean="0">
                <a:latin typeface="+mn-lt"/>
              </a:rPr>
              <a:t>Sector </a:t>
            </a:r>
            <a:r>
              <a:rPr lang="es-SV" sz="1600" b="1" dirty="0" smtClean="0">
                <a:latin typeface="+mn-lt"/>
              </a:rPr>
              <a:t>Patronal</a:t>
            </a:r>
          </a:p>
          <a:p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Sr. Raúl Alfonso </a:t>
            </a:r>
            <a:r>
              <a:rPr lang="es-SV" sz="1600" dirty="0" err="1" smtClean="0">
                <a:latin typeface="+mn-lt"/>
              </a:rPr>
              <a:t>Rogel</a:t>
            </a:r>
            <a:r>
              <a:rPr lang="es-SV" sz="1600" dirty="0" smtClean="0">
                <a:latin typeface="+mn-lt"/>
              </a:rPr>
              <a:t> Peña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b="1" dirty="0" smtClean="0">
                <a:latin typeface="+mn-lt"/>
              </a:rPr>
              <a:t>Sector Laboral</a:t>
            </a:r>
            <a:endParaRPr lang="es-SV" sz="1600" b="1" dirty="0">
              <a:latin typeface="+mn-lt"/>
            </a:endParaRP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418404122"/>
              </p:ext>
            </p:extLst>
          </p:nvPr>
        </p:nvGraphicFramePr>
        <p:xfrm>
          <a:off x="3095836" y="4578223"/>
          <a:ext cx="2651956" cy="1188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6871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84984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Escrituración:    </a:t>
            </a:r>
          </a:p>
          <a:p>
            <a:pPr algn="ctr"/>
            <a:r>
              <a:rPr lang="es-SV" dirty="0" smtClean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Escrituración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714290716"/>
              </p:ext>
            </p:extLst>
          </p:nvPr>
        </p:nvGraphicFramePr>
        <p:xfrm>
          <a:off x="309583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Formalizar todos los créditos, daciones en pago, refinanciamientos, rectificaciones, cancelaciones, desgravaciones y cualquier otro instrumento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 por sus operaciones de crédito y que le corresponda formalizar.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Registro de Documentos:    </a:t>
            </a:r>
          </a:p>
          <a:p>
            <a:pPr algn="ctr"/>
            <a:r>
              <a:rPr lang="es-SV" dirty="0" smtClean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Registro de Documentos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32952674"/>
              </p:ext>
            </p:extLst>
          </p:nvPr>
        </p:nvGraphicFramePr>
        <p:xfrm>
          <a:off x="309583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21297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Recuperación Judicial:     </a:t>
            </a:r>
          </a:p>
          <a:p>
            <a:pPr algn="ctr"/>
            <a:r>
              <a:rPr lang="es-SV" dirty="0" smtClean="0">
                <a:latin typeface="+mn-lt"/>
              </a:rPr>
              <a:t>Lic. Gregorio René Torres González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Recuperación Judicial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9232380"/>
              </p:ext>
            </p:extLst>
          </p:nvPr>
        </p:nvGraphicFramePr>
        <p:xfrm>
          <a:off x="3059832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483768" y="296094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Tecnología de la Información:           </a:t>
            </a:r>
          </a:p>
          <a:p>
            <a:pPr algn="ctr"/>
            <a:r>
              <a:rPr lang="es-SV" dirty="0" smtClean="0">
                <a:latin typeface="+mn-lt"/>
              </a:rPr>
              <a:t> Mario Alberto Arias Villareal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1985421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1007604" y="1628800"/>
            <a:ext cx="71647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281693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Infraestructura:   </a:t>
            </a:r>
          </a:p>
          <a:p>
            <a:pPr algn="ctr"/>
            <a:r>
              <a:rPr lang="es-SV" dirty="0" smtClean="0">
                <a:latin typeface="+mn-lt"/>
              </a:rPr>
              <a:t> 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Infraestructura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0767063"/>
              </p:ext>
            </p:extLst>
          </p:nvPr>
        </p:nvGraphicFramePr>
        <p:xfrm>
          <a:off x="2987824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continuidad y disponibilidad eficiente de la operación del centro de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03295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Sistemas de Información:             </a:t>
            </a:r>
          </a:p>
          <a:p>
            <a:pPr algn="ctr"/>
            <a:r>
              <a:rPr lang="es-SV" dirty="0" smtClean="0">
                <a:latin typeface="+mn-lt"/>
              </a:rPr>
              <a:t>Ing. Amílcar Huezo Cardona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Sistemas de Información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03248853"/>
              </p:ext>
            </p:extLst>
          </p:nvPr>
        </p:nvGraphicFramePr>
        <p:xfrm>
          <a:off x="320384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913927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Analizar, diseñar y desarrollar la solución técnica de solicitudes/requerimientos de los sistemas de información.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296094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Producción y Soporte:      </a:t>
            </a:r>
          </a:p>
          <a:p>
            <a:pPr algn="ctr"/>
            <a:r>
              <a:rPr lang="es-SV" dirty="0" smtClean="0">
                <a:latin typeface="+mn-lt"/>
              </a:rPr>
              <a:t>Ing. Walter </a:t>
            </a:r>
            <a:r>
              <a:rPr lang="es-SV" dirty="0" err="1" smtClean="0">
                <a:latin typeface="+mn-lt"/>
              </a:rPr>
              <a:t>Alí</a:t>
            </a:r>
            <a:r>
              <a:rPr lang="es-SV" dirty="0" smtClean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Producción y Soporte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57030786"/>
              </p:ext>
            </p:extLst>
          </p:nvPr>
        </p:nvGraphicFramePr>
        <p:xfrm>
          <a:off x="3095836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3088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plotando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los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47764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Servicios TI:           </a:t>
            </a:r>
          </a:p>
          <a:p>
            <a:pPr algn="ctr"/>
            <a:r>
              <a:rPr lang="es-SV" dirty="0" smtClean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Servicios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33370293"/>
              </p:ext>
            </p:extLst>
          </p:nvPr>
        </p:nvGraphicFramePr>
        <p:xfrm>
          <a:off x="295182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63788" y="317697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Planificación:     </a:t>
            </a:r>
          </a:p>
          <a:p>
            <a:pPr algn="ctr"/>
            <a:r>
              <a:rPr lang="es-SV" dirty="0" smtClean="0">
                <a:latin typeface="+mn-lt"/>
              </a:rPr>
              <a:t>Lic. Luis Josué Ventura Hernández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136382641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520788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Coordinar, planificar, controlar y facilitar los procesos de planeamiento institucional, desarrollo organizacional de los procesos de trabajo y proyectos, así como la administración del Sistema de Calidad, velando por la aplicación de metodologías adecuadas para la formulación, seguimiento y evaluación de los mismos, así como la mejora a los procesos de trabajo y la estructura organizativa.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04964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Calidad:</a:t>
            </a:r>
          </a:p>
          <a:p>
            <a:pPr algn="ctr"/>
            <a:r>
              <a:rPr lang="es-SV" dirty="0" smtClean="0">
                <a:latin typeface="+mn-lt"/>
              </a:rPr>
              <a:t>Lic. Carlos Alberto Navarrete Guatemala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Calidad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59853044"/>
              </p:ext>
            </p:extLst>
          </p:nvPr>
        </p:nvGraphicFramePr>
        <p:xfrm>
          <a:off x="314418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Administrar, gestionar y ejecutar el seguimiento de los planes, procesos, informes y acciones derivadas del Sistema de Gestión </a:t>
            </a:r>
            <a:r>
              <a:rPr lang="es-SV" sz="1600" smtClean="0">
                <a:latin typeface="+mn-lt"/>
              </a:rPr>
              <a:t>de Calidad.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67544" y="1124744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dirty="0">
                <a:latin typeface="+mn-lt"/>
              </a:rPr>
              <a:t>Le corresponde cumplir y hacer cumplir la Ley del Fondo Social para la Vivienda y sus reglamentos, los acuerdos o resoluciones de la Asamblea de Gobernadores y sus propias disposiciones, así como resolver sobre las operaciones del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que no sean competencia de la Asamblea de Gobernadores, entre otras </a:t>
            </a:r>
            <a:r>
              <a:rPr lang="es-SV" sz="1600" dirty="0" smtClean="0">
                <a:latin typeface="+mn-lt"/>
              </a:rPr>
              <a:t>funciones.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 smtClean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Tomás </a:t>
            </a:r>
            <a:r>
              <a:rPr lang="es-SV" sz="1600" dirty="0" err="1" smtClean="0">
                <a:latin typeface="+mn-lt"/>
              </a:rPr>
              <a:t>Chévez</a:t>
            </a:r>
            <a:r>
              <a:rPr lang="es-SV" sz="1600" dirty="0" smtClean="0">
                <a:latin typeface="+mn-lt"/>
              </a:rPr>
              <a:t> Ruíz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537012"/>
            <a:ext cx="364514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Arq. Roberto </a:t>
            </a:r>
            <a:r>
              <a:rPr lang="es-SV" sz="1600" dirty="0" err="1" smtClean="0">
                <a:latin typeface="+mn-lt"/>
              </a:rPr>
              <a:t>Góchez</a:t>
            </a:r>
            <a:r>
              <a:rPr lang="es-SV" sz="1600" dirty="0" smtClean="0">
                <a:latin typeface="+mn-lt"/>
              </a:rPr>
              <a:t> Espinoza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6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Federico Bermúdez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6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Roberto Díaz Aguilar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6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María Esperanza Amaya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</a:t>
            </a:r>
            <a:r>
              <a:rPr lang="es-SV" sz="1600" b="1" dirty="0" smtClean="0">
                <a:latin typeface="+mn-lt"/>
              </a:rPr>
              <a:t>Sector Laboral</a:t>
            </a:r>
          </a:p>
          <a:p>
            <a:endParaRPr lang="es-SV" sz="1600" dirty="0" smtClean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4923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Dra. Elvia Violeta </a:t>
            </a:r>
            <a:r>
              <a:rPr lang="es-SV" sz="1600" dirty="0" err="1" smtClean="0">
                <a:latin typeface="+mn-lt"/>
              </a:rPr>
              <a:t>Menjívar</a:t>
            </a:r>
            <a:r>
              <a:rPr lang="es-SV" sz="1600" dirty="0" smtClean="0">
                <a:latin typeface="+mn-lt"/>
              </a:rPr>
              <a:t> Escalante</a:t>
            </a:r>
          </a:p>
          <a:p>
            <a:r>
              <a:rPr lang="es-SV" sz="1600" b="1" dirty="0" smtClean="0">
                <a:latin typeface="+mn-lt"/>
              </a:rPr>
              <a:t>      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Carlos Gustavo Salazar Alvarado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6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Enrique Oñate </a:t>
            </a:r>
            <a:r>
              <a:rPr lang="es-SV" sz="1600" dirty="0" err="1" smtClean="0">
                <a:latin typeface="+mn-lt"/>
              </a:rPr>
              <a:t>Muyshondt</a:t>
            </a:r>
            <a:endParaRPr lang="es-SV" sz="1600" dirty="0" smtClean="0">
              <a:latin typeface="+mn-lt"/>
            </a:endParaRP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6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Sr. Gilberto Lazo Romero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</a:t>
            </a:r>
            <a:r>
              <a:rPr lang="es-SV" sz="1600" b="1" dirty="0" smtClean="0">
                <a:latin typeface="+mn-lt"/>
              </a:rPr>
              <a:t>Sector Laboral</a:t>
            </a:r>
          </a:p>
          <a:p>
            <a:endParaRPr lang="es-SV" sz="1600" dirty="0" smtClean="0">
              <a:latin typeface="+mn-lt"/>
            </a:endParaRPr>
          </a:p>
        </p:txBody>
      </p:sp>
      <p:graphicFrame>
        <p:nvGraphicFramePr>
          <p:cNvPr id="14" name="10 Diagrama"/>
          <p:cNvGraphicFramePr/>
          <p:nvPr>
            <p:extLst>
              <p:ext uri="{D42A27DB-BD31-4B8C-83A1-F6EECF244321}">
                <p14:modId xmlns:p14="http://schemas.microsoft.com/office/powerpoint/2010/main" val="249267167"/>
              </p:ext>
            </p:extLst>
          </p:nvPr>
        </p:nvGraphicFramePr>
        <p:xfrm>
          <a:off x="6120172" y="5279914"/>
          <a:ext cx="2520280" cy="12241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881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Planeación:</a:t>
            </a:r>
          </a:p>
          <a:p>
            <a:pPr algn="ctr"/>
            <a:r>
              <a:rPr lang="es-SV" dirty="0" smtClean="0">
                <a:latin typeface="+mn-lt"/>
              </a:rPr>
              <a:t>Ing.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Planeación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0158814"/>
              </p:ext>
            </p:extLst>
          </p:nvPr>
        </p:nvGraphicFramePr>
        <p:xfrm>
          <a:off x="313184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1409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err="1" smtClean="0">
                <a:latin typeface="+mn-lt"/>
              </a:rPr>
              <a:t>Jefé</a:t>
            </a:r>
            <a:r>
              <a:rPr lang="es-SV" b="1" dirty="0" smtClean="0">
                <a:latin typeface="+mn-lt"/>
              </a:rPr>
              <a:t> Área de Desarrollo Organizacional:     </a:t>
            </a:r>
          </a:p>
          <a:p>
            <a:pPr algn="ctr"/>
            <a:r>
              <a:rPr lang="es-SV" dirty="0" smtClean="0">
                <a:latin typeface="+mn-lt"/>
              </a:rPr>
              <a:t>Licda. Ana Elsy Benítez de </a:t>
            </a:r>
            <a:r>
              <a:rPr lang="es-SV" dirty="0" err="1" smtClean="0">
                <a:latin typeface="+mn-lt"/>
              </a:rPr>
              <a:t>Mancía</a:t>
            </a:r>
            <a:r>
              <a:rPr lang="es-SV" dirty="0" smtClean="0">
                <a:latin typeface="+mn-lt"/>
              </a:rPr>
              <a:t> </a:t>
            </a:r>
          </a:p>
          <a:p>
            <a:r>
              <a:rPr lang="es-SV" b="1" dirty="0" smtClean="0">
                <a:latin typeface="+mn-lt"/>
              </a:rPr>
              <a:t>             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Desarrollo Organizacional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55259950"/>
              </p:ext>
            </p:extLst>
          </p:nvPr>
        </p:nvGraphicFramePr>
        <p:xfrm>
          <a:off x="3216188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59026" y="303295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Servicio al Cliente:     </a:t>
            </a:r>
          </a:p>
          <a:p>
            <a:pPr algn="ctr"/>
            <a:r>
              <a:rPr lang="es-SV" dirty="0" smtClean="0">
                <a:latin typeface="+mn-lt"/>
              </a:rPr>
              <a:t>Lic. Carlos Orlando Villegas Vásquez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542295389"/>
              </p:ext>
            </p:extLst>
          </p:nvPr>
        </p:nvGraphicFramePr>
        <p:xfrm>
          <a:off x="303616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</a:t>
            </a:r>
            <a:r>
              <a:rPr lang="es-SV" sz="1600" dirty="0">
                <a:latin typeface="+mn-lt"/>
              </a:rPr>
              <a:t>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2924944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+mn-lt"/>
              </a:rPr>
              <a:t>Jefe Área de Activos Extraordinarios:</a:t>
            </a:r>
            <a:endParaRPr lang="es-SV" b="1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       </a:t>
            </a:r>
            <a:r>
              <a:rPr lang="es-SV" dirty="0" smtClean="0">
                <a:latin typeface="+mn-lt"/>
              </a:rPr>
              <a:t>Lic. Guido Ernesto Ortiz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Activos Extraordinarios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83260759"/>
              </p:ext>
            </p:extLst>
          </p:nvPr>
        </p:nvGraphicFramePr>
        <p:xfrm>
          <a:off x="3144180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600" dirty="0" smtClean="0">
                <a:latin typeface="+mn-lt"/>
              </a:rPr>
              <a:t>Administrar eficientemente el inventario de activos </a:t>
            </a:r>
            <a:r>
              <a:rPr lang="es-SV" sz="1600" dirty="0">
                <a:latin typeface="+mn-lt"/>
              </a:rPr>
              <a:t>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Ventas:</a:t>
            </a:r>
          </a:p>
          <a:p>
            <a:pPr algn="ctr"/>
            <a:r>
              <a:rPr lang="es-SV" dirty="0" smtClean="0">
                <a:latin typeface="+mn-lt"/>
              </a:rPr>
              <a:t>Lic. Wilson Armando Romero Estrada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Ventas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23750841"/>
              </p:ext>
            </p:extLst>
          </p:nvPr>
        </p:nvGraphicFramePr>
        <p:xfrm>
          <a:off x="313184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20988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Atención al Cliente:</a:t>
            </a:r>
          </a:p>
          <a:p>
            <a:pPr algn="ctr"/>
            <a:r>
              <a:rPr lang="es-SV" dirty="0" smtClean="0">
                <a:latin typeface="+mn-lt"/>
              </a:rPr>
              <a:t>Licda. Bilha Eunice Mulato de Orellana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Atención al Cliente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63034687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Atender y facilitar los diferentes servicios a los clientes de la Institución a través de diferentes medios, apoyando la labor de venta, brindando la información sobre las diferentes líneas de crédito.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Servicios en Línea   </a:t>
            </a:r>
          </a:p>
          <a:p>
            <a:pPr algn="ctr"/>
            <a:r>
              <a:rPr lang="es-SV" dirty="0" smtClean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Servicios en Línea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05498297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Promover, implementar y mantener la disponibilidad de los servicios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a clientes y ciudadanos, a través de los canales electrónicos que la Institución defina.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Santa Ana:   </a:t>
            </a:r>
          </a:p>
          <a:p>
            <a:pPr algn="ctr"/>
            <a:r>
              <a:rPr lang="es-SV" dirty="0" smtClean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Santa Ana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48301397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 Miguel:   </a:t>
            </a:r>
          </a:p>
          <a:p>
            <a:pPr algn="ctr"/>
            <a:r>
              <a:rPr lang="es-SV" dirty="0" smtClean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 Miguel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377660019"/>
              </p:ext>
            </p:extLst>
          </p:nvPr>
        </p:nvGraphicFramePr>
        <p:xfrm>
          <a:off x="302382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Coordinador de Sucursal:</a:t>
            </a:r>
          </a:p>
          <a:p>
            <a:pPr algn="ctr"/>
            <a:r>
              <a:rPr lang="es-SV" dirty="0" smtClean="0">
                <a:latin typeface="+mn-lt"/>
              </a:rPr>
              <a:t>Licda. Iveth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Sucursal Paseo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78845520"/>
              </p:ext>
            </p:extLst>
          </p:nvPr>
        </p:nvGraphicFramePr>
        <p:xfrm>
          <a:off x="2915816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Sucursal,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3 Forma libre">
            <a:hlinkClick r:id="rId2" action="ppaction://hlinksldjump"/>
          </p:cNvPr>
          <p:cNvSpPr/>
          <p:nvPr/>
        </p:nvSpPr>
        <p:spPr bwMode="auto">
          <a:xfrm>
            <a:off x="2627784" y="199199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  <a:endParaRPr lang="es-ES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5" name="1 CuadroTexto"/>
          <p:cNvSpPr txBox="1"/>
          <p:nvPr/>
        </p:nvSpPr>
        <p:spPr>
          <a:xfrm>
            <a:off x="2411760" y="2704852"/>
            <a:ext cx="39964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 smtClean="0">
                <a:latin typeface="+mn-lt"/>
              </a:rPr>
              <a:t>terno:</a:t>
            </a:r>
          </a:p>
          <a:p>
            <a:pPr algn="ctr"/>
            <a:r>
              <a:rPr lang="es-SV" dirty="0" smtClean="0">
                <a:latin typeface="+mn-lt"/>
              </a:rPr>
              <a:t>ELÍAS &amp; ASOCIADOS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Representante Legal:</a:t>
            </a:r>
          </a:p>
          <a:p>
            <a:pPr algn="ctr"/>
            <a:r>
              <a:rPr lang="es-SV" dirty="0" smtClean="0">
                <a:latin typeface="+mn-lt"/>
              </a:rPr>
              <a:t>Lic. Aníbal A. Elías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Fecha de vigencia de contrato:</a:t>
            </a:r>
          </a:p>
          <a:p>
            <a:pPr algn="ctr"/>
            <a:r>
              <a:rPr lang="es-SV" dirty="0" smtClean="0">
                <a:latin typeface="+mn-lt"/>
              </a:rPr>
              <a:t>10 enero 2017 – 31 diciembre 2017</a:t>
            </a:r>
            <a:endParaRPr lang="es-SV" dirty="0">
              <a:latin typeface="+mn-lt"/>
            </a:endParaRPr>
          </a:p>
        </p:txBody>
      </p:sp>
      <p:sp>
        <p:nvSpPr>
          <p:cNvPr id="16" name="14 Rectángulo"/>
          <p:cNvSpPr/>
          <p:nvPr/>
        </p:nvSpPr>
        <p:spPr>
          <a:xfrm>
            <a:off x="641350" y="1479368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+mn-lt"/>
              </a:rPr>
              <a:t>Persona jurídica ajena al </a:t>
            </a:r>
            <a:r>
              <a:rPr lang="es-SV" dirty="0" err="1" smtClean="0">
                <a:latin typeface="+mn-lt"/>
              </a:rPr>
              <a:t>FSV</a:t>
            </a:r>
            <a:r>
              <a:rPr lang="es-SV" dirty="0" smtClean="0">
                <a:latin typeface="+mn-lt"/>
              </a:rPr>
              <a:t>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 smtClean="0">
                <a:latin typeface="+mn-lt"/>
              </a:rPr>
              <a:t>terna.</a:t>
            </a:r>
            <a:endParaRPr lang="es-SV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03042" y="3320988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Técnico:  </a:t>
            </a:r>
          </a:p>
          <a:p>
            <a:pPr algn="ctr"/>
            <a:r>
              <a:rPr lang="es-SV" dirty="0" smtClean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12345048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 y coordinar la elaboración y supervisión de </a:t>
            </a:r>
            <a:r>
              <a:rPr lang="es-SV" sz="1600" dirty="0" err="1" smtClean="0">
                <a:latin typeface="+mn-lt"/>
              </a:rPr>
              <a:t>valúos</a:t>
            </a:r>
            <a:r>
              <a:rPr lang="es-SV" sz="1600" dirty="0" smtClean="0">
                <a:latin typeface="+mn-lt"/>
              </a:rPr>
              <a:t> de los inmuebles que respaldan los préstamos de la Institución, así como supervisar técnica y administrativamente las actividades relacionadas con la calificación de proyectos habitacionales, para otorgar a los mismos, pre factibilidad y factibilidad para el financiamiento de largo plazo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61810" y="3104964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</a:t>
            </a:r>
            <a:r>
              <a:rPr lang="es-SV" b="1" dirty="0" err="1" smtClean="0">
                <a:latin typeface="+mn-lt"/>
              </a:rPr>
              <a:t>Valúos</a:t>
            </a:r>
            <a:r>
              <a:rPr lang="es-SV" b="1" dirty="0" smtClean="0">
                <a:latin typeface="+mn-lt"/>
              </a:rPr>
              <a:t> de Garantías:  </a:t>
            </a:r>
          </a:p>
          <a:p>
            <a:pPr algn="ctr"/>
            <a:r>
              <a:rPr lang="es-SV" dirty="0" smtClean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</a:t>
            </a:r>
            <a:r>
              <a:rPr lang="es-SV" b="1" dirty="0" err="1" smtClean="0">
                <a:solidFill>
                  <a:schemeClr val="tx1"/>
                </a:solidFill>
              </a:rPr>
              <a:t>Valúos</a:t>
            </a:r>
            <a:r>
              <a:rPr lang="es-SV" b="1" dirty="0" smtClean="0">
                <a:solidFill>
                  <a:schemeClr val="tx1"/>
                </a:solidFill>
              </a:rPr>
              <a:t> de Garantías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9813058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la Institución cuente con adecuadas garantías que sirvan de respaldo a los créditos otorgados, así como la actualización de las mismas conforme a la normativa aplicable.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</a:t>
            </a:r>
            <a:r>
              <a:rPr lang="es-SV" b="1" dirty="0" err="1" smtClean="0">
                <a:latin typeface="+mn-lt"/>
              </a:rPr>
              <a:t>Valúos</a:t>
            </a:r>
            <a:r>
              <a:rPr lang="es-SV" b="1" dirty="0" smtClean="0">
                <a:latin typeface="+mn-lt"/>
              </a:rPr>
              <a:t> de Garantías</a:t>
            </a:r>
          </a:p>
          <a:p>
            <a:pPr algn="ctr"/>
            <a:r>
              <a:rPr lang="es-SV" dirty="0" smtClean="0">
                <a:latin typeface="+mn-lt"/>
              </a:rPr>
              <a:t>Ing. César Ezequiel </a:t>
            </a:r>
            <a:r>
              <a:rPr lang="es-SV" dirty="0" err="1" smtClean="0">
                <a:latin typeface="+mn-lt"/>
              </a:rPr>
              <a:t>Bolainez</a:t>
            </a:r>
            <a:r>
              <a:rPr lang="es-SV" dirty="0" smtClean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Supervisión de Proyectos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97065289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Contribuir al aseguramiento de la inversión de los clientes, a través de la supervisión directa de proyectos de construcción habitacional seguros y confiables, de acuerdo con los lineamientos y normativa establecida.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La Dirección Ejecutiva y la representación legal del Fondo Social para la Vivienda corresponde al  Presidente y Director Ejecutivo, quien, además, tiene a su cargo la ejecución de las disposiciones de la Junta Directiva y la supervisión y coordinación de todas las actividades 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789671" y="2916490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</a:t>
            </a:r>
            <a:r>
              <a:rPr lang="es-SV" b="1" dirty="0" smtClean="0">
                <a:latin typeface="+mn-lt"/>
              </a:rPr>
              <a:t>Ejecutivo: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José Tomás </a:t>
            </a:r>
            <a:r>
              <a:rPr lang="es-SV" dirty="0" err="1" smtClean="0">
                <a:latin typeface="+mn-lt"/>
              </a:rPr>
              <a:t>Chévez</a:t>
            </a:r>
            <a:r>
              <a:rPr lang="es-SV" dirty="0" smtClean="0">
                <a:latin typeface="+mn-lt"/>
              </a:rPr>
              <a:t> Ruíz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3985185042"/>
              </p:ext>
            </p:extLst>
          </p:nvPr>
        </p:nvGraphicFramePr>
        <p:xfrm>
          <a:off x="2843808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2312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COMUNICACIONES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330893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Gestionar la comunicación interna </a:t>
            </a:r>
            <a:r>
              <a:rPr lang="es-SV" sz="1600" dirty="0">
                <a:latin typeface="+mn-lt"/>
              </a:rPr>
              <a:t>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terna </a:t>
            </a:r>
            <a:r>
              <a:rPr lang="es-SV" sz="1600" dirty="0" smtClean="0">
                <a:latin typeface="+mn-lt"/>
              </a:rPr>
              <a:t>que posicione al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como institución comprometida en ser líder del financiamiento habitacional en condiciones favorables, satisfaciendo las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pectativas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de los clientes con servicios financieros de alta calidad.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288894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Unidad de </a:t>
            </a:r>
            <a:r>
              <a:rPr lang="es-SV" b="1" dirty="0" smtClean="0">
                <a:latin typeface="+mn-lt"/>
              </a:rPr>
              <a:t>Comunicaciones:</a:t>
            </a:r>
            <a:endParaRPr lang="es-SV" b="1" dirty="0">
              <a:latin typeface="+mn-lt"/>
            </a:endParaRPr>
          </a:p>
          <a:p>
            <a:r>
              <a:rPr lang="es-SV" dirty="0" smtClean="0">
                <a:latin typeface="+mn-lt"/>
              </a:rPr>
              <a:t>Licda. Susana Guadalupe Vásquez Méndez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91247792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17794" y="2744924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</a:t>
            </a:r>
            <a:r>
              <a:rPr lang="es-SV" b="1" dirty="0" smtClean="0">
                <a:latin typeface="+mn-lt"/>
              </a:rPr>
              <a:t>Interna: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 smtClean="0">
                <a:latin typeface="+mn-lt"/>
              </a:rPr>
              <a:t>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237827449"/>
              </p:ext>
            </p:extLst>
          </p:nvPr>
        </p:nvGraphicFramePr>
        <p:xfrm>
          <a:off x="2964160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303748" y="2672916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Oficial de Cumplimiento:</a:t>
            </a:r>
          </a:p>
          <a:p>
            <a:pPr algn="ctr"/>
            <a:r>
              <a:rPr lang="es-SV" dirty="0" smtClean="0">
                <a:latin typeface="+mn-lt"/>
              </a:rPr>
              <a:t>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64298508"/>
              </p:ext>
            </p:extLst>
          </p:nvPr>
        </p:nvGraphicFramePr>
        <p:xfrm>
          <a:off x="2843808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 y vigilar la adecuada implementación y funcionamiento de la Ley Contra el Lavado de Dinero y de </a:t>
            </a:r>
            <a:r>
              <a:rPr lang="es-SV" sz="1600" dirty="0" smtClean="0">
                <a:latin typeface="+mn-lt"/>
              </a:rPr>
              <a:t>Activos, </a:t>
            </a:r>
            <a:r>
              <a:rPr lang="es-SV" sz="1600" dirty="0">
                <a:latin typeface="+mn-lt"/>
              </a:rPr>
              <a:t>para identificar e investigar cualquier operación irregular o sospechosa que ponga en riesgo a la Institución.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4049</TotalTime>
  <Words>3776</Words>
  <Application>Microsoft Office PowerPoint</Application>
  <PresentationFormat>Presentación en pantalla (4:3)</PresentationFormat>
  <Paragraphs>574</Paragraphs>
  <Slides>52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52</vt:i4>
      </vt:variant>
    </vt:vector>
  </HeadingPairs>
  <TitlesOfParts>
    <vt:vector size="59" baseType="lpstr">
      <vt:lpstr>Arial</vt:lpstr>
      <vt:lpstr>Arial Narrow</vt:lpstr>
      <vt:lpstr>Calibri</vt:lpstr>
      <vt:lpstr>Garamond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569</cp:revision>
  <cp:lastPrinted>2017-07-31T16:25:48Z</cp:lastPrinted>
  <dcterms:created xsi:type="dcterms:W3CDTF">2007-05-14T18:37:21Z</dcterms:created>
  <dcterms:modified xsi:type="dcterms:W3CDTF">2019-10-03T23:12:54Z</dcterms:modified>
</cp:coreProperties>
</file>