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notesSlides/notesSlide2.xml" ContentType="application/vnd.openxmlformats-officedocument.presentationml.notesSl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</a:t>
          </a:r>
          <a:r>
            <a:rPr lang="es-SV" sz="1600" dirty="0" smtClean="0"/>
            <a:t>14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</a:t>
          </a:r>
          <a:r>
            <a:rPr lang="es-SV" sz="1600" dirty="0" smtClean="0"/>
            <a:t>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</a:t>
          </a:r>
          <a:r>
            <a:rPr lang="es-SV" sz="1600" dirty="0" smtClean="0"/>
            <a:t>4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</a:t>
          </a:r>
          <a:endParaRPr lang="es-SV" sz="1600" dirty="0" smtClean="0"/>
        </a:p>
        <a:p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12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12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11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</a:t>
          </a:r>
          <a:r>
            <a:rPr lang="es-SV" sz="1600" dirty="0" smtClean="0"/>
            <a:t>3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43980" y="512649"/>
          <a:ext cx="619359" cy="21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92"/>
              </a:lnTo>
              <a:lnTo>
                <a:pt x="619359" y="107492"/>
              </a:lnTo>
              <a:lnTo>
                <a:pt x="619359" y="21498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99027" y="512649"/>
          <a:ext cx="644952" cy="215766"/>
        </a:xfrm>
        <a:custGeom>
          <a:avLst/>
          <a:gdLst/>
          <a:ahLst/>
          <a:cxnLst/>
          <a:rect l="0" t="0" r="0" b="0"/>
          <a:pathLst>
            <a:path>
              <a:moveTo>
                <a:pt x="644952" y="0"/>
              </a:moveTo>
              <a:lnTo>
                <a:pt x="644952" y="108274"/>
              </a:lnTo>
              <a:lnTo>
                <a:pt x="0" y="108274"/>
              </a:lnTo>
              <a:lnTo>
                <a:pt x="0" y="21576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32112" y="781"/>
          <a:ext cx="1023734" cy="51186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Miembros</a:t>
          </a:r>
          <a:endParaRPr lang="es-SV" sz="1600" kern="1200" dirty="0"/>
        </a:p>
      </dsp:txBody>
      <dsp:txXfrm>
        <a:off x="832112" y="781"/>
        <a:ext cx="1023734" cy="511867"/>
      </dsp:txXfrm>
    </dsp:sp>
    <dsp:sp modelId="{BDDD5B13-6C24-454D-90E7-06E80FDCF246}">
      <dsp:nvSpPr>
        <dsp:cNvPr id="0" name=""/>
        <dsp:cNvSpPr/>
      </dsp:nvSpPr>
      <dsp:spPr>
        <a:xfrm>
          <a:off x="187159" y="728415"/>
          <a:ext cx="1023734" cy="51186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187159" y="728415"/>
        <a:ext cx="1023734" cy="511867"/>
      </dsp:txXfrm>
    </dsp:sp>
    <dsp:sp modelId="{C2477452-16FE-4718-BF85-9F902B926B6E}">
      <dsp:nvSpPr>
        <dsp:cNvPr id="0" name=""/>
        <dsp:cNvSpPr/>
      </dsp:nvSpPr>
      <dsp:spPr>
        <a:xfrm>
          <a:off x="1451472" y="727633"/>
          <a:ext cx="1023734" cy="511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451472" y="727633"/>
        <a:ext cx="1023734" cy="51186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</a:t>
          </a:r>
          <a:r>
            <a:rPr lang="es-SV" sz="1600" kern="1200" dirty="0" smtClean="0"/>
            <a:t>14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</a:t>
          </a:r>
          <a:r>
            <a:rPr lang="es-SV" sz="1600" kern="1200" dirty="0" smtClean="0"/>
            <a:t>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87251" y="490326"/>
          <a:ext cx="592726" cy="20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69"/>
              </a:lnTo>
              <a:lnTo>
                <a:pt x="592726" y="102869"/>
              </a:lnTo>
              <a:lnTo>
                <a:pt x="592726" y="20573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70031" y="490326"/>
          <a:ext cx="617219" cy="206209"/>
        </a:xfrm>
        <a:custGeom>
          <a:avLst/>
          <a:gdLst/>
          <a:ahLst/>
          <a:cxnLst/>
          <a:rect l="0" t="0" r="0" b="0"/>
          <a:pathLst>
            <a:path>
              <a:moveTo>
                <a:pt x="617219" y="0"/>
              </a:moveTo>
              <a:lnTo>
                <a:pt x="617219" y="103339"/>
              </a:lnTo>
              <a:lnTo>
                <a:pt x="0" y="103339"/>
              </a:lnTo>
              <a:lnTo>
                <a:pt x="0" y="20620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97394" y="469"/>
          <a:ext cx="979713" cy="489856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Miembros</a:t>
          </a:r>
          <a:endParaRPr lang="es-SV" sz="1600" kern="1200" dirty="0"/>
        </a:p>
      </dsp:txBody>
      <dsp:txXfrm>
        <a:off x="697394" y="469"/>
        <a:ext cx="979713" cy="489856"/>
      </dsp:txXfrm>
    </dsp:sp>
    <dsp:sp modelId="{BDDD5B13-6C24-454D-90E7-06E80FDCF246}">
      <dsp:nvSpPr>
        <dsp:cNvPr id="0" name=""/>
        <dsp:cNvSpPr/>
      </dsp:nvSpPr>
      <dsp:spPr>
        <a:xfrm>
          <a:off x="80174" y="696536"/>
          <a:ext cx="979713" cy="48985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80174" y="696536"/>
        <a:ext cx="979713" cy="489856"/>
      </dsp:txXfrm>
    </dsp:sp>
    <dsp:sp modelId="{C2477452-16FE-4718-BF85-9F902B926B6E}">
      <dsp:nvSpPr>
        <dsp:cNvPr id="0" name=""/>
        <dsp:cNvSpPr/>
      </dsp:nvSpPr>
      <dsp:spPr>
        <a:xfrm>
          <a:off x="1290120" y="696066"/>
          <a:ext cx="979713" cy="4898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290120" y="696066"/>
        <a:ext cx="979713" cy="48985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</a:t>
          </a:r>
          <a:r>
            <a:rPr lang="es-SV" sz="1600" kern="1200" dirty="0" smtClean="0"/>
            <a:t>4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</a:t>
          </a:r>
          <a:endParaRPr lang="es-SV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65185" y="830330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</a:t>
          </a:r>
          <a:r>
            <a:rPr lang="es-SV" sz="1600" kern="1200" dirty="0" smtClean="0"/>
            <a:t>3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5.xml"/><Relationship Id="rId18" Type="http://schemas.openxmlformats.org/officeDocument/2006/relationships/slide" Target="slide48.xml"/><Relationship Id="rId26" Type="http://schemas.openxmlformats.org/officeDocument/2006/relationships/slide" Target="slide37.xml"/><Relationship Id="rId39" Type="http://schemas.openxmlformats.org/officeDocument/2006/relationships/slide" Target="slide14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39.xml"/><Relationship Id="rId55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46.xml"/><Relationship Id="rId29" Type="http://schemas.openxmlformats.org/officeDocument/2006/relationships/slide" Target="slide28.xml"/><Relationship Id="rId11" Type="http://schemas.openxmlformats.org/officeDocument/2006/relationships/slide" Target="slide23.xml"/><Relationship Id="rId24" Type="http://schemas.openxmlformats.org/officeDocument/2006/relationships/slide" Target="slide35.xml"/><Relationship Id="rId32" Type="http://schemas.openxmlformats.org/officeDocument/2006/relationships/slide" Target="slide40.xml"/><Relationship Id="rId37" Type="http://schemas.openxmlformats.org/officeDocument/2006/relationships/slide" Target="slide53.xml"/><Relationship Id="rId40" Type="http://schemas.openxmlformats.org/officeDocument/2006/relationships/slide" Target="slide13.xml"/><Relationship Id="rId45" Type="http://schemas.openxmlformats.org/officeDocument/2006/relationships/slide" Target="slide50.xml"/><Relationship Id="rId53" Type="http://schemas.openxmlformats.org/officeDocument/2006/relationships/slide" Target="slide51.xml"/><Relationship Id="rId5" Type="http://schemas.openxmlformats.org/officeDocument/2006/relationships/slide" Target="slide6.xml"/><Relationship Id="rId10" Type="http://schemas.openxmlformats.org/officeDocument/2006/relationships/slide" Target="slide21.xml"/><Relationship Id="rId19" Type="http://schemas.openxmlformats.org/officeDocument/2006/relationships/slide" Target="slide30.xml"/><Relationship Id="rId31" Type="http://schemas.openxmlformats.org/officeDocument/2006/relationships/slide" Target="slide27.xml"/><Relationship Id="rId44" Type="http://schemas.openxmlformats.org/officeDocument/2006/relationships/slide" Target="slide3.xml"/><Relationship Id="rId52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18.xml"/><Relationship Id="rId14" Type="http://schemas.openxmlformats.org/officeDocument/2006/relationships/slide" Target="slide22.xml"/><Relationship Id="rId22" Type="http://schemas.openxmlformats.org/officeDocument/2006/relationships/slide" Target="slide34.xml"/><Relationship Id="rId27" Type="http://schemas.openxmlformats.org/officeDocument/2006/relationships/slide" Target="slide38.xml"/><Relationship Id="rId30" Type="http://schemas.openxmlformats.org/officeDocument/2006/relationships/slide" Target="slide29.xml"/><Relationship Id="rId35" Type="http://schemas.openxmlformats.org/officeDocument/2006/relationships/slide" Target="slide41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56" Type="http://schemas.openxmlformats.org/officeDocument/2006/relationships/image" Target="../media/image3.png"/><Relationship Id="rId8" Type="http://schemas.openxmlformats.org/officeDocument/2006/relationships/slide" Target="slide17.xml"/><Relationship Id="rId51" Type="http://schemas.openxmlformats.org/officeDocument/2006/relationships/slide" Target="slide12.xml"/><Relationship Id="rId3" Type="http://schemas.openxmlformats.org/officeDocument/2006/relationships/slide" Target="slide2.xml"/><Relationship Id="rId12" Type="http://schemas.openxmlformats.org/officeDocument/2006/relationships/slide" Target="slide24.xml"/><Relationship Id="rId17" Type="http://schemas.openxmlformats.org/officeDocument/2006/relationships/slide" Target="slide47.xml"/><Relationship Id="rId25" Type="http://schemas.openxmlformats.org/officeDocument/2006/relationships/slide" Target="slide36.xml"/><Relationship Id="rId33" Type="http://schemas.openxmlformats.org/officeDocument/2006/relationships/slide" Target="slide42.xml"/><Relationship Id="rId38" Type="http://schemas.openxmlformats.org/officeDocument/2006/relationships/slide" Target="slide54.xml"/><Relationship Id="rId46" Type="http://schemas.openxmlformats.org/officeDocument/2006/relationships/slide" Target="slide49.xml"/><Relationship Id="rId20" Type="http://schemas.openxmlformats.org/officeDocument/2006/relationships/slide" Target="slide32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5" Type="http://schemas.openxmlformats.org/officeDocument/2006/relationships/slide" Target="slide44.xml"/><Relationship Id="rId23" Type="http://schemas.openxmlformats.org/officeDocument/2006/relationships/slide" Target="slide31.xml"/><Relationship Id="rId28" Type="http://schemas.openxmlformats.org/officeDocument/2006/relationships/slide" Target="slide26.xml"/><Relationship Id="rId36" Type="http://schemas.openxmlformats.org/officeDocument/2006/relationships/slide" Target="slide52.xml"/><Relationship Id="rId49" Type="http://schemas.openxmlformats.org/officeDocument/2006/relationships/slide" Target="slide4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slide" Target="slide1.xml"/><Relationship Id="rId7" Type="http://schemas.openxmlformats.org/officeDocument/2006/relationships/diagramQuickStyle" Target="../diagrams/quickStyle4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image" Target="../media/image1.jpeg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520500" y="2834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0" y="170265"/>
            <a:ext cx="1245021" cy="9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4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37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38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Género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6545619" y="1304764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</a:t>
            </a:r>
            <a:r>
              <a:rPr lang="es-SV" sz="1000" b="1" dirty="0" smtClean="0">
                <a:latin typeface="+mn-lt"/>
              </a:rPr>
              <a:t>junio </a:t>
            </a:r>
            <a:r>
              <a:rPr lang="es-SV" sz="1000" b="1" dirty="0" smtClean="0">
                <a:latin typeface="+mn-lt"/>
              </a:rPr>
              <a:t>2018</a:t>
            </a:r>
            <a:endParaRPr lang="es-SV" sz="10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500" y="728700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proceso de contratación</a:t>
            </a:r>
            <a:endParaRPr kumimoji="0" lang="es-S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593045080"/>
              </p:ext>
            </p:extLst>
          </p:nvPr>
        </p:nvGraphicFramePr>
        <p:xfrm>
          <a:off x="302999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936507993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Lic. Wilson Armando Romero </a:t>
            </a:r>
            <a:r>
              <a:rPr lang="es-SV" dirty="0" smtClean="0">
                <a:latin typeface="+mn-lt"/>
              </a:rPr>
              <a:t>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41035614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</a:t>
            </a:r>
            <a:r>
              <a:rPr lang="pt-BR" dirty="0" smtClean="0">
                <a:latin typeface="+mn-lt"/>
              </a:rPr>
              <a:t>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1277512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636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Arq. </a:t>
            </a:r>
            <a:r>
              <a:rPr lang="es-SV" sz="1400" dirty="0" err="1" smtClean="0">
                <a:latin typeface="+mn-lt"/>
              </a:rPr>
              <a:t>Eliud</a:t>
            </a:r>
            <a:r>
              <a:rPr lang="es-SV" sz="1400" dirty="0" smtClean="0">
                <a:latin typeface="+mn-lt"/>
              </a:rPr>
              <a:t> Ulises Ayala Zamora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Edibel Guevara Pérez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Dra. Luz Estrella Rodríguez de Zúñiga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Economía</a:t>
            </a:r>
            <a:endParaRPr lang="es-SV" sz="1400" b="1" dirty="0" smtClean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Nelson Eduardo Fuentes </a:t>
            </a:r>
            <a:r>
              <a:rPr lang="es-SV" sz="1400" dirty="0" err="1" smtClean="0">
                <a:latin typeface="+mn-lt"/>
              </a:rPr>
              <a:t>Menjívar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Ernesto Marroquín Alegría 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 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Quirós</a:t>
            </a:r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Félix Raúl Betancourt Menéndez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 smtClean="0">
                <a:latin typeface="+mn-lt"/>
              </a:rPr>
              <a:t>Vacante</a:t>
            </a:r>
            <a:endParaRPr lang="es-SV" sz="1400" dirty="0" smtClean="0">
              <a:latin typeface="+mn-lt"/>
            </a:endParaRP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Laboral</a:t>
            </a:r>
            <a:endParaRPr lang="es-SV" sz="12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59564540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  <a:endParaRPr kumimoji="0" lang="es-S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7923600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normas ambientales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programas, proyectos y acciones que la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Institución desarrolla.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944495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7561776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Obras </a:t>
            </a:r>
            <a:r>
              <a:rPr lang="es-SV" sz="1400" b="1" dirty="0" smtClean="0">
                <a:latin typeface="+mn-lt"/>
              </a:rPr>
              <a:t>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</a:t>
            </a:r>
            <a:r>
              <a:rPr lang="es-SV" sz="1600" dirty="0" smtClean="0">
                <a:latin typeface="+mn-lt"/>
              </a:rPr>
              <a:t>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 smtClean="0">
                <a:latin typeface="+mn-lt"/>
              </a:rPr>
              <a:t>Lyz</a:t>
            </a:r>
            <a:r>
              <a:rPr lang="es-SV" sz="1600" dirty="0" smtClean="0">
                <a:latin typeface="+mn-lt"/>
              </a:rPr>
              <a:t> </a:t>
            </a:r>
            <a:r>
              <a:rPr lang="es-SV" sz="1600" dirty="0" err="1" smtClean="0">
                <a:latin typeface="+mn-lt"/>
              </a:rPr>
              <a:t>Milizen</a:t>
            </a:r>
            <a:r>
              <a:rPr lang="es-SV" sz="1600" dirty="0" smtClean="0">
                <a:latin typeface="+mn-lt"/>
              </a:rPr>
              <a:t> Carla </a:t>
            </a:r>
            <a:r>
              <a:rPr lang="es-SV" sz="1600" dirty="0" err="1" smtClean="0">
                <a:latin typeface="+mn-lt"/>
              </a:rPr>
              <a:t>Samantha</a:t>
            </a:r>
            <a:r>
              <a:rPr lang="es-SV" sz="1600" dirty="0" smtClean="0">
                <a:latin typeface="+mn-lt"/>
              </a:rPr>
              <a:t> Cerna de Gallegos</a:t>
            </a:r>
            <a:endParaRPr lang="es-SV" sz="1600" dirty="0">
              <a:latin typeface="+mn-lt"/>
            </a:endParaRPr>
          </a:p>
          <a:p>
            <a:r>
              <a:rPr lang="es-SV" sz="1400" b="1" dirty="0" smtClean="0">
                <a:latin typeface="+mn-lt"/>
              </a:rPr>
              <a:t>       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547921511"/>
              </p:ext>
            </p:extLst>
          </p:nvPr>
        </p:nvGraphicFramePr>
        <p:xfrm>
          <a:off x="3000164" y="4528976"/>
          <a:ext cx="2687960" cy="124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41922597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58553905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Presidente y Director Ejecutivo</a:t>
            </a:r>
            <a:endParaRPr lang="es-SV" sz="1400" b="1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600" dirty="0" smtClean="0">
                <a:latin typeface="+mn-lt"/>
              </a:rPr>
              <a:t>Vacante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367710203"/>
              </p:ext>
            </p:extLst>
          </p:nvPr>
        </p:nvGraphicFramePr>
        <p:xfrm>
          <a:off x="5940152" y="5153951"/>
          <a:ext cx="2374502" cy="1186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92078947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 (en funciones</a:t>
            </a:r>
            <a:r>
              <a:rPr lang="es-SV" b="1" dirty="0" smtClean="0">
                <a:latin typeface="+mn-lt"/>
              </a:rPr>
              <a:t>):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7 Diagrama"/>
          <p:cNvGraphicFramePr/>
          <p:nvPr>
            <p:extLst>
              <p:ext uri="{D42A27DB-BD31-4B8C-83A1-F6EECF244321}">
                <p14:modId xmlns:p14="http://schemas.microsoft.com/office/powerpoint/2010/main" val="2368140117"/>
              </p:ext>
            </p:extLst>
          </p:nvPr>
        </p:nvGraphicFramePr>
        <p:xfrm>
          <a:off x="316784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2964940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</a:t>
            </a:r>
            <a:r>
              <a:rPr lang="es-SV" dirty="0">
                <a:latin typeface="+mn-lt"/>
              </a:rPr>
              <a:t>Dario Mayen </a:t>
            </a:r>
            <a:r>
              <a:rPr lang="es-SV" dirty="0" smtClean="0">
                <a:latin typeface="+mn-lt"/>
              </a:rPr>
              <a:t>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0809444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E</a:t>
            </a:r>
            <a:r>
              <a:rPr lang="es-ES" sz="1600" dirty="0" smtClean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</a:t>
            </a:r>
            <a:r>
              <a:rPr lang="pt-BR" dirty="0" smtClean="0">
                <a:latin typeface="+mn-lt"/>
              </a:rPr>
              <a:t>Orellana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43378926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Lic. Guido Ernesto </a:t>
            </a:r>
            <a:r>
              <a:rPr lang="es-SV" dirty="0" smtClean="0">
                <a:latin typeface="+mn-lt"/>
              </a:rPr>
              <a:t>Ortiz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5393282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2975336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Velásquez </a:t>
            </a:r>
            <a:r>
              <a:rPr lang="es-SV" dirty="0">
                <a:latin typeface="+mn-lt"/>
              </a:rPr>
              <a:t>Granados y </a:t>
            </a:r>
            <a:r>
              <a:rPr lang="es-SV" dirty="0" smtClean="0">
                <a:latin typeface="+mn-lt"/>
              </a:rPr>
              <a:t>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12 enero 2018 – 29 marzo 2019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1573871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38205533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3436580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3493453"/>
              </p:ext>
            </p:extLst>
          </p:nvPr>
        </p:nvGraphicFramePr>
        <p:xfrm>
          <a:off x="3072172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9565131"/>
              </p:ext>
            </p:extLst>
          </p:nvPr>
        </p:nvGraphicFramePr>
        <p:xfrm>
          <a:off x="3180184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67003193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9722155"/>
              </p:ext>
            </p:extLst>
          </p:nvPr>
        </p:nvGraphicFramePr>
        <p:xfrm>
          <a:off x="2993994" y="3916673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5132</TotalTime>
  <Words>3869</Words>
  <Application>Microsoft Office PowerPoint</Application>
  <PresentationFormat>Presentación en pantalla (4:3)</PresentationFormat>
  <Paragraphs>588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706</cp:revision>
  <cp:lastPrinted>2017-07-31T16:25:48Z</cp:lastPrinted>
  <dcterms:created xsi:type="dcterms:W3CDTF">2007-05-14T18:37:21Z</dcterms:created>
  <dcterms:modified xsi:type="dcterms:W3CDTF">2019-10-03T22:29:14Z</dcterms:modified>
</cp:coreProperties>
</file>