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theme/themeOverride2.xml" ContentType="application/vnd.openxmlformats-officedocument.themeOverride+xml"/>
  <Override PartName="/ppt/charts/chart8.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4.xml" ContentType="application/vnd.openxmlformats-officedocument.themeOverride+xml"/>
  <Override PartName="/ppt/charts/chart10.xml" ContentType="application/vnd.openxmlformats-officedocument.drawingml.chart+xml"/>
  <Override PartName="/ppt/theme/themeOverride5.xml" ContentType="application/vnd.openxmlformats-officedocument.themeOverride+xml"/>
  <Override PartName="/ppt/charts/chart11.xml" ContentType="application/vnd.openxmlformats-officedocument.drawingml.chart+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theme/themeOverride8.xml" ContentType="application/vnd.openxmlformats-officedocument.themeOverride+xml"/>
  <Override PartName="/ppt/charts/chart15.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0" r:id="rId1"/>
  </p:sldMasterIdLst>
  <p:notesMasterIdLst>
    <p:notesMasterId r:id="rId51"/>
  </p:notesMasterIdLst>
  <p:sldIdLst>
    <p:sldId id="329" r:id="rId2"/>
    <p:sldId id="403" r:id="rId3"/>
    <p:sldId id="404" r:id="rId4"/>
    <p:sldId id="342" r:id="rId5"/>
    <p:sldId id="343" r:id="rId6"/>
    <p:sldId id="344" r:id="rId7"/>
    <p:sldId id="345" r:id="rId8"/>
    <p:sldId id="346" r:id="rId9"/>
    <p:sldId id="347" r:id="rId10"/>
    <p:sldId id="348" r:id="rId11"/>
    <p:sldId id="349" r:id="rId12"/>
    <p:sldId id="350" r:id="rId13"/>
    <p:sldId id="351" r:id="rId14"/>
    <p:sldId id="352" r:id="rId15"/>
    <p:sldId id="353" r:id="rId16"/>
    <p:sldId id="354" r:id="rId17"/>
    <p:sldId id="389" r:id="rId18"/>
    <p:sldId id="390" r:id="rId19"/>
    <p:sldId id="405" r:id="rId20"/>
    <p:sldId id="356" r:id="rId21"/>
    <p:sldId id="396" r:id="rId22"/>
    <p:sldId id="395" r:id="rId23"/>
    <p:sldId id="394" r:id="rId24"/>
    <p:sldId id="358" r:id="rId25"/>
    <p:sldId id="359" r:id="rId26"/>
    <p:sldId id="360" r:id="rId27"/>
    <p:sldId id="361" r:id="rId28"/>
    <p:sldId id="362" r:id="rId29"/>
    <p:sldId id="406" r:id="rId30"/>
    <p:sldId id="402" r:id="rId31"/>
    <p:sldId id="392" r:id="rId32"/>
    <p:sldId id="366" r:id="rId33"/>
    <p:sldId id="367" r:id="rId34"/>
    <p:sldId id="368" r:id="rId35"/>
    <p:sldId id="407" r:id="rId36"/>
    <p:sldId id="370" r:id="rId37"/>
    <p:sldId id="408" r:id="rId38"/>
    <p:sldId id="401" r:id="rId39"/>
    <p:sldId id="409" r:id="rId40"/>
    <p:sldId id="399" r:id="rId41"/>
    <p:sldId id="400" r:id="rId42"/>
    <p:sldId id="410" r:id="rId43"/>
    <p:sldId id="397" r:id="rId44"/>
    <p:sldId id="398" r:id="rId45"/>
    <p:sldId id="379" r:id="rId46"/>
    <p:sldId id="381" r:id="rId47"/>
    <p:sldId id="382" r:id="rId48"/>
    <p:sldId id="383" r:id="rId49"/>
    <p:sldId id="411" r:id="rId50"/>
  </p:sldIdLst>
  <p:sldSz cx="12192000" cy="6858000"/>
  <p:notesSz cx="7010400" cy="9296400"/>
  <p:defaultTextStyle>
    <a:defPPr>
      <a:defRPr lang="en-US"/>
    </a:defPPr>
    <a:lvl1pPr algn="l" defTabSz="457200" rtl="0" eaLnBrk="0" fontAlgn="base" hangingPunct="0">
      <a:spcBef>
        <a:spcPct val="0"/>
      </a:spcBef>
      <a:spcAft>
        <a:spcPct val="0"/>
      </a:spcAft>
      <a:defRPr kern="1200">
        <a:solidFill>
          <a:schemeClr val="tx1"/>
        </a:solidFill>
        <a:latin typeface="Source Sans Pro"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Source Sans Pro"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Source Sans Pro"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Source Sans Pro"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Source Sans Pro" pitchFamily="34" charset="0"/>
        <a:ea typeface="+mn-ea"/>
        <a:cs typeface="+mn-cs"/>
      </a:defRPr>
    </a:lvl5pPr>
    <a:lvl6pPr marL="2286000" algn="l" defTabSz="914400" rtl="0" eaLnBrk="1" latinLnBrk="0" hangingPunct="1">
      <a:defRPr kern="1200">
        <a:solidFill>
          <a:schemeClr val="tx1"/>
        </a:solidFill>
        <a:latin typeface="Source Sans Pro" pitchFamily="34" charset="0"/>
        <a:ea typeface="+mn-ea"/>
        <a:cs typeface="+mn-cs"/>
      </a:defRPr>
    </a:lvl6pPr>
    <a:lvl7pPr marL="2743200" algn="l" defTabSz="914400" rtl="0" eaLnBrk="1" latinLnBrk="0" hangingPunct="1">
      <a:defRPr kern="1200">
        <a:solidFill>
          <a:schemeClr val="tx1"/>
        </a:solidFill>
        <a:latin typeface="Source Sans Pro" pitchFamily="34" charset="0"/>
        <a:ea typeface="+mn-ea"/>
        <a:cs typeface="+mn-cs"/>
      </a:defRPr>
    </a:lvl7pPr>
    <a:lvl8pPr marL="3200400" algn="l" defTabSz="914400" rtl="0" eaLnBrk="1" latinLnBrk="0" hangingPunct="1">
      <a:defRPr kern="1200">
        <a:solidFill>
          <a:schemeClr val="tx1"/>
        </a:solidFill>
        <a:latin typeface="Source Sans Pro" pitchFamily="34" charset="0"/>
        <a:ea typeface="+mn-ea"/>
        <a:cs typeface="+mn-cs"/>
      </a:defRPr>
    </a:lvl8pPr>
    <a:lvl9pPr marL="3657600" algn="l" defTabSz="914400" rtl="0" eaLnBrk="1" latinLnBrk="0" hangingPunct="1">
      <a:defRPr kern="1200">
        <a:solidFill>
          <a:schemeClr val="tx1"/>
        </a:solidFill>
        <a:latin typeface="Source Sans Pro"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4E6"/>
    <a:srgbClr val="D1E5F0"/>
    <a:srgbClr val="D0E4EF"/>
    <a:srgbClr val="F8F8F8"/>
    <a:srgbClr val="E2E3E5"/>
    <a:srgbClr val="D1E7F2"/>
    <a:srgbClr val="0065B3"/>
    <a:srgbClr val="EBECEE"/>
    <a:srgbClr val="ECEDEF"/>
    <a:srgbClr val="E8E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240" autoAdjust="0"/>
    <p:restoredTop sz="90941" autoAdjust="0"/>
  </p:normalViewPr>
  <p:slideViewPr>
    <p:cSldViewPr snapToGrid="0">
      <p:cViewPr varScale="1">
        <p:scale>
          <a:sx n="73" d="100"/>
          <a:sy n="73" d="100"/>
        </p:scale>
        <p:origin x="366" y="78"/>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55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1" Type="http://schemas.openxmlformats.org/officeDocument/2006/relationships/oleObject" Target="file:///\\departamental\BuzonPlanificacionyProyectos$\AREA%20DE%20PLANEACION\ESTADISTICAS%20INTERNAS\Memorias%20de%20Labores%20e%20IRC\RENDICI&#211;N%20DE%20CUENTAS\2019%20-%20en%20proceso\RESPALDO%20IRC%202018-2019.xlsx" TargetMode="External"/></Relationships>
</file>

<file path=ppt/charts/_rels/chart10.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5.xml"/></Relationships>
</file>

<file path=ppt/charts/_rels/chart11.xml.rels><?xml version="1.0" encoding="UTF-8" standalone="yes"?>
<Relationships xmlns="http://schemas.openxmlformats.org/package/2006/relationships"><Relationship Id="rId1" Type="http://schemas.openxmlformats.org/officeDocument/2006/relationships/oleObject" Target="file:///\\departamental\BuzonPlanificacionyProyectos$\AREA%20DE%20PLANEACION\ESTADISTICAS%20INTERNAS\Memorias%20de%20Labores%20e%20IRC\RENDICI&#211;N%20DE%20CUENTAS\2019%20-%20en%20proceso\RESPALDO%20IRC%202018-2019.xlsx" TargetMode="External"/></Relationships>
</file>

<file path=ppt/charts/_rels/chart12.xml.rels><?xml version="1.0" encoding="UTF-8" standalone="yes"?>
<Relationships xmlns="http://schemas.openxmlformats.org/package/2006/relationships"><Relationship Id="rId2" Type="http://schemas.openxmlformats.org/officeDocument/2006/relationships/oleObject" Target="file:///\\departamental\BuzonPlanificacionyProyectos$\AREA%20DE%20PLANEACION\ESTADISTICAS%20INTERNAS\Memorias%20de%20Labores%20e%20IRC\RENDICI&#211;N%20DE%20CUENTAS\2019%20-%20en%20proceso\RESPALDO%20IRC%202018-2019%20-%20en%20proceso..xlsx" TargetMode="External"/><Relationship Id="rId1" Type="http://schemas.openxmlformats.org/officeDocument/2006/relationships/themeOverride" Target="../theme/themeOverride6.xml"/></Relationships>
</file>

<file path=ppt/charts/_rels/chart13.xml.rels><?xml version="1.0" encoding="UTF-8" standalone="yes"?>
<Relationships xmlns="http://schemas.openxmlformats.org/package/2006/relationships"><Relationship Id="rId2" Type="http://schemas.openxmlformats.org/officeDocument/2006/relationships/oleObject" Target="file:///\\departamental\BuzonPlanificacionyProyectos$\AREA%20DE%20PLANEACION\ESTADISTICAS%20INTERNAS\Memorias%20de%20Labores%20e%20IRC\RENDICI&#211;N%20DE%20CUENTAS\2019%20-%20en%20proceso\RESPALDO%20IRC%202018-2019%20-%20en%20proceso..xlsx" TargetMode="External"/><Relationship Id="rId1" Type="http://schemas.openxmlformats.org/officeDocument/2006/relationships/themeOverride" Target="../theme/themeOverride7.xml"/></Relationships>
</file>

<file path=ppt/charts/_rels/chart14.xml.rels><?xml version="1.0" encoding="UTF-8" standalone="yes"?>
<Relationships xmlns="http://schemas.openxmlformats.org/package/2006/relationships"><Relationship Id="rId2" Type="http://schemas.openxmlformats.org/officeDocument/2006/relationships/oleObject" Target="file:///\\departamental\BuzonPlanificacionyProyectos$\AREA%20DE%20PLANEACION\ESTADISTICAS%20INTERNAS\Memorias%20de%20Labores%20e%20IRC\RENDICI&#211;N%20DE%20CUENTAS\2019%20-%20en%20proceso\RESPALDO%20IRC%202018-2019%20-%20en%20proceso..xlsx" TargetMode="External"/><Relationship Id="rId1" Type="http://schemas.openxmlformats.org/officeDocument/2006/relationships/themeOverride" Target="../theme/themeOverride8.xml"/></Relationships>
</file>

<file path=ppt/charts/_rels/chart15.xml.rels><?xml version="1.0" encoding="UTF-8" standalone="yes"?>
<Relationships xmlns="http://schemas.openxmlformats.org/package/2006/relationships"><Relationship Id="rId1" Type="http://schemas.openxmlformats.org/officeDocument/2006/relationships/oleObject" Target="file:///\\departamental\BuzonPlanificacionyProyectos$\AREA%20DE%20PLANEACION\ESTADISTICAS%20INTERNAS\Memorias%20de%20Labores%20e%20IRC\RENDICI&#211;N%20DE%20CUENTAS\2019%20-%20en%20proceso\RESPALDO%20IRC%202018-2019.xlsx" TargetMode="External"/></Relationships>
</file>

<file path=ppt/charts/_rels/chart2.xml.rels><?xml version="1.0" encoding="UTF-8" standalone="yes"?>
<Relationships xmlns="http://schemas.openxmlformats.org/package/2006/relationships"><Relationship Id="rId2" Type="http://schemas.openxmlformats.org/officeDocument/2006/relationships/package" Target="../embeddings/Hoja_de_c_lculo_de_Microsoft_Excel.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1" Type="http://schemas.openxmlformats.org/officeDocument/2006/relationships/oleObject" Target="file:///\\departamental\BuzonPlanificacionyProyectos$\AREA%20DE%20PLANEACION\ESTADISTICAS%20INTERNAS\Memorias%20de%20Labores%20e%20IRC\RENDICI&#211;N%20DE%20CUENTAS\2019%20-%20en%20proceso\RESPALDO%20IRC%202018-2019%20-%20en%20proceso.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epartamental\BuzonPlanificacionyProyectos$\AREA%20DE%20PLANEACION\ESTADISTICAS%20INTERNAS\Memorias%20de%20Labores%20e%20IRC\RENDICI&#211;N%20DE%20CUENTAS\2019%20-%20en%20proceso\RESPALDO%20IRC%202018-2019%20-%20en%20proceso.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departamental\BuzonPlanificacionyProyectos$\AREA%20DE%20PLANEACION\ESTADISTICAS%20INTERNAS\Memorias%20de%20Labores%20e%20IRC\RENDICI&#211;N%20DE%20CUENTAS\2019%20-%20en%20proceso\RESPALDO%20IRC%202018-2019%20-%20en%20proceso.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departamental\BuzonPlanificacionyProyectos$\AREA%20DE%20PLANEACION\ESTADISTICAS%20INTERNAS\Memorias%20de%20Labores%20e%20IRC\RENDICI&#211;N%20DE%20CUENTAS\2019%20-%20en%20proceso\RESPALDO%20IRC%202018-2019%20-%20en%20proceso.xlsx" TargetMode="External"/></Relationships>
</file>

<file path=ppt/charts/_rels/chart7.xml.rels><?xml version="1.0" encoding="UTF-8" standalone="yes"?>
<Relationships xmlns="http://schemas.openxmlformats.org/package/2006/relationships"><Relationship Id="rId2" Type="http://schemas.openxmlformats.org/officeDocument/2006/relationships/package" Target="../embeddings/Hoja_de_c_lculo_de_Microsoft_Excel1.xlsx"/><Relationship Id="rId1" Type="http://schemas.openxmlformats.org/officeDocument/2006/relationships/themeOverride" Target="../theme/themeOverride2.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epartamental\BuzonPlanificacionyProyectos$\AREA%20DE%20PLANEACION\ESTADISTICAS%20INTERNAS\Memorias%20de%20Labores%20e%20IRC\RENDICI&#211;N%20DE%20CUENTAS\2019%20-%20en%20proceso\RESPALDO%20IRC%202018-2019%20-%20en%20proceso.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departamental\BuzonPlanificacionyProyectos$\AREA%20DE%20PLANEACION\ESTADISTICAS%20INTERNAS\Memorias%20de%20Labores%20e%20IRC\RENDICI&#211;N%20DE%20CUENTAS\2019%20-%20en%20proceso\RESPALDO%20IRC%202018-2019%20-%20en%20proces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999672474455501E-2"/>
          <c:y val="6.9864659012031968E-2"/>
          <c:w val="0.85855064984045537"/>
          <c:h val="0.82066633309154324"/>
        </c:manualLayout>
      </c:layout>
      <c:barChart>
        <c:barDir val="bar"/>
        <c:grouping val="clustered"/>
        <c:varyColors val="0"/>
        <c:ser>
          <c:idx val="0"/>
          <c:order val="0"/>
          <c:invertIfNegative val="0"/>
          <c:dPt>
            <c:idx val="0"/>
            <c:invertIfNegative val="0"/>
            <c:bubble3D val="0"/>
            <c:spPr>
              <a:solidFill>
                <a:schemeClr val="accent1">
                  <a:lumMod val="40000"/>
                  <a:lumOff val="60000"/>
                </a:schemeClr>
              </a:solidFill>
            </c:spPr>
            <c:extLst>
              <c:ext xmlns:c16="http://schemas.microsoft.com/office/drawing/2014/chart" uri="{C3380CC4-5D6E-409C-BE32-E72D297353CC}">
                <c16:uniqueId val="{00000001-BDE2-4C92-8687-2DD25FAD4C34}"/>
              </c:ext>
            </c:extLst>
          </c:dPt>
          <c:dPt>
            <c:idx val="1"/>
            <c:invertIfNegative val="0"/>
            <c:bubble3D val="0"/>
            <c:spPr>
              <a:solidFill>
                <a:srgbClr val="0070C0"/>
              </a:solidFill>
            </c:spPr>
            <c:extLst>
              <c:ext xmlns:c16="http://schemas.microsoft.com/office/drawing/2014/chart" uri="{C3380CC4-5D6E-409C-BE32-E72D297353CC}">
                <c16:uniqueId val="{00000003-BDE2-4C92-8687-2DD25FAD4C34}"/>
              </c:ext>
            </c:extLst>
          </c:dPt>
          <c:dPt>
            <c:idx val="2"/>
            <c:invertIfNegative val="0"/>
            <c:bubble3D val="0"/>
            <c:spPr>
              <a:solidFill>
                <a:schemeClr val="bg1">
                  <a:lumMod val="75000"/>
                </a:schemeClr>
              </a:solidFill>
            </c:spPr>
            <c:extLst>
              <c:ext xmlns:c16="http://schemas.microsoft.com/office/drawing/2014/chart" uri="{C3380CC4-5D6E-409C-BE32-E72D297353CC}">
                <c16:uniqueId val="{00000005-BDE2-4C92-8687-2DD25FAD4C34}"/>
              </c:ext>
            </c:extLst>
          </c:dPt>
          <c:dPt>
            <c:idx val="3"/>
            <c:invertIfNegative val="0"/>
            <c:bubble3D val="0"/>
            <c:spPr>
              <a:solidFill>
                <a:srgbClr val="002060"/>
              </a:solidFill>
            </c:spPr>
            <c:extLst>
              <c:ext xmlns:c16="http://schemas.microsoft.com/office/drawing/2014/chart" uri="{C3380CC4-5D6E-409C-BE32-E72D297353CC}">
                <c16:uniqueId val="{00000007-BDE2-4C92-8687-2DD25FAD4C34}"/>
              </c:ext>
            </c:extLst>
          </c:dPt>
          <c:dLbls>
            <c:dLbl>
              <c:idx val="0"/>
              <c:tx>
                <c:rich>
                  <a:bodyPr/>
                  <a:lstStyle/>
                  <a:p>
                    <a:fld id="{F3116450-F7ED-44B2-B036-0E1F15F7D8BA}" type="CATEGORYNAME">
                      <a:rPr lang="en-US"/>
                      <a:pPr/>
                      <a:t>[NOMBRE DE CATEGORÍA]</a:t>
                    </a:fld>
                    <a:r>
                      <a:rPr lang="en-US" baseline="0"/>
                      <a:t>
</a:t>
                    </a:r>
                    <a:fld id="{FFACC156-1416-4AB4-B24B-528E61539786}" type="VALUE">
                      <a:rPr lang="en-US" baseline="0"/>
                      <a:pPr/>
                      <a:t>[VALOR]</a:t>
                    </a:fld>
                    <a:endParaRPr lang="en-US" baseline="0"/>
                  </a:p>
                  <a:p>
                    <a:r>
                      <a:rPr lang="en-US" baseline="0"/>
                      <a:t>6.9%</a:t>
                    </a:r>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BDE2-4C92-8687-2DD25FAD4C34}"/>
                </c:ext>
              </c:extLst>
            </c:dLbl>
            <c:dLbl>
              <c:idx val="1"/>
              <c:tx>
                <c:rich>
                  <a:bodyPr/>
                  <a:lstStyle/>
                  <a:p>
                    <a:fld id="{836B6C1B-F7BB-4111-BCA8-E0B4B2E81CC8}" type="CATEGORYNAME">
                      <a:rPr lang="es-ES"/>
                      <a:pPr/>
                      <a:t>[NOMBRE DE CATEGORÍA]</a:t>
                    </a:fld>
                    <a:r>
                      <a:rPr lang="es-ES" baseline="0"/>
                      <a:t>
</a:t>
                    </a:r>
                    <a:fld id="{748409A9-371E-4462-BE80-6BF71FE28D15}" type="VALUE">
                      <a:rPr lang="es-ES" baseline="0"/>
                      <a:pPr/>
                      <a:t>[VALOR]</a:t>
                    </a:fld>
                    <a:endParaRPr lang="es-ES" baseline="0"/>
                  </a:p>
                  <a:p>
                    <a:r>
                      <a:rPr lang="es-ES" baseline="0"/>
                      <a:t>13.2%</a:t>
                    </a:r>
                  </a:p>
                </c:rich>
              </c:tx>
              <c:showLegendKey val="0"/>
              <c:showVal val="0"/>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BDE2-4C92-8687-2DD25FAD4C34}"/>
                </c:ext>
              </c:extLst>
            </c:dLbl>
            <c:dLbl>
              <c:idx val="2"/>
              <c:tx>
                <c:rich>
                  <a:bodyPr/>
                  <a:lstStyle/>
                  <a:p>
                    <a:fld id="{07BA9425-2D70-4156-8D43-18061E4E7AE9}" type="CATEGORYNAME">
                      <a:rPr lang="en-US"/>
                      <a:pPr/>
                      <a:t>[NOMBRE DE CATEGORÍA]</a:t>
                    </a:fld>
                    <a:r>
                      <a:rPr lang="en-US" baseline="0"/>
                      <a:t>
</a:t>
                    </a:r>
                    <a:fld id="{404D4AB8-95D4-4387-9F70-1DF9C8D24B58}" type="VALUE">
                      <a:rPr lang="en-US" baseline="0"/>
                      <a:pPr/>
                      <a:t>[VALOR]</a:t>
                    </a:fld>
                    <a:endParaRPr lang="en-US" baseline="0"/>
                  </a:p>
                  <a:p>
                    <a:r>
                      <a:rPr lang="en-US" baseline="0"/>
                      <a:t>21.3%</a:t>
                    </a:r>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BDE2-4C92-8687-2DD25FAD4C34}"/>
                </c:ext>
              </c:extLst>
            </c:dLbl>
            <c:dLbl>
              <c:idx val="3"/>
              <c:layout>
                <c:manualLayout>
                  <c:x val="-2.5209541910863656E-3"/>
                  <c:y val="-3.712472063834669E-3"/>
                </c:manualLayout>
              </c:layout>
              <c:tx>
                <c:rich>
                  <a:bodyPr/>
                  <a:lstStyle/>
                  <a:p>
                    <a:fld id="{90D636CE-03C9-488C-A735-C25B4235C788}" type="CATEGORYNAME">
                      <a:rPr lang="en-US"/>
                      <a:pPr/>
                      <a:t>[NOMBRE DE CATEGORÍA]</a:t>
                    </a:fld>
                    <a:r>
                      <a:rPr lang="en-US" baseline="0"/>
                      <a:t>
</a:t>
                    </a:r>
                    <a:fld id="{6CE05D98-8F33-400D-B5FB-02EB4395F15D}" type="VALUE">
                      <a:rPr lang="en-US" baseline="0"/>
                      <a:pPr/>
                      <a:t>[VALOR]</a:t>
                    </a:fld>
                    <a:endParaRPr lang="en-US" baseline="0"/>
                  </a:p>
                  <a:p>
                    <a:r>
                      <a:rPr lang="en-US" baseline="0"/>
                      <a:t>58.6%</a:t>
                    </a:r>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BDE2-4C92-8687-2DD25FAD4C34}"/>
                </c:ext>
              </c:extLst>
            </c:dLbl>
            <c:numFmt formatCode="#,##0" sourceLinked="0"/>
            <c:spPr>
              <a:noFill/>
              <a:ln>
                <a:noFill/>
              </a:ln>
              <a:effectLst/>
            </c:spPr>
            <c:showLegendKey val="0"/>
            <c:showVal val="1"/>
            <c:showCatName val="1"/>
            <c:showSerName val="0"/>
            <c:showPercent val="0"/>
            <c:showBubbleSize val="0"/>
            <c:separator>
</c:separator>
            <c:showLeaderLines val="0"/>
            <c:extLst>
              <c:ext xmlns:c15="http://schemas.microsoft.com/office/drawing/2012/chart" uri="{CE6537A1-D6FC-4f65-9D91-7224C49458BB}">
                <c15:showLeaderLines val="1"/>
              </c:ext>
            </c:extLst>
          </c:dLbls>
          <c:cat>
            <c:strRef>
              <c:f>Créditos!$J$85:$J$88</c:f>
              <c:strCache>
                <c:ptCount val="4"/>
                <c:pt idx="0">
                  <c:v>Otras Líneas</c:v>
                </c:pt>
                <c:pt idx="1">
                  <c:v>Viviendas del FSV</c:v>
                </c:pt>
                <c:pt idx="2">
                  <c:v>Vivienda Nueva</c:v>
                </c:pt>
                <c:pt idx="3">
                  <c:v>Vivienda Usada</c:v>
                </c:pt>
              </c:strCache>
            </c:strRef>
          </c:cat>
          <c:val>
            <c:numRef>
              <c:f>Créditos!$K$85:$K$88</c:f>
              <c:numCache>
                <c:formatCode>General</c:formatCode>
                <c:ptCount val="4"/>
                <c:pt idx="0">
                  <c:v>2118</c:v>
                </c:pt>
                <c:pt idx="1">
                  <c:v>4008</c:v>
                </c:pt>
                <c:pt idx="2">
                  <c:v>6484</c:v>
                </c:pt>
                <c:pt idx="3">
                  <c:v>17827</c:v>
                </c:pt>
              </c:numCache>
            </c:numRef>
          </c:val>
          <c:extLst>
            <c:ext xmlns:c16="http://schemas.microsoft.com/office/drawing/2014/chart" uri="{C3380CC4-5D6E-409C-BE32-E72D297353CC}">
              <c16:uniqueId val="{00000008-BDE2-4C92-8687-2DD25FAD4C34}"/>
            </c:ext>
          </c:extLst>
        </c:ser>
        <c:dLbls>
          <c:showLegendKey val="0"/>
          <c:showVal val="0"/>
          <c:showCatName val="0"/>
          <c:showSerName val="0"/>
          <c:showPercent val="0"/>
          <c:showBubbleSize val="0"/>
        </c:dLbls>
        <c:gapWidth val="100"/>
        <c:axId val="1476898688"/>
        <c:axId val="1476892864"/>
      </c:barChart>
      <c:valAx>
        <c:axId val="1476892864"/>
        <c:scaling>
          <c:orientation val="minMax"/>
        </c:scaling>
        <c:delete val="0"/>
        <c:axPos val="b"/>
        <c:numFmt formatCode="_(* #,##0_);_(* \(#,##0\);_(* &quot;-&quot;_);_(@_)" sourceLinked="0"/>
        <c:majorTickMark val="out"/>
        <c:minorTickMark val="none"/>
        <c:tickLblPos val="nextTo"/>
        <c:crossAx val="1476898688"/>
        <c:crosses val="autoZero"/>
        <c:crossBetween val="between"/>
      </c:valAx>
      <c:catAx>
        <c:axId val="1476898688"/>
        <c:scaling>
          <c:orientation val="minMax"/>
        </c:scaling>
        <c:delete val="0"/>
        <c:axPos val="l"/>
        <c:numFmt formatCode="General" sourceLinked="1"/>
        <c:majorTickMark val="out"/>
        <c:minorTickMark val="none"/>
        <c:tickLblPos val="nextTo"/>
        <c:txPr>
          <a:bodyPr/>
          <a:lstStyle/>
          <a:p>
            <a:pPr>
              <a:defRPr sz="100">
                <a:solidFill>
                  <a:schemeClr val="bg1"/>
                </a:solidFill>
              </a:defRPr>
            </a:pPr>
            <a:endParaRPr lang="es-SV"/>
          </a:p>
        </c:txPr>
        <c:crossAx val="1476892864"/>
        <c:crosses val="autoZero"/>
        <c:auto val="1"/>
        <c:lblAlgn val="ctr"/>
        <c:lblOffset val="100"/>
        <c:noMultiLvlLbl val="0"/>
      </c:catAx>
    </c:plotArea>
    <c:plotVisOnly val="1"/>
    <c:dispBlanksAs val="gap"/>
    <c:showDLblsOverMax val="0"/>
  </c:chart>
  <c:spPr>
    <a:ln>
      <a:noFill/>
    </a:ln>
  </c:spPr>
  <c:txPr>
    <a:bodyPr/>
    <a:lstStyle/>
    <a:p>
      <a:pPr>
        <a:defRPr>
          <a:latin typeface="+mn-lt"/>
        </a:defRPr>
      </a:pPr>
      <a:endParaRPr lang="es-SV"/>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3705657401443823E-2"/>
          <c:y val="1.3057942225306943E-3"/>
          <c:w val="0.95678698156522812"/>
          <c:h val="0.93861237362301242"/>
        </c:manualLayout>
      </c:layout>
      <c:barChart>
        <c:barDir val="col"/>
        <c:grouping val="clustered"/>
        <c:varyColors val="0"/>
        <c:ser>
          <c:idx val="0"/>
          <c:order val="0"/>
          <c:tx>
            <c:strRef>
              <c:f>'Sostenibilidad y otros'!$B$66</c:f>
              <c:strCache>
                <c:ptCount val="1"/>
                <c:pt idx="0">
                  <c:v>Captación de cuotas</c:v>
                </c:pt>
              </c:strCache>
            </c:strRef>
          </c:tx>
          <c:spPr>
            <a:solidFill>
              <a:srgbClr val="1F497D">
                <a:lumMod val="40000"/>
                <a:lumOff val="60000"/>
              </a:srgb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'Sostenibilidad y otros'!$A$67:$A$72</c:f>
              <c:strCache>
                <c:ptCount val="6"/>
                <c:pt idx="0">
                  <c:v>Jun 13 - May 14</c:v>
                </c:pt>
                <c:pt idx="1">
                  <c:v>Jun 14 - May 15</c:v>
                </c:pt>
                <c:pt idx="2">
                  <c:v>Jun 15 - May 16</c:v>
                </c:pt>
                <c:pt idx="3">
                  <c:v>Jun 16 - May 17</c:v>
                </c:pt>
                <c:pt idx="4">
                  <c:v>Jun 17 - May 18</c:v>
                </c:pt>
                <c:pt idx="5">
                  <c:v>Jun 18 - May 19</c:v>
                </c:pt>
              </c:strCache>
            </c:strRef>
          </c:cat>
          <c:val>
            <c:numRef>
              <c:f>'Sostenibilidad y otros'!$B$67:$B$72</c:f>
              <c:numCache>
                <c:formatCode>"$"#,##0.00</c:formatCode>
                <c:ptCount val="6"/>
                <c:pt idx="0">
                  <c:v>127.95</c:v>
                </c:pt>
                <c:pt idx="1">
                  <c:v>129.19999999999999</c:v>
                </c:pt>
                <c:pt idx="2">
                  <c:v>137.12</c:v>
                </c:pt>
                <c:pt idx="3">
                  <c:v>143.71</c:v>
                </c:pt>
                <c:pt idx="4">
                  <c:v>149.41438012</c:v>
                </c:pt>
                <c:pt idx="5">
                  <c:v>153.01999999999998</c:v>
                </c:pt>
              </c:numCache>
            </c:numRef>
          </c:val>
          <c:extLst>
            <c:ext xmlns:c16="http://schemas.microsoft.com/office/drawing/2014/chart" uri="{C3380CC4-5D6E-409C-BE32-E72D297353CC}">
              <c16:uniqueId val="{00000000-3F39-4165-924D-3320BC2B4570}"/>
            </c:ext>
          </c:extLst>
        </c:ser>
        <c:dLbls>
          <c:showLegendKey val="0"/>
          <c:showVal val="1"/>
          <c:showCatName val="0"/>
          <c:showSerName val="0"/>
          <c:showPercent val="0"/>
          <c:showBubbleSize val="0"/>
        </c:dLbls>
        <c:gapWidth val="50"/>
        <c:axId val="266902912"/>
        <c:axId val="269883648"/>
      </c:barChart>
      <c:catAx>
        <c:axId val="266902912"/>
        <c:scaling>
          <c:orientation val="minMax"/>
        </c:scaling>
        <c:delete val="0"/>
        <c:axPos val="b"/>
        <c:numFmt formatCode="General" sourceLinked="1"/>
        <c:majorTickMark val="none"/>
        <c:minorTickMark val="none"/>
        <c:tickLblPos val="nextTo"/>
        <c:txPr>
          <a:bodyPr/>
          <a:lstStyle/>
          <a:p>
            <a:pPr>
              <a:defRPr sz="800"/>
            </a:pPr>
            <a:endParaRPr lang="es-SV"/>
          </a:p>
        </c:txPr>
        <c:crossAx val="269883648"/>
        <c:crosses val="autoZero"/>
        <c:auto val="1"/>
        <c:lblAlgn val="ctr"/>
        <c:lblOffset val="100"/>
        <c:noMultiLvlLbl val="0"/>
      </c:catAx>
      <c:valAx>
        <c:axId val="269883648"/>
        <c:scaling>
          <c:orientation val="minMax"/>
          <c:min val="0"/>
        </c:scaling>
        <c:delete val="1"/>
        <c:axPos val="l"/>
        <c:numFmt formatCode="&quot;$&quot;#,##0.00" sourceLinked="1"/>
        <c:majorTickMark val="out"/>
        <c:minorTickMark val="none"/>
        <c:tickLblPos val="nextTo"/>
        <c:crossAx val="266902912"/>
        <c:crosses val="autoZero"/>
        <c:crossBetween val="between"/>
      </c:valAx>
    </c:plotArea>
    <c:plotVisOnly val="1"/>
    <c:dispBlanksAs val="gap"/>
    <c:showDLblsOverMax val="0"/>
  </c:chart>
  <c:spPr>
    <a:ln>
      <a:noFill/>
    </a:ln>
  </c:spPr>
  <c:txPr>
    <a:bodyPr/>
    <a:lstStyle/>
    <a:p>
      <a:pPr>
        <a:defRPr sz="1200" b="0">
          <a:latin typeface="+mn-lt"/>
          <a:cs typeface="Calibri Light" panose="020F0302020204030204" pitchFamily="34" charset="0"/>
        </a:defRPr>
      </a:pPr>
      <a:endParaRPr lang="es-SV"/>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534508108639347E-2"/>
          <c:y val="0"/>
          <c:w val="0.96762880652156769"/>
          <c:h val="0.83843980842600863"/>
        </c:manualLayout>
      </c:layout>
      <c:lineChart>
        <c:grouping val="standard"/>
        <c:varyColors val="0"/>
        <c:ser>
          <c:idx val="0"/>
          <c:order val="0"/>
          <c:tx>
            <c:strRef>
              <c:f>'Sostenibilidad y otros'!$I$39</c:f>
              <c:strCache>
                <c:ptCount val="1"/>
                <c:pt idx="0">
                  <c:v>Índice de mora</c:v>
                </c:pt>
              </c:strCache>
            </c:strRef>
          </c:tx>
          <c:spPr>
            <a:ln w="25400">
              <a:solidFill>
                <a:schemeClr val="accent6"/>
              </a:solidFill>
            </a:ln>
          </c:spPr>
          <c:marker>
            <c:symbol val="circle"/>
            <c:size val="7"/>
            <c:spPr>
              <a:solidFill>
                <a:schemeClr val="accent6">
                  <a:lumMod val="75000"/>
                </a:schemeClr>
              </a:solidFill>
              <a:ln>
                <a:solidFill>
                  <a:schemeClr val="accent6"/>
                </a:solidFill>
              </a:ln>
            </c:spPr>
          </c:marker>
          <c:dLbls>
            <c:dLbl>
              <c:idx val="5"/>
              <c:layout>
                <c:manualLayout>
                  <c:x val="-2.9558835437831783E-2"/>
                  <c:y val="-6.22373043939416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C6C-4FBD-BBC2-1666745383FC}"/>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'Sostenibilidad y otros'!$H$40:$H$45</c:f>
              <c:numCache>
                <c:formatCode>mmm\-yy</c:formatCode>
                <c:ptCount val="6"/>
                <c:pt idx="0">
                  <c:v>41760</c:v>
                </c:pt>
                <c:pt idx="1">
                  <c:v>42125</c:v>
                </c:pt>
                <c:pt idx="2">
                  <c:v>42491</c:v>
                </c:pt>
                <c:pt idx="3">
                  <c:v>42856</c:v>
                </c:pt>
                <c:pt idx="4">
                  <c:v>43221</c:v>
                </c:pt>
                <c:pt idx="5">
                  <c:v>43556</c:v>
                </c:pt>
              </c:numCache>
            </c:numRef>
          </c:cat>
          <c:val>
            <c:numRef>
              <c:f>'Sostenibilidad y otros'!$I$40:$I$45</c:f>
              <c:numCache>
                <c:formatCode>0.00%</c:formatCode>
                <c:ptCount val="6"/>
                <c:pt idx="0">
                  <c:v>6.0400000000000002E-2</c:v>
                </c:pt>
                <c:pt idx="1">
                  <c:v>5.3199999999999997E-2</c:v>
                </c:pt>
                <c:pt idx="2">
                  <c:v>4.6699999999999998E-2</c:v>
                </c:pt>
                <c:pt idx="3">
                  <c:v>4.9700000000000001E-2</c:v>
                </c:pt>
                <c:pt idx="4">
                  <c:v>4.53E-2</c:v>
                </c:pt>
                <c:pt idx="5">
                  <c:v>2.7900000000000001E-2</c:v>
                </c:pt>
              </c:numCache>
            </c:numRef>
          </c:val>
          <c:smooth val="0"/>
          <c:extLst>
            <c:ext xmlns:c16="http://schemas.microsoft.com/office/drawing/2014/chart" uri="{C3380CC4-5D6E-409C-BE32-E72D297353CC}">
              <c16:uniqueId val="{00000000-DC6C-4FBD-BBC2-1666745383FC}"/>
            </c:ext>
          </c:extLst>
        </c:ser>
        <c:dLbls>
          <c:showLegendKey val="0"/>
          <c:showVal val="1"/>
          <c:showCatName val="0"/>
          <c:showSerName val="0"/>
          <c:showPercent val="0"/>
          <c:showBubbleSize val="0"/>
        </c:dLbls>
        <c:marker val="1"/>
        <c:smooth val="0"/>
        <c:axId val="266849664"/>
        <c:axId val="266860800"/>
      </c:lineChart>
      <c:catAx>
        <c:axId val="266849664"/>
        <c:scaling>
          <c:orientation val="minMax"/>
        </c:scaling>
        <c:delete val="0"/>
        <c:axPos val="b"/>
        <c:numFmt formatCode="mmm\-yy" sourceLinked="1"/>
        <c:majorTickMark val="none"/>
        <c:minorTickMark val="none"/>
        <c:tickLblPos val="nextTo"/>
        <c:crossAx val="266860800"/>
        <c:crosses val="autoZero"/>
        <c:auto val="0"/>
        <c:lblAlgn val="ctr"/>
        <c:lblOffset val="100"/>
        <c:noMultiLvlLbl val="0"/>
      </c:catAx>
      <c:valAx>
        <c:axId val="266860800"/>
        <c:scaling>
          <c:orientation val="minMax"/>
          <c:min val="0"/>
        </c:scaling>
        <c:delete val="1"/>
        <c:axPos val="l"/>
        <c:numFmt formatCode="0.00%" sourceLinked="1"/>
        <c:majorTickMark val="out"/>
        <c:minorTickMark val="none"/>
        <c:tickLblPos val="nextTo"/>
        <c:crossAx val="266849664"/>
        <c:crosses val="autoZero"/>
        <c:crossBetween val="between"/>
      </c:valAx>
      <c:spPr>
        <a:noFill/>
      </c:spPr>
    </c:plotArea>
    <c:plotVisOnly val="1"/>
    <c:dispBlanksAs val="gap"/>
    <c:showDLblsOverMax val="0"/>
  </c:chart>
  <c:spPr>
    <a:noFill/>
    <a:ln>
      <a:noFill/>
    </a:ln>
  </c:spPr>
  <c:txPr>
    <a:bodyPr/>
    <a:lstStyle/>
    <a:p>
      <a:pPr>
        <a:defRPr sz="1000" b="0">
          <a:latin typeface="Calibri" panose="020F0502020204030204" pitchFamily="34" charset="0"/>
          <a:cs typeface="Calibri" panose="020F0502020204030204" pitchFamily="34" charset="0"/>
        </a:defRPr>
      </a:pPr>
      <a:endParaRPr lang="es-SV"/>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8274430812427514E-2"/>
          <c:y val="0.12006319115323855"/>
          <c:w val="0.93888888888888888"/>
          <c:h val="0.71837643517309135"/>
        </c:manualLayout>
      </c:layout>
      <c:barChart>
        <c:barDir val="col"/>
        <c:grouping val="clustered"/>
        <c:varyColors val="0"/>
        <c:ser>
          <c:idx val="0"/>
          <c:order val="0"/>
          <c:tx>
            <c:strRef>
              <c:f>Sostenibilidad!$B$2</c:f>
              <c:strCache>
                <c:ptCount val="1"/>
                <c:pt idx="0">
                  <c:v>Activos</c:v>
                </c:pt>
              </c:strCache>
            </c:strRef>
          </c:tx>
          <c:spPr>
            <a:solidFill>
              <a:srgbClr val="4F81BD">
                <a:lumMod val="60000"/>
                <a:lumOff val="40000"/>
              </a:srgb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Sostenibilidad!$A$3:$A$8</c:f>
              <c:numCache>
                <c:formatCode>General</c:formatCode>
                <c:ptCount val="6"/>
                <c:pt idx="0">
                  <c:v>2014</c:v>
                </c:pt>
                <c:pt idx="1">
                  <c:v>2015</c:v>
                </c:pt>
                <c:pt idx="2">
                  <c:v>2016</c:v>
                </c:pt>
                <c:pt idx="3">
                  <c:v>2017</c:v>
                </c:pt>
                <c:pt idx="4">
                  <c:v>2018</c:v>
                </c:pt>
                <c:pt idx="5">
                  <c:v>2019</c:v>
                </c:pt>
              </c:numCache>
            </c:numRef>
          </c:cat>
          <c:val>
            <c:numRef>
              <c:f>Sostenibilidad!$B$3:$B$8</c:f>
              <c:numCache>
                <c:formatCode>"$"#,##0.00_);[Red]\("$"#,##0.00\)</c:formatCode>
                <c:ptCount val="6"/>
                <c:pt idx="0">
                  <c:v>807.57774447999998</c:v>
                </c:pt>
                <c:pt idx="1">
                  <c:v>835.47960526999998</c:v>
                </c:pt>
                <c:pt idx="2">
                  <c:v>873.57209640999997</c:v>
                </c:pt>
                <c:pt idx="3">
                  <c:v>899.90748630999997</c:v>
                </c:pt>
                <c:pt idx="4">
                  <c:v>930.51</c:v>
                </c:pt>
                <c:pt idx="5">
                  <c:v>930.4</c:v>
                </c:pt>
              </c:numCache>
            </c:numRef>
          </c:val>
          <c:extLst>
            <c:ext xmlns:c16="http://schemas.microsoft.com/office/drawing/2014/chart" uri="{C3380CC4-5D6E-409C-BE32-E72D297353CC}">
              <c16:uniqueId val="{00000000-68DE-4D79-868C-80388A43DA7C}"/>
            </c:ext>
          </c:extLst>
        </c:ser>
        <c:dLbls>
          <c:showLegendKey val="0"/>
          <c:showVal val="1"/>
          <c:showCatName val="0"/>
          <c:showSerName val="0"/>
          <c:showPercent val="0"/>
          <c:showBubbleSize val="0"/>
        </c:dLbls>
        <c:gapWidth val="50"/>
        <c:axId val="268914048"/>
        <c:axId val="268919936"/>
      </c:barChart>
      <c:catAx>
        <c:axId val="268914048"/>
        <c:scaling>
          <c:orientation val="minMax"/>
        </c:scaling>
        <c:delete val="0"/>
        <c:axPos val="b"/>
        <c:numFmt formatCode="General" sourceLinked="1"/>
        <c:majorTickMark val="none"/>
        <c:minorTickMark val="none"/>
        <c:tickLblPos val="nextTo"/>
        <c:crossAx val="268919936"/>
        <c:crosses val="autoZero"/>
        <c:auto val="1"/>
        <c:lblAlgn val="ctr"/>
        <c:lblOffset val="100"/>
        <c:noMultiLvlLbl val="0"/>
      </c:catAx>
      <c:valAx>
        <c:axId val="268919936"/>
        <c:scaling>
          <c:orientation val="minMax"/>
          <c:min val="0"/>
        </c:scaling>
        <c:delete val="1"/>
        <c:axPos val="l"/>
        <c:numFmt formatCode="&quot;$&quot;#,##0.00_);[Red]\(&quot;$&quot;#,##0.00\)" sourceLinked="1"/>
        <c:majorTickMark val="out"/>
        <c:minorTickMark val="none"/>
        <c:tickLblPos val="nextTo"/>
        <c:crossAx val="268914048"/>
        <c:crosses val="autoZero"/>
        <c:crossBetween val="between"/>
      </c:valAx>
    </c:plotArea>
    <c:plotVisOnly val="1"/>
    <c:dispBlanksAs val="gap"/>
    <c:showDLblsOverMax val="0"/>
  </c:chart>
  <c:spPr>
    <a:ln>
      <a:noFill/>
    </a:ln>
  </c:spPr>
  <c:txPr>
    <a:bodyPr/>
    <a:lstStyle/>
    <a:p>
      <a:pPr>
        <a:defRPr sz="1000" b="0">
          <a:latin typeface="+mn-lt"/>
          <a:cs typeface="Calibri Light" panose="020F0302020204030204" pitchFamily="34" charset="0"/>
        </a:defRPr>
      </a:pPr>
      <a:endParaRPr lang="es-SV"/>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4791244936025225E-2"/>
          <c:y val="5.6872037914691941E-2"/>
          <c:w val="0.93888888888888888"/>
          <c:h val="0.7942058190593474"/>
        </c:manualLayout>
      </c:layout>
      <c:barChart>
        <c:barDir val="col"/>
        <c:grouping val="clustered"/>
        <c:varyColors val="0"/>
        <c:ser>
          <c:idx val="0"/>
          <c:order val="0"/>
          <c:tx>
            <c:strRef>
              <c:f>Sostenibilidad!$E$2</c:f>
              <c:strCache>
                <c:ptCount val="1"/>
                <c:pt idx="0">
                  <c:v>Pasivos</c:v>
                </c:pt>
              </c:strCache>
            </c:strRef>
          </c:tx>
          <c:spPr>
            <a:solidFill>
              <a:sysClr val="window" lastClr="FFFFFF">
                <a:lumMod val="75000"/>
              </a:sysClr>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Sostenibilidad!$A$3:$A$8</c:f>
              <c:numCache>
                <c:formatCode>General</c:formatCode>
                <c:ptCount val="6"/>
                <c:pt idx="0">
                  <c:v>2014</c:v>
                </c:pt>
                <c:pt idx="1">
                  <c:v>2015</c:v>
                </c:pt>
                <c:pt idx="2">
                  <c:v>2016</c:v>
                </c:pt>
                <c:pt idx="3">
                  <c:v>2017</c:v>
                </c:pt>
                <c:pt idx="4">
                  <c:v>2018</c:v>
                </c:pt>
                <c:pt idx="5">
                  <c:v>2019</c:v>
                </c:pt>
              </c:numCache>
            </c:numRef>
          </c:cat>
          <c:val>
            <c:numRef>
              <c:f>Sostenibilidad!$E$3:$E$8</c:f>
              <c:numCache>
                <c:formatCode>"$"#,##0.00_);[Red]\("$"#,##0.00\)</c:formatCode>
                <c:ptCount val="6"/>
                <c:pt idx="0">
                  <c:v>513.84483310999997</c:v>
                </c:pt>
                <c:pt idx="1">
                  <c:v>499.37547074999998</c:v>
                </c:pt>
                <c:pt idx="2">
                  <c:v>505.17837599000001</c:v>
                </c:pt>
                <c:pt idx="3">
                  <c:v>495.99798726</c:v>
                </c:pt>
                <c:pt idx="4">
                  <c:v>493.11</c:v>
                </c:pt>
                <c:pt idx="5">
                  <c:v>460.3</c:v>
                </c:pt>
              </c:numCache>
            </c:numRef>
          </c:val>
          <c:extLst>
            <c:ext xmlns:c16="http://schemas.microsoft.com/office/drawing/2014/chart" uri="{C3380CC4-5D6E-409C-BE32-E72D297353CC}">
              <c16:uniqueId val="{00000000-1C67-4F71-AACB-EC25DB646A02}"/>
            </c:ext>
          </c:extLst>
        </c:ser>
        <c:dLbls>
          <c:showLegendKey val="0"/>
          <c:showVal val="1"/>
          <c:showCatName val="0"/>
          <c:showSerName val="0"/>
          <c:showPercent val="0"/>
          <c:showBubbleSize val="0"/>
        </c:dLbls>
        <c:gapWidth val="50"/>
        <c:axId val="268940800"/>
        <c:axId val="268942336"/>
      </c:barChart>
      <c:catAx>
        <c:axId val="268940800"/>
        <c:scaling>
          <c:orientation val="minMax"/>
        </c:scaling>
        <c:delete val="0"/>
        <c:axPos val="b"/>
        <c:numFmt formatCode="General" sourceLinked="1"/>
        <c:majorTickMark val="none"/>
        <c:minorTickMark val="none"/>
        <c:tickLblPos val="nextTo"/>
        <c:crossAx val="268942336"/>
        <c:crosses val="autoZero"/>
        <c:auto val="1"/>
        <c:lblAlgn val="ctr"/>
        <c:lblOffset val="100"/>
        <c:noMultiLvlLbl val="0"/>
      </c:catAx>
      <c:valAx>
        <c:axId val="268942336"/>
        <c:scaling>
          <c:orientation val="minMax"/>
          <c:min val="0"/>
        </c:scaling>
        <c:delete val="1"/>
        <c:axPos val="l"/>
        <c:numFmt formatCode="&quot;$&quot;#,##0.00_);[Red]\(&quot;$&quot;#,##0.00\)" sourceLinked="1"/>
        <c:majorTickMark val="out"/>
        <c:minorTickMark val="none"/>
        <c:tickLblPos val="nextTo"/>
        <c:crossAx val="268940800"/>
        <c:crosses val="autoZero"/>
        <c:crossBetween val="between"/>
      </c:valAx>
    </c:plotArea>
    <c:plotVisOnly val="1"/>
    <c:dispBlanksAs val="gap"/>
    <c:showDLblsOverMax val="0"/>
  </c:chart>
  <c:spPr>
    <a:ln>
      <a:noFill/>
    </a:ln>
  </c:spPr>
  <c:txPr>
    <a:bodyPr/>
    <a:lstStyle/>
    <a:p>
      <a:pPr>
        <a:defRPr sz="1000" b="0">
          <a:latin typeface="+mn-lt"/>
          <a:cs typeface="Calibri Light" panose="020F0302020204030204" pitchFamily="34" charset="0"/>
        </a:defRPr>
      </a:pPr>
      <a:endParaRPr lang="es-SV"/>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3852163828358664E-2"/>
          <c:y val="7.582938388625593E-2"/>
          <c:w val="0.93888888888888888"/>
          <c:h val="0.80951995256443032"/>
        </c:manualLayout>
      </c:layout>
      <c:barChart>
        <c:barDir val="col"/>
        <c:grouping val="clustered"/>
        <c:varyColors val="0"/>
        <c:ser>
          <c:idx val="0"/>
          <c:order val="0"/>
          <c:tx>
            <c:strRef>
              <c:f>Sostenibilidad!$H$2</c:f>
              <c:strCache>
                <c:ptCount val="1"/>
                <c:pt idx="0">
                  <c:v>Patrimonio</c:v>
                </c:pt>
              </c:strCache>
            </c:strRef>
          </c:tx>
          <c:spPr>
            <a:solidFill>
              <a:sysClr val="window" lastClr="FFFFFF">
                <a:lumMod val="75000"/>
              </a:sysClr>
            </a:solidFill>
          </c:spPr>
          <c:invertIfNegative val="0"/>
          <c:dLbls>
            <c:dLbl>
              <c:idx val="5"/>
              <c:layout>
                <c:manualLayout>
                  <c:x val="-3.6055525509284298E-3"/>
                  <c:y val="1.26382306477093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E2C-4C9B-92FA-0D712CB79C3F}"/>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Sostenibilidad!$A$3:$A$8</c:f>
              <c:numCache>
                <c:formatCode>General</c:formatCode>
                <c:ptCount val="6"/>
                <c:pt idx="0">
                  <c:v>2014</c:v>
                </c:pt>
                <c:pt idx="1">
                  <c:v>2015</c:v>
                </c:pt>
                <c:pt idx="2">
                  <c:v>2016</c:v>
                </c:pt>
                <c:pt idx="3">
                  <c:v>2017</c:v>
                </c:pt>
                <c:pt idx="4">
                  <c:v>2018</c:v>
                </c:pt>
                <c:pt idx="5">
                  <c:v>2019</c:v>
                </c:pt>
              </c:numCache>
            </c:numRef>
          </c:cat>
          <c:val>
            <c:numRef>
              <c:f>Sostenibilidad!$H$3:$H$8</c:f>
              <c:numCache>
                <c:formatCode>"$"#,##0.00_);[Red]\("$"#,##0.00\)</c:formatCode>
                <c:ptCount val="6"/>
                <c:pt idx="0">
                  <c:v>293.73291137000001</c:v>
                </c:pt>
                <c:pt idx="1">
                  <c:v>336.10413452</c:v>
                </c:pt>
                <c:pt idx="2">
                  <c:v>368.39372041999997</c:v>
                </c:pt>
                <c:pt idx="3">
                  <c:v>403.90949904999997</c:v>
                </c:pt>
                <c:pt idx="4">
                  <c:v>437.4</c:v>
                </c:pt>
                <c:pt idx="5">
                  <c:v>470.1</c:v>
                </c:pt>
              </c:numCache>
            </c:numRef>
          </c:val>
          <c:extLst>
            <c:ext xmlns:c16="http://schemas.microsoft.com/office/drawing/2014/chart" uri="{C3380CC4-5D6E-409C-BE32-E72D297353CC}">
              <c16:uniqueId val="{00000001-1E2C-4C9B-92FA-0D712CB79C3F}"/>
            </c:ext>
          </c:extLst>
        </c:ser>
        <c:dLbls>
          <c:showLegendKey val="0"/>
          <c:showVal val="1"/>
          <c:showCatName val="0"/>
          <c:showSerName val="0"/>
          <c:showPercent val="0"/>
          <c:showBubbleSize val="0"/>
        </c:dLbls>
        <c:gapWidth val="50"/>
        <c:axId val="269122944"/>
        <c:axId val="269124736"/>
      </c:barChart>
      <c:catAx>
        <c:axId val="269122944"/>
        <c:scaling>
          <c:orientation val="minMax"/>
        </c:scaling>
        <c:delete val="0"/>
        <c:axPos val="b"/>
        <c:numFmt formatCode="General" sourceLinked="1"/>
        <c:majorTickMark val="none"/>
        <c:minorTickMark val="none"/>
        <c:tickLblPos val="nextTo"/>
        <c:crossAx val="269124736"/>
        <c:crosses val="autoZero"/>
        <c:auto val="1"/>
        <c:lblAlgn val="ctr"/>
        <c:lblOffset val="100"/>
        <c:noMultiLvlLbl val="0"/>
      </c:catAx>
      <c:valAx>
        <c:axId val="269124736"/>
        <c:scaling>
          <c:orientation val="minMax"/>
          <c:min val="0"/>
        </c:scaling>
        <c:delete val="1"/>
        <c:axPos val="l"/>
        <c:numFmt formatCode="&quot;$&quot;#,##0.00_);[Red]\(&quot;$&quot;#,##0.00\)" sourceLinked="1"/>
        <c:majorTickMark val="out"/>
        <c:minorTickMark val="none"/>
        <c:tickLblPos val="nextTo"/>
        <c:crossAx val="269122944"/>
        <c:crosses val="autoZero"/>
        <c:crossBetween val="between"/>
      </c:valAx>
    </c:plotArea>
    <c:plotVisOnly val="1"/>
    <c:dispBlanksAs val="gap"/>
    <c:showDLblsOverMax val="0"/>
  </c:chart>
  <c:spPr>
    <a:ln>
      <a:noFill/>
    </a:ln>
  </c:spPr>
  <c:txPr>
    <a:bodyPr/>
    <a:lstStyle/>
    <a:p>
      <a:pPr>
        <a:defRPr sz="1000" b="0">
          <a:latin typeface="+mn-lt"/>
          <a:cs typeface="Calibri Light" panose="020F0302020204030204" pitchFamily="34" charset="0"/>
        </a:defRPr>
      </a:pPr>
      <a:endParaRPr lang="es-SV"/>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0.99783995029689754"/>
          <c:h val="0.83843980842600863"/>
        </c:manualLayout>
      </c:layout>
      <c:barChart>
        <c:barDir val="col"/>
        <c:grouping val="clustered"/>
        <c:varyColors val="0"/>
        <c:ser>
          <c:idx val="0"/>
          <c:order val="0"/>
          <c:tx>
            <c:strRef>
              <c:f>'Sostenibilidad y otros'!$O$39</c:f>
              <c:strCache>
                <c:ptCount val="1"/>
                <c:pt idx="0">
                  <c:v>Cartera hipotecaria administrada</c:v>
                </c:pt>
              </c:strCache>
            </c:strRef>
          </c:tx>
          <c:spPr>
            <a:solidFill>
              <a:schemeClr val="accent1">
                <a:lumMod val="60000"/>
                <a:lumOff val="40000"/>
              </a:schemeClr>
            </a:solidFill>
          </c:spPr>
          <c:invertIfNegative val="0"/>
          <c:dLbls>
            <c:spPr>
              <a:noFill/>
              <a:ln>
                <a:noFill/>
              </a:ln>
              <a:effectLst/>
            </c:spPr>
            <c:txPr>
              <a:bodyPr wrap="square" lIns="38100" tIns="19050" rIns="38100" bIns="19050" anchor="ctr">
                <a:spAutoFit/>
              </a:bodyPr>
              <a:lstStyle/>
              <a:p>
                <a:pPr>
                  <a:defRPr sz="1000"/>
                </a:pPr>
                <a:endParaRPr lang="es-S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'Sostenibilidad y otros'!$N$40:$N$45</c:f>
              <c:numCache>
                <c:formatCode>General</c:formatCode>
                <c:ptCount val="6"/>
                <c:pt idx="0">
                  <c:v>2014</c:v>
                </c:pt>
                <c:pt idx="1">
                  <c:v>2015</c:v>
                </c:pt>
                <c:pt idx="2">
                  <c:v>2016</c:v>
                </c:pt>
                <c:pt idx="3">
                  <c:v>2017</c:v>
                </c:pt>
                <c:pt idx="4">
                  <c:v>2018</c:v>
                </c:pt>
                <c:pt idx="5">
                  <c:v>2019</c:v>
                </c:pt>
              </c:numCache>
            </c:numRef>
          </c:cat>
          <c:val>
            <c:numRef>
              <c:f>'Sostenibilidad y otros'!$O$40:$O$45</c:f>
              <c:numCache>
                <c:formatCode>"$"#,##0.00</c:formatCode>
                <c:ptCount val="6"/>
                <c:pt idx="0">
                  <c:v>1060.7650005300002</c:v>
                </c:pt>
                <c:pt idx="1">
                  <c:v>1108.85154347</c:v>
                </c:pt>
                <c:pt idx="2">
                  <c:v>1183.59315582</c:v>
                </c:pt>
                <c:pt idx="3">
                  <c:v>1205.1605709200001</c:v>
                </c:pt>
                <c:pt idx="4">
                  <c:v>1210.6400000000001</c:v>
                </c:pt>
                <c:pt idx="5">
                  <c:v>1215.77</c:v>
                </c:pt>
              </c:numCache>
            </c:numRef>
          </c:val>
          <c:extLst>
            <c:ext xmlns:c16="http://schemas.microsoft.com/office/drawing/2014/chart" uri="{C3380CC4-5D6E-409C-BE32-E72D297353CC}">
              <c16:uniqueId val="{00000000-84D2-4044-9A8A-1234BFA30EF2}"/>
            </c:ext>
          </c:extLst>
        </c:ser>
        <c:dLbls>
          <c:showLegendKey val="0"/>
          <c:showVal val="1"/>
          <c:showCatName val="0"/>
          <c:showSerName val="0"/>
          <c:showPercent val="0"/>
          <c:showBubbleSize val="0"/>
        </c:dLbls>
        <c:gapWidth val="50"/>
        <c:axId val="266884608"/>
        <c:axId val="266891648"/>
      </c:barChart>
      <c:catAx>
        <c:axId val="266884608"/>
        <c:scaling>
          <c:orientation val="minMax"/>
        </c:scaling>
        <c:delete val="0"/>
        <c:axPos val="b"/>
        <c:numFmt formatCode="General" sourceLinked="1"/>
        <c:majorTickMark val="none"/>
        <c:minorTickMark val="none"/>
        <c:tickLblPos val="nextTo"/>
        <c:crossAx val="266891648"/>
        <c:crosses val="autoZero"/>
        <c:auto val="1"/>
        <c:lblAlgn val="ctr"/>
        <c:lblOffset val="100"/>
        <c:noMultiLvlLbl val="0"/>
      </c:catAx>
      <c:valAx>
        <c:axId val="266891648"/>
        <c:scaling>
          <c:orientation val="minMax"/>
          <c:min val="0"/>
        </c:scaling>
        <c:delete val="1"/>
        <c:axPos val="l"/>
        <c:numFmt formatCode="&quot;$&quot;#,##0.00" sourceLinked="1"/>
        <c:majorTickMark val="out"/>
        <c:minorTickMark val="none"/>
        <c:tickLblPos val="nextTo"/>
        <c:crossAx val="266884608"/>
        <c:crosses val="autoZero"/>
        <c:crossBetween val="between"/>
      </c:valAx>
    </c:plotArea>
    <c:plotVisOnly val="1"/>
    <c:dispBlanksAs val="gap"/>
    <c:showDLblsOverMax val="0"/>
  </c:chart>
  <c:spPr>
    <a:ln>
      <a:noFill/>
    </a:ln>
  </c:spPr>
  <c:txPr>
    <a:bodyPr/>
    <a:lstStyle/>
    <a:p>
      <a:pPr>
        <a:defRPr sz="900" b="0">
          <a:latin typeface="Calibri" panose="020F0502020204030204" pitchFamily="34" charset="0"/>
          <a:cs typeface="Calibri" panose="020F0502020204030204" pitchFamily="34" charset="0"/>
        </a:defRPr>
      </a:pPr>
      <a:endParaRPr lang="es-SV"/>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0312369757595"/>
          <c:y val="7.2889655185538305E-2"/>
          <c:w val="0.652168600086656"/>
          <c:h val="0.89573460419558815"/>
        </c:manualLayout>
      </c:layout>
      <c:pieChart>
        <c:varyColors val="1"/>
        <c:ser>
          <c:idx val="0"/>
          <c:order val="0"/>
          <c:dPt>
            <c:idx val="0"/>
            <c:bubble3D val="0"/>
            <c:spPr>
              <a:solidFill>
                <a:schemeClr val="accent1">
                  <a:lumMod val="40000"/>
                  <a:lumOff val="60000"/>
                </a:schemeClr>
              </a:solidFill>
            </c:spPr>
            <c:extLst>
              <c:ext xmlns:c16="http://schemas.microsoft.com/office/drawing/2014/chart" uri="{C3380CC4-5D6E-409C-BE32-E72D297353CC}">
                <c16:uniqueId val="{00000001-5C87-49DB-9636-9D2F6DF6483D}"/>
              </c:ext>
            </c:extLst>
          </c:dPt>
          <c:dPt>
            <c:idx val="1"/>
            <c:bubble3D val="0"/>
            <c:spPr>
              <a:solidFill>
                <a:srgbClr val="0070C0"/>
              </a:solidFill>
            </c:spPr>
            <c:extLst>
              <c:ext xmlns:c16="http://schemas.microsoft.com/office/drawing/2014/chart" uri="{C3380CC4-5D6E-409C-BE32-E72D297353CC}">
                <c16:uniqueId val="{00000003-5C87-49DB-9636-9D2F6DF6483D}"/>
              </c:ext>
            </c:extLst>
          </c:dPt>
          <c:dPt>
            <c:idx val="2"/>
            <c:bubble3D val="0"/>
            <c:spPr>
              <a:solidFill>
                <a:schemeClr val="accent3">
                  <a:lumMod val="40000"/>
                  <a:lumOff val="60000"/>
                </a:schemeClr>
              </a:solidFill>
            </c:spPr>
            <c:extLst>
              <c:ext xmlns:c16="http://schemas.microsoft.com/office/drawing/2014/chart" uri="{C3380CC4-5D6E-409C-BE32-E72D297353CC}">
                <c16:uniqueId val="{00000005-5C87-49DB-9636-9D2F6DF6483D}"/>
              </c:ext>
            </c:extLst>
          </c:dPt>
          <c:dPt>
            <c:idx val="3"/>
            <c:bubble3D val="0"/>
            <c:spPr>
              <a:solidFill>
                <a:schemeClr val="accent6">
                  <a:lumMod val="40000"/>
                  <a:lumOff val="60000"/>
                </a:schemeClr>
              </a:solidFill>
            </c:spPr>
            <c:extLst>
              <c:ext xmlns:c16="http://schemas.microsoft.com/office/drawing/2014/chart" uri="{C3380CC4-5D6E-409C-BE32-E72D297353CC}">
                <c16:uniqueId val="{00000007-5C87-49DB-9636-9D2F6DF6483D}"/>
              </c:ext>
            </c:extLst>
          </c:dPt>
          <c:dLbls>
            <c:dLbl>
              <c:idx val="0"/>
              <c:layout>
                <c:manualLayout>
                  <c:x val="-0.2149298873924515"/>
                  <c:y val="-0.33962368998479459"/>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5C87-49DB-9636-9D2F6DF6483D}"/>
                </c:ext>
              </c:extLst>
            </c:dLbl>
            <c:dLbl>
              <c:idx val="1"/>
              <c:layout>
                <c:manualLayout>
                  <c:x val="2.2702837812881661E-2"/>
                  <c:y val="-1.5966628034658429E-2"/>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5C87-49DB-9636-9D2F6DF6483D}"/>
                </c:ext>
              </c:extLst>
            </c:dLbl>
            <c:dLbl>
              <c:idx val="2"/>
              <c:layout>
                <c:manualLayout>
                  <c:x val="0.16706456564105618"/>
                  <c:y val="0.11842708731785388"/>
                </c:manualLayout>
              </c:layout>
              <c:tx>
                <c:rich>
                  <a:bodyPr/>
                  <a:lstStyle/>
                  <a:p>
                    <a:fld id="{1CFBE741-5060-4BBC-A7B3-8442ADF3A3D8}" type="CATEGORYNAME">
                      <a:rPr lang="es-ES"/>
                      <a:pPr/>
                      <a:t>[NOMBRE DE CATEGORÍA]</a:t>
                    </a:fld>
                    <a:r>
                      <a:rPr lang="es-ES" baseline="0" dirty="0"/>
                      <a:t>
</a:t>
                    </a:r>
                    <a:fld id="{74292CF4-4A64-4924-B227-6B51EE7323F8}" type="VALUE">
                      <a:rPr lang="es-ES" baseline="0"/>
                      <a:pPr/>
                      <a:t>[VALOR]</a:t>
                    </a:fld>
                    <a:r>
                      <a:rPr lang="es-ES" baseline="0" dirty="0"/>
                      <a:t>
</a:t>
                    </a:r>
                    <a:r>
                      <a:rPr lang="es-ES" baseline="0" dirty="0" smtClean="0"/>
                      <a:t>15.5%</a:t>
                    </a:r>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5C87-49DB-9636-9D2F6DF6483D}"/>
                </c:ext>
              </c:extLst>
            </c:dLbl>
            <c:numFmt formatCode="0.0%" sourceLinked="0"/>
            <c:spPr>
              <a:noFill/>
              <a:ln>
                <a:noFill/>
              </a:ln>
              <a:effectLst/>
            </c:spPr>
            <c:showLegendKey val="0"/>
            <c:showVal val="1"/>
            <c:showCatName val="1"/>
            <c:showSerName val="0"/>
            <c:showPercent val="1"/>
            <c:showBubbleSize val="0"/>
            <c:separator>
</c:separator>
            <c:showLeaderLines val="0"/>
            <c:extLst>
              <c:ext xmlns:c15="http://schemas.microsoft.com/office/drawing/2012/chart" uri="{CE6537A1-D6FC-4f65-9D91-7224C49458BB}"/>
            </c:extLst>
          </c:dLbls>
          <c:cat>
            <c:strRef>
              <c:f>Créditos!$A$111:$A$113</c:f>
              <c:strCache>
                <c:ptCount val="3"/>
                <c:pt idx="0">
                  <c:v>Hasta 2.5 S.M.</c:v>
                </c:pt>
                <c:pt idx="1">
                  <c:v>De 2.5 a 4.0 S.M.</c:v>
                </c:pt>
                <c:pt idx="2">
                  <c:v>Más de 4.0 S.M.</c:v>
                </c:pt>
              </c:strCache>
            </c:strRef>
          </c:cat>
          <c:val>
            <c:numRef>
              <c:f>Créditos!$L$111:$L$113</c:f>
              <c:numCache>
                <c:formatCode>#,##0</c:formatCode>
                <c:ptCount val="3"/>
                <c:pt idx="0">
                  <c:v>19893.784457804497</c:v>
                </c:pt>
                <c:pt idx="1">
                  <c:v>5799.1431752393673</c:v>
                </c:pt>
                <c:pt idx="2">
                  <c:v>4744.0723669561348</c:v>
                </c:pt>
              </c:numCache>
            </c:numRef>
          </c:val>
          <c:extLst>
            <c:ext xmlns:c16="http://schemas.microsoft.com/office/drawing/2014/chart" uri="{C3380CC4-5D6E-409C-BE32-E72D297353CC}">
              <c16:uniqueId val="{00000008-5C87-49DB-9636-9D2F6DF6483D}"/>
            </c:ext>
          </c:extLst>
        </c:ser>
        <c:dLbls>
          <c:showLegendKey val="0"/>
          <c:showVal val="0"/>
          <c:showCatName val="1"/>
          <c:showSerName val="0"/>
          <c:showPercent val="1"/>
          <c:showBubbleSize val="0"/>
          <c:showLeaderLines val="0"/>
        </c:dLbls>
        <c:firstSliceAng val="0"/>
      </c:pieChart>
    </c:plotArea>
    <c:plotVisOnly val="1"/>
    <c:dispBlanksAs val="gap"/>
    <c:showDLblsOverMax val="0"/>
  </c:chart>
  <c:spPr>
    <a:ln>
      <a:noFill/>
    </a:ln>
  </c:spPr>
  <c:txPr>
    <a:bodyPr/>
    <a:lstStyle/>
    <a:p>
      <a:pPr>
        <a:defRPr>
          <a:latin typeface="+mn-lt"/>
        </a:defRPr>
      </a:pPr>
      <a:endParaRPr lang="es-SV"/>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234341781172081"/>
          <c:y val="0.30309104366468209"/>
          <c:w val="0.60349572317121081"/>
          <c:h val="0.69282023165361872"/>
        </c:manualLayout>
      </c:layout>
      <c:pieChart>
        <c:varyColors val="1"/>
        <c:ser>
          <c:idx val="0"/>
          <c:order val="0"/>
          <c:dPt>
            <c:idx val="0"/>
            <c:bubble3D val="0"/>
            <c:spPr>
              <a:solidFill>
                <a:schemeClr val="accent1">
                  <a:lumMod val="40000"/>
                  <a:lumOff val="60000"/>
                </a:schemeClr>
              </a:solidFill>
            </c:spPr>
            <c:extLst>
              <c:ext xmlns:c16="http://schemas.microsoft.com/office/drawing/2014/chart" uri="{C3380CC4-5D6E-409C-BE32-E72D297353CC}">
                <c16:uniqueId val="{00000001-2CCF-42BF-B6C7-249B3D7A911D}"/>
              </c:ext>
            </c:extLst>
          </c:dPt>
          <c:dPt>
            <c:idx val="1"/>
            <c:bubble3D val="0"/>
            <c:spPr>
              <a:solidFill>
                <a:srgbClr val="0070C0"/>
              </a:solidFill>
            </c:spPr>
            <c:extLst>
              <c:ext xmlns:c16="http://schemas.microsoft.com/office/drawing/2014/chart" uri="{C3380CC4-5D6E-409C-BE32-E72D297353CC}">
                <c16:uniqueId val="{00000003-2CCF-42BF-B6C7-249B3D7A911D}"/>
              </c:ext>
            </c:extLst>
          </c:dPt>
          <c:dPt>
            <c:idx val="2"/>
            <c:bubble3D val="0"/>
            <c:spPr>
              <a:solidFill>
                <a:schemeClr val="bg1">
                  <a:lumMod val="75000"/>
                </a:schemeClr>
              </a:solidFill>
            </c:spPr>
            <c:extLst>
              <c:ext xmlns:c16="http://schemas.microsoft.com/office/drawing/2014/chart" uri="{C3380CC4-5D6E-409C-BE32-E72D297353CC}">
                <c16:uniqueId val="{00000005-2CCF-42BF-B6C7-249B3D7A911D}"/>
              </c:ext>
            </c:extLst>
          </c:dPt>
          <c:dPt>
            <c:idx val="3"/>
            <c:bubble3D val="0"/>
            <c:spPr>
              <a:solidFill>
                <a:schemeClr val="accent6">
                  <a:lumMod val="40000"/>
                  <a:lumOff val="60000"/>
                </a:schemeClr>
              </a:solidFill>
            </c:spPr>
            <c:extLst>
              <c:ext xmlns:c16="http://schemas.microsoft.com/office/drawing/2014/chart" uri="{C3380CC4-5D6E-409C-BE32-E72D297353CC}">
                <c16:uniqueId val="{00000007-2CCF-42BF-B6C7-249B3D7A911D}"/>
              </c:ext>
            </c:extLst>
          </c:dPt>
          <c:dLbls>
            <c:dLbl>
              <c:idx val="0"/>
              <c:layout>
                <c:manualLayout>
                  <c:x val="7.8749961790241466E-3"/>
                  <c:y val="5.4781505957786941E-2"/>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2CCF-42BF-B6C7-249B3D7A911D}"/>
                </c:ext>
              </c:extLst>
            </c:dLbl>
            <c:dLbl>
              <c:idx val="1"/>
              <c:layout>
                <c:manualLayout>
                  <c:x val="-7.4185041356966644E-2"/>
                  <c:y val="-3.0766540778983009E-2"/>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2CCF-42BF-B6C7-249B3D7A911D}"/>
                </c:ext>
              </c:extLst>
            </c:dLbl>
            <c:dLbl>
              <c:idx val="2"/>
              <c:layout>
                <c:manualLayout>
                  <c:x val="-3.5875098851085884E-3"/>
                  <c:y val="1.4819205690574952E-3"/>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2CCF-42BF-B6C7-249B3D7A911D}"/>
                </c:ext>
              </c:extLst>
            </c:dLbl>
            <c:numFmt formatCode="0.0%" sourceLinked="0"/>
            <c:spPr>
              <a:noFill/>
              <a:ln>
                <a:noFill/>
              </a:ln>
              <a:effectLst/>
            </c:spPr>
            <c:txPr>
              <a:bodyPr wrap="square" lIns="38100" tIns="19050" rIns="38100" bIns="19050" anchor="ctr">
                <a:spAutoFit/>
              </a:bodyPr>
              <a:lstStyle/>
              <a:p>
                <a:pPr>
                  <a:defRPr sz="1000"/>
                </a:pPr>
                <a:endParaRPr lang="es-SV"/>
              </a:p>
            </c:txPr>
            <c:showLegendKey val="0"/>
            <c:showVal val="1"/>
            <c:showCatName val="1"/>
            <c:showSerName val="0"/>
            <c:showPercent val="1"/>
            <c:showBubbleSize val="0"/>
            <c:separator>
</c:separator>
            <c:showLeaderLines val="0"/>
            <c:extLst>
              <c:ext xmlns:c15="http://schemas.microsoft.com/office/drawing/2012/chart" uri="{CE6537A1-D6FC-4f65-9D91-7224C49458BB}"/>
            </c:extLst>
          </c:dLbls>
          <c:cat>
            <c:strRef>
              <c:f>Créditos!$A$179:$A$181</c:f>
              <c:strCache>
                <c:ptCount val="3"/>
                <c:pt idx="0">
                  <c:v>Hasta 25 años</c:v>
                </c:pt>
                <c:pt idx="1">
                  <c:v>De 26 a 60 años</c:v>
                </c:pt>
                <c:pt idx="2">
                  <c:v>De 61 hasta 70 años</c:v>
                </c:pt>
              </c:strCache>
            </c:strRef>
          </c:cat>
          <c:val>
            <c:numRef>
              <c:f>Créditos!$L$179:$L$181</c:f>
              <c:numCache>
                <c:formatCode>#,##0</c:formatCode>
                <c:ptCount val="3"/>
                <c:pt idx="0">
                  <c:v>7153.1456245824984</c:v>
                </c:pt>
                <c:pt idx="1">
                  <c:v>22806.853930082387</c:v>
                </c:pt>
                <c:pt idx="2">
                  <c:v>477.0004453351147</c:v>
                </c:pt>
              </c:numCache>
            </c:numRef>
          </c:val>
          <c:extLst>
            <c:ext xmlns:c16="http://schemas.microsoft.com/office/drawing/2014/chart" uri="{C3380CC4-5D6E-409C-BE32-E72D297353CC}">
              <c16:uniqueId val="{00000008-2CCF-42BF-B6C7-249B3D7A911D}"/>
            </c:ext>
          </c:extLst>
        </c:ser>
        <c:dLbls>
          <c:showLegendKey val="0"/>
          <c:showVal val="0"/>
          <c:showCatName val="1"/>
          <c:showSerName val="0"/>
          <c:showPercent val="1"/>
          <c:showBubbleSize val="0"/>
          <c:showLeaderLines val="0"/>
        </c:dLbls>
        <c:firstSliceAng val="0"/>
      </c:pieChart>
    </c:plotArea>
    <c:plotVisOnly val="1"/>
    <c:dispBlanksAs val="gap"/>
    <c:showDLblsOverMax val="0"/>
  </c:chart>
  <c:spPr>
    <a:ln>
      <a:noFill/>
    </a:ln>
  </c:spPr>
  <c:txPr>
    <a:bodyPr/>
    <a:lstStyle/>
    <a:p>
      <a:pPr>
        <a:defRPr sz="1100">
          <a:latin typeface="+mj-lt"/>
        </a:defRPr>
      </a:pPr>
      <a:endParaRPr lang="es-SV"/>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721435110534448"/>
          <c:y val="0.30217778882919644"/>
          <c:w val="0.60836971001352458"/>
          <c:h val="0.64077151381695896"/>
        </c:manualLayout>
      </c:layout>
      <c:pieChart>
        <c:varyColors val="1"/>
        <c:ser>
          <c:idx val="0"/>
          <c:order val="0"/>
          <c:dPt>
            <c:idx val="0"/>
            <c:bubble3D val="0"/>
            <c:spPr>
              <a:solidFill>
                <a:schemeClr val="accent1">
                  <a:lumMod val="40000"/>
                  <a:lumOff val="60000"/>
                </a:schemeClr>
              </a:solidFill>
            </c:spPr>
            <c:extLst>
              <c:ext xmlns:c16="http://schemas.microsoft.com/office/drawing/2014/chart" uri="{C3380CC4-5D6E-409C-BE32-E72D297353CC}">
                <c16:uniqueId val="{00000001-4B4B-41F0-B338-2CC66BB2C20A}"/>
              </c:ext>
            </c:extLst>
          </c:dPt>
          <c:dPt>
            <c:idx val="1"/>
            <c:bubble3D val="0"/>
            <c:spPr>
              <a:solidFill>
                <a:srgbClr val="0070C0"/>
              </a:solidFill>
            </c:spPr>
            <c:extLst>
              <c:ext xmlns:c16="http://schemas.microsoft.com/office/drawing/2014/chart" uri="{C3380CC4-5D6E-409C-BE32-E72D297353CC}">
                <c16:uniqueId val="{00000003-4B4B-41F0-B338-2CC66BB2C20A}"/>
              </c:ext>
            </c:extLst>
          </c:dPt>
          <c:dPt>
            <c:idx val="2"/>
            <c:bubble3D val="0"/>
            <c:spPr>
              <a:solidFill>
                <a:schemeClr val="accent3">
                  <a:lumMod val="40000"/>
                  <a:lumOff val="60000"/>
                </a:schemeClr>
              </a:solidFill>
            </c:spPr>
            <c:extLst>
              <c:ext xmlns:c16="http://schemas.microsoft.com/office/drawing/2014/chart" uri="{C3380CC4-5D6E-409C-BE32-E72D297353CC}">
                <c16:uniqueId val="{00000005-4B4B-41F0-B338-2CC66BB2C20A}"/>
              </c:ext>
            </c:extLst>
          </c:dPt>
          <c:dPt>
            <c:idx val="3"/>
            <c:bubble3D val="0"/>
            <c:spPr>
              <a:solidFill>
                <a:schemeClr val="accent6">
                  <a:lumMod val="40000"/>
                  <a:lumOff val="60000"/>
                </a:schemeClr>
              </a:solidFill>
            </c:spPr>
            <c:extLst>
              <c:ext xmlns:c16="http://schemas.microsoft.com/office/drawing/2014/chart" uri="{C3380CC4-5D6E-409C-BE32-E72D297353CC}">
                <c16:uniqueId val="{00000007-4B4B-41F0-B338-2CC66BB2C20A}"/>
              </c:ext>
            </c:extLst>
          </c:dPt>
          <c:dLbls>
            <c:dLbl>
              <c:idx val="0"/>
              <c:layout>
                <c:manualLayout>
                  <c:x val="-0.2028190358299421"/>
                  <c:y val="3.9608528903399822E-3"/>
                </c:manualLayout>
              </c:layout>
              <c:showLegendKey val="0"/>
              <c:showVal val="1"/>
              <c:showCatName val="1"/>
              <c:showSerName val="0"/>
              <c:showPercent val="1"/>
              <c:showBubbleSize val="0"/>
              <c:separator>
</c:separator>
              <c:extLst>
                <c:ext xmlns:c15="http://schemas.microsoft.com/office/drawing/2012/chart" uri="{CE6537A1-D6FC-4f65-9D91-7224C49458BB}">
                  <c15:layout>
                    <c:manualLayout>
                      <c:w val="0.21235607930523956"/>
                      <c:h val="0.2085198139617821"/>
                    </c:manualLayout>
                  </c15:layout>
                </c:ext>
                <c:ext xmlns:c16="http://schemas.microsoft.com/office/drawing/2014/chart" uri="{C3380CC4-5D6E-409C-BE32-E72D297353CC}">
                  <c16:uniqueId val="{00000001-4B4B-41F0-B338-2CC66BB2C20A}"/>
                </c:ext>
              </c:extLst>
            </c:dLbl>
            <c:dLbl>
              <c:idx val="1"/>
              <c:layout>
                <c:manualLayout>
                  <c:x val="-5.0709774693153782E-3"/>
                  <c:y val="1.3650367528822057E-2"/>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4B4B-41F0-B338-2CC66BB2C20A}"/>
                </c:ext>
              </c:extLst>
            </c:dLbl>
            <c:dLbl>
              <c:idx val="2"/>
              <c:layout>
                <c:manualLayout>
                  <c:x val="-2.1080416042232434E-2"/>
                  <c:y val="-2.3406330979952109E-2"/>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4B4B-41F0-B338-2CC66BB2C20A}"/>
                </c:ext>
              </c:extLst>
            </c:dLbl>
            <c:dLbl>
              <c:idx val="3"/>
              <c:layout>
                <c:manualLayout>
                  <c:x val="5.8360936708623704E-2"/>
                  <c:y val="-7.7145171687429404E-2"/>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4B4B-41F0-B338-2CC66BB2C20A}"/>
                </c:ext>
              </c:extLst>
            </c:dLbl>
            <c:numFmt formatCode="0.0%" sourceLinked="0"/>
            <c:spPr>
              <a:noFill/>
              <a:ln>
                <a:noFill/>
              </a:ln>
              <a:effectLst/>
            </c:spPr>
            <c:txPr>
              <a:bodyPr/>
              <a:lstStyle/>
              <a:p>
                <a:pPr>
                  <a:defRPr sz="1100"/>
                </a:pPr>
                <a:endParaRPr lang="es-SV"/>
              </a:p>
            </c:txPr>
            <c:showLegendKey val="0"/>
            <c:showVal val="1"/>
            <c:showCatName val="1"/>
            <c:showSerName val="0"/>
            <c:showPercent val="1"/>
            <c:showBubbleSize val="0"/>
            <c:separator>
</c:separator>
            <c:showLeaderLines val="0"/>
            <c:extLst>
              <c:ext xmlns:c15="http://schemas.microsoft.com/office/drawing/2012/chart" uri="{CE6537A1-D6FC-4f65-9D91-7224C49458BB}"/>
            </c:extLst>
          </c:dLbls>
          <c:cat>
            <c:strRef>
              <c:f>Programas!$A$17:$A$20</c:f>
              <c:strCache>
                <c:ptCount val="4"/>
                <c:pt idx="0">
                  <c:v>Vivienda Nueva</c:v>
                </c:pt>
                <c:pt idx="1">
                  <c:v>Vivienda Usada</c:v>
                </c:pt>
                <c:pt idx="2">
                  <c:v>Viviendas del FSV</c:v>
                </c:pt>
                <c:pt idx="3">
                  <c:v>Otras Líneas</c:v>
                </c:pt>
              </c:strCache>
            </c:strRef>
          </c:cat>
          <c:val>
            <c:numRef>
              <c:f>Programas!$L$17:$L$20</c:f>
              <c:numCache>
                <c:formatCode>#,##0</c:formatCode>
                <c:ptCount val="4"/>
                <c:pt idx="0">
                  <c:v>435.4</c:v>
                </c:pt>
                <c:pt idx="1">
                  <c:v>367.6</c:v>
                </c:pt>
                <c:pt idx="2">
                  <c:v>26.2</c:v>
                </c:pt>
                <c:pt idx="3">
                  <c:v>30.6</c:v>
                </c:pt>
              </c:numCache>
            </c:numRef>
          </c:val>
          <c:extLst>
            <c:ext xmlns:c16="http://schemas.microsoft.com/office/drawing/2014/chart" uri="{C3380CC4-5D6E-409C-BE32-E72D297353CC}">
              <c16:uniqueId val="{00000008-4B4B-41F0-B338-2CC66BB2C20A}"/>
            </c:ext>
          </c:extLst>
        </c:ser>
        <c:dLbls>
          <c:showLegendKey val="0"/>
          <c:showVal val="0"/>
          <c:showCatName val="1"/>
          <c:showSerName val="0"/>
          <c:showPercent val="1"/>
          <c:showBubbleSize val="0"/>
          <c:showLeaderLines val="0"/>
        </c:dLbls>
        <c:firstSliceAng val="0"/>
      </c:pieChart>
    </c:plotArea>
    <c:plotVisOnly val="1"/>
    <c:dispBlanksAs val="gap"/>
    <c:showDLblsOverMax val="0"/>
  </c:chart>
  <c:spPr>
    <a:ln>
      <a:noFill/>
    </a:ln>
  </c:spPr>
  <c:txPr>
    <a:bodyPr/>
    <a:lstStyle/>
    <a:p>
      <a:pPr>
        <a:defRPr>
          <a:latin typeface="Calibri Light" panose="020F0302020204030204" pitchFamily="34" charset="0"/>
          <a:cs typeface="Calibri Light" panose="020F0302020204030204" pitchFamily="34" charset="0"/>
        </a:defRPr>
      </a:pPr>
      <a:endParaRPr lang="es-SV"/>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96697046457742"/>
          <c:y val="0.25914235235091987"/>
          <c:w val="0.62139057732761638"/>
          <c:h val="0.67201331721733271"/>
        </c:manualLayout>
      </c:layout>
      <c:pieChart>
        <c:varyColors val="1"/>
        <c:ser>
          <c:idx val="0"/>
          <c:order val="0"/>
          <c:dPt>
            <c:idx val="0"/>
            <c:bubble3D val="0"/>
            <c:spPr>
              <a:solidFill>
                <a:schemeClr val="accent1">
                  <a:lumMod val="40000"/>
                  <a:lumOff val="60000"/>
                </a:schemeClr>
              </a:solidFill>
            </c:spPr>
            <c:extLst>
              <c:ext xmlns:c16="http://schemas.microsoft.com/office/drawing/2014/chart" uri="{C3380CC4-5D6E-409C-BE32-E72D297353CC}">
                <c16:uniqueId val="{00000001-FCAE-4CA2-9878-47818E1F9477}"/>
              </c:ext>
            </c:extLst>
          </c:dPt>
          <c:dPt>
            <c:idx val="1"/>
            <c:bubble3D val="0"/>
            <c:spPr>
              <a:solidFill>
                <a:srgbClr val="0070C0"/>
              </a:solidFill>
            </c:spPr>
            <c:extLst>
              <c:ext xmlns:c16="http://schemas.microsoft.com/office/drawing/2014/chart" uri="{C3380CC4-5D6E-409C-BE32-E72D297353CC}">
                <c16:uniqueId val="{00000003-FCAE-4CA2-9878-47818E1F9477}"/>
              </c:ext>
            </c:extLst>
          </c:dPt>
          <c:dPt>
            <c:idx val="2"/>
            <c:bubble3D val="0"/>
            <c:spPr>
              <a:solidFill>
                <a:schemeClr val="accent3">
                  <a:lumMod val="40000"/>
                  <a:lumOff val="60000"/>
                </a:schemeClr>
              </a:solidFill>
            </c:spPr>
            <c:extLst>
              <c:ext xmlns:c16="http://schemas.microsoft.com/office/drawing/2014/chart" uri="{C3380CC4-5D6E-409C-BE32-E72D297353CC}">
                <c16:uniqueId val="{00000005-FCAE-4CA2-9878-47818E1F9477}"/>
              </c:ext>
            </c:extLst>
          </c:dPt>
          <c:dPt>
            <c:idx val="3"/>
            <c:bubble3D val="0"/>
            <c:spPr>
              <a:solidFill>
                <a:schemeClr val="accent6">
                  <a:lumMod val="40000"/>
                  <a:lumOff val="60000"/>
                </a:schemeClr>
              </a:solidFill>
            </c:spPr>
            <c:extLst>
              <c:ext xmlns:c16="http://schemas.microsoft.com/office/drawing/2014/chart" uri="{C3380CC4-5D6E-409C-BE32-E72D297353CC}">
                <c16:uniqueId val="{00000007-FCAE-4CA2-9878-47818E1F9477}"/>
              </c:ext>
            </c:extLst>
          </c:dPt>
          <c:dLbls>
            <c:dLbl>
              <c:idx val="0"/>
              <c:layout>
                <c:manualLayout>
                  <c:x val="-0.20484853937072781"/>
                  <c:y val="-4.4574976938508856E-2"/>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FCAE-4CA2-9878-47818E1F9477}"/>
                </c:ext>
              </c:extLst>
            </c:dLbl>
            <c:dLbl>
              <c:idx val="1"/>
              <c:layout>
                <c:manualLayout>
                  <c:x val="7.3473345972886253E-3"/>
                  <c:y val="6.4373057834783684E-2"/>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FCAE-4CA2-9878-47818E1F9477}"/>
                </c:ext>
              </c:extLst>
            </c:dLbl>
            <c:numFmt formatCode="0.0%" sourceLinked="0"/>
            <c:spPr>
              <a:noFill/>
              <a:ln>
                <a:noFill/>
              </a:ln>
              <a:effectLst/>
            </c:spPr>
            <c:txPr>
              <a:bodyPr wrap="square" lIns="38100" tIns="19050" rIns="38100" bIns="19050" anchor="ctr">
                <a:spAutoFit/>
              </a:bodyPr>
              <a:lstStyle/>
              <a:p>
                <a:pPr>
                  <a:defRPr>
                    <a:latin typeface="Calibri Light" panose="020F0302020204030204" pitchFamily="34" charset="0"/>
                    <a:cs typeface="Calibri Light" panose="020F0302020204030204" pitchFamily="34" charset="0"/>
                  </a:defRPr>
                </a:pPr>
                <a:endParaRPr lang="es-SV"/>
              </a:p>
            </c:txPr>
            <c:showLegendKey val="0"/>
            <c:showVal val="1"/>
            <c:showCatName val="1"/>
            <c:showSerName val="0"/>
            <c:showPercent val="1"/>
            <c:showBubbleSize val="0"/>
            <c:separator>
</c:separator>
            <c:showLeaderLines val="1"/>
            <c:extLst>
              <c:ext xmlns:c15="http://schemas.microsoft.com/office/drawing/2012/chart" uri="{CE6537A1-D6FC-4f65-9D91-7224C49458BB}"/>
            </c:extLst>
          </c:dLbls>
          <c:cat>
            <c:strRef>
              <c:f>Programas!$A$49:$A$51</c:f>
              <c:strCache>
                <c:ptCount val="3"/>
                <c:pt idx="0">
                  <c:v>Vivienda Nueva</c:v>
                </c:pt>
                <c:pt idx="1">
                  <c:v>Vivienda Usada</c:v>
                </c:pt>
                <c:pt idx="2">
                  <c:v>Otras Líneas</c:v>
                </c:pt>
              </c:strCache>
            </c:strRef>
          </c:cat>
          <c:val>
            <c:numRef>
              <c:f>Programas!$L$49:$L$51</c:f>
              <c:numCache>
                <c:formatCode>#,##0</c:formatCode>
                <c:ptCount val="3"/>
                <c:pt idx="0">
                  <c:v>724</c:v>
                </c:pt>
                <c:pt idx="1">
                  <c:v>489</c:v>
                </c:pt>
                <c:pt idx="2">
                  <c:v>63.2</c:v>
                </c:pt>
              </c:numCache>
            </c:numRef>
          </c:val>
          <c:extLst>
            <c:ext xmlns:c16="http://schemas.microsoft.com/office/drawing/2014/chart" uri="{C3380CC4-5D6E-409C-BE32-E72D297353CC}">
              <c16:uniqueId val="{00000008-FCAE-4CA2-9878-47818E1F9477}"/>
            </c:ext>
          </c:extLst>
        </c:ser>
        <c:dLbls>
          <c:showLegendKey val="0"/>
          <c:showVal val="0"/>
          <c:showCatName val="1"/>
          <c:showSerName val="0"/>
          <c:showPercent val="1"/>
          <c:showBubbleSize val="0"/>
          <c:showLeaderLines val="1"/>
        </c:dLbls>
        <c:firstSliceAng val="0"/>
      </c:pieChart>
    </c:plotArea>
    <c:plotVisOnly val="1"/>
    <c:dispBlanksAs val="gap"/>
    <c:showDLblsOverMax val="0"/>
  </c:chart>
  <c:spPr>
    <a:ln>
      <a:noFill/>
    </a:ln>
  </c:spPr>
  <c:txPr>
    <a:bodyPr/>
    <a:lstStyle/>
    <a:p>
      <a:pPr>
        <a:defRPr sz="1050">
          <a:latin typeface="+mj-lt"/>
        </a:defRPr>
      </a:pPr>
      <a:endParaRPr lang="es-SV"/>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51216031504218"/>
          <c:y val="0.23376171046431798"/>
          <c:w val="0.53888302261506837"/>
          <c:h val="0.72886760776524551"/>
        </c:manualLayout>
      </c:layout>
      <c:pieChart>
        <c:varyColors val="1"/>
        <c:ser>
          <c:idx val="0"/>
          <c:order val="0"/>
          <c:dPt>
            <c:idx val="0"/>
            <c:bubble3D val="0"/>
            <c:spPr>
              <a:solidFill>
                <a:srgbClr val="0070C0"/>
              </a:solidFill>
            </c:spPr>
            <c:extLst>
              <c:ext xmlns:c16="http://schemas.microsoft.com/office/drawing/2014/chart" uri="{C3380CC4-5D6E-409C-BE32-E72D297353CC}">
                <c16:uniqueId val="{00000001-65B4-4A28-88F0-FF5FB79075D9}"/>
              </c:ext>
            </c:extLst>
          </c:dPt>
          <c:dPt>
            <c:idx val="1"/>
            <c:bubble3D val="0"/>
            <c:spPr>
              <a:solidFill>
                <a:schemeClr val="bg1">
                  <a:lumMod val="85000"/>
                </a:schemeClr>
              </a:solidFill>
            </c:spPr>
            <c:extLst>
              <c:ext xmlns:c16="http://schemas.microsoft.com/office/drawing/2014/chart" uri="{C3380CC4-5D6E-409C-BE32-E72D297353CC}">
                <c16:uniqueId val="{00000003-65B4-4A28-88F0-FF5FB79075D9}"/>
              </c:ext>
            </c:extLst>
          </c:dPt>
          <c:dPt>
            <c:idx val="2"/>
            <c:bubble3D val="0"/>
            <c:spPr>
              <a:solidFill>
                <a:schemeClr val="accent3">
                  <a:lumMod val="40000"/>
                  <a:lumOff val="60000"/>
                </a:schemeClr>
              </a:solidFill>
            </c:spPr>
            <c:extLst>
              <c:ext xmlns:c16="http://schemas.microsoft.com/office/drawing/2014/chart" uri="{C3380CC4-5D6E-409C-BE32-E72D297353CC}">
                <c16:uniqueId val="{00000005-65B4-4A28-88F0-FF5FB79075D9}"/>
              </c:ext>
            </c:extLst>
          </c:dPt>
          <c:dPt>
            <c:idx val="3"/>
            <c:bubble3D val="0"/>
            <c:spPr>
              <a:solidFill>
                <a:schemeClr val="accent6">
                  <a:lumMod val="40000"/>
                  <a:lumOff val="60000"/>
                </a:schemeClr>
              </a:solidFill>
            </c:spPr>
            <c:extLst>
              <c:ext xmlns:c16="http://schemas.microsoft.com/office/drawing/2014/chart" uri="{C3380CC4-5D6E-409C-BE32-E72D297353CC}">
                <c16:uniqueId val="{00000007-65B4-4A28-88F0-FF5FB79075D9}"/>
              </c:ext>
            </c:extLst>
          </c:dPt>
          <c:dLbls>
            <c:dLbl>
              <c:idx val="0"/>
              <c:layout>
                <c:manualLayout>
                  <c:x val="-1.04662871847947E-2"/>
                  <c:y val="3.8172660849826207E-2"/>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1-65B4-4A28-88F0-FF5FB79075D9}"/>
                </c:ext>
              </c:extLst>
            </c:dLbl>
            <c:dLbl>
              <c:idx val="1"/>
              <c:layout>
                <c:manualLayout>
                  <c:x val="-0.1002030984047715"/>
                  <c:y val="-2.5772979889037814E-2"/>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65B4-4A28-88F0-FF5FB79075D9}"/>
                </c:ext>
              </c:extLst>
            </c:dLbl>
            <c:numFmt formatCode="0.0%" sourceLinked="0"/>
            <c:spPr>
              <a:noFill/>
              <a:ln>
                <a:noFill/>
              </a:ln>
              <a:effectLst/>
            </c:spPr>
            <c:showLegendKey val="0"/>
            <c:showVal val="1"/>
            <c:showCatName val="1"/>
            <c:showSerName val="0"/>
            <c:showPercent val="1"/>
            <c:showBubbleSize val="0"/>
            <c:separator>
</c:separator>
            <c:showLeaderLines val="0"/>
            <c:extLst>
              <c:ext xmlns:c15="http://schemas.microsoft.com/office/drawing/2012/chart" uri="{CE6537A1-D6FC-4f65-9D91-7224C49458BB}"/>
            </c:extLst>
          </c:dLbls>
          <c:cat>
            <c:strRef>
              <c:f>Programas!$A$78:$A$79</c:f>
              <c:strCache>
                <c:ptCount val="2"/>
                <c:pt idx="0">
                  <c:v>Vivienda Nueva</c:v>
                </c:pt>
                <c:pt idx="1">
                  <c:v>Vivienda Usada</c:v>
                </c:pt>
              </c:strCache>
            </c:strRef>
          </c:cat>
          <c:val>
            <c:numRef>
              <c:f>Programas!$L$78:$L$79</c:f>
              <c:numCache>
                <c:formatCode>#,##0</c:formatCode>
                <c:ptCount val="2"/>
                <c:pt idx="0">
                  <c:v>942.4</c:v>
                </c:pt>
                <c:pt idx="1">
                  <c:v>4905.6000000000004</c:v>
                </c:pt>
              </c:numCache>
            </c:numRef>
          </c:val>
          <c:extLst>
            <c:ext xmlns:c16="http://schemas.microsoft.com/office/drawing/2014/chart" uri="{C3380CC4-5D6E-409C-BE32-E72D297353CC}">
              <c16:uniqueId val="{00000008-65B4-4A28-88F0-FF5FB79075D9}"/>
            </c:ext>
          </c:extLst>
        </c:ser>
        <c:dLbls>
          <c:showLegendKey val="0"/>
          <c:showVal val="0"/>
          <c:showCatName val="1"/>
          <c:showSerName val="0"/>
          <c:showPercent val="1"/>
          <c:showBubbleSize val="0"/>
          <c:showLeaderLines val="0"/>
        </c:dLbls>
        <c:firstSliceAng val="0"/>
      </c:pieChart>
    </c:plotArea>
    <c:plotVisOnly val="1"/>
    <c:dispBlanksAs val="gap"/>
    <c:showDLblsOverMax val="0"/>
  </c:chart>
  <c:spPr>
    <a:ln>
      <a:noFill/>
    </a:ln>
  </c:spPr>
  <c:txPr>
    <a:bodyPr/>
    <a:lstStyle/>
    <a:p>
      <a:pPr>
        <a:defRPr sz="1100">
          <a:latin typeface="Calibri Light" panose="020F0302020204030204" pitchFamily="34" charset="0"/>
          <a:cs typeface="Calibri Light" panose="020F0302020204030204" pitchFamily="34" charset="0"/>
        </a:defRPr>
      </a:pPr>
      <a:endParaRPr lang="es-SV"/>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5647648284639374"/>
          <c:y val="0.18068031292665751"/>
          <c:w val="0.53652255209523614"/>
          <c:h val="0.78019613332554549"/>
        </c:manualLayout>
      </c:layout>
      <c:pieChart>
        <c:varyColors val="1"/>
        <c:ser>
          <c:idx val="0"/>
          <c:order val="0"/>
          <c:dPt>
            <c:idx val="0"/>
            <c:bubble3D val="0"/>
            <c:spPr>
              <a:solidFill>
                <a:srgbClr val="0070C0"/>
              </a:solidFill>
            </c:spPr>
            <c:extLst>
              <c:ext xmlns:c16="http://schemas.microsoft.com/office/drawing/2014/chart" uri="{C3380CC4-5D6E-409C-BE32-E72D297353CC}">
                <c16:uniqueId val="{00000001-94CC-4F0E-A17F-6D4AB7455F93}"/>
              </c:ext>
            </c:extLst>
          </c:dPt>
          <c:dPt>
            <c:idx val="1"/>
            <c:bubble3D val="0"/>
            <c:spPr>
              <a:solidFill>
                <a:sysClr val="window" lastClr="FFFFFF">
                  <a:lumMod val="75000"/>
                </a:sysClr>
              </a:solidFill>
            </c:spPr>
            <c:extLst>
              <c:ext xmlns:c16="http://schemas.microsoft.com/office/drawing/2014/chart" uri="{C3380CC4-5D6E-409C-BE32-E72D297353CC}">
                <c16:uniqueId val="{00000003-94CC-4F0E-A17F-6D4AB7455F93}"/>
              </c:ext>
            </c:extLst>
          </c:dPt>
          <c:dPt>
            <c:idx val="2"/>
            <c:bubble3D val="0"/>
            <c:spPr>
              <a:solidFill>
                <a:schemeClr val="accent3">
                  <a:lumMod val="40000"/>
                  <a:lumOff val="60000"/>
                </a:schemeClr>
              </a:solidFill>
            </c:spPr>
            <c:extLst>
              <c:ext xmlns:c16="http://schemas.microsoft.com/office/drawing/2014/chart" uri="{C3380CC4-5D6E-409C-BE32-E72D297353CC}">
                <c16:uniqueId val="{00000005-94CC-4F0E-A17F-6D4AB7455F93}"/>
              </c:ext>
            </c:extLst>
          </c:dPt>
          <c:dPt>
            <c:idx val="3"/>
            <c:bubble3D val="0"/>
            <c:spPr>
              <a:solidFill>
                <a:schemeClr val="accent6">
                  <a:lumMod val="40000"/>
                  <a:lumOff val="60000"/>
                </a:schemeClr>
              </a:solidFill>
            </c:spPr>
            <c:extLst>
              <c:ext xmlns:c16="http://schemas.microsoft.com/office/drawing/2014/chart" uri="{C3380CC4-5D6E-409C-BE32-E72D297353CC}">
                <c16:uniqueId val="{00000007-94CC-4F0E-A17F-6D4AB7455F93}"/>
              </c:ext>
            </c:extLst>
          </c:dPt>
          <c:dLbls>
            <c:dLbl>
              <c:idx val="0"/>
              <c:layout>
                <c:manualLayout>
                  <c:x val="-4.2885253115815689E-2"/>
                  <c:y val="4.9490123476349226E-3"/>
                </c:manualLayout>
              </c:layout>
              <c:numFmt formatCode="0.0%" sourceLinked="0"/>
              <c:spPr>
                <a:noFill/>
                <a:ln>
                  <a:noFill/>
                </a:ln>
                <a:effectLst/>
              </c:spPr>
              <c:txPr>
                <a:bodyPr/>
                <a:lstStyle/>
                <a:p>
                  <a:pPr>
                    <a:defRPr/>
                  </a:pPr>
                  <a:endParaRPr lang="es-SV"/>
                </a:p>
              </c:txPr>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4CC-4F0E-A17F-6D4AB7455F93}"/>
                </c:ext>
              </c:extLst>
            </c:dLbl>
            <c:dLbl>
              <c:idx val="1"/>
              <c:layout>
                <c:manualLayout>
                  <c:x val="-0.13187158221563336"/>
                  <c:y val="-5.3101935070515279E-3"/>
                </c:manualLayout>
              </c:layout>
              <c:showLegendKey val="0"/>
              <c:showVal val="1"/>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94CC-4F0E-A17F-6D4AB7455F93}"/>
                </c:ext>
              </c:extLst>
            </c:dLbl>
            <c:numFmt formatCode="0.0%" sourceLinked="0"/>
            <c:spPr>
              <a:noFill/>
              <a:ln>
                <a:noFill/>
              </a:ln>
              <a:effectLst/>
            </c:spPr>
            <c:showLegendKey val="0"/>
            <c:showVal val="1"/>
            <c:showCatName val="1"/>
            <c:showSerName val="0"/>
            <c:showPercent val="1"/>
            <c:showBubbleSize val="0"/>
            <c:separator>
</c:separator>
            <c:showLeaderLines val="1"/>
            <c:extLst>
              <c:ext xmlns:c15="http://schemas.microsoft.com/office/drawing/2012/chart" uri="{CE6537A1-D6FC-4f65-9D91-7224C49458BB}"/>
            </c:extLst>
          </c:dLbls>
          <c:cat>
            <c:strRef>
              <c:f>Programas!$A$133:$A$134</c:f>
              <c:strCache>
                <c:ptCount val="2"/>
                <c:pt idx="0">
                  <c:v>Vivienda Nueva</c:v>
                </c:pt>
                <c:pt idx="1">
                  <c:v>Vivienda Usada</c:v>
                </c:pt>
              </c:strCache>
            </c:strRef>
          </c:cat>
          <c:val>
            <c:numRef>
              <c:f>Programas!$B$133:$B$134</c:f>
              <c:numCache>
                <c:formatCode>#,##0</c:formatCode>
                <c:ptCount val="2"/>
                <c:pt idx="0">
                  <c:v>76.800000000000011</c:v>
                </c:pt>
                <c:pt idx="1">
                  <c:v>643.20000000000005</c:v>
                </c:pt>
              </c:numCache>
            </c:numRef>
          </c:val>
          <c:extLst>
            <c:ext xmlns:c16="http://schemas.microsoft.com/office/drawing/2014/chart" uri="{C3380CC4-5D6E-409C-BE32-E72D297353CC}">
              <c16:uniqueId val="{00000008-94CC-4F0E-A17F-6D4AB7455F93}"/>
            </c:ext>
          </c:extLst>
        </c:ser>
        <c:dLbls>
          <c:showLegendKey val="0"/>
          <c:showVal val="0"/>
          <c:showCatName val="0"/>
          <c:showSerName val="0"/>
          <c:showPercent val="0"/>
          <c:showBubbleSize val="0"/>
          <c:showLeaderLines val="1"/>
        </c:dLbls>
        <c:firstSliceAng val="0"/>
      </c:pieChart>
    </c:plotArea>
    <c:plotVisOnly val="1"/>
    <c:dispBlanksAs val="gap"/>
    <c:showDLblsOverMax val="0"/>
  </c:chart>
  <c:spPr>
    <a:ln>
      <a:noFill/>
    </a:ln>
  </c:spPr>
  <c:txPr>
    <a:bodyPr/>
    <a:lstStyle/>
    <a:p>
      <a:pPr>
        <a:defRPr sz="1050">
          <a:latin typeface="Calibri Light" panose="020F0302020204030204" pitchFamily="34" charset="0"/>
          <a:cs typeface="Calibri Light" panose="020F0302020204030204" pitchFamily="34" charset="0"/>
        </a:defRPr>
      </a:pPr>
      <a:endParaRPr lang="es-SV"/>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161476833118954"/>
          <c:y val="5.4363487043534026E-2"/>
          <c:w val="0.88838523166881045"/>
          <c:h val="0.79387403860439065"/>
        </c:manualLayout>
      </c:layout>
      <c:barChart>
        <c:barDir val="col"/>
        <c:grouping val="clustered"/>
        <c:varyColors val="0"/>
        <c:ser>
          <c:idx val="0"/>
          <c:order val="0"/>
          <c:tx>
            <c:strRef>
              <c:f>Hoja2!$A$12</c:f>
              <c:strCache>
                <c:ptCount val="1"/>
                <c:pt idx="0">
                  <c:v>Casa Joven</c:v>
                </c:pt>
              </c:strCache>
            </c:strRef>
          </c:tx>
          <c:spPr>
            <a:solidFill>
              <a:srgbClr val="002060"/>
            </a:solidFill>
            <a:ln>
              <a:noFill/>
            </a:ln>
            <a:effectLst/>
          </c:spPr>
          <c:invertIfNegative val="0"/>
          <c:dPt>
            <c:idx val="0"/>
            <c:invertIfNegative val="0"/>
            <c:bubble3D val="0"/>
            <c:extLst>
              <c:ext xmlns:c16="http://schemas.microsoft.com/office/drawing/2014/chart" uri="{C3380CC4-5D6E-409C-BE32-E72D297353CC}">
                <c16:uniqueId val="{00000000-7235-416E-BA60-97CC70709F90}"/>
              </c:ext>
            </c:extLst>
          </c:dPt>
          <c:dPt>
            <c:idx val="1"/>
            <c:invertIfNegative val="0"/>
            <c:bubble3D val="0"/>
            <c:extLst>
              <c:ext xmlns:c16="http://schemas.microsoft.com/office/drawing/2014/chart" uri="{C3380CC4-5D6E-409C-BE32-E72D297353CC}">
                <c16:uniqueId val="{00000001-7235-416E-BA60-97CC70709F90}"/>
              </c:ext>
            </c:extLst>
          </c:dPt>
          <c:dLbls>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mn-lt"/>
                    <a:ea typeface="+mn-ea"/>
                    <a:cs typeface="Calibri Light" panose="020F0302020204030204" pitchFamily="34" charset="0"/>
                  </a:defRPr>
                </a:pPr>
                <a:endParaRPr lang="es-S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Hoja2!$B$12</c:f>
              <c:numCache>
                <c:formatCode>#,##0</c:formatCode>
                <c:ptCount val="1"/>
                <c:pt idx="0">
                  <c:v>5848</c:v>
                </c:pt>
              </c:numCache>
            </c:numRef>
          </c:val>
          <c:extLst>
            <c:ext xmlns:c16="http://schemas.microsoft.com/office/drawing/2014/chart" uri="{C3380CC4-5D6E-409C-BE32-E72D297353CC}">
              <c16:uniqueId val="{00000002-7235-416E-BA60-97CC70709F90}"/>
            </c:ext>
          </c:extLst>
        </c:ser>
        <c:ser>
          <c:idx val="1"/>
          <c:order val="1"/>
          <c:tx>
            <c:strRef>
              <c:f>Hoja2!$A$13</c:f>
              <c:strCache>
                <c:ptCount val="1"/>
                <c:pt idx="0">
                  <c:v>Aporte Crédito</c:v>
                </c:pt>
              </c:strCache>
            </c:strRef>
          </c:tx>
          <c:spPr>
            <a:solidFill>
              <a:schemeClr val="tx2">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mn-lt"/>
                    <a:ea typeface="+mn-ea"/>
                    <a:cs typeface="Calibri Light" panose="020F0302020204030204" pitchFamily="34" charset="0"/>
                  </a:defRPr>
                </a:pPr>
                <a:endParaRPr lang="es-S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Hoja2!$B$13</c:f>
              <c:numCache>
                <c:formatCode>#,##0</c:formatCode>
                <c:ptCount val="1"/>
                <c:pt idx="0">
                  <c:v>1276.2</c:v>
                </c:pt>
              </c:numCache>
            </c:numRef>
          </c:val>
          <c:extLst>
            <c:ext xmlns:c16="http://schemas.microsoft.com/office/drawing/2014/chart" uri="{C3380CC4-5D6E-409C-BE32-E72D297353CC}">
              <c16:uniqueId val="{00000003-7235-416E-BA60-97CC70709F90}"/>
            </c:ext>
          </c:extLst>
        </c:ser>
        <c:ser>
          <c:idx val="2"/>
          <c:order val="2"/>
          <c:tx>
            <c:strRef>
              <c:f>Hoja2!$A$14</c:f>
              <c:strCache>
                <c:ptCount val="1"/>
                <c:pt idx="0">
                  <c:v>Vivienda Social</c:v>
                </c:pt>
              </c:strCache>
            </c:strRef>
          </c:tx>
          <c:spPr>
            <a:solidFill>
              <a:srgbClr val="4F81BD">
                <a:lumMod val="75000"/>
              </a:srgbClr>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mn-lt"/>
                    <a:ea typeface="+mn-ea"/>
                    <a:cs typeface="Calibri Light" panose="020F0302020204030204" pitchFamily="34" charset="0"/>
                  </a:defRPr>
                </a:pPr>
                <a:endParaRPr lang="es-S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Hoja2!$B$14</c:f>
              <c:numCache>
                <c:formatCode>#,##0</c:formatCode>
                <c:ptCount val="1"/>
                <c:pt idx="0">
                  <c:v>1029.8</c:v>
                </c:pt>
              </c:numCache>
            </c:numRef>
          </c:val>
          <c:extLst>
            <c:ext xmlns:c16="http://schemas.microsoft.com/office/drawing/2014/chart" uri="{C3380CC4-5D6E-409C-BE32-E72D297353CC}">
              <c16:uniqueId val="{00000004-7235-416E-BA60-97CC70709F90}"/>
            </c:ext>
          </c:extLst>
        </c:ser>
        <c:ser>
          <c:idx val="3"/>
          <c:order val="3"/>
          <c:tx>
            <c:strRef>
              <c:f>Hoja2!$A$15</c:f>
              <c:strCache>
                <c:ptCount val="1"/>
                <c:pt idx="0">
                  <c:v>Vivienda Cercana</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mn-lt"/>
                    <a:ea typeface="+mn-ea"/>
                    <a:cs typeface="Calibri Light" panose="020F0302020204030204" pitchFamily="34" charset="0"/>
                  </a:defRPr>
                </a:pPr>
                <a:endParaRPr lang="es-S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Hoja2!$B$15</c:f>
              <c:numCache>
                <c:formatCode>#,##0</c:formatCode>
                <c:ptCount val="1"/>
                <c:pt idx="0">
                  <c:v>859.8</c:v>
                </c:pt>
              </c:numCache>
            </c:numRef>
          </c:val>
          <c:extLst>
            <c:ext xmlns:c16="http://schemas.microsoft.com/office/drawing/2014/chart" uri="{C3380CC4-5D6E-409C-BE32-E72D297353CC}">
              <c16:uniqueId val="{00000005-7235-416E-BA60-97CC70709F90}"/>
            </c:ext>
          </c:extLst>
        </c:ser>
        <c:ser>
          <c:idx val="4"/>
          <c:order val="4"/>
          <c:tx>
            <c:strRef>
              <c:f>Hoja2!$A$16</c:f>
              <c:strCache>
                <c:ptCount val="1"/>
                <c:pt idx="0">
                  <c:v>Casa Mujer</c:v>
                </c:pt>
              </c:strCache>
            </c:strRef>
          </c:tx>
          <c:spPr>
            <a:solidFill>
              <a:sysClr val="window" lastClr="FFFFFF">
                <a:lumMod val="65000"/>
              </a:sysClr>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mn-lt"/>
                    <a:ea typeface="+mn-ea"/>
                    <a:cs typeface="Calibri Light" panose="020F0302020204030204" pitchFamily="34" charset="0"/>
                  </a:defRPr>
                </a:pPr>
                <a:endParaRPr lang="es-S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Hoja2!$B$16</c:f>
              <c:numCache>
                <c:formatCode>#,##0</c:formatCode>
                <c:ptCount val="1"/>
                <c:pt idx="0">
                  <c:v>720</c:v>
                </c:pt>
              </c:numCache>
            </c:numRef>
          </c:val>
          <c:extLst>
            <c:ext xmlns:c16="http://schemas.microsoft.com/office/drawing/2014/chart" uri="{C3380CC4-5D6E-409C-BE32-E72D297353CC}">
              <c16:uniqueId val="{00000006-7235-416E-BA60-97CC70709F90}"/>
            </c:ext>
          </c:extLst>
        </c:ser>
        <c:ser>
          <c:idx val="5"/>
          <c:order val="5"/>
          <c:tx>
            <c:strRef>
              <c:f>Hoja2!$A$17</c:f>
              <c:strCache>
                <c:ptCount val="1"/>
                <c:pt idx="0">
                  <c:v>Vivienda en Altura</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ysClr val="windowText" lastClr="000000"/>
                    </a:solidFill>
                    <a:latin typeface="+mn-lt"/>
                    <a:ea typeface="+mn-ea"/>
                    <a:cs typeface="Calibri Light" panose="020F0302020204030204" pitchFamily="34" charset="0"/>
                  </a:defRPr>
                </a:pPr>
                <a:endParaRPr lang="es-S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Hoja2!$B$17</c:f>
              <c:numCache>
                <c:formatCode>#,##0</c:formatCode>
                <c:ptCount val="1"/>
                <c:pt idx="0">
                  <c:v>8.4</c:v>
                </c:pt>
              </c:numCache>
            </c:numRef>
          </c:val>
          <c:extLst>
            <c:ext xmlns:c16="http://schemas.microsoft.com/office/drawing/2014/chart" uri="{C3380CC4-5D6E-409C-BE32-E72D297353CC}">
              <c16:uniqueId val="{00000007-7235-416E-BA60-97CC70709F90}"/>
            </c:ext>
          </c:extLst>
        </c:ser>
        <c:dLbls>
          <c:showLegendKey val="0"/>
          <c:showVal val="0"/>
          <c:showCatName val="0"/>
          <c:showSerName val="0"/>
          <c:showPercent val="0"/>
          <c:showBubbleSize val="0"/>
        </c:dLbls>
        <c:gapWidth val="150"/>
        <c:axId val="145891328"/>
        <c:axId val="145892864"/>
      </c:barChart>
      <c:catAx>
        <c:axId val="14589132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mn-lt"/>
                <a:ea typeface="+mn-ea"/>
                <a:cs typeface="Calibri Light" panose="020F0302020204030204" pitchFamily="34" charset="0"/>
              </a:defRPr>
            </a:pPr>
            <a:endParaRPr lang="es-SV"/>
          </a:p>
        </c:txPr>
        <c:crossAx val="145892864"/>
        <c:crosses val="autoZero"/>
        <c:auto val="1"/>
        <c:lblAlgn val="ctr"/>
        <c:lblOffset val="100"/>
        <c:noMultiLvlLbl val="0"/>
      </c:catAx>
      <c:valAx>
        <c:axId val="145892864"/>
        <c:scaling>
          <c:orientation val="minMax"/>
          <c:min val="0"/>
        </c:scaling>
        <c:delete val="0"/>
        <c:axPos val="l"/>
        <c:numFmt formatCode="#,##0" sourceLinked="1"/>
        <c:majorTickMark val="none"/>
        <c:minorTickMark val="none"/>
        <c:tickLblPos val="nextTo"/>
        <c:spPr>
          <a:noFill/>
          <a:ln>
            <a:solidFill>
              <a:sysClr val="window" lastClr="FFFFFF">
                <a:lumMod val="75000"/>
              </a:sysClr>
            </a:solidFill>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mn-lt"/>
                <a:ea typeface="+mn-ea"/>
                <a:cs typeface="Calibri Light" panose="020F0302020204030204" pitchFamily="34" charset="0"/>
              </a:defRPr>
            </a:pPr>
            <a:endParaRPr lang="es-SV"/>
          </a:p>
        </c:txPr>
        <c:crossAx val="145891328"/>
        <c:crosses val="autoZero"/>
        <c:crossBetween val="between"/>
      </c:valAx>
      <c:spPr>
        <a:noFill/>
        <a:ln>
          <a:noFill/>
        </a:ln>
        <a:effectLst/>
      </c:spPr>
    </c:plotArea>
    <c:legend>
      <c:legendPos val="r"/>
      <c:layout>
        <c:manualLayout>
          <c:xMode val="edge"/>
          <c:yMode val="edge"/>
          <c:x val="3.5821177326191243E-2"/>
          <c:y val="0.89760033426745722"/>
          <c:w val="0.94197633599530073"/>
          <c:h val="0.10239981196380303"/>
        </c:manualLayout>
      </c:layout>
      <c:overlay val="0"/>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mn-lt"/>
              <a:ea typeface="+mn-ea"/>
              <a:cs typeface="Calibri Light" panose="020F0302020204030204" pitchFamily="34" charset="0"/>
            </a:defRPr>
          </a:pPr>
          <a:endParaRPr lang="es-SV"/>
        </a:p>
      </c:txPr>
    </c:legend>
    <c:plotVisOnly val="1"/>
    <c:dispBlanksAs val="gap"/>
    <c:showDLblsOverMax val="0"/>
  </c:chart>
  <c:spPr>
    <a:noFill/>
    <a:ln w="9525" cap="flat" cmpd="sng" algn="ctr">
      <a:noFill/>
      <a:round/>
    </a:ln>
    <a:effectLst/>
  </c:spPr>
  <c:txPr>
    <a:bodyPr/>
    <a:lstStyle/>
    <a:p>
      <a:pPr>
        <a:defRPr sz="1050">
          <a:solidFill>
            <a:sysClr val="windowText" lastClr="000000"/>
          </a:solidFill>
          <a:latin typeface="+mn-lt"/>
          <a:cs typeface="Calibri Light" panose="020F0302020204030204" pitchFamily="34" charset="0"/>
        </a:defRPr>
      </a:pPr>
      <a:endParaRPr lang="es-SV"/>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161476833118954"/>
          <c:y val="5.4363487043534026E-2"/>
          <c:w val="0.88838523166881045"/>
          <c:h val="0.80217103459082528"/>
        </c:manualLayout>
      </c:layout>
      <c:barChart>
        <c:barDir val="col"/>
        <c:grouping val="clustered"/>
        <c:varyColors val="0"/>
        <c:ser>
          <c:idx val="0"/>
          <c:order val="0"/>
          <c:tx>
            <c:strRef>
              <c:f>Hoja2!$A$12</c:f>
              <c:strCache>
                <c:ptCount val="1"/>
                <c:pt idx="0">
                  <c:v>Casa Joven</c:v>
                </c:pt>
              </c:strCache>
            </c:strRef>
          </c:tx>
          <c:spPr>
            <a:solidFill>
              <a:srgbClr val="002060"/>
            </a:solidFill>
            <a:ln>
              <a:noFill/>
            </a:ln>
            <a:effectLst/>
          </c:spPr>
          <c:invertIfNegative val="0"/>
          <c:dPt>
            <c:idx val="0"/>
            <c:invertIfNegative val="0"/>
            <c:bubble3D val="0"/>
            <c:extLst>
              <c:ext xmlns:c16="http://schemas.microsoft.com/office/drawing/2014/chart" uri="{C3380CC4-5D6E-409C-BE32-E72D297353CC}">
                <c16:uniqueId val="{00000000-AD7F-4FDB-BAFC-B9073E0DEE78}"/>
              </c:ext>
            </c:extLst>
          </c:dPt>
          <c:dPt>
            <c:idx val="1"/>
            <c:invertIfNegative val="0"/>
            <c:bubble3D val="0"/>
            <c:extLst>
              <c:ext xmlns:c16="http://schemas.microsoft.com/office/drawing/2014/chart" uri="{C3380CC4-5D6E-409C-BE32-E72D297353CC}">
                <c16:uniqueId val="{00000001-AD7F-4FDB-BAFC-B9073E0DEE78}"/>
              </c:ext>
            </c:extLst>
          </c:dPt>
          <c:dLbls>
            <c:dLbl>
              <c:idx val="0"/>
              <c:tx>
                <c:rich>
                  <a:bodyPr/>
                  <a:lstStyle/>
                  <a:p>
                    <a:r>
                      <a:rPr lang="en-US"/>
                      <a:t>$109.63</a:t>
                    </a:r>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D7F-4FDB-BAFC-B9073E0DEE78}"/>
                </c:ext>
              </c:extLst>
            </c:dLbl>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mn-lt"/>
                    <a:ea typeface="+mn-ea"/>
                    <a:cs typeface="Calibri Light" panose="020F0302020204030204" pitchFamily="34" charset="0"/>
                  </a:defRPr>
                </a:pPr>
                <a:endParaRPr lang="es-S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Hoja2!$C$12</c:f>
              <c:numCache>
                <c:formatCode>"$"#,##0.00</c:formatCode>
                <c:ptCount val="1"/>
                <c:pt idx="0">
                  <c:v>109.63</c:v>
                </c:pt>
              </c:numCache>
            </c:numRef>
          </c:val>
          <c:extLst>
            <c:ext xmlns:c16="http://schemas.microsoft.com/office/drawing/2014/chart" uri="{C3380CC4-5D6E-409C-BE32-E72D297353CC}">
              <c16:uniqueId val="{00000002-AD7F-4FDB-BAFC-B9073E0DEE78}"/>
            </c:ext>
          </c:extLst>
        </c:ser>
        <c:ser>
          <c:idx val="1"/>
          <c:order val="1"/>
          <c:tx>
            <c:strRef>
              <c:f>Hoja2!$A$13</c:f>
              <c:strCache>
                <c:ptCount val="1"/>
                <c:pt idx="0">
                  <c:v>Aporte Crédito</c:v>
                </c:pt>
              </c:strCache>
            </c:strRef>
          </c:tx>
          <c:spPr>
            <a:solidFill>
              <a:schemeClr val="tx2">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mn-lt"/>
                    <a:ea typeface="+mn-ea"/>
                    <a:cs typeface="Calibri Light" panose="020F0302020204030204" pitchFamily="34" charset="0"/>
                  </a:defRPr>
                </a:pPr>
                <a:endParaRPr lang="es-S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Hoja2!$C$13</c:f>
              <c:numCache>
                <c:formatCode>"$"#,##0.00</c:formatCode>
                <c:ptCount val="1"/>
                <c:pt idx="0">
                  <c:v>31.217854035999991</c:v>
                </c:pt>
              </c:numCache>
            </c:numRef>
          </c:val>
          <c:extLst>
            <c:ext xmlns:c16="http://schemas.microsoft.com/office/drawing/2014/chart" uri="{C3380CC4-5D6E-409C-BE32-E72D297353CC}">
              <c16:uniqueId val="{00000003-AD7F-4FDB-BAFC-B9073E0DEE78}"/>
            </c:ext>
          </c:extLst>
        </c:ser>
        <c:ser>
          <c:idx val="2"/>
          <c:order val="2"/>
          <c:tx>
            <c:strRef>
              <c:f>Hoja2!$A$14</c:f>
              <c:strCache>
                <c:ptCount val="1"/>
                <c:pt idx="0">
                  <c:v>Vivienda Social</c:v>
                </c:pt>
              </c:strCache>
            </c:strRef>
          </c:tx>
          <c:spPr>
            <a:solidFill>
              <a:srgbClr val="4F81BD">
                <a:lumMod val="75000"/>
              </a:srgbClr>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mn-lt"/>
                    <a:ea typeface="+mn-ea"/>
                    <a:cs typeface="Calibri Light" panose="020F0302020204030204" pitchFamily="34" charset="0"/>
                  </a:defRPr>
                </a:pPr>
                <a:endParaRPr lang="es-S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Hoja2!$C$14</c:f>
              <c:numCache>
                <c:formatCode>"$"#,##0.00</c:formatCode>
                <c:ptCount val="1"/>
                <c:pt idx="0">
                  <c:v>10.640697531999994</c:v>
                </c:pt>
              </c:numCache>
            </c:numRef>
          </c:val>
          <c:extLst>
            <c:ext xmlns:c16="http://schemas.microsoft.com/office/drawing/2014/chart" uri="{C3380CC4-5D6E-409C-BE32-E72D297353CC}">
              <c16:uniqueId val="{00000004-AD7F-4FDB-BAFC-B9073E0DEE78}"/>
            </c:ext>
          </c:extLst>
        </c:ser>
        <c:ser>
          <c:idx val="3"/>
          <c:order val="3"/>
          <c:tx>
            <c:strRef>
              <c:f>Hoja2!$A$15</c:f>
              <c:strCache>
                <c:ptCount val="1"/>
                <c:pt idx="0">
                  <c:v>Vivienda Cercana</c:v>
                </c:pt>
              </c:strCache>
            </c:strRef>
          </c:tx>
          <c:spPr>
            <a:solidFill>
              <a:schemeClr val="accent5">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mn-lt"/>
                    <a:ea typeface="+mn-ea"/>
                    <a:cs typeface="Calibri Light" panose="020F0302020204030204" pitchFamily="34" charset="0"/>
                  </a:defRPr>
                </a:pPr>
                <a:endParaRPr lang="es-S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Hoja2!$C$15</c:f>
              <c:numCache>
                <c:formatCode>"$"#,##0.00</c:formatCode>
                <c:ptCount val="1"/>
                <c:pt idx="0">
                  <c:v>29.756696593999997</c:v>
                </c:pt>
              </c:numCache>
            </c:numRef>
          </c:val>
          <c:extLst>
            <c:ext xmlns:c16="http://schemas.microsoft.com/office/drawing/2014/chart" uri="{C3380CC4-5D6E-409C-BE32-E72D297353CC}">
              <c16:uniqueId val="{00000005-AD7F-4FDB-BAFC-B9073E0DEE78}"/>
            </c:ext>
          </c:extLst>
        </c:ser>
        <c:ser>
          <c:idx val="4"/>
          <c:order val="4"/>
          <c:tx>
            <c:strRef>
              <c:f>Hoja2!$A$16</c:f>
              <c:strCache>
                <c:ptCount val="1"/>
                <c:pt idx="0">
                  <c:v>Casa Mujer</c:v>
                </c:pt>
              </c:strCache>
            </c:strRef>
          </c:tx>
          <c:spPr>
            <a:solidFill>
              <a:sysClr val="window" lastClr="FFFFFF">
                <a:lumMod val="65000"/>
              </a:sysClr>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mn-lt"/>
                    <a:ea typeface="+mn-ea"/>
                    <a:cs typeface="Calibri Light" panose="020F0302020204030204" pitchFamily="34" charset="0"/>
                  </a:defRPr>
                </a:pPr>
                <a:endParaRPr lang="es-S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Hoja2!$C$16</c:f>
              <c:numCache>
                <c:formatCode>"$"#,##0.00</c:formatCode>
                <c:ptCount val="1"/>
                <c:pt idx="0">
                  <c:v>12.780668099999996</c:v>
                </c:pt>
              </c:numCache>
            </c:numRef>
          </c:val>
          <c:extLst>
            <c:ext xmlns:c16="http://schemas.microsoft.com/office/drawing/2014/chart" uri="{C3380CC4-5D6E-409C-BE32-E72D297353CC}">
              <c16:uniqueId val="{00000006-AD7F-4FDB-BAFC-B9073E0DEE78}"/>
            </c:ext>
          </c:extLst>
        </c:ser>
        <c:ser>
          <c:idx val="5"/>
          <c:order val="5"/>
          <c:tx>
            <c:strRef>
              <c:f>Hoja2!$A$17</c:f>
              <c:strCache>
                <c:ptCount val="1"/>
                <c:pt idx="0">
                  <c:v>Vivienda en Altura</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mn-lt"/>
                    <a:ea typeface="+mn-ea"/>
                    <a:cs typeface="Calibri Light" panose="020F0302020204030204" pitchFamily="34" charset="0"/>
                  </a:defRPr>
                </a:pPr>
                <a:endParaRPr lang="es-S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Hoja2!$C$17</c:f>
              <c:numCache>
                <c:formatCode>"$"#,##0.00</c:formatCode>
                <c:ptCount val="1"/>
                <c:pt idx="0">
                  <c:v>0.85818739200000005</c:v>
                </c:pt>
              </c:numCache>
            </c:numRef>
          </c:val>
          <c:extLst>
            <c:ext xmlns:c16="http://schemas.microsoft.com/office/drawing/2014/chart" uri="{C3380CC4-5D6E-409C-BE32-E72D297353CC}">
              <c16:uniqueId val="{00000007-AD7F-4FDB-BAFC-B9073E0DEE78}"/>
            </c:ext>
          </c:extLst>
        </c:ser>
        <c:dLbls>
          <c:showLegendKey val="0"/>
          <c:showVal val="0"/>
          <c:showCatName val="0"/>
          <c:showSerName val="0"/>
          <c:showPercent val="0"/>
          <c:showBubbleSize val="0"/>
        </c:dLbls>
        <c:gapWidth val="150"/>
        <c:axId val="145891328"/>
        <c:axId val="145892864"/>
      </c:barChart>
      <c:catAx>
        <c:axId val="14589132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mn-lt"/>
                <a:ea typeface="+mn-ea"/>
                <a:cs typeface="Calibri Light" panose="020F0302020204030204" pitchFamily="34" charset="0"/>
              </a:defRPr>
            </a:pPr>
            <a:endParaRPr lang="es-SV"/>
          </a:p>
        </c:txPr>
        <c:crossAx val="145892864"/>
        <c:crosses val="autoZero"/>
        <c:auto val="1"/>
        <c:lblAlgn val="ctr"/>
        <c:lblOffset val="100"/>
        <c:noMultiLvlLbl val="0"/>
      </c:catAx>
      <c:valAx>
        <c:axId val="145892864"/>
        <c:scaling>
          <c:orientation val="minMax"/>
          <c:min val="0"/>
        </c:scaling>
        <c:delete val="0"/>
        <c:axPos val="l"/>
        <c:numFmt formatCode="&quot;$&quot;#,##0.00" sourceLinked="1"/>
        <c:majorTickMark val="none"/>
        <c:minorTickMark val="none"/>
        <c:tickLblPos val="nextTo"/>
        <c:spPr>
          <a:noFill/>
          <a:ln>
            <a:solidFill>
              <a:sysClr val="window" lastClr="FFFFFF">
                <a:lumMod val="75000"/>
              </a:sysClr>
            </a:solidFill>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mn-lt"/>
                <a:ea typeface="+mn-ea"/>
                <a:cs typeface="Calibri Light" panose="020F0302020204030204" pitchFamily="34" charset="0"/>
              </a:defRPr>
            </a:pPr>
            <a:endParaRPr lang="es-SV"/>
          </a:p>
        </c:txPr>
        <c:crossAx val="145891328"/>
        <c:crosses val="autoZero"/>
        <c:crossBetween val="between"/>
      </c:valAx>
      <c:spPr>
        <a:noFill/>
        <a:ln>
          <a:noFill/>
        </a:ln>
        <a:effectLst/>
      </c:spPr>
    </c:plotArea>
    <c:legend>
      <c:legendPos val="r"/>
      <c:layout>
        <c:manualLayout>
          <c:xMode val="edge"/>
          <c:yMode val="edge"/>
          <c:x val="4.7305673329295375E-2"/>
          <c:y val="0.89760033426745722"/>
          <c:w val="0.91423278820916598"/>
          <c:h val="0.10239981196380303"/>
        </c:manualLayout>
      </c:layout>
      <c:overlay val="0"/>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mn-lt"/>
              <a:ea typeface="+mn-ea"/>
              <a:cs typeface="Calibri Light" panose="020F0302020204030204" pitchFamily="34" charset="0"/>
            </a:defRPr>
          </a:pPr>
          <a:endParaRPr lang="es-SV"/>
        </a:p>
      </c:txPr>
    </c:legend>
    <c:plotVisOnly val="1"/>
    <c:dispBlanksAs val="gap"/>
    <c:showDLblsOverMax val="0"/>
  </c:chart>
  <c:spPr>
    <a:noFill/>
    <a:ln w="9525" cap="flat" cmpd="sng" algn="ctr">
      <a:noFill/>
      <a:round/>
    </a:ln>
    <a:effectLst/>
  </c:spPr>
  <c:txPr>
    <a:bodyPr/>
    <a:lstStyle/>
    <a:p>
      <a:pPr>
        <a:defRPr sz="1050" b="0">
          <a:solidFill>
            <a:sysClr val="windowText" lastClr="000000"/>
          </a:solidFill>
          <a:latin typeface="+mn-lt"/>
          <a:cs typeface="Calibri Light" panose="020F0302020204030204" pitchFamily="34" charset="0"/>
        </a:defRPr>
      </a:pPr>
      <a:endParaRPr lang="es-SV"/>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vl1pPr>
          </a:lstStyle>
          <a:p>
            <a:pPr>
              <a:defRPr/>
            </a:pPr>
            <a:endParaRPr lang="es-SV"/>
          </a:p>
        </p:txBody>
      </p:sp>
      <p:sp>
        <p:nvSpPr>
          <p:cNvPr id="3" name="2 Marcador de fecha"/>
          <p:cNvSpPr>
            <a:spLocks noGrp="1"/>
          </p:cNvSpPr>
          <p:nvPr>
            <p:ph type="dt" idx="1"/>
          </p:nvPr>
        </p:nvSpPr>
        <p:spPr>
          <a:xfrm>
            <a:off x="3970338" y="0"/>
            <a:ext cx="3038475" cy="465138"/>
          </a:xfrm>
          <a:prstGeom prst="rect">
            <a:avLst/>
          </a:prstGeom>
        </p:spPr>
        <p:txBody>
          <a:bodyPr vert="horz" lIns="93177" tIns="46589" rIns="93177" bIns="46589" rtlCol="0"/>
          <a:lstStyle>
            <a:lvl1pPr algn="r">
              <a:defRPr sz="1200"/>
            </a:lvl1pPr>
          </a:lstStyle>
          <a:p>
            <a:pPr>
              <a:defRPr/>
            </a:pPr>
            <a:fld id="{AC4B5729-474A-4A2C-B3DB-EE69E080272F}" type="datetimeFigureOut">
              <a:rPr lang="es-SV"/>
              <a:pPr>
                <a:defRPr/>
              </a:pPr>
              <a:t>7/10/2019</a:t>
            </a:fld>
            <a:endParaRPr lang="es-SV"/>
          </a:p>
        </p:txBody>
      </p:sp>
      <p:sp>
        <p:nvSpPr>
          <p:cNvPr id="4" name="3 Marcador de imagen de diapositiva"/>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s-SV" noProof="0" smtClean="0"/>
          </a:p>
        </p:txBody>
      </p:sp>
      <p:sp>
        <p:nvSpPr>
          <p:cNvPr id="5" name="4 Marcador de notas"/>
          <p:cNvSpPr>
            <a:spLocks noGrp="1"/>
          </p:cNvSpPr>
          <p:nvPr>
            <p:ph type="body" sz="quarter" idx="3"/>
          </p:nvPr>
        </p:nvSpPr>
        <p:spPr>
          <a:xfrm>
            <a:off x="701675" y="4416425"/>
            <a:ext cx="5607050" cy="4183063"/>
          </a:xfrm>
          <a:prstGeom prst="rect">
            <a:avLst/>
          </a:prstGeom>
        </p:spPr>
        <p:txBody>
          <a:bodyPr vert="horz" lIns="93177" tIns="46589" rIns="93177" bIns="46589" rtlCol="0"/>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SV" noProof="0" smtClean="0"/>
          </a:p>
        </p:txBody>
      </p:sp>
      <p:sp>
        <p:nvSpPr>
          <p:cNvPr id="6" name="5 Marcador de pie de página"/>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a:defRPr sz="1200"/>
            </a:lvl1pPr>
          </a:lstStyle>
          <a:p>
            <a:pPr>
              <a:defRPr/>
            </a:pPr>
            <a:endParaRPr lang="es-SV"/>
          </a:p>
        </p:txBody>
      </p:sp>
      <p:sp>
        <p:nvSpPr>
          <p:cNvPr id="7" name="6 Marcador de número de diapositiva"/>
          <p:cNvSpPr>
            <a:spLocks noGrp="1"/>
          </p:cNvSpPr>
          <p:nvPr>
            <p:ph type="sldNum" sz="quarter" idx="5"/>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a:defRPr sz="1200"/>
            </a:lvl1pPr>
          </a:lstStyle>
          <a:p>
            <a:pPr>
              <a:defRPr/>
            </a:pPr>
            <a:fld id="{52E2D63F-DD82-412B-915F-8A827144334A}" type="slidenum">
              <a:rPr lang="es-SV" altLang="es-SV"/>
              <a:pPr>
                <a:defRPr/>
              </a:pPr>
              <a:t>‹Nº›</a:t>
            </a:fld>
            <a:endParaRPr lang="es-SV" altLang="es-SV"/>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Portada">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91496C6-AB8D-48C6-B373-F375E13789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65097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Separador">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D6E79A-97EB-460A-AAB0-5C4BC7191E63}"/>
              </a:ext>
            </a:extLst>
          </p:cNvPr>
          <p:cNvSpPr>
            <a:spLocks noGrp="1"/>
          </p:cNvSpPr>
          <p:nvPr>
            <p:ph type="ctrTitle" hasCustomPrompt="1"/>
          </p:nvPr>
        </p:nvSpPr>
        <p:spPr>
          <a:xfrm>
            <a:off x="3581400" y="4400549"/>
            <a:ext cx="5981700" cy="590551"/>
          </a:xfrm>
        </p:spPr>
        <p:txBody>
          <a:bodyPr anchor="b">
            <a:noAutofit/>
          </a:bodyPr>
          <a:lstStyle>
            <a:lvl1pPr algn="l">
              <a:defRPr sz="4000" b="1">
                <a:solidFill>
                  <a:schemeClr val="bg1"/>
                </a:solidFill>
              </a:defRPr>
            </a:lvl1pPr>
          </a:lstStyle>
          <a:p>
            <a:r>
              <a:rPr lang="es-ES" dirty="0"/>
              <a:t>Título</a:t>
            </a:r>
            <a:endParaRPr lang="es-SV" dirty="0"/>
          </a:p>
        </p:txBody>
      </p:sp>
      <p:sp>
        <p:nvSpPr>
          <p:cNvPr id="3" name="Subtítulo 2">
            <a:extLst>
              <a:ext uri="{FF2B5EF4-FFF2-40B4-BE49-F238E27FC236}">
                <a16:creationId xmlns:a16="http://schemas.microsoft.com/office/drawing/2014/main" id="{C6522486-F206-45E5-A498-E7F386D6A88E}"/>
              </a:ext>
            </a:extLst>
          </p:cNvPr>
          <p:cNvSpPr>
            <a:spLocks noGrp="1"/>
          </p:cNvSpPr>
          <p:nvPr>
            <p:ph type="subTitle" idx="1"/>
          </p:nvPr>
        </p:nvSpPr>
        <p:spPr>
          <a:xfrm>
            <a:off x="3581400" y="5392738"/>
            <a:ext cx="8248650" cy="8270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SV" dirty="0"/>
          </a:p>
        </p:txBody>
      </p:sp>
      <p:sp>
        <p:nvSpPr>
          <p:cNvPr id="13" name="Marcador de contenido 12">
            <a:extLst>
              <a:ext uri="{FF2B5EF4-FFF2-40B4-BE49-F238E27FC236}">
                <a16:creationId xmlns:a16="http://schemas.microsoft.com/office/drawing/2014/main" id="{A118E509-D0AD-4516-9599-E439EAEB5D09}"/>
              </a:ext>
            </a:extLst>
          </p:cNvPr>
          <p:cNvSpPr>
            <a:spLocks noGrp="1"/>
          </p:cNvSpPr>
          <p:nvPr>
            <p:ph sz="quarter" idx="10"/>
          </p:nvPr>
        </p:nvSpPr>
        <p:spPr>
          <a:xfrm>
            <a:off x="3429000" y="0"/>
            <a:ext cx="8763000" cy="399891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pic>
        <p:nvPicPr>
          <p:cNvPr id="6" name="Imagen 5">
            <a:extLst>
              <a:ext uri="{FF2B5EF4-FFF2-40B4-BE49-F238E27FC236}">
                <a16:creationId xmlns:a16="http://schemas.microsoft.com/office/drawing/2014/main" id="{65700391-913F-451E-9B7A-1B9F3DEF0C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1084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Índice">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D63E1AD-B6EC-49D9-9BF4-D880ACECDB38}"/>
              </a:ext>
            </a:extLst>
          </p:cNvPr>
          <p:cNvSpPr>
            <a:spLocks noGrp="1"/>
          </p:cNvSpPr>
          <p:nvPr>
            <p:ph idx="1"/>
          </p:nvPr>
        </p:nvSpPr>
        <p:spPr>
          <a:xfrm>
            <a:off x="3048000" y="1825625"/>
            <a:ext cx="6343650" cy="362267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dirty="0"/>
          </a:p>
        </p:txBody>
      </p:sp>
      <p:sp>
        <p:nvSpPr>
          <p:cNvPr id="9" name="Título 8">
            <a:extLst>
              <a:ext uri="{FF2B5EF4-FFF2-40B4-BE49-F238E27FC236}">
                <a16:creationId xmlns:a16="http://schemas.microsoft.com/office/drawing/2014/main" id="{08650420-B4E9-449F-B636-FCF2D3941C48}"/>
              </a:ext>
            </a:extLst>
          </p:cNvPr>
          <p:cNvSpPr>
            <a:spLocks noGrp="1"/>
          </p:cNvSpPr>
          <p:nvPr>
            <p:ph type="title" hasCustomPrompt="1"/>
          </p:nvPr>
        </p:nvSpPr>
        <p:spPr>
          <a:xfrm>
            <a:off x="3048000" y="365125"/>
            <a:ext cx="6343650" cy="1325563"/>
          </a:xfrm>
        </p:spPr>
        <p:txBody>
          <a:bodyPr>
            <a:normAutofit/>
          </a:bodyPr>
          <a:lstStyle>
            <a:lvl1pPr>
              <a:defRPr sz="5400" b="1">
                <a:solidFill>
                  <a:srgbClr val="00B0F0"/>
                </a:solidFill>
              </a:defRPr>
            </a:lvl1pPr>
          </a:lstStyle>
          <a:p>
            <a:r>
              <a:rPr lang="es-ES" dirty="0"/>
              <a:t>Título</a:t>
            </a:r>
            <a:endParaRPr lang="es-SV" dirty="0"/>
          </a:p>
        </p:txBody>
      </p:sp>
      <p:pic>
        <p:nvPicPr>
          <p:cNvPr id="5" name="Imagen 4" descr="Imagen que contiene captura de pantalla&#10;&#10;Descripción generada automáticamente">
            <a:extLst>
              <a:ext uri="{FF2B5EF4-FFF2-40B4-BE49-F238E27FC236}">
                <a16:creationId xmlns:a16="http://schemas.microsoft.com/office/drawing/2014/main" id="{BB7A52BE-6D80-4E90-AB36-04F7D68E867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2456907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parador">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D6E79A-97EB-460A-AAB0-5C4BC7191E63}"/>
              </a:ext>
            </a:extLst>
          </p:cNvPr>
          <p:cNvSpPr>
            <a:spLocks noGrp="1"/>
          </p:cNvSpPr>
          <p:nvPr>
            <p:ph type="ctrTitle" hasCustomPrompt="1"/>
          </p:nvPr>
        </p:nvSpPr>
        <p:spPr>
          <a:xfrm>
            <a:off x="3581400" y="4400549"/>
            <a:ext cx="5981700" cy="590551"/>
          </a:xfrm>
        </p:spPr>
        <p:txBody>
          <a:bodyPr anchor="b">
            <a:noAutofit/>
          </a:bodyPr>
          <a:lstStyle>
            <a:lvl1pPr algn="l">
              <a:defRPr sz="4000" b="1">
                <a:solidFill>
                  <a:schemeClr val="bg1"/>
                </a:solidFill>
              </a:defRPr>
            </a:lvl1pPr>
          </a:lstStyle>
          <a:p>
            <a:r>
              <a:rPr lang="es-ES" dirty="0"/>
              <a:t>Título</a:t>
            </a:r>
            <a:endParaRPr lang="es-SV" dirty="0"/>
          </a:p>
        </p:txBody>
      </p:sp>
      <p:sp>
        <p:nvSpPr>
          <p:cNvPr id="3" name="Subtítulo 2">
            <a:extLst>
              <a:ext uri="{FF2B5EF4-FFF2-40B4-BE49-F238E27FC236}">
                <a16:creationId xmlns:a16="http://schemas.microsoft.com/office/drawing/2014/main" id="{C6522486-F206-45E5-A498-E7F386D6A88E}"/>
              </a:ext>
            </a:extLst>
          </p:cNvPr>
          <p:cNvSpPr>
            <a:spLocks noGrp="1"/>
          </p:cNvSpPr>
          <p:nvPr>
            <p:ph type="subTitle" idx="1"/>
          </p:nvPr>
        </p:nvSpPr>
        <p:spPr>
          <a:xfrm>
            <a:off x="3581400" y="5392738"/>
            <a:ext cx="8248650" cy="8270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SV" dirty="0"/>
          </a:p>
        </p:txBody>
      </p:sp>
      <p:sp>
        <p:nvSpPr>
          <p:cNvPr id="13" name="Marcador de contenido 12">
            <a:extLst>
              <a:ext uri="{FF2B5EF4-FFF2-40B4-BE49-F238E27FC236}">
                <a16:creationId xmlns:a16="http://schemas.microsoft.com/office/drawing/2014/main" id="{A118E509-D0AD-4516-9599-E439EAEB5D09}"/>
              </a:ext>
            </a:extLst>
          </p:cNvPr>
          <p:cNvSpPr>
            <a:spLocks noGrp="1"/>
          </p:cNvSpPr>
          <p:nvPr>
            <p:ph sz="quarter" idx="10"/>
          </p:nvPr>
        </p:nvSpPr>
        <p:spPr>
          <a:xfrm>
            <a:off x="3429000" y="0"/>
            <a:ext cx="8763000" cy="399891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pic>
        <p:nvPicPr>
          <p:cNvPr id="6" name="Imagen 5">
            <a:extLst>
              <a:ext uri="{FF2B5EF4-FFF2-40B4-BE49-F238E27FC236}">
                <a16:creationId xmlns:a16="http://schemas.microsoft.com/office/drawing/2014/main" id="{65700391-913F-451E-9B7A-1B9F3DEF0C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34353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ido principal">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FDB9D51-6684-4792-947D-EC7B9C72E3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648" y="0"/>
            <a:ext cx="12191999" cy="6858000"/>
          </a:xfrm>
          <a:prstGeom prst="rect">
            <a:avLst/>
          </a:prstGeom>
        </p:spPr>
      </p:pic>
    </p:spTree>
    <p:extLst>
      <p:ext uri="{BB962C8B-B14F-4D97-AF65-F5344CB8AC3E}">
        <p14:creationId xmlns:p14="http://schemas.microsoft.com/office/powerpoint/2010/main" val="46568368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F070D8-EB50-4DC1-AA64-1195CDF99B65}"/>
              </a:ext>
            </a:extLst>
          </p:cNvPr>
          <p:cNvSpPr>
            <a:spLocks noGrp="1"/>
          </p:cNvSpPr>
          <p:nvPr>
            <p:ph type="title"/>
          </p:nvPr>
        </p:nvSpPr>
        <p:spPr>
          <a:xfrm>
            <a:off x="838200" y="365126"/>
            <a:ext cx="10515600" cy="937202"/>
          </a:xfrm>
        </p:spPr>
        <p:txBody>
          <a:bodyPr/>
          <a:lstStyle/>
          <a:p>
            <a:r>
              <a:rPr lang="es-ES" dirty="0"/>
              <a:t>Haga clic para modificar el estilo de título del patrón</a:t>
            </a:r>
            <a:endParaRPr lang="es-SV" dirty="0"/>
          </a:p>
        </p:txBody>
      </p:sp>
      <p:sp>
        <p:nvSpPr>
          <p:cNvPr id="7" name="Marcador de texto 6">
            <a:extLst>
              <a:ext uri="{FF2B5EF4-FFF2-40B4-BE49-F238E27FC236}">
                <a16:creationId xmlns:a16="http://schemas.microsoft.com/office/drawing/2014/main" id="{769D8DA2-874E-4835-947D-42E5C9736D74}"/>
              </a:ext>
            </a:extLst>
          </p:cNvPr>
          <p:cNvSpPr>
            <a:spLocks noGrp="1"/>
          </p:cNvSpPr>
          <p:nvPr>
            <p:ph type="body" sz="quarter" idx="10"/>
          </p:nvPr>
        </p:nvSpPr>
        <p:spPr>
          <a:xfrm>
            <a:off x="6096000" y="1855788"/>
            <a:ext cx="5257800" cy="3505921"/>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SV" dirty="0"/>
          </a:p>
        </p:txBody>
      </p:sp>
      <p:pic>
        <p:nvPicPr>
          <p:cNvPr id="4" name="Imagen 3" descr="Imagen que contiene captura de pantalla&#10;&#10;Descripción generada automáticamente">
            <a:extLst>
              <a:ext uri="{FF2B5EF4-FFF2-40B4-BE49-F238E27FC236}">
                <a16:creationId xmlns:a16="http://schemas.microsoft.com/office/drawing/2014/main" id="{CD7DBE71-38A1-47F4-B6CB-36D3F43823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24072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mtClean="0"/>
              <a:t>Clic para editar título</a:t>
            </a:r>
            <a:endParaRPr lang="es-ES"/>
          </a:p>
        </p:txBody>
      </p:sp>
      <p:sp>
        <p:nvSpPr>
          <p:cNvPr id="3" name="Marcador de contenido 2"/>
          <p:cNvSpPr>
            <a:spLocks noGrp="1"/>
          </p:cNvSpPr>
          <p:nvPr>
            <p:ph idx="1"/>
          </p:nvPr>
        </p:nvSpPr>
        <p:spPr/>
        <p:txBody>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
          </a:p>
        </p:txBody>
      </p:sp>
      <p:sp>
        <p:nvSpPr>
          <p:cNvPr id="4" name="Marcador de fecha 3"/>
          <p:cNvSpPr>
            <a:spLocks noGrp="1"/>
          </p:cNvSpPr>
          <p:nvPr>
            <p:ph type="dt" sz="half" idx="10"/>
          </p:nvPr>
        </p:nvSpPr>
        <p:spPr/>
        <p:txBody>
          <a:bodyPr/>
          <a:lstStyle>
            <a:lvl1pPr>
              <a:defRPr/>
            </a:lvl1pPr>
          </a:lstStyle>
          <a:p>
            <a:pPr>
              <a:defRPr/>
            </a:pPr>
            <a:fld id="{F9610F69-FB89-410C-8BBA-D211CE62DCD8}" type="datetimeFigureOut">
              <a:rPr lang="es-ES_tradnl"/>
              <a:pPr>
                <a:defRPr/>
              </a:pPr>
              <a:t>07/10/2019</a:t>
            </a:fld>
            <a:endParaRPr lang="es-ES_tradnl"/>
          </a:p>
        </p:txBody>
      </p:sp>
      <p:sp>
        <p:nvSpPr>
          <p:cNvPr id="5" name="Marcador de pie de página 4"/>
          <p:cNvSpPr>
            <a:spLocks noGrp="1"/>
          </p:cNvSpPr>
          <p:nvPr>
            <p:ph type="ftr" sz="quarter" idx="11"/>
          </p:nvPr>
        </p:nvSpPr>
        <p:spPr/>
        <p:txBody>
          <a:bodyPr/>
          <a:lstStyle>
            <a:lvl1pPr>
              <a:defRPr/>
            </a:lvl1pPr>
          </a:lstStyle>
          <a:p>
            <a:pPr>
              <a:defRPr/>
            </a:pPr>
            <a:endParaRPr lang="es-ES_tradnl"/>
          </a:p>
        </p:txBody>
      </p:sp>
      <p:sp>
        <p:nvSpPr>
          <p:cNvPr id="6" name="Marcador de número de diapositiva 5"/>
          <p:cNvSpPr>
            <a:spLocks noGrp="1"/>
          </p:cNvSpPr>
          <p:nvPr>
            <p:ph type="sldNum" sz="quarter" idx="12"/>
          </p:nvPr>
        </p:nvSpPr>
        <p:spPr/>
        <p:txBody>
          <a:bodyPr/>
          <a:lstStyle>
            <a:lvl1pPr>
              <a:defRPr/>
            </a:lvl1pPr>
          </a:lstStyle>
          <a:p>
            <a:pPr>
              <a:defRPr/>
            </a:pPr>
            <a:fld id="{49F65745-FEC1-409D-AA3D-01589111EA9B}" type="slidenum">
              <a:rPr lang="es-ES_tradnl"/>
              <a:pPr>
                <a:defRPr/>
              </a:pPr>
              <a:t>‹Nº›</a:t>
            </a:fld>
            <a:endParaRPr lang="es-ES_tradnl"/>
          </a:p>
        </p:txBody>
      </p:sp>
    </p:spTree>
    <p:extLst>
      <p:ext uri="{BB962C8B-B14F-4D97-AF65-F5344CB8AC3E}">
        <p14:creationId xmlns:p14="http://schemas.microsoft.com/office/powerpoint/2010/main" val="3505258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Separador">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D6E79A-97EB-460A-AAB0-5C4BC7191E63}"/>
              </a:ext>
            </a:extLst>
          </p:cNvPr>
          <p:cNvSpPr>
            <a:spLocks noGrp="1"/>
          </p:cNvSpPr>
          <p:nvPr>
            <p:ph type="ctrTitle" hasCustomPrompt="1"/>
          </p:nvPr>
        </p:nvSpPr>
        <p:spPr>
          <a:xfrm>
            <a:off x="3581400" y="4400549"/>
            <a:ext cx="5981700" cy="590551"/>
          </a:xfrm>
        </p:spPr>
        <p:txBody>
          <a:bodyPr anchor="b">
            <a:noAutofit/>
          </a:bodyPr>
          <a:lstStyle>
            <a:lvl1pPr algn="l">
              <a:defRPr sz="4000" b="1">
                <a:solidFill>
                  <a:schemeClr val="bg1"/>
                </a:solidFill>
              </a:defRPr>
            </a:lvl1pPr>
          </a:lstStyle>
          <a:p>
            <a:r>
              <a:rPr lang="es-ES" dirty="0"/>
              <a:t>Título</a:t>
            </a:r>
            <a:endParaRPr lang="es-SV" dirty="0"/>
          </a:p>
        </p:txBody>
      </p:sp>
      <p:sp>
        <p:nvSpPr>
          <p:cNvPr id="3" name="Subtítulo 2">
            <a:extLst>
              <a:ext uri="{FF2B5EF4-FFF2-40B4-BE49-F238E27FC236}">
                <a16:creationId xmlns:a16="http://schemas.microsoft.com/office/drawing/2014/main" id="{C6522486-F206-45E5-A498-E7F386D6A88E}"/>
              </a:ext>
            </a:extLst>
          </p:cNvPr>
          <p:cNvSpPr>
            <a:spLocks noGrp="1"/>
          </p:cNvSpPr>
          <p:nvPr>
            <p:ph type="subTitle" idx="1"/>
          </p:nvPr>
        </p:nvSpPr>
        <p:spPr>
          <a:xfrm>
            <a:off x="3581400" y="5392738"/>
            <a:ext cx="8248650" cy="8270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SV" dirty="0"/>
          </a:p>
        </p:txBody>
      </p:sp>
      <p:sp>
        <p:nvSpPr>
          <p:cNvPr id="13" name="Marcador de contenido 12">
            <a:extLst>
              <a:ext uri="{FF2B5EF4-FFF2-40B4-BE49-F238E27FC236}">
                <a16:creationId xmlns:a16="http://schemas.microsoft.com/office/drawing/2014/main" id="{A118E509-D0AD-4516-9599-E439EAEB5D09}"/>
              </a:ext>
            </a:extLst>
          </p:cNvPr>
          <p:cNvSpPr>
            <a:spLocks noGrp="1"/>
          </p:cNvSpPr>
          <p:nvPr>
            <p:ph sz="quarter" idx="10"/>
          </p:nvPr>
        </p:nvSpPr>
        <p:spPr>
          <a:xfrm>
            <a:off x="3429000" y="0"/>
            <a:ext cx="8763000" cy="399891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pic>
        <p:nvPicPr>
          <p:cNvPr id="6" name="Imagen 5">
            <a:extLst>
              <a:ext uri="{FF2B5EF4-FFF2-40B4-BE49-F238E27FC236}">
                <a16:creationId xmlns:a16="http://schemas.microsoft.com/office/drawing/2014/main" id="{65700391-913F-451E-9B7A-1B9F3DEF0C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75935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F070D8-EB50-4DC1-AA64-1195CDF99B65}"/>
              </a:ext>
            </a:extLst>
          </p:cNvPr>
          <p:cNvSpPr>
            <a:spLocks noGrp="1"/>
          </p:cNvSpPr>
          <p:nvPr>
            <p:ph type="title"/>
          </p:nvPr>
        </p:nvSpPr>
        <p:spPr>
          <a:xfrm>
            <a:off x="838200" y="365126"/>
            <a:ext cx="10515600" cy="937202"/>
          </a:xfrm>
        </p:spPr>
        <p:txBody>
          <a:bodyPr/>
          <a:lstStyle/>
          <a:p>
            <a:r>
              <a:rPr lang="es-ES" dirty="0"/>
              <a:t>Haga clic para modificar el estilo de título del patrón</a:t>
            </a:r>
            <a:endParaRPr lang="es-SV" dirty="0"/>
          </a:p>
        </p:txBody>
      </p:sp>
      <p:sp>
        <p:nvSpPr>
          <p:cNvPr id="7" name="Marcador de texto 6">
            <a:extLst>
              <a:ext uri="{FF2B5EF4-FFF2-40B4-BE49-F238E27FC236}">
                <a16:creationId xmlns:a16="http://schemas.microsoft.com/office/drawing/2014/main" id="{769D8DA2-874E-4835-947D-42E5C9736D74}"/>
              </a:ext>
            </a:extLst>
          </p:cNvPr>
          <p:cNvSpPr>
            <a:spLocks noGrp="1"/>
          </p:cNvSpPr>
          <p:nvPr>
            <p:ph type="body" sz="quarter" idx="10"/>
          </p:nvPr>
        </p:nvSpPr>
        <p:spPr>
          <a:xfrm>
            <a:off x="6096000" y="1855788"/>
            <a:ext cx="5257800" cy="3505921"/>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SV" dirty="0"/>
          </a:p>
        </p:txBody>
      </p:sp>
      <p:pic>
        <p:nvPicPr>
          <p:cNvPr id="4" name="Imagen 3" descr="Imagen que contiene captura de pantalla&#10;&#10;Descripción generada automáticamente">
            <a:extLst>
              <a:ext uri="{FF2B5EF4-FFF2-40B4-BE49-F238E27FC236}">
                <a16:creationId xmlns:a16="http://schemas.microsoft.com/office/drawing/2014/main" id="{CD7DBE71-38A1-47F4-B6CB-36D3F43823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2326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Separador">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D6E79A-97EB-460A-AAB0-5C4BC7191E63}"/>
              </a:ext>
            </a:extLst>
          </p:cNvPr>
          <p:cNvSpPr>
            <a:spLocks noGrp="1"/>
          </p:cNvSpPr>
          <p:nvPr>
            <p:ph type="ctrTitle" hasCustomPrompt="1"/>
          </p:nvPr>
        </p:nvSpPr>
        <p:spPr>
          <a:xfrm>
            <a:off x="3581400" y="4400549"/>
            <a:ext cx="5981700" cy="590551"/>
          </a:xfrm>
        </p:spPr>
        <p:txBody>
          <a:bodyPr anchor="b">
            <a:noAutofit/>
          </a:bodyPr>
          <a:lstStyle>
            <a:lvl1pPr algn="l">
              <a:defRPr sz="4000" b="1">
                <a:solidFill>
                  <a:schemeClr val="bg1"/>
                </a:solidFill>
              </a:defRPr>
            </a:lvl1pPr>
          </a:lstStyle>
          <a:p>
            <a:r>
              <a:rPr lang="es-ES" dirty="0"/>
              <a:t>Título</a:t>
            </a:r>
            <a:endParaRPr lang="es-SV" dirty="0"/>
          </a:p>
        </p:txBody>
      </p:sp>
      <p:sp>
        <p:nvSpPr>
          <p:cNvPr id="3" name="Subtítulo 2">
            <a:extLst>
              <a:ext uri="{FF2B5EF4-FFF2-40B4-BE49-F238E27FC236}">
                <a16:creationId xmlns:a16="http://schemas.microsoft.com/office/drawing/2014/main" id="{C6522486-F206-45E5-A498-E7F386D6A88E}"/>
              </a:ext>
            </a:extLst>
          </p:cNvPr>
          <p:cNvSpPr>
            <a:spLocks noGrp="1"/>
          </p:cNvSpPr>
          <p:nvPr>
            <p:ph type="subTitle" idx="1"/>
          </p:nvPr>
        </p:nvSpPr>
        <p:spPr>
          <a:xfrm>
            <a:off x="3581400" y="5392738"/>
            <a:ext cx="8248650" cy="82708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SV" dirty="0"/>
          </a:p>
        </p:txBody>
      </p:sp>
      <p:sp>
        <p:nvSpPr>
          <p:cNvPr id="13" name="Marcador de contenido 12">
            <a:extLst>
              <a:ext uri="{FF2B5EF4-FFF2-40B4-BE49-F238E27FC236}">
                <a16:creationId xmlns:a16="http://schemas.microsoft.com/office/drawing/2014/main" id="{A118E509-D0AD-4516-9599-E439EAEB5D09}"/>
              </a:ext>
            </a:extLst>
          </p:cNvPr>
          <p:cNvSpPr>
            <a:spLocks noGrp="1"/>
          </p:cNvSpPr>
          <p:nvPr>
            <p:ph sz="quarter" idx="10"/>
          </p:nvPr>
        </p:nvSpPr>
        <p:spPr>
          <a:xfrm>
            <a:off x="3429000" y="0"/>
            <a:ext cx="8763000" cy="399891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pic>
        <p:nvPicPr>
          <p:cNvPr id="6" name="Imagen 5">
            <a:extLst>
              <a:ext uri="{FF2B5EF4-FFF2-40B4-BE49-F238E27FC236}">
                <a16:creationId xmlns:a16="http://schemas.microsoft.com/office/drawing/2014/main" id="{65700391-913F-451E-9B7A-1B9F3DEF0C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40809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046336B-2DC2-470B-B150-5445298C3B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SV"/>
          </a:p>
        </p:txBody>
      </p:sp>
      <p:sp>
        <p:nvSpPr>
          <p:cNvPr id="3" name="Marcador de texto 2">
            <a:extLst>
              <a:ext uri="{FF2B5EF4-FFF2-40B4-BE49-F238E27FC236}">
                <a16:creationId xmlns:a16="http://schemas.microsoft.com/office/drawing/2014/main" id="{9BE9BEEB-F403-4A42-9719-7C3404F33A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SV"/>
          </a:p>
        </p:txBody>
      </p:sp>
      <p:sp>
        <p:nvSpPr>
          <p:cNvPr id="4" name="Marcador de fecha 3">
            <a:extLst>
              <a:ext uri="{FF2B5EF4-FFF2-40B4-BE49-F238E27FC236}">
                <a16:creationId xmlns:a16="http://schemas.microsoft.com/office/drawing/2014/main" id="{B521342C-3583-4254-85DD-7355C82A11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A67368A-6BD6-42EC-AC33-AD238C4B7C2B}" type="datetimeFigureOut">
              <a:rPr kumimoji="0" lang="es-SV"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7/10/2019</a:t>
            </a:fld>
            <a:endParaRPr kumimoji="0" lang="es-SV"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Marcador de pie de página 4">
            <a:extLst>
              <a:ext uri="{FF2B5EF4-FFF2-40B4-BE49-F238E27FC236}">
                <a16:creationId xmlns:a16="http://schemas.microsoft.com/office/drawing/2014/main" id="{9145233D-7ED3-4656-BF86-84063B2ECD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SV"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rcador de número de diapositiva 5">
            <a:extLst>
              <a:ext uri="{FF2B5EF4-FFF2-40B4-BE49-F238E27FC236}">
                <a16:creationId xmlns:a16="http://schemas.microsoft.com/office/drawing/2014/main" id="{5A13CF60-3F5A-419C-9706-395A48DBE2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2DEC89-E32B-474A-81E4-8BF22AC86A7E}" type="slidenum">
              <a:rPr kumimoji="0" lang="es-SV"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SV"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487994"/>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50" r:id="rId6"/>
    <p:sldLayoutId id="2147484046" r:id="rId7"/>
    <p:sldLayoutId id="2147484049" r:id="rId8"/>
    <p:sldLayoutId id="2147484047" r:id="rId9"/>
    <p:sldLayoutId id="214748404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chart" Target="../charts/chart5.xml"/></Relationships>
</file>

<file path=ppt/slides/_rels/slide1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24.jpeg"/><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4.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4.xml"/><Relationship Id="rId5" Type="http://schemas.openxmlformats.org/officeDocument/2006/relationships/chart" Target="../charts/chart15.xml"/><Relationship Id="rId4" Type="http://schemas.openxmlformats.org/officeDocument/2006/relationships/chart" Target="../charts/chart14.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16"/>
          <p:cNvSpPr txBox="1"/>
          <p:nvPr/>
        </p:nvSpPr>
        <p:spPr>
          <a:xfrm>
            <a:off x="3980240" y="255588"/>
            <a:ext cx="4278312" cy="1077912"/>
          </a:xfrm>
          <a:prstGeom prst="rect">
            <a:avLst/>
          </a:prstGeom>
          <a:noFill/>
        </p:spPr>
        <p:txBody>
          <a:bodyPr wrap="none">
            <a:spAutoFit/>
          </a:bodyPr>
          <a:lstStyle/>
          <a:p>
            <a:pPr eaLnBrk="1" fontAlgn="auto" hangingPunct="1">
              <a:spcBef>
                <a:spcPts val="0"/>
              </a:spcBef>
              <a:spcAft>
                <a:spcPts val="0"/>
              </a:spcAft>
              <a:defRPr/>
            </a:pPr>
            <a:r>
              <a:rPr lang="es-SV" sz="4000" b="1" dirty="0">
                <a:solidFill>
                  <a:srgbClr val="0066B1"/>
                </a:solidFill>
                <a:latin typeface="+mj-lt"/>
              </a:rPr>
              <a:t>Créditos Otorgados</a:t>
            </a:r>
          </a:p>
          <a:p>
            <a:pPr algn="ctr" eaLnBrk="1" fontAlgn="auto" hangingPunct="1">
              <a:spcBef>
                <a:spcPts val="0"/>
              </a:spcBef>
              <a:spcAft>
                <a:spcPts val="0"/>
              </a:spcAft>
              <a:defRPr/>
            </a:pPr>
            <a:r>
              <a:rPr lang="es-SV" sz="2400" b="1" dirty="0">
                <a:solidFill>
                  <a:srgbClr val="0066B1"/>
                </a:solidFill>
                <a:latin typeface="+mj-lt"/>
              </a:rPr>
              <a:t>Junio 2014 – Marzo 2019</a:t>
            </a:r>
            <a:endParaRPr lang="en-US" sz="2400" b="1" dirty="0">
              <a:solidFill>
                <a:srgbClr val="0066B1"/>
              </a:solidFill>
              <a:latin typeface="+mj-lt"/>
            </a:endParaRPr>
          </a:p>
        </p:txBody>
      </p:sp>
      <p:sp>
        <p:nvSpPr>
          <p:cNvPr id="8" name="10 CuadroTexto"/>
          <p:cNvSpPr txBox="1">
            <a:spLocks noChangeArrowheads="1"/>
          </p:cNvSpPr>
          <p:nvPr/>
        </p:nvSpPr>
        <p:spPr bwMode="auto">
          <a:xfrm>
            <a:off x="991516" y="1465387"/>
            <a:ext cx="6965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Source Sans Pro"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ource Sans Pr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ource Sans Pr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ource Sans Pr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ource Sans Pro"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9pPr>
          </a:lstStyle>
          <a:p>
            <a:pPr>
              <a:lnSpc>
                <a:spcPct val="100000"/>
              </a:lnSpc>
              <a:spcBef>
                <a:spcPct val="0"/>
              </a:spcBef>
              <a:buFont typeface="+mj-lt"/>
              <a:buAutoNum type="alphaLcPeriod" startAt="6"/>
              <a:defRPr/>
            </a:pPr>
            <a:r>
              <a:rPr lang="es-ES" altLang="es-SV" sz="1800" b="1" dirty="0">
                <a:solidFill>
                  <a:srgbClr val="0070C0"/>
                </a:solidFill>
                <a:latin typeface="+mn-lt"/>
              </a:rPr>
              <a:t>Participación de créditos FSV y Sistema Financiero</a:t>
            </a:r>
          </a:p>
        </p:txBody>
      </p:sp>
      <p:sp>
        <p:nvSpPr>
          <p:cNvPr id="14" name="17 Rectángulo"/>
          <p:cNvSpPr>
            <a:spLocks noChangeArrowheads="1"/>
          </p:cNvSpPr>
          <p:nvPr/>
        </p:nvSpPr>
        <p:spPr bwMode="auto">
          <a:xfrm>
            <a:off x="991516" y="5586323"/>
            <a:ext cx="100768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Source Sans Pro"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ource Sans Pr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ource Sans Pr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ource Sans Pr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ource Sans Pro"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9pPr>
          </a:lstStyle>
          <a:p>
            <a:pPr algn="just">
              <a:lnSpc>
                <a:spcPct val="100000"/>
              </a:lnSpc>
              <a:spcBef>
                <a:spcPct val="0"/>
              </a:spcBef>
              <a:buFontTx/>
              <a:buNone/>
              <a:defRPr/>
            </a:pPr>
            <a:r>
              <a:rPr lang="es-SV" altLang="es-SV" sz="1800" b="1" dirty="0">
                <a:solidFill>
                  <a:srgbClr val="000000"/>
                </a:solidFill>
                <a:latin typeface="+mn-lt"/>
                <a:ea typeface="MS Mincho" pitchFamily="49" charset="-128"/>
                <a:cs typeface="Times New Roman" panose="02020603050405020304" pitchFamily="18" charset="0"/>
              </a:rPr>
              <a:t>Durante el período informado se mantiene el liderazgo del FSV, otorgando aproximadamente </a:t>
            </a:r>
            <a:r>
              <a:rPr lang="es-SV" altLang="es-SV" sz="1800" b="1" dirty="0">
                <a:solidFill>
                  <a:srgbClr val="0070C0"/>
                </a:solidFill>
                <a:latin typeface="+mn-lt"/>
                <a:ea typeface="MS Mincho" pitchFamily="49" charset="-128"/>
                <a:cs typeface="Times New Roman" panose="02020603050405020304" pitchFamily="18" charset="0"/>
              </a:rPr>
              <a:t>5 de cada 10 créditos</a:t>
            </a:r>
            <a:r>
              <a:rPr lang="es-SV" altLang="es-SV" sz="1800" b="1" dirty="0">
                <a:solidFill>
                  <a:srgbClr val="000000"/>
                </a:solidFill>
                <a:latin typeface="+mn-lt"/>
                <a:ea typeface="MS Mincho" pitchFamily="49" charset="-128"/>
                <a:cs typeface="Times New Roman" panose="02020603050405020304" pitchFamily="18" charset="0"/>
              </a:rPr>
              <a:t> para adquisición de vivienda.</a:t>
            </a:r>
          </a:p>
        </p:txBody>
      </p:sp>
      <p:pic>
        <p:nvPicPr>
          <p:cNvPr id="19462" name="Imagen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1081" y="2866231"/>
            <a:ext cx="1439862"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ángulo 7"/>
          <p:cNvSpPr>
            <a:spLocks noChangeArrowheads="1"/>
          </p:cNvSpPr>
          <p:nvPr/>
        </p:nvSpPr>
        <p:spPr bwMode="auto">
          <a:xfrm>
            <a:off x="3212306" y="4292260"/>
            <a:ext cx="189071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Source Sans Pro"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ource Sans Pr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ource Sans Pr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ource Sans Pr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ource Sans Pro"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9pPr>
          </a:lstStyle>
          <a:p>
            <a:pPr algn="ctr">
              <a:lnSpc>
                <a:spcPct val="100000"/>
              </a:lnSpc>
              <a:spcBef>
                <a:spcPct val="0"/>
              </a:spcBef>
              <a:buFontTx/>
              <a:buNone/>
              <a:defRPr/>
            </a:pPr>
            <a:r>
              <a:rPr lang="en-US" altLang="es-SV" sz="1400" b="1" dirty="0">
                <a:solidFill>
                  <a:srgbClr val="000000"/>
                </a:solidFill>
                <a:latin typeface="+mn-lt"/>
              </a:rPr>
              <a:t>Sistema Financiero
34,197 </a:t>
            </a:r>
            <a:r>
              <a:rPr lang="en-US" altLang="es-SV" sz="1400" b="1" dirty="0" err="1">
                <a:solidFill>
                  <a:srgbClr val="000000"/>
                </a:solidFill>
                <a:latin typeface="+mn-lt"/>
              </a:rPr>
              <a:t>créditos</a:t>
            </a:r>
            <a:r>
              <a:rPr lang="en-US" altLang="es-SV" sz="1400" b="1" dirty="0">
                <a:solidFill>
                  <a:srgbClr val="000000"/>
                </a:solidFill>
                <a:latin typeface="+mn-lt"/>
              </a:rPr>
              <a:t>
53.7%</a:t>
            </a:r>
          </a:p>
        </p:txBody>
      </p:sp>
      <p:sp>
        <p:nvSpPr>
          <p:cNvPr id="22" name="Rectángulo 8"/>
          <p:cNvSpPr>
            <a:spLocks noChangeArrowheads="1"/>
          </p:cNvSpPr>
          <p:nvPr/>
        </p:nvSpPr>
        <p:spPr bwMode="auto">
          <a:xfrm>
            <a:off x="7099807" y="4178551"/>
            <a:ext cx="152241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Source Sans Pro"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ource Sans Pr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ource Sans Pr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ource Sans Pr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ource Sans Pro"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9pPr>
          </a:lstStyle>
          <a:p>
            <a:pPr algn="ctr">
              <a:lnSpc>
                <a:spcPct val="100000"/>
              </a:lnSpc>
              <a:spcBef>
                <a:spcPct val="0"/>
              </a:spcBef>
              <a:buFontTx/>
              <a:buNone/>
              <a:defRPr/>
            </a:pPr>
            <a:r>
              <a:rPr lang="en-US" altLang="es-SV" sz="1400" b="1" dirty="0">
                <a:solidFill>
                  <a:srgbClr val="000000"/>
                </a:solidFill>
                <a:latin typeface="+mn-lt"/>
              </a:rPr>
              <a:t>FSV
29,497 </a:t>
            </a:r>
            <a:r>
              <a:rPr lang="en-US" altLang="es-SV" sz="1400" b="1" dirty="0" err="1">
                <a:solidFill>
                  <a:srgbClr val="000000"/>
                </a:solidFill>
                <a:latin typeface="+mn-lt"/>
              </a:rPr>
              <a:t>créditos</a:t>
            </a:r>
            <a:r>
              <a:rPr lang="en-US" altLang="es-SV" sz="1400" b="1" dirty="0">
                <a:solidFill>
                  <a:srgbClr val="000000"/>
                </a:solidFill>
                <a:latin typeface="+mn-lt"/>
              </a:rPr>
              <a:t>
46.3%</a:t>
            </a:r>
          </a:p>
        </p:txBody>
      </p:sp>
      <p:cxnSp>
        <p:nvCxnSpPr>
          <p:cNvPr id="23" name="Conector recto 14"/>
          <p:cNvCxnSpPr/>
          <p:nvPr/>
        </p:nvCxnSpPr>
        <p:spPr>
          <a:xfrm>
            <a:off x="6096000" y="2449763"/>
            <a:ext cx="0" cy="246697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6" name="Picture 14"/>
          <p:cNvPicPr>
            <a:picLocks noChangeAspect="1" noChangeArrowheads="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438787" y="2690020"/>
            <a:ext cx="1437752" cy="130174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16"/>
          <p:cNvSpPr txBox="1"/>
          <p:nvPr/>
        </p:nvSpPr>
        <p:spPr>
          <a:xfrm>
            <a:off x="3980239" y="255588"/>
            <a:ext cx="4278312" cy="1077912"/>
          </a:xfrm>
          <a:prstGeom prst="rect">
            <a:avLst/>
          </a:prstGeom>
          <a:noFill/>
        </p:spPr>
        <p:txBody>
          <a:bodyPr wrap="none">
            <a:spAutoFit/>
          </a:bodyPr>
          <a:lstStyle/>
          <a:p>
            <a:pPr eaLnBrk="1" fontAlgn="auto" hangingPunct="1">
              <a:spcBef>
                <a:spcPts val="0"/>
              </a:spcBef>
              <a:spcAft>
                <a:spcPts val="0"/>
              </a:spcAft>
              <a:defRPr/>
            </a:pPr>
            <a:r>
              <a:rPr lang="es-SV" sz="4000" b="1" dirty="0">
                <a:solidFill>
                  <a:srgbClr val="0066B1"/>
                </a:solidFill>
                <a:latin typeface="+mj-lt"/>
              </a:rPr>
              <a:t>Créditos Otorgados</a:t>
            </a:r>
          </a:p>
          <a:p>
            <a:pPr algn="ctr" eaLnBrk="1" fontAlgn="auto" hangingPunct="1">
              <a:spcBef>
                <a:spcPts val="0"/>
              </a:spcBef>
              <a:spcAft>
                <a:spcPts val="0"/>
              </a:spcAft>
              <a:defRPr/>
            </a:pPr>
            <a:r>
              <a:rPr lang="es-SV" sz="2400" b="1" dirty="0">
                <a:solidFill>
                  <a:srgbClr val="0066B1"/>
                </a:solidFill>
                <a:latin typeface="+mj-lt"/>
              </a:rPr>
              <a:t>Junio 2014 – Marzo 2019</a:t>
            </a:r>
            <a:endParaRPr lang="en-US" sz="2400" b="1" dirty="0">
              <a:solidFill>
                <a:srgbClr val="0066B1"/>
              </a:solidFill>
              <a:latin typeface="+mj-lt"/>
            </a:endParaRPr>
          </a:p>
        </p:txBody>
      </p:sp>
      <p:sp>
        <p:nvSpPr>
          <p:cNvPr id="8" name="10 CuadroTexto"/>
          <p:cNvSpPr txBox="1">
            <a:spLocks noChangeArrowheads="1"/>
          </p:cNvSpPr>
          <p:nvPr/>
        </p:nvSpPr>
        <p:spPr bwMode="auto">
          <a:xfrm>
            <a:off x="965319" y="1435894"/>
            <a:ext cx="6965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Source Sans Pro"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ource Sans Pr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ource Sans Pr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ource Sans Pr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ource Sans Pro"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9pPr>
          </a:lstStyle>
          <a:p>
            <a:pPr>
              <a:lnSpc>
                <a:spcPct val="100000"/>
              </a:lnSpc>
              <a:spcBef>
                <a:spcPct val="0"/>
              </a:spcBef>
              <a:buFont typeface="+mj-lt"/>
              <a:buAutoNum type="alphaLcPeriod" startAt="7"/>
              <a:defRPr/>
            </a:pPr>
            <a:r>
              <a:rPr lang="es-ES" altLang="es-SV" sz="1800" b="1" dirty="0">
                <a:solidFill>
                  <a:srgbClr val="0070C0"/>
                </a:solidFill>
                <a:latin typeface="+mn-lt"/>
              </a:rPr>
              <a:t>Participación de cartera hipotecaria FSV y Sistema Financiero</a:t>
            </a:r>
          </a:p>
        </p:txBody>
      </p:sp>
      <p:sp>
        <p:nvSpPr>
          <p:cNvPr id="12" name="11 Rectángulo"/>
          <p:cNvSpPr>
            <a:spLocks noChangeArrowheads="1"/>
          </p:cNvSpPr>
          <p:nvPr/>
        </p:nvSpPr>
        <p:spPr bwMode="auto">
          <a:xfrm>
            <a:off x="965319" y="5176497"/>
            <a:ext cx="98982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Source Sans Pro"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ource Sans Pr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ource Sans Pr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ource Sans Pr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ource Sans Pro"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9pPr>
          </a:lstStyle>
          <a:p>
            <a:pPr algn="just">
              <a:lnSpc>
                <a:spcPct val="100000"/>
              </a:lnSpc>
              <a:spcBef>
                <a:spcPct val="0"/>
              </a:spcBef>
              <a:buFontTx/>
              <a:buNone/>
              <a:defRPr/>
            </a:pPr>
            <a:r>
              <a:rPr lang="es-SV" altLang="es-SV" sz="1800" b="1" dirty="0">
                <a:solidFill>
                  <a:srgbClr val="000000"/>
                </a:solidFill>
                <a:latin typeface="+mn-lt"/>
                <a:ea typeface="MS Mincho" pitchFamily="49" charset="-128"/>
                <a:cs typeface="Times New Roman" panose="02020603050405020304" pitchFamily="18" charset="0"/>
              </a:rPr>
              <a:t>Al mes de Marzo 2019, de cada 100 créditos hipotecarios registrados en todo el sistema financiero, </a:t>
            </a:r>
            <a:r>
              <a:rPr lang="es-SV" altLang="es-SV" sz="1800" b="1" dirty="0">
                <a:solidFill>
                  <a:srgbClr val="0070C0"/>
                </a:solidFill>
                <a:latin typeface="+mn-lt"/>
                <a:ea typeface="MS Mincho" pitchFamily="49" charset="-128"/>
                <a:cs typeface="Times New Roman" panose="02020603050405020304" pitchFamily="18" charset="0"/>
              </a:rPr>
              <a:t>66</a:t>
            </a:r>
            <a:r>
              <a:rPr lang="es-SV" altLang="es-SV" sz="1800" b="1" dirty="0">
                <a:solidFill>
                  <a:srgbClr val="000000"/>
                </a:solidFill>
                <a:latin typeface="+mn-lt"/>
                <a:ea typeface="MS Mincho" pitchFamily="49" charset="-128"/>
                <a:cs typeface="Times New Roman" panose="02020603050405020304" pitchFamily="18" charset="0"/>
              </a:rPr>
              <a:t> han sido otorgados por nuestra institución.</a:t>
            </a:r>
          </a:p>
        </p:txBody>
      </p:sp>
      <p:pic>
        <p:nvPicPr>
          <p:cNvPr id="20486" name="Imagen 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11337" y="2552700"/>
            <a:ext cx="1439863"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Conector recto 11"/>
          <p:cNvCxnSpPr/>
          <p:nvPr/>
        </p:nvCxnSpPr>
        <p:spPr>
          <a:xfrm>
            <a:off x="6110832" y="2195512"/>
            <a:ext cx="0" cy="246697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6" name="Picture 14"/>
          <p:cNvPicPr>
            <a:picLocks noChangeAspect="1" noChangeArrowheads="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01661" y="2464594"/>
            <a:ext cx="1437752" cy="130174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sp>
        <p:nvSpPr>
          <p:cNvPr id="17" name="Rectángulo 7"/>
          <p:cNvSpPr>
            <a:spLocks noChangeArrowheads="1"/>
          </p:cNvSpPr>
          <p:nvPr/>
        </p:nvSpPr>
        <p:spPr bwMode="auto">
          <a:xfrm>
            <a:off x="3732148" y="3922712"/>
            <a:ext cx="189071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Source Sans Pro"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ource Sans Pr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ource Sans Pr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ource Sans Pr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ource Sans Pro"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9pPr>
          </a:lstStyle>
          <a:p>
            <a:pPr algn="ctr">
              <a:lnSpc>
                <a:spcPct val="100000"/>
              </a:lnSpc>
              <a:spcBef>
                <a:spcPct val="0"/>
              </a:spcBef>
              <a:buFontTx/>
              <a:buNone/>
              <a:defRPr/>
            </a:pPr>
            <a:r>
              <a:rPr lang="en-US" altLang="es-SV" sz="1400" b="1" dirty="0">
                <a:solidFill>
                  <a:srgbClr val="000000"/>
                </a:solidFill>
                <a:latin typeface="+mn-lt"/>
              </a:rPr>
              <a:t>Sistema Financiero
</a:t>
            </a:r>
            <a:r>
              <a:rPr lang="es-SV" altLang="es-SV" sz="1400" b="1" dirty="0">
                <a:solidFill>
                  <a:srgbClr val="000000"/>
                </a:solidFill>
                <a:latin typeface="+mn-lt"/>
                <a:cs typeface="Times New Roman" panose="02020603050405020304" pitchFamily="18" charset="0"/>
              </a:rPr>
              <a:t>61,892 préstamos</a:t>
            </a:r>
          </a:p>
          <a:p>
            <a:pPr algn="ctr">
              <a:lnSpc>
                <a:spcPct val="100000"/>
              </a:lnSpc>
              <a:spcBef>
                <a:spcPct val="0"/>
              </a:spcBef>
              <a:buFontTx/>
              <a:buNone/>
              <a:defRPr/>
            </a:pPr>
            <a:r>
              <a:rPr lang="es-SV" altLang="es-SV" sz="1400" b="1" dirty="0">
                <a:solidFill>
                  <a:srgbClr val="000000"/>
                </a:solidFill>
                <a:latin typeface="+mn-lt"/>
                <a:cs typeface="Times New Roman" panose="02020603050405020304" pitchFamily="18" charset="0"/>
              </a:rPr>
              <a:t>34.0%</a:t>
            </a:r>
            <a:endParaRPr lang="en-US" altLang="es-SV" sz="1400" b="1" dirty="0">
              <a:solidFill>
                <a:srgbClr val="000000"/>
              </a:solidFill>
              <a:latin typeface="+mn-lt"/>
              <a:cs typeface="Times New Roman" panose="02020603050405020304" pitchFamily="18" charset="0"/>
            </a:endParaRPr>
          </a:p>
        </p:txBody>
      </p:sp>
      <p:sp>
        <p:nvSpPr>
          <p:cNvPr id="18" name="Rectángulo 8"/>
          <p:cNvSpPr>
            <a:spLocks noChangeArrowheads="1"/>
          </p:cNvSpPr>
          <p:nvPr/>
        </p:nvSpPr>
        <p:spPr bwMode="auto">
          <a:xfrm>
            <a:off x="7025599" y="3899636"/>
            <a:ext cx="18113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Source Sans Pro"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ource Sans Pr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ource Sans Pr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ource Sans Pr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ource Sans Pro"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9pPr>
          </a:lstStyle>
          <a:p>
            <a:pPr algn="ctr">
              <a:lnSpc>
                <a:spcPct val="100000"/>
              </a:lnSpc>
              <a:spcBef>
                <a:spcPct val="0"/>
              </a:spcBef>
              <a:buFontTx/>
              <a:buNone/>
              <a:defRPr/>
            </a:pPr>
            <a:r>
              <a:rPr lang="en-US" altLang="es-SV" sz="1400" b="1" dirty="0">
                <a:solidFill>
                  <a:srgbClr val="000000"/>
                </a:solidFill>
                <a:latin typeface="+mn-lt"/>
              </a:rPr>
              <a:t>FSV
</a:t>
            </a:r>
            <a:r>
              <a:rPr lang="es-SV" altLang="es-SV" sz="1400" b="1" dirty="0">
                <a:solidFill>
                  <a:srgbClr val="000000"/>
                </a:solidFill>
                <a:latin typeface="+mn-lt"/>
                <a:cs typeface="Times New Roman" panose="02020603050405020304" pitchFamily="18" charset="0"/>
              </a:rPr>
              <a:t>120,393  préstamos</a:t>
            </a:r>
          </a:p>
          <a:p>
            <a:pPr algn="ctr">
              <a:lnSpc>
                <a:spcPct val="100000"/>
              </a:lnSpc>
              <a:spcBef>
                <a:spcPct val="0"/>
              </a:spcBef>
              <a:buFontTx/>
              <a:buNone/>
              <a:defRPr/>
            </a:pPr>
            <a:r>
              <a:rPr lang="es-SV" altLang="es-SV" sz="1400" b="1" dirty="0">
                <a:solidFill>
                  <a:srgbClr val="000000"/>
                </a:solidFill>
                <a:latin typeface="+mn-lt"/>
                <a:cs typeface="Times New Roman" panose="02020603050405020304" pitchFamily="18" charset="0"/>
              </a:rPr>
              <a:t>66.0%</a:t>
            </a:r>
            <a:endParaRPr lang="en-US" altLang="es-SV" sz="1400" b="1" dirty="0">
              <a:solidFill>
                <a:srgbClr val="000000"/>
              </a:solidFill>
              <a:latin typeface="+mn-l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0 CuadroTexto"/>
          <p:cNvSpPr txBox="1">
            <a:spLocks noChangeArrowheads="1"/>
          </p:cNvSpPr>
          <p:nvPr/>
        </p:nvSpPr>
        <p:spPr bwMode="auto">
          <a:xfrm>
            <a:off x="910727" y="1412347"/>
            <a:ext cx="6965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Source Sans Pro"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ource Sans Pr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ource Sans Pr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ource Sans Pr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ource Sans Pro"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9pPr>
          </a:lstStyle>
          <a:p>
            <a:pPr>
              <a:lnSpc>
                <a:spcPct val="100000"/>
              </a:lnSpc>
              <a:spcBef>
                <a:spcPct val="0"/>
              </a:spcBef>
              <a:buFont typeface="+mj-lt"/>
              <a:buAutoNum type="alphaLcPeriod"/>
              <a:defRPr/>
            </a:pPr>
            <a:r>
              <a:rPr lang="es-ES" altLang="es-SV" sz="1800" b="1" dirty="0">
                <a:solidFill>
                  <a:srgbClr val="0070C0"/>
                </a:solidFill>
                <a:latin typeface="+mn-lt"/>
              </a:rPr>
              <a:t>Programa Vivienda Cercana</a:t>
            </a:r>
          </a:p>
        </p:txBody>
      </p:sp>
      <p:sp>
        <p:nvSpPr>
          <p:cNvPr id="11" name="11 Rectángulo"/>
          <p:cNvSpPr>
            <a:spLocks noChangeArrowheads="1"/>
          </p:cNvSpPr>
          <p:nvPr/>
        </p:nvSpPr>
        <p:spPr bwMode="auto">
          <a:xfrm>
            <a:off x="3111690" y="5352713"/>
            <a:ext cx="794299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Source Sans Pro"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ource Sans Pr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ource Sans Pr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ource Sans Pr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ource Sans Pro"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9pPr>
          </a:lstStyle>
          <a:p>
            <a:pPr algn="just">
              <a:lnSpc>
                <a:spcPct val="100000"/>
              </a:lnSpc>
              <a:spcBef>
                <a:spcPct val="0"/>
              </a:spcBef>
              <a:buFontTx/>
              <a:buNone/>
              <a:defRPr/>
            </a:pPr>
            <a:r>
              <a:rPr lang="es-SV" altLang="es-SV" sz="1800" dirty="0">
                <a:solidFill>
                  <a:srgbClr val="000000"/>
                </a:solidFill>
                <a:latin typeface="+mn-lt"/>
                <a:ea typeface="MS Mincho" pitchFamily="49" charset="-128"/>
                <a:cs typeface="Times New Roman" panose="02020603050405020304" pitchFamily="18" charset="0"/>
              </a:rPr>
              <a:t>Con este programa propiciamos las condiciones para que los salvadoreños en el exterior inviertan en la adquisición de una vivienda en el país, habiéndose otorgado </a:t>
            </a:r>
            <a:r>
              <a:rPr lang="es-SV" altLang="es-SV" sz="1800" b="1" dirty="0">
                <a:solidFill>
                  <a:srgbClr val="0070C0"/>
                </a:solidFill>
                <a:latin typeface="+mn-lt"/>
                <a:ea typeface="MS Mincho" pitchFamily="49" charset="-128"/>
                <a:cs typeface="Times New Roman" panose="02020603050405020304" pitchFamily="18" charset="0"/>
              </a:rPr>
              <a:t>860 </a:t>
            </a:r>
            <a:r>
              <a:rPr lang="es-SV" altLang="es-SV" sz="1800" dirty="0">
                <a:solidFill>
                  <a:srgbClr val="000000"/>
                </a:solidFill>
                <a:latin typeface="+mn-lt"/>
                <a:ea typeface="MS Mincho" pitchFamily="49" charset="-128"/>
                <a:cs typeface="Times New Roman" panose="02020603050405020304" pitchFamily="18" charset="0"/>
              </a:rPr>
              <a:t>créditos</a:t>
            </a:r>
            <a:r>
              <a:rPr lang="es-SV" altLang="es-SV" sz="1800" b="1" dirty="0">
                <a:solidFill>
                  <a:srgbClr val="000000"/>
                </a:solidFill>
                <a:latin typeface="+mn-lt"/>
                <a:ea typeface="MS Mincho" pitchFamily="49" charset="-128"/>
                <a:cs typeface="Times New Roman" panose="02020603050405020304" pitchFamily="18" charset="0"/>
              </a:rPr>
              <a:t> </a:t>
            </a:r>
            <a:r>
              <a:rPr lang="es-SV" altLang="es-SV" sz="1800" dirty="0">
                <a:solidFill>
                  <a:srgbClr val="000000"/>
                </a:solidFill>
                <a:latin typeface="+mn-lt"/>
                <a:ea typeface="MS Mincho" pitchFamily="49" charset="-128"/>
                <a:cs typeface="Times New Roman" panose="02020603050405020304" pitchFamily="18" charset="0"/>
              </a:rPr>
              <a:t>por </a:t>
            </a:r>
            <a:r>
              <a:rPr lang="es-SV" altLang="es-SV" sz="1800" b="1" dirty="0">
                <a:solidFill>
                  <a:srgbClr val="0070C0"/>
                </a:solidFill>
                <a:latin typeface="+mn-lt"/>
                <a:ea typeface="MS Mincho" pitchFamily="49" charset="-128"/>
                <a:cs typeface="Times New Roman" panose="02020603050405020304" pitchFamily="18" charset="0"/>
              </a:rPr>
              <a:t>US$29.76 </a:t>
            </a:r>
            <a:r>
              <a:rPr lang="es-SV" altLang="es-SV" sz="1800" dirty="0">
                <a:solidFill>
                  <a:srgbClr val="000000"/>
                </a:solidFill>
                <a:latin typeface="+mn-lt"/>
                <a:ea typeface="MS Mincho" pitchFamily="49" charset="-128"/>
                <a:cs typeface="Times New Roman" panose="02020603050405020304" pitchFamily="18" charset="0"/>
              </a:rPr>
              <a:t>millones. Del total de créditos otorgados bajo este programa, </a:t>
            </a:r>
            <a:r>
              <a:rPr lang="es-SV" altLang="es-SV" sz="1800" b="1" dirty="0">
                <a:solidFill>
                  <a:srgbClr val="0070C0"/>
                </a:solidFill>
                <a:latin typeface="+mn-lt"/>
                <a:ea typeface="MS Mincho" pitchFamily="49" charset="-128"/>
                <a:cs typeface="Times New Roman" panose="02020603050405020304" pitchFamily="18" charset="0"/>
              </a:rPr>
              <a:t>54.0%</a:t>
            </a:r>
            <a:r>
              <a:rPr lang="es-SV" altLang="es-SV" sz="1800" dirty="0">
                <a:latin typeface="+mn-lt"/>
                <a:ea typeface="MS Mincho" pitchFamily="49" charset="-128"/>
                <a:cs typeface="Times New Roman" panose="02020603050405020304" pitchFamily="18" charset="0"/>
              </a:rPr>
              <a:t> </a:t>
            </a:r>
            <a:r>
              <a:rPr lang="es-SV" altLang="es-SV" sz="1800" dirty="0">
                <a:solidFill>
                  <a:srgbClr val="000000"/>
                </a:solidFill>
                <a:latin typeface="+mn-lt"/>
                <a:ea typeface="MS Mincho" pitchFamily="49" charset="-128"/>
                <a:cs typeface="Times New Roman" panose="02020603050405020304" pitchFamily="18" charset="0"/>
              </a:rPr>
              <a:t>fue a mujeres como deudoras principales.</a:t>
            </a: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7376" y="2091496"/>
            <a:ext cx="4547528" cy="3031685"/>
          </a:xfrm>
          <a:prstGeom prst="rect">
            <a:avLst/>
          </a:prstGeom>
          <a:ln>
            <a:noFill/>
          </a:ln>
          <a:effectLst>
            <a:outerShdw blurRad="292100" dist="139700" dir="2700000" algn="tl" rotWithShape="0">
              <a:srgbClr val="333333">
                <a:alpha val="65000"/>
              </a:srgbClr>
            </a:outerShdw>
          </a:effectLst>
        </p:spPr>
      </p:pic>
      <p:graphicFrame>
        <p:nvGraphicFramePr>
          <p:cNvPr id="10" name="Gráfico 9"/>
          <p:cNvGraphicFramePr/>
          <p:nvPr>
            <p:extLst>
              <p:ext uri="{D42A27DB-BD31-4B8C-83A1-F6EECF244321}">
                <p14:modId xmlns:p14="http://schemas.microsoft.com/office/powerpoint/2010/main" val="1833973651"/>
              </p:ext>
            </p:extLst>
          </p:nvPr>
        </p:nvGraphicFramePr>
        <p:xfrm>
          <a:off x="816083" y="1782234"/>
          <a:ext cx="4807685" cy="3650209"/>
        </p:xfrm>
        <a:graphic>
          <a:graphicData uri="http://schemas.openxmlformats.org/drawingml/2006/chart">
            <c:chart xmlns:c="http://schemas.openxmlformats.org/drawingml/2006/chart" xmlns:r="http://schemas.openxmlformats.org/officeDocument/2006/relationships" r:id="rId3"/>
          </a:graphicData>
        </a:graphic>
      </p:graphicFrame>
      <p:pic>
        <p:nvPicPr>
          <p:cNvPr id="12"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083" y="5432443"/>
            <a:ext cx="2067090" cy="971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6"/>
          <p:cNvSpPr txBox="1"/>
          <p:nvPr/>
        </p:nvSpPr>
        <p:spPr>
          <a:xfrm>
            <a:off x="3439375" y="205524"/>
            <a:ext cx="5387975" cy="1077913"/>
          </a:xfrm>
          <a:prstGeom prst="rect">
            <a:avLst/>
          </a:prstGeom>
          <a:noFill/>
        </p:spPr>
        <p:txBody>
          <a:bodyPr wrap="none">
            <a:spAutoFit/>
          </a:bodyPr>
          <a:lstStyle/>
          <a:p>
            <a:pPr eaLnBrk="1" fontAlgn="auto" hangingPunct="1">
              <a:spcBef>
                <a:spcPts val="0"/>
              </a:spcBef>
              <a:spcAft>
                <a:spcPts val="0"/>
              </a:spcAft>
              <a:defRPr/>
            </a:pPr>
            <a:r>
              <a:rPr lang="es-SV" sz="4000" b="1" dirty="0">
                <a:solidFill>
                  <a:srgbClr val="0066B1"/>
                </a:solidFill>
                <a:latin typeface="+mj-lt"/>
              </a:rPr>
              <a:t>Créditos por programas</a:t>
            </a:r>
          </a:p>
          <a:p>
            <a:pPr algn="ctr" eaLnBrk="1" fontAlgn="auto" hangingPunct="1">
              <a:spcBef>
                <a:spcPts val="0"/>
              </a:spcBef>
              <a:spcAft>
                <a:spcPts val="0"/>
              </a:spcAft>
              <a:defRPr/>
            </a:pPr>
            <a:r>
              <a:rPr lang="es-SV" sz="2400" b="1" dirty="0">
                <a:solidFill>
                  <a:srgbClr val="0066B1"/>
                </a:solidFill>
                <a:latin typeface="+mj-lt"/>
              </a:rPr>
              <a:t>Junio 2014 – Mayo 2019</a:t>
            </a:r>
            <a:endParaRPr lang="en-US" sz="2400" b="1" dirty="0">
              <a:solidFill>
                <a:srgbClr val="0066B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0 CuadroTexto"/>
          <p:cNvSpPr txBox="1">
            <a:spLocks noChangeArrowheads="1"/>
          </p:cNvSpPr>
          <p:nvPr/>
        </p:nvSpPr>
        <p:spPr bwMode="auto">
          <a:xfrm>
            <a:off x="943748" y="1452563"/>
            <a:ext cx="6965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Source Sans Pro"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ource Sans Pr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ource Sans Pr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ource Sans Pr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ource Sans Pro"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9pPr>
          </a:lstStyle>
          <a:p>
            <a:pPr>
              <a:lnSpc>
                <a:spcPct val="100000"/>
              </a:lnSpc>
              <a:spcBef>
                <a:spcPct val="0"/>
              </a:spcBef>
              <a:buFont typeface="+mj-lt"/>
              <a:buAutoNum type="alphaLcPeriod" startAt="2"/>
              <a:defRPr/>
            </a:pPr>
            <a:r>
              <a:rPr lang="es-ES" altLang="es-SV" sz="1800" b="1" dirty="0">
                <a:solidFill>
                  <a:srgbClr val="0070C0"/>
                </a:solidFill>
                <a:latin typeface="+mn-lt"/>
              </a:rPr>
              <a:t>Programa Aporte y Crédito</a:t>
            </a:r>
          </a:p>
        </p:txBody>
      </p:sp>
      <p:sp>
        <p:nvSpPr>
          <p:cNvPr id="9" name="3 Rectángulo"/>
          <p:cNvSpPr>
            <a:spLocks noChangeArrowheads="1"/>
          </p:cNvSpPr>
          <p:nvPr/>
        </p:nvSpPr>
        <p:spPr bwMode="auto">
          <a:xfrm>
            <a:off x="2797791" y="5278756"/>
            <a:ext cx="827054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Source Sans Pro" pitchFamily="34" charset="0"/>
              </a:defRPr>
            </a:lvl1pPr>
            <a:lvl2pPr marL="182563">
              <a:lnSpc>
                <a:spcPct val="90000"/>
              </a:lnSpc>
              <a:spcBef>
                <a:spcPts val="500"/>
              </a:spcBef>
              <a:buFont typeface="Arial" panose="020B0604020202020204" pitchFamily="34" charset="0"/>
              <a:buChar char="•"/>
              <a:defRPr sz="2400">
                <a:solidFill>
                  <a:schemeClr val="tx1"/>
                </a:solidFill>
                <a:latin typeface="Source Sans Pr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ource Sans Pr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ource Sans Pr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ource Sans Pro"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9pPr>
          </a:lstStyle>
          <a:p>
            <a:pPr lvl="1" algn="just">
              <a:lnSpc>
                <a:spcPct val="100000"/>
              </a:lnSpc>
              <a:spcBef>
                <a:spcPct val="0"/>
              </a:spcBef>
              <a:buFontTx/>
              <a:buNone/>
              <a:defRPr/>
            </a:pPr>
            <a:r>
              <a:rPr lang="es-SV" altLang="es-SV" sz="1800" dirty="0">
                <a:solidFill>
                  <a:srgbClr val="000000"/>
                </a:solidFill>
                <a:latin typeface="+mn-lt"/>
                <a:ea typeface="MS Mincho" pitchFamily="49" charset="-128"/>
                <a:cs typeface="Times New Roman" panose="02020603050405020304" pitchFamily="18" charset="0"/>
              </a:rPr>
              <a:t>Como parte de la política de inclusión otorgamos créditos en condiciones favorables a trabajadores independientes, profesionales y comerciantes, entre otros, con ingresos variables, habiéndose otorgado </a:t>
            </a:r>
            <a:r>
              <a:rPr lang="es-SV" altLang="es-SV" sz="1800" b="1" dirty="0">
                <a:solidFill>
                  <a:srgbClr val="0070C0"/>
                </a:solidFill>
                <a:latin typeface="+mn-lt"/>
                <a:ea typeface="MS Mincho" pitchFamily="49" charset="-128"/>
                <a:cs typeface="Times New Roman" panose="02020603050405020304" pitchFamily="18" charset="0"/>
              </a:rPr>
              <a:t>1,276 </a:t>
            </a:r>
            <a:r>
              <a:rPr lang="es-SV" altLang="es-SV" sz="1800" dirty="0">
                <a:solidFill>
                  <a:srgbClr val="000000"/>
                </a:solidFill>
                <a:latin typeface="+mn-lt"/>
                <a:ea typeface="MS Mincho" pitchFamily="49" charset="-128"/>
                <a:cs typeface="Times New Roman" panose="02020603050405020304" pitchFamily="18" charset="0"/>
              </a:rPr>
              <a:t>créditos</a:t>
            </a:r>
            <a:r>
              <a:rPr lang="es-SV" altLang="es-SV" sz="1800" b="1" dirty="0">
                <a:solidFill>
                  <a:srgbClr val="000000"/>
                </a:solidFill>
                <a:latin typeface="+mn-lt"/>
                <a:ea typeface="MS Mincho" pitchFamily="49" charset="-128"/>
                <a:cs typeface="Times New Roman" panose="02020603050405020304" pitchFamily="18" charset="0"/>
              </a:rPr>
              <a:t> </a:t>
            </a:r>
            <a:r>
              <a:rPr lang="es-SV" altLang="es-SV" sz="1800" dirty="0">
                <a:solidFill>
                  <a:srgbClr val="000000"/>
                </a:solidFill>
                <a:latin typeface="+mn-lt"/>
                <a:ea typeface="MS Mincho" pitchFamily="49" charset="-128"/>
                <a:cs typeface="Times New Roman" panose="02020603050405020304" pitchFamily="18" charset="0"/>
              </a:rPr>
              <a:t>por </a:t>
            </a:r>
            <a:r>
              <a:rPr lang="es-SV" altLang="es-SV" sz="1800" b="1" dirty="0">
                <a:solidFill>
                  <a:srgbClr val="0070C0"/>
                </a:solidFill>
                <a:latin typeface="+mn-lt"/>
                <a:ea typeface="MS Mincho" pitchFamily="49" charset="-128"/>
                <a:cs typeface="Times New Roman" panose="02020603050405020304" pitchFamily="18" charset="0"/>
              </a:rPr>
              <a:t>US$31.22 </a:t>
            </a:r>
            <a:r>
              <a:rPr lang="es-SV" altLang="es-SV" sz="1800" dirty="0">
                <a:solidFill>
                  <a:srgbClr val="000000"/>
                </a:solidFill>
                <a:latin typeface="+mn-lt"/>
                <a:ea typeface="MS Mincho" pitchFamily="49" charset="-128"/>
                <a:cs typeface="Times New Roman" panose="02020603050405020304" pitchFamily="18" charset="0"/>
              </a:rPr>
              <a:t>millones. Del total de créditos otorgados bajo este programa, </a:t>
            </a:r>
            <a:r>
              <a:rPr lang="es-SV" altLang="es-SV" sz="1800" b="1" dirty="0">
                <a:solidFill>
                  <a:srgbClr val="0070C0"/>
                </a:solidFill>
                <a:latin typeface="+mn-lt"/>
                <a:ea typeface="MS Mincho" pitchFamily="49" charset="-128"/>
                <a:cs typeface="Times New Roman" panose="02020603050405020304" pitchFamily="18" charset="0"/>
              </a:rPr>
              <a:t>47.0%</a:t>
            </a:r>
            <a:r>
              <a:rPr lang="es-SV" altLang="es-SV" sz="1800" dirty="0">
                <a:latin typeface="+mn-lt"/>
                <a:ea typeface="MS Mincho" pitchFamily="49" charset="-128"/>
                <a:cs typeface="Times New Roman" panose="02020603050405020304" pitchFamily="18" charset="0"/>
              </a:rPr>
              <a:t> </a:t>
            </a:r>
            <a:r>
              <a:rPr lang="es-SV" altLang="es-SV" sz="1800" dirty="0">
                <a:solidFill>
                  <a:srgbClr val="000000"/>
                </a:solidFill>
                <a:latin typeface="+mn-lt"/>
                <a:ea typeface="MS Mincho" pitchFamily="49" charset="-128"/>
                <a:cs typeface="Times New Roman" panose="02020603050405020304" pitchFamily="18" charset="0"/>
              </a:rPr>
              <a:t>fue a mujeres como deudoras principales.</a:t>
            </a:r>
            <a:endParaRPr lang="es-SV" altLang="es-SV" sz="1800" b="1" dirty="0">
              <a:solidFill>
                <a:srgbClr val="000000"/>
              </a:solidFill>
              <a:latin typeface="+mn-lt"/>
              <a:ea typeface="MS Mincho" pitchFamily="49" charset="-128"/>
              <a:cs typeface="Times New Roman" panose="02020603050405020304" pitchFamily="18" charset="0"/>
            </a:endParaRPr>
          </a:p>
        </p:txBody>
      </p:sp>
      <p:pic>
        <p:nvPicPr>
          <p:cNvPr id="22536" name="Imagen 29"/>
          <p:cNvPicPr>
            <a:picLocks noChangeAspect="1"/>
          </p:cNvPicPr>
          <p:nvPr/>
        </p:nvPicPr>
        <p:blipFill>
          <a:blip r:embed="rId2" cstate="print">
            <a:extLst>
              <a:ext uri="{28A0092B-C50C-407E-A947-70E740481C1C}">
                <a14:useLocalDpi xmlns:a14="http://schemas.microsoft.com/office/drawing/2010/main" val="0"/>
              </a:ext>
            </a:extLst>
          </a:blip>
          <a:srcRect l="13458" r="7047"/>
          <a:stretch>
            <a:fillRect/>
          </a:stretch>
        </p:blipFill>
        <p:spPr bwMode="auto">
          <a:xfrm>
            <a:off x="662342" y="5437189"/>
            <a:ext cx="1906587"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6908" y="2148643"/>
            <a:ext cx="4410231" cy="2940154"/>
          </a:xfrm>
          <a:prstGeom prst="rect">
            <a:avLst/>
          </a:prstGeom>
        </p:spPr>
      </p:pic>
      <p:graphicFrame>
        <p:nvGraphicFramePr>
          <p:cNvPr id="12" name="Gráfico 11"/>
          <p:cNvGraphicFramePr/>
          <p:nvPr>
            <p:extLst>
              <p:ext uri="{D42A27DB-BD31-4B8C-83A1-F6EECF244321}">
                <p14:modId xmlns:p14="http://schemas.microsoft.com/office/powerpoint/2010/main" val="2860863006"/>
              </p:ext>
            </p:extLst>
          </p:nvPr>
        </p:nvGraphicFramePr>
        <p:xfrm>
          <a:off x="1049408" y="1705970"/>
          <a:ext cx="5046592" cy="3405027"/>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16"/>
          <p:cNvSpPr txBox="1"/>
          <p:nvPr/>
        </p:nvSpPr>
        <p:spPr>
          <a:xfrm>
            <a:off x="3439375" y="205524"/>
            <a:ext cx="5387975" cy="1077913"/>
          </a:xfrm>
          <a:prstGeom prst="rect">
            <a:avLst/>
          </a:prstGeom>
          <a:noFill/>
        </p:spPr>
        <p:txBody>
          <a:bodyPr wrap="none">
            <a:spAutoFit/>
          </a:bodyPr>
          <a:lstStyle/>
          <a:p>
            <a:pPr eaLnBrk="1" fontAlgn="auto" hangingPunct="1">
              <a:spcBef>
                <a:spcPts val="0"/>
              </a:spcBef>
              <a:spcAft>
                <a:spcPts val="0"/>
              </a:spcAft>
              <a:defRPr/>
            </a:pPr>
            <a:r>
              <a:rPr lang="es-SV" sz="4000" b="1" dirty="0">
                <a:solidFill>
                  <a:srgbClr val="0066B1"/>
                </a:solidFill>
                <a:latin typeface="+mj-lt"/>
              </a:rPr>
              <a:t>Créditos por programas</a:t>
            </a:r>
          </a:p>
          <a:p>
            <a:pPr algn="ctr" eaLnBrk="1" fontAlgn="auto" hangingPunct="1">
              <a:spcBef>
                <a:spcPts val="0"/>
              </a:spcBef>
              <a:spcAft>
                <a:spcPts val="0"/>
              </a:spcAft>
              <a:defRPr/>
            </a:pPr>
            <a:r>
              <a:rPr lang="es-SV" sz="2400" b="1" dirty="0">
                <a:solidFill>
                  <a:srgbClr val="0066B1"/>
                </a:solidFill>
                <a:latin typeface="+mj-lt"/>
              </a:rPr>
              <a:t>Junio 2014 – Mayo 2019</a:t>
            </a:r>
            <a:endParaRPr lang="en-US" sz="2400" b="1" dirty="0">
              <a:solidFill>
                <a:srgbClr val="0066B1"/>
              </a:solidFill>
              <a:latin typeface="+mj-l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0 CuadroTexto"/>
          <p:cNvSpPr txBox="1">
            <a:spLocks noChangeArrowheads="1"/>
          </p:cNvSpPr>
          <p:nvPr/>
        </p:nvSpPr>
        <p:spPr bwMode="auto">
          <a:xfrm>
            <a:off x="1011781" y="1450579"/>
            <a:ext cx="6965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Source Sans Pro"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ource Sans Pr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ource Sans Pr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ource Sans Pr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ource Sans Pro"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9pPr>
          </a:lstStyle>
          <a:p>
            <a:pPr>
              <a:lnSpc>
                <a:spcPct val="100000"/>
              </a:lnSpc>
              <a:spcBef>
                <a:spcPct val="0"/>
              </a:spcBef>
              <a:buFont typeface="+mj-lt"/>
              <a:buAutoNum type="alphaLcPeriod" startAt="3"/>
              <a:defRPr/>
            </a:pPr>
            <a:r>
              <a:rPr lang="es-ES" altLang="es-SV" sz="1800" b="1" dirty="0">
                <a:solidFill>
                  <a:srgbClr val="0070C0"/>
                </a:solidFill>
                <a:latin typeface="+mn-lt"/>
              </a:rPr>
              <a:t>Programa Casa Joven</a:t>
            </a:r>
          </a:p>
        </p:txBody>
      </p:sp>
      <p:sp>
        <p:nvSpPr>
          <p:cNvPr id="11" name="6 Rectángulo"/>
          <p:cNvSpPr>
            <a:spLocks noChangeArrowheads="1"/>
          </p:cNvSpPr>
          <p:nvPr/>
        </p:nvSpPr>
        <p:spPr bwMode="auto">
          <a:xfrm>
            <a:off x="3266684" y="5367822"/>
            <a:ext cx="765639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Source Sans Pro"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ource Sans Pr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ource Sans Pr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ource Sans Pr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ource Sans Pro"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9pPr>
          </a:lstStyle>
          <a:p>
            <a:pPr algn="just">
              <a:lnSpc>
                <a:spcPct val="100000"/>
              </a:lnSpc>
              <a:spcBef>
                <a:spcPct val="0"/>
              </a:spcBef>
              <a:buFontTx/>
              <a:buNone/>
              <a:defRPr/>
            </a:pPr>
            <a:r>
              <a:rPr lang="es-SV" altLang="es-SV" sz="1800" dirty="0">
                <a:solidFill>
                  <a:srgbClr val="000000"/>
                </a:solidFill>
                <a:latin typeface="+mn-lt"/>
                <a:ea typeface="MS Mincho" pitchFamily="49" charset="-128"/>
                <a:cs typeface="Times New Roman" panose="02020603050405020304" pitchFamily="18" charset="0"/>
              </a:rPr>
              <a:t>Durante el periodo Noviembre 2014 – Mayo 2019 el Programa Casa Joven registró excelentes resultados, beneficiando a </a:t>
            </a:r>
            <a:r>
              <a:rPr lang="es-SV" altLang="es-SV" sz="1800" b="1" dirty="0">
                <a:solidFill>
                  <a:srgbClr val="0070C0"/>
                </a:solidFill>
                <a:latin typeface="+mn-lt"/>
                <a:ea typeface="MS Mincho" pitchFamily="49" charset="-128"/>
                <a:cs typeface="Times New Roman" panose="02020603050405020304" pitchFamily="18" charset="0"/>
              </a:rPr>
              <a:t>5,848 </a:t>
            </a:r>
            <a:r>
              <a:rPr lang="es-SV" altLang="es-SV" sz="1800" dirty="0">
                <a:solidFill>
                  <a:srgbClr val="000000"/>
                </a:solidFill>
                <a:latin typeface="+mn-lt"/>
                <a:ea typeface="MS Mincho" pitchFamily="49" charset="-128"/>
                <a:cs typeface="Times New Roman" panose="02020603050405020304" pitchFamily="18" charset="0"/>
              </a:rPr>
              <a:t>jóvenes al invertir </a:t>
            </a:r>
            <a:r>
              <a:rPr lang="es-SV" altLang="es-SV" sz="1800" b="1" dirty="0">
                <a:solidFill>
                  <a:srgbClr val="0070C0"/>
                </a:solidFill>
                <a:latin typeface="+mn-lt"/>
                <a:ea typeface="MS Mincho" pitchFamily="49" charset="-128"/>
                <a:cs typeface="Times New Roman" panose="02020603050405020304" pitchFamily="18" charset="0"/>
              </a:rPr>
              <a:t>US$109.63 </a:t>
            </a:r>
            <a:r>
              <a:rPr lang="es-SV" altLang="es-SV" sz="1800" dirty="0">
                <a:solidFill>
                  <a:srgbClr val="000000"/>
                </a:solidFill>
                <a:latin typeface="+mn-lt"/>
                <a:ea typeface="MS Mincho" pitchFamily="49" charset="-128"/>
                <a:cs typeface="Times New Roman" panose="02020603050405020304" pitchFamily="18" charset="0"/>
              </a:rPr>
              <a:t>millones en créditos. Del total de créditos otorgados bajo este programa,</a:t>
            </a:r>
            <a:r>
              <a:rPr lang="es-SV" altLang="es-SV" sz="1800" b="1" dirty="0">
                <a:solidFill>
                  <a:srgbClr val="0070C0"/>
                </a:solidFill>
                <a:latin typeface="+mn-lt"/>
                <a:ea typeface="MS Mincho" pitchFamily="49" charset="-128"/>
                <a:cs typeface="Times New Roman" panose="02020603050405020304" pitchFamily="18" charset="0"/>
              </a:rPr>
              <a:t> 42.7% </a:t>
            </a:r>
            <a:r>
              <a:rPr lang="es-SV" altLang="es-SV" sz="1800" dirty="0">
                <a:solidFill>
                  <a:srgbClr val="000000"/>
                </a:solidFill>
                <a:latin typeface="+mn-lt"/>
                <a:ea typeface="MS Mincho" pitchFamily="49" charset="-128"/>
                <a:cs typeface="Times New Roman" panose="02020603050405020304" pitchFamily="18" charset="0"/>
              </a:rPr>
              <a:t>fue a mujeres como deudoras principales.</a:t>
            </a:r>
          </a:p>
        </p:txBody>
      </p:sp>
      <p:pic>
        <p:nvPicPr>
          <p:cNvPr id="23560" name="Imagen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3295" y="5658644"/>
            <a:ext cx="1731963"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Gráfico 9"/>
          <p:cNvGraphicFramePr/>
          <p:nvPr>
            <p:extLst>
              <p:ext uri="{D42A27DB-BD31-4B8C-83A1-F6EECF244321}">
                <p14:modId xmlns:p14="http://schemas.microsoft.com/office/powerpoint/2010/main" val="3234072569"/>
              </p:ext>
            </p:extLst>
          </p:nvPr>
        </p:nvGraphicFramePr>
        <p:xfrm>
          <a:off x="1446250" y="1505754"/>
          <a:ext cx="4354047" cy="3388898"/>
        </p:xfrm>
        <a:graphic>
          <a:graphicData uri="http://schemas.openxmlformats.org/drawingml/2006/chart">
            <c:chart xmlns:c="http://schemas.openxmlformats.org/drawingml/2006/chart" xmlns:r="http://schemas.openxmlformats.org/officeDocument/2006/relationships" r:id="rId3"/>
          </a:graphicData>
        </a:graphic>
      </p:graphicFrame>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8109" y="1903737"/>
            <a:ext cx="4450917" cy="2968770"/>
          </a:xfrm>
          <a:prstGeom prst="rect">
            <a:avLst/>
          </a:prstGeom>
        </p:spPr>
      </p:pic>
      <p:sp>
        <p:nvSpPr>
          <p:cNvPr id="12" name="TextBox 16"/>
          <p:cNvSpPr txBox="1"/>
          <p:nvPr/>
        </p:nvSpPr>
        <p:spPr>
          <a:xfrm>
            <a:off x="3439375" y="205524"/>
            <a:ext cx="5387975" cy="1077913"/>
          </a:xfrm>
          <a:prstGeom prst="rect">
            <a:avLst/>
          </a:prstGeom>
          <a:noFill/>
        </p:spPr>
        <p:txBody>
          <a:bodyPr wrap="none">
            <a:spAutoFit/>
          </a:bodyPr>
          <a:lstStyle/>
          <a:p>
            <a:pPr eaLnBrk="1" fontAlgn="auto" hangingPunct="1">
              <a:spcBef>
                <a:spcPts val="0"/>
              </a:spcBef>
              <a:spcAft>
                <a:spcPts val="0"/>
              </a:spcAft>
              <a:defRPr/>
            </a:pPr>
            <a:r>
              <a:rPr lang="es-SV" sz="4000" b="1" dirty="0">
                <a:solidFill>
                  <a:srgbClr val="0066B1"/>
                </a:solidFill>
                <a:latin typeface="+mj-lt"/>
              </a:rPr>
              <a:t>Créditos por programas</a:t>
            </a:r>
          </a:p>
          <a:p>
            <a:pPr algn="ctr" eaLnBrk="1" fontAlgn="auto" hangingPunct="1">
              <a:spcBef>
                <a:spcPts val="0"/>
              </a:spcBef>
              <a:spcAft>
                <a:spcPts val="0"/>
              </a:spcAft>
              <a:defRPr/>
            </a:pPr>
            <a:r>
              <a:rPr lang="es-SV" sz="2400" b="1" dirty="0">
                <a:solidFill>
                  <a:srgbClr val="0066B1"/>
                </a:solidFill>
                <a:latin typeface="+mj-lt"/>
              </a:rPr>
              <a:t>Junio 2014 – Mayo 2019</a:t>
            </a:r>
            <a:endParaRPr lang="en-US" sz="2400" b="1" dirty="0">
              <a:solidFill>
                <a:srgbClr val="0066B1"/>
              </a:solidFill>
              <a:latin typeface="+mj-l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0 CuadroTexto"/>
          <p:cNvSpPr txBox="1">
            <a:spLocks noChangeArrowheads="1"/>
          </p:cNvSpPr>
          <p:nvPr/>
        </p:nvSpPr>
        <p:spPr bwMode="auto">
          <a:xfrm>
            <a:off x="967900" y="1479006"/>
            <a:ext cx="6965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Source Sans Pro"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ource Sans Pr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ource Sans Pr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ource Sans Pr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ource Sans Pro"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9pPr>
          </a:lstStyle>
          <a:p>
            <a:pPr>
              <a:lnSpc>
                <a:spcPct val="100000"/>
              </a:lnSpc>
              <a:spcBef>
                <a:spcPct val="0"/>
              </a:spcBef>
              <a:buFont typeface="+mj-lt"/>
              <a:buAutoNum type="alphaLcPeriod" startAt="4"/>
              <a:defRPr/>
            </a:pPr>
            <a:r>
              <a:rPr lang="es-ES" altLang="es-SV" sz="1800" b="1" dirty="0">
                <a:solidFill>
                  <a:srgbClr val="0070C0"/>
                </a:solidFill>
                <a:latin typeface="+mn-lt"/>
              </a:rPr>
              <a:t>Programa Vivienda Social</a:t>
            </a:r>
          </a:p>
        </p:txBody>
      </p:sp>
      <p:sp>
        <p:nvSpPr>
          <p:cNvPr id="9" name="6 Rectángulo"/>
          <p:cNvSpPr>
            <a:spLocks noChangeArrowheads="1"/>
          </p:cNvSpPr>
          <p:nvPr/>
        </p:nvSpPr>
        <p:spPr bwMode="auto">
          <a:xfrm>
            <a:off x="3798889" y="5074709"/>
            <a:ext cx="710567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Source Sans Pro"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ource Sans Pr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ource Sans Pr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ource Sans Pr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ource Sans Pro"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9pPr>
          </a:lstStyle>
          <a:p>
            <a:pPr algn="just">
              <a:lnSpc>
                <a:spcPct val="100000"/>
              </a:lnSpc>
              <a:spcBef>
                <a:spcPct val="0"/>
              </a:spcBef>
              <a:buFont typeface="Arial" panose="020B0604020202020204" pitchFamily="34" charset="0"/>
              <a:buNone/>
              <a:defRPr/>
            </a:pPr>
            <a:r>
              <a:rPr lang="es-SV" altLang="es-SV" sz="1800" dirty="0">
                <a:solidFill>
                  <a:srgbClr val="000000"/>
                </a:solidFill>
                <a:latin typeface="+mn-lt"/>
                <a:ea typeface="MS Mincho" pitchFamily="49" charset="-128"/>
                <a:cs typeface="Times New Roman" panose="02020603050405020304" pitchFamily="18" charset="0"/>
              </a:rPr>
              <a:t>De Septiembre 2017 - Mayo 2019, otorgamos </a:t>
            </a:r>
            <a:r>
              <a:rPr lang="es-SV" altLang="es-SV" sz="1800" b="1" dirty="0">
                <a:solidFill>
                  <a:srgbClr val="0070C0"/>
                </a:solidFill>
                <a:latin typeface="+mn-lt"/>
                <a:ea typeface="MS Mincho" pitchFamily="49" charset="-128"/>
                <a:cs typeface="Times New Roman" panose="02020603050405020304" pitchFamily="18" charset="0"/>
              </a:rPr>
              <a:t>1,030</a:t>
            </a:r>
            <a:r>
              <a:rPr lang="es-SV" altLang="es-SV" sz="1800" dirty="0">
                <a:solidFill>
                  <a:srgbClr val="000000"/>
                </a:solidFill>
                <a:latin typeface="+mn-lt"/>
                <a:ea typeface="MS Mincho" pitchFamily="49" charset="-128"/>
                <a:cs typeface="Times New Roman" panose="02020603050405020304" pitchFamily="18" charset="0"/>
              </a:rPr>
              <a:t> créditos para comprar casas del FSV por un monto de </a:t>
            </a:r>
            <a:r>
              <a:rPr lang="es-SV" altLang="es-SV" sz="1800" b="1" dirty="0">
                <a:solidFill>
                  <a:srgbClr val="0070C0"/>
                </a:solidFill>
                <a:latin typeface="+mn-lt"/>
                <a:ea typeface="MS Mincho" pitchFamily="49" charset="-128"/>
                <a:cs typeface="Times New Roman" panose="02020603050405020304" pitchFamily="18" charset="0"/>
              </a:rPr>
              <a:t>US$10.64 </a:t>
            </a:r>
            <a:r>
              <a:rPr lang="es-SV" altLang="es-SV" sz="1800" dirty="0">
                <a:solidFill>
                  <a:srgbClr val="000000"/>
                </a:solidFill>
                <a:latin typeface="+mn-lt"/>
                <a:ea typeface="MS Mincho" pitchFamily="49" charset="-128"/>
                <a:cs typeface="Times New Roman" panose="02020603050405020304" pitchFamily="18" charset="0"/>
              </a:rPr>
              <a:t>millones. Del total de créditos otorgados bajo este programa, </a:t>
            </a:r>
            <a:r>
              <a:rPr lang="es-SV" altLang="es-SV" sz="1800" b="1" dirty="0">
                <a:solidFill>
                  <a:srgbClr val="0070C0"/>
                </a:solidFill>
                <a:latin typeface="+mn-lt"/>
                <a:ea typeface="MS Mincho" pitchFamily="49" charset="-128"/>
                <a:cs typeface="Times New Roman" panose="02020603050405020304" pitchFamily="18" charset="0"/>
              </a:rPr>
              <a:t>53.8%</a:t>
            </a:r>
            <a:r>
              <a:rPr lang="es-SV" altLang="es-SV" sz="1800" dirty="0">
                <a:latin typeface="+mn-lt"/>
                <a:ea typeface="MS Mincho" pitchFamily="49" charset="-128"/>
                <a:cs typeface="Times New Roman" panose="02020603050405020304" pitchFamily="18" charset="0"/>
              </a:rPr>
              <a:t> </a:t>
            </a:r>
            <a:r>
              <a:rPr lang="es-SV" altLang="es-SV" sz="1800" dirty="0">
                <a:solidFill>
                  <a:srgbClr val="000000"/>
                </a:solidFill>
                <a:latin typeface="+mn-lt"/>
                <a:ea typeface="MS Mincho" pitchFamily="49" charset="-128"/>
                <a:cs typeface="Times New Roman" panose="02020603050405020304" pitchFamily="18" charset="0"/>
              </a:rPr>
              <a:t>fue a mujeres como deudoras principales.</a:t>
            </a:r>
          </a:p>
        </p:txBody>
      </p:sp>
      <p:pic>
        <p:nvPicPr>
          <p:cNvPr id="24583" name="Imagen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8151" y="5074709"/>
            <a:ext cx="190500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2"/>
          <p:cNvSpPr txBox="1"/>
          <p:nvPr/>
        </p:nvSpPr>
        <p:spPr>
          <a:xfrm>
            <a:off x="1268151" y="1992479"/>
            <a:ext cx="4395670" cy="1754326"/>
          </a:xfrm>
          <a:prstGeom prst="rect">
            <a:avLst/>
          </a:prstGeom>
          <a:noFill/>
        </p:spPr>
        <p:txBody>
          <a:bodyPr wrap="square" rtlCol="0">
            <a:spAutoFit/>
          </a:bodyPr>
          <a:lstStyle/>
          <a:p>
            <a:pPr algn="just"/>
            <a:r>
              <a:rPr lang="es-SV" altLang="es-SV" dirty="0">
                <a:solidFill>
                  <a:srgbClr val="000000"/>
                </a:solidFill>
                <a:latin typeface="+mn-lt"/>
                <a:ea typeface="MS Mincho" pitchFamily="49" charset="-128"/>
                <a:cs typeface="Times New Roman" panose="02020603050405020304" pitchFamily="18" charset="0"/>
              </a:rPr>
              <a:t>Con este programa </a:t>
            </a:r>
            <a:r>
              <a:rPr lang="es-ES" altLang="es-SV" dirty="0">
                <a:solidFill>
                  <a:srgbClr val="000000"/>
                </a:solidFill>
                <a:latin typeface="+mn-lt"/>
                <a:ea typeface="MS Mincho" pitchFamily="49" charset="-128"/>
                <a:cs typeface="Times New Roman" panose="02020603050405020304" pitchFamily="18" charset="0"/>
              </a:rPr>
              <a:t>brindamos las facilidades para otorgar una solución habitacional a sectores de la población altamente vulnerables y de escasos recursos que, en condiciones normales, no pueden acceder a una vivienda digna para sus seres queridos. </a:t>
            </a:r>
            <a:endParaRPr lang="es-SV" dirty="0">
              <a:solidFill>
                <a:srgbClr val="000000"/>
              </a:solidFill>
              <a:latin typeface="+mn-lt"/>
              <a:ea typeface="MS Mincho" pitchFamily="49" charset="-128"/>
              <a:cs typeface="Times New Roman" panose="02020603050405020304" pitchFamily="18" charset="0"/>
            </a:endParaRPr>
          </a:p>
        </p:txBody>
      </p:sp>
      <p:pic>
        <p:nvPicPr>
          <p:cNvPr id="11" name="Imagen 10"/>
          <p:cNvPicPr>
            <a:picLocks noChangeAspect="1"/>
          </p:cNvPicPr>
          <p:nvPr/>
        </p:nvPicPr>
        <p:blipFill>
          <a:blip r:embed="rId3"/>
          <a:stretch>
            <a:fillRect/>
          </a:stretch>
        </p:blipFill>
        <p:spPr>
          <a:xfrm>
            <a:off x="6865529" y="1992479"/>
            <a:ext cx="3930603" cy="2873042"/>
          </a:xfrm>
          <a:prstGeom prst="rect">
            <a:avLst/>
          </a:prstGeom>
          <a:ln>
            <a:noFill/>
          </a:ln>
          <a:effectLst>
            <a:outerShdw blurRad="292100" dist="139700" dir="2700000" algn="tl" rotWithShape="0">
              <a:srgbClr val="333333">
                <a:alpha val="65000"/>
              </a:srgbClr>
            </a:outerShdw>
          </a:effectLst>
        </p:spPr>
      </p:pic>
      <p:sp>
        <p:nvSpPr>
          <p:cNvPr id="12" name="TextBox 16"/>
          <p:cNvSpPr txBox="1"/>
          <p:nvPr/>
        </p:nvSpPr>
        <p:spPr>
          <a:xfrm>
            <a:off x="3439375" y="205524"/>
            <a:ext cx="5387975" cy="1077913"/>
          </a:xfrm>
          <a:prstGeom prst="rect">
            <a:avLst/>
          </a:prstGeom>
          <a:noFill/>
        </p:spPr>
        <p:txBody>
          <a:bodyPr wrap="none">
            <a:spAutoFit/>
          </a:bodyPr>
          <a:lstStyle/>
          <a:p>
            <a:pPr eaLnBrk="1" fontAlgn="auto" hangingPunct="1">
              <a:spcBef>
                <a:spcPts val="0"/>
              </a:spcBef>
              <a:spcAft>
                <a:spcPts val="0"/>
              </a:spcAft>
              <a:defRPr/>
            </a:pPr>
            <a:r>
              <a:rPr lang="es-SV" sz="4000" b="1" dirty="0">
                <a:solidFill>
                  <a:srgbClr val="0066B1"/>
                </a:solidFill>
                <a:latin typeface="+mj-lt"/>
              </a:rPr>
              <a:t>Créditos por programas</a:t>
            </a:r>
          </a:p>
          <a:p>
            <a:pPr algn="ctr" eaLnBrk="1" fontAlgn="auto" hangingPunct="1">
              <a:spcBef>
                <a:spcPts val="0"/>
              </a:spcBef>
              <a:spcAft>
                <a:spcPts val="0"/>
              </a:spcAft>
              <a:defRPr/>
            </a:pPr>
            <a:r>
              <a:rPr lang="es-SV" sz="2400" b="1" dirty="0">
                <a:solidFill>
                  <a:srgbClr val="0066B1"/>
                </a:solidFill>
                <a:latin typeface="+mj-lt"/>
              </a:rPr>
              <a:t>Junio 2014 – Mayo 2019</a:t>
            </a:r>
            <a:endParaRPr lang="en-US" sz="2400" b="1" dirty="0">
              <a:solidFill>
                <a:srgbClr val="0066B1"/>
              </a:solidFill>
              <a:latin typeface="+mj-l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0 CuadroTexto"/>
          <p:cNvSpPr txBox="1">
            <a:spLocks noChangeArrowheads="1"/>
          </p:cNvSpPr>
          <p:nvPr/>
        </p:nvSpPr>
        <p:spPr bwMode="auto">
          <a:xfrm>
            <a:off x="1019483" y="1214471"/>
            <a:ext cx="6965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Source Sans Pro"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ource Sans Pr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ource Sans Pr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ource Sans Pr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ource Sans Pro"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9pPr>
          </a:lstStyle>
          <a:p>
            <a:pPr>
              <a:lnSpc>
                <a:spcPct val="100000"/>
              </a:lnSpc>
              <a:spcBef>
                <a:spcPct val="0"/>
              </a:spcBef>
              <a:buFont typeface="+mj-lt"/>
              <a:buAutoNum type="alphaLcPeriod" startAt="5"/>
              <a:defRPr/>
            </a:pPr>
            <a:r>
              <a:rPr lang="es-ES" altLang="es-SV" sz="1800" b="1" dirty="0">
                <a:solidFill>
                  <a:srgbClr val="0070C0"/>
                </a:solidFill>
                <a:latin typeface="+mn-lt"/>
              </a:rPr>
              <a:t>Programa Casa Mujer</a:t>
            </a:r>
          </a:p>
        </p:txBody>
      </p:sp>
      <p:pic>
        <p:nvPicPr>
          <p:cNvPr id="25611" name="Imagen 18"/>
          <p:cNvPicPr>
            <a:picLocks noChangeAspect="1"/>
          </p:cNvPicPr>
          <p:nvPr/>
        </p:nvPicPr>
        <p:blipFill>
          <a:blip r:embed="rId2" cstate="print">
            <a:extLst>
              <a:ext uri="{28A0092B-C50C-407E-A947-70E740481C1C}">
                <a14:useLocalDpi xmlns:a14="http://schemas.microsoft.com/office/drawing/2010/main" val="0"/>
              </a:ext>
            </a:extLst>
          </a:blip>
          <a:srcRect t="11047" b="14966"/>
          <a:stretch>
            <a:fillRect/>
          </a:stretch>
        </p:blipFill>
        <p:spPr bwMode="auto">
          <a:xfrm>
            <a:off x="1348520" y="5719145"/>
            <a:ext cx="1762453" cy="86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itle 1"/>
          <p:cNvSpPr txBox="1">
            <a:spLocks/>
          </p:cNvSpPr>
          <p:nvPr/>
        </p:nvSpPr>
        <p:spPr bwMode="auto">
          <a:xfrm>
            <a:off x="1348520" y="1555329"/>
            <a:ext cx="963792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Source Sans Pro"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ource Sans Pr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ource Sans Pr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ource Sans Pr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ource Sans Pro"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9pPr>
          </a:lstStyle>
          <a:p>
            <a:pPr algn="just">
              <a:lnSpc>
                <a:spcPct val="100000"/>
              </a:lnSpc>
              <a:spcBef>
                <a:spcPct val="0"/>
              </a:spcBef>
              <a:buFontTx/>
              <a:buNone/>
              <a:defRPr/>
            </a:pPr>
            <a:r>
              <a:rPr lang="es-ES" altLang="es-SV" sz="1800" dirty="0">
                <a:solidFill>
                  <a:srgbClr val="000000"/>
                </a:solidFill>
                <a:latin typeface="+mn-lt"/>
                <a:ea typeface="Cambria" panose="02040503050406030204" pitchFamily="18" charset="0"/>
                <a:cs typeface="Cambria" panose="02040503050406030204" pitchFamily="18" charset="0"/>
              </a:rPr>
              <a:t>Con este programa atenderemos a la población femenina de El Salvador; a fin de facilitar el acceso al financiamiento de crédito hipotecario en el FSV para la adquisición de una vivienda nueva o usada, en condiciones crediticias favorables, contribuyendo a solventar el problema de carencia de vivienda propia para ellas y su grupo familiar.</a:t>
            </a:r>
          </a:p>
        </p:txBody>
      </p:sp>
      <p:sp>
        <p:nvSpPr>
          <p:cNvPr id="22" name="6 Rectángulo"/>
          <p:cNvSpPr>
            <a:spLocks noChangeArrowheads="1"/>
          </p:cNvSpPr>
          <p:nvPr/>
        </p:nvSpPr>
        <p:spPr bwMode="auto">
          <a:xfrm>
            <a:off x="3110973" y="5940052"/>
            <a:ext cx="78957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Source Sans Pro"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ource Sans Pr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ource Sans Pr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ource Sans Pr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ource Sans Pro"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9pPr>
          </a:lstStyle>
          <a:p>
            <a:pPr algn="just">
              <a:lnSpc>
                <a:spcPct val="100000"/>
              </a:lnSpc>
              <a:spcBef>
                <a:spcPct val="0"/>
              </a:spcBef>
              <a:buFontTx/>
              <a:buNone/>
              <a:defRPr/>
            </a:pPr>
            <a:r>
              <a:rPr lang="es-SV" altLang="es-SV" sz="1800" dirty="0">
                <a:solidFill>
                  <a:srgbClr val="000000"/>
                </a:solidFill>
                <a:latin typeface="+mn-lt"/>
                <a:ea typeface="MS Mincho" pitchFamily="49" charset="-128"/>
                <a:cs typeface="Times New Roman" panose="02020603050405020304" pitchFamily="18" charset="0"/>
              </a:rPr>
              <a:t>Durante el periodo Julio 2018 – Mayo 2019 el Programa Casa Mujer se otorgaron </a:t>
            </a:r>
            <a:r>
              <a:rPr lang="es-SV" altLang="es-SV" sz="1800" b="1" dirty="0">
                <a:solidFill>
                  <a:srgbClr val="0070C0"/>
                </a:solidFill>
                <a:latin typeface="+mn-lt"/>
                <a:ea typeface="MS Mincho" pitchFamily="49" charset="-128"/>
                <a:cs typeface="Times New Roman" panose="02020603050405020304" pitchFamily="18" charset="0"/>
              </a:rPr>
              <a:t>720 </a:t>
            </a:r>
            <a:r>
              <a:rPr lang="es-SV" altLang="es-SV" sz="1800" dirty="0">
                <a:solidFill>
                  <a:srgbClr val="000000"/>
                </a:solidFill>
                <a:latin typeface="+mn-lt"/>
                <a:ea typeface="MS Mincho" pitchFamily="49" charset="-128"/>
                <a:cs typeface="Times New Roman" panose="02020603050405020304" pitchFamily="18" charset="0"/>
              </a:rPr>
              <a:t>créditos al invertir </a:t>
            </a:r>
            <a:r>
              <a:rPr lang="es-SV" altLang="es-SV" sz="1800" b="1" dirty="0">
                <a:solidFill>
                  <a:srgbClr val="0070C0"/>
                </a:solidFill>
                <a:latin typeface="+mn-lt"/>
                <a:ea typeface="MS Mincho" pitchFamily="49" charset="-128"/>
                <a:cs typeface="Times New Roman" panose="02020603050405020304" pitchFamily="18" charset="0"/>
              </a:rPr>
              <a:t>US$12.78 </a:t>
            </a:r>
            <a:r>
              <a:rPr lang="es-SV" altLang="es-SV" sz="1800" dirty="0">
                <a:solidFill>
                  <a:srgbClr val="000000"/>
                </a:solidFill>
                <a:latin typeface="+mn-lt"/>
                <a:ea typeface="MS Mincho" pitchFamily="49" charset="-128"/>
                <a:cs typeface="Times New Roman" panose="02020603050405020304" pitchFamily="18" charset="0"/>
              </a:rPr>
              <a:t>millones en créditos.</a:t>
            </a:r>
          </a:p>
        </p:txBody>
      </p:sp>
      <p:graphicFrame>
        <p:nvGraphicFramePr>
          <p:cNvPr id="23" name="Gráfico 22"/>
          <p:cNvGraphicFramePr/>
          <p:nvPr>
            <p:extLst>
              <p:ext uri="{D42A27DB-BD31-4B8C-83A1-F6EECF244321}">
                <p14:modId xmlns:p14="http://schemas.microsoft.com/office/powerpoint/2010/main" val="2873272048"/>
              </p:ext>
            </p:extLst>
          </p:nvPr>
        </p:nvGraphicFramePr>
        <p:xfrm>
          <a:off x="1435506" y="2676015"/>
          <a:ext cx="4236444" cy="3123517"/>
        </p:xfrm>
        <a:graphic>
          <a:graphicData uri="http://schemas.openxmlformats.org/drawingml/2006/chart">
            <c:chart xmlns:c="http://schemas.openxmlformats.org/drawingml/2006/chart" xmlns:r="http://schemas.openxmlformats.org/officeDocument/2006/relationships" r:id="rId3"/>
          </a:graphicData>
        </a:graphic>
      </p:graphicFrame>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7484" y="2755658"/>
            <a:ext cx="4236444" cy="2824296"/>
          </a:xfrm>
          <a:prstGeom prst="rect">
            <a:avLst/>
          </a:prstGeom>
        </p:spPr>
      </p:pic>
      <p:sp>
        <p:nvSpPr>
          <p:cNvPr id="11" name="TextBox 16"/>
          <p:cNvSpPr txBox="1"/>
          <p:nvPr/>
        </p:nvSpPr>
        <p:spPr>
          <a:xfrm>
            <a:off x="3439375" y="205524"/>
            <a:ext cx="5387975" cy="1077913"/>
          </a:xfrm>
          <a:prstGeom prst="rect">
            <a:avLst/>
          </a:prstGeom>
          <a:noFill/>
        </p:spPr>
        <p:txBody>
          <a:bodyPr wrap="none">
            <a:spAutoFit/>
          </a:bodyPr>
          <a:lstStyle/>
          <a:p>
            <a:pPr eaLnBrk="1" fontAlgn="auto" hangingPunct="1">
              <a:spcBef>
                <a:spcPts val="0"/>
              </a:spcBef>
              <a:spcAft>
                <a:spcPts val="0"/>
              </a:spcAft>
              <a:defRPr/>
            </a:pPr>
            <a:r>
              <a:rPr lang="es-SV" sz="4000" b="1" dirty="0">
                <a:solidFill>
                  <a:srgbClr val="0066B1"/>
                </a:solidFill>
                <a:latin typeface="+mj-lt"/>
              </a:rPr>
              <a:t>Créditos por programas</a:t>
            </a:r>
          </a:p>
          <a:p>
            <a:pPr algn="ctr" eaLnBrk="1" fontAlgn="auto" hangingPunct="1">
              <a:spcBef>
                <a:spcPts val="0"/>
              </a:spcBef>
              <a:spcAft>
                <a:spcPts val="0"/>
              </a:spcAft>
              <a:defRPr/>
            </a:pPr>
            <a:r>
              <a:rPr lang="es-SV" sz="2400" b="1" dirty="0">
                <a:solidFill>
                  <a:srgbClr val="0066B1"/>
                </a:solidFill>
                <a:latin typeface="+mj-lt"/>
              </a:rPr>
              <a:t>Junio 2014 – Mayo 2019</a:t>
            </a:r>
            <a:endParaRPr lang="en-US" sz="2400" b="1" dirty="0">
              <a:solidFill>
                <a:srgbClr val="0066B1"/>
              </a:solidFill>
              <a:latin typeface="+mj-l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16"/>
          <p:cNvSpPr txBox="1"/>
          <p:nvPr/>
        </p:nvSpPr>
        <p:spPr>
          <a:xfrm>
            <a:off x="3439375" y="205524"/>
            <a:ext cx="5387975" cy="1077913"/>
          </a:xfrm>
          <a:prstGeom prst="rect">
            <a:avLst/>
          </a:prstGeom>
          <a:noFill/>
        </p:spPr>
        <p:txBody>
          <a:bodyPr wrap="none">
            <a:spAutoFit/>
          </a:bodyPr>
          <a:lstStyle/>
          <a:p>
            <a:pPr eaLnBrk="1" fontAlgn="auto" hangingPunct="1">
              <a:spcBef>
                <a:spcPts val="0"/>
              </a:spcBef>
              <a:spcAft>
                <a:spcPts val="0"/>
              </a:spcAft>
              <a:defRPr/>
            </a:pPr>
            <a:r>
              <a:rPr lang="es-SV" sz="4000" b="1" dirty="0">
                <a:solidFill>
                  <a:srgbClr val="0066B1"/>
                </a:solidFill>
                <a:latin typeface="+mj-lt"/>
              </a:rPr>
              <a:t>Créditos por programas</a:t>
            </a:r>
          </a:p>
          <a:p>
            <a:pPr algn="ctr" eaLnBrk="1" fontAlgn="auto" hangingPunct="1">
              <a:spcBef>
                <a:spcPts val="0"/>
              </a:spcBef>
              <a:spcAft>
                <a:spcPts val="0"/>
              </a:spcAft>
              <a:defRPr/>
            </a:pPr>
            <a:r>
              <a:rPr lang="es-SV" sz="2400" b="1" dirty="0">
                <a:solidFill>
                  <a:srgbClr val="0066B1"/>
                </a:solidFill>
                <a:latin typeface="+mj-lt"/>
              </a:rPr>
              <a:t>Junio 2014 – Mayo 2019</a:t>
            </a:r>
            <a:endParaRPr lang="en-US" sz="2400" b="1" dirty="0">
              <a:solidFill>
                <a:srgbClr val="0066B1"/>
              </a:solidFill>
              <a:latin typeface="+mj-lt"/>
            </a:endParaRPr>
          </a:p>
        </p:txBody>
      </p:sp>
      <p:sp>
        <p:nvSpPr>
          <p:cNvPr id="8" name="10 CuadroTexto"/>
          <p:cNvSpPr txBox="1">
            <a:spLocks noChangeArrowheads="1"/>
          </p:cNvSpPr>
          <p:nvPr/>
        </p:nvSpPr>
        <p:spPr bwMode="auto">
          <a:xfrm>
            <a:off x="1029886" y="1175391"/>
            <a:ext cx="6965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Source Sans Pro"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ource Sans Pr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ource Sans Pr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ource Sans Pr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ource Sans Pro"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9pPr>
          </a:lstStyle>
          <a:p>
            <a:pPr>
              <a:lnSpc>
                <a:spcPct val="100000"/>
              </a:lnSpc>
              <a:spcBef>
                <a:spcPct val="0"/>
              </a:spcBef>
              <a:buFont typeface="+mj-lt"/>
              <a:buAutoNum type="alphaLcPeriod" startAt="6"/>
              <a:defRPr/>
            </a:pPr>
            <a:r>
              <a:rPr lang="es-ES" altLang="es-SV" sz="1800" b="1" dirty="0">
                <a:solidFill>
                  <a:srgbClr val="0070C0"/>
                </a:solidFill>
                <a:latin typeface="+mn-lt"/>
              </a:rPr>
              <a:t>Programa Vivienda en Altura</a:t>
            </a:r>
          </a:p>
        </p:txBody>
      </p:sp>
      <p:sp>
        <p:nvSpPr>
          <p:cNvPr id="26" name="Title 1"/>
          <p:cNvSpPr txBox="1">
            <a:spLocks/>
          </p:cNvSpPr>
          <p:nvPr/>
        </p:nvSpPr>
        <p:spPr bwMode="auto">
          <a:xfrm>
            <a:off x="1375815" y="1478073"/>
            <a:ext cx="956968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Source Sans Pro"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ource Sans Pr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ource Sans Pr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ource Sans Pr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ource Sans Pro"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9pPr>
          </a:lstStyle>
          <a:p>
            <a:pPr algn="just">
              <a:lnSpc>
                <a:spcPct val="100000"/>
              </a:lnSpc>
              <a:spcBef>
                <a:spcPct val="0"/>
              </a:spcBef>
              <a:buFontTx/>
              <a:buNone/>
              <a:defRPr/>
            </a:pPr>
            <a:r>
              <a:rPr lang="es-ES" altLang="es-SV" sz="1800" dirty="0">
                <a:solidFill>
                  <a:srgbClr val="000000"/>
                </a:solidFill>
                <a:latin typeface="+mn-lt"/>
                <a:ea typeface="Cambria" panose="02040503050406030204" pitchFamily="18" charset="0"/>
                <a:cs typeface="Cambria" panose="02040503050406030204" pitchFamily="18" charset="0"/>
              </a:rPr>
              <a:t>Es un programa piloto que el FSV ha propuesto para atender al segmento de la población trabajadora interesada en adquirir vivienda en altura, potenciando la cultura habitacional en apartamentos, así mismo se amplió el techo de financiamiento a US$150,000.00. </a:t>
            </a:r>
          </a:p>
        </p:txBody>
      </p:sp>
      <p:sp>
        <p:nvSpPr>
          <p:cNvPr id="22" name="6 Rectángulo"/>
          <p:cNvSpPr>
            <a:spLocks noChangeArrowheads="1"/>
          </p:cNvSpPr>
          <p:nvPr/>
        </p:nvSpPr>
        <p:spPr bwMode="auto">
          <a:xfrm>
            <a:off x="1375815" y="5552500"/>
            <a:ext cx="956968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Source Sans Pro"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ource Sans Pr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ource Sans Pr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ource Sans Pr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ource Sans Pro"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9pPr>
          </a:lstStyle>
          <a:p>
            <a:pPr algn="just">
              <a:lnSpc>
                <a:spcPct val="100000"/>
              </a:lnSpc>
              <a:spcBef>
                <a:spcPct val="0"/>
              </a:spcBef>
              <a:buFontTx/>
              <a:buNone/>
              <a:defRPr/>
            </a:pPr>
            <a:r>
              <a:rPr lang="es-ES" altLang="es-SV" sz="1800" dirty="0">
                <a:solidFill>
                  <a:srgbClr val="000000"/>
                </a:solidFill>
                <a:latin typeface="+mn-lt"/>
                <a:ea typeface="MS Mincho" pitchFamily="49" charset="-128"/>
                <a:cs typeface="Times New Roman" panose="02020603050405020304" pitchFamily="18" charset="0"/>
              </a:rPr>
              <a:t>De Noviembre 2018 a Mayo 2019, el FSV contribuyó a mejorar el bienestar de las familias salvadoreñas de ingresos medios, a través de este programa se han otorgando </a:t>
            </a:r>
            <a:r>
              <a:rPr lang="es-ES" altLang="es-SV" sz="1800" b="1" dirty="0">
                <a:solidFill>
                  <a:srgbClr val="0070C0"/>
                </a:solidFill>
                <a:latin typeface="+mn-lt"/>
                <a:ea typeface="MS Mincho" pitchFamily="49" charset="-128"/>
                <a:cs typeface="Times New Roman" panose="02020603050405020304" pitchFamily="18" charset="0"/>
              </a:rPr>
              <a:t>8</a:t>
            </a:r>
            <a:r>
              <a:rPr lang="es-ES" altLang="es-SV" sz="1800" dirty="0">
                <a:solidFill>
                  <a:srgbClr val="000000"/>
                </a:solidFill>
                <a:latin typeface="+mn-lt"/>
                <a:ea typeface="MS Mincho" pitchFamily="49" charset="-128"/>
                <a:cs typeface="Times New Roman" panose="02020603050405020304" pitchFamily="18" charset="0"/>
              </a:rPr>
              <a:t> créditos por un monto de </a:t>
            </a:r>
            <a:r>
              <a:rPr lang="es-ES" altLang="es-SV" sz="1800" b="1" dirty="0">
                <a:solidFill>
                  <a:srgbClr val="0070C0"/>
                </a:solidFill>
                <a:latin typeface="+mn-lt"/>
                <a:ea typeface="MS Mincho" pitchFamily="49" charset="-128"/>
                <a:cs typeface="Times New Roman" panose="02020603050405020304" pitchFamily="18" charset="0"/>
              </a:rPr>
              <a:t>US$0.86</a:t>
            </a:r>
            <a:r>
              <a:rPr lang="es-ES" altLang="es-SV" sz="1800" dirty="0">
                <a:solidFill>
                  <a:srgbClr val="000000"/>
                </a:solidFill>
                <a:latin typeface="+mn-lt"/>
                <a:ea typeface="MS Mincho" pitchFamily="49" charset="-128"/>
                <a:cs typeface="Times New Roman" panose="02020603050405020304" pitchFamily="18" charset="0"/>
              </a:rPr>
              <a:t> millones.</a:t>
            </a:r>
            <a:r>
              <a:rPr lang="es-SV" altLang="es-SV" sz="1800" dirty="0">
                <a:solidFill>
                  <a:srgbClr val="000000"/>
                </a:solidFill>
                <a:latin typeface="+mn-lt"/>
                <a:ea typeface="MS Mincho" pitchFamily="49" charset="-128"/>
                <a:cs typeface="Times New Roman" panose="02020603050405020304" pitchFamily="18" charset="0"/>
              </a:rPr>
              <a:t> Del total de créditos otorgados bajo este programa, </a:t>
            </a:r>
            <a:r>
              <a:rPr lang="es-SV" altLang="es-SV" sz="1800" b="1" dirty="0">
                <a:solidFill>
                  <a:srgbClr val="0070C0"/>
                </a:solidFill>
                <a:latin typeface="+mn-lt"/>
                <a:ea typeface="MS Mincho" pitchFamily="49" charset="-128"/>
                <a:cs typeface="Times New Roman" panose="02020603050405020304" pitchFamily="18" charset="0"/>
              </a:rPr>
              <a:t>42.9%</a:t>
            </a:r>
            <a:r>
              <a:rPr lang="es-SV" altLang="es-SV" sz="1800" dirty="0">
                <a:latin typeface="+mn-lt"/>
                <a:ea typeface="MS Mincho" pitchFamily="49" charset="-128"/>
                <a:cs typeface="Times New Roman" panose="02020603050405020304" pitchFamily="18" charset="0"/>
              </a:rPr>
              <a:t> </a:t>
            </a:r>
            <a:r>
              <a:rPr lang="es-SV" altLang="es-SV" sz="1800" dirty="0">
                <a:solidFill>
                  <a:srgbClr val="000000"/>
                </a:solidFill>
                <a:latin typeface="+mn-lt"/>
                <a:ea typeface="MS Mincho" pitchFamily="49" charset="-128"/>
                <a:cs typeface="Times New Roman" panose="02020603050405020304" pitchFamily="18" charset="0"/>
              </a:rPr>
              <a:t>fue a mujeres como deudoras principales.</a:t>
            </a: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3693" y="2596039"/>
            <a:ext cx="2524386" cy="2770371"/>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2876" y="2457551"/>
            <a:ext cx="4361094" cy="29088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196137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 name="TextBox 16"/>
          <p:cNvSpPr txBox="1"/>
          <p:nvPr/>
        </p:nvSpPr>
        <p:spPr>
          <a:xfrm>
            <a:off x="3430396" y="203201"/>
            <a:ext cx="5387975" cy="1077913"/>
          </a:xfrm>
          <a:prstGeom prst="rect">
            <a:avLst/>
          </a:prstGeom>
          <a:noFill/>
        </p:spPr>
        <p:txBody>
          <a:bodyPr wrap="none">
            <a:spAutoFit/>
          </a:bodyPr>
          <a:lstStyle/>
          <a:p>
            <a:pPr eaLnBrk="1" fontAlgn="auto" hangingPunct="1">
              <a:spcBef>
                <a:spcPts val="0"/>
              </a:spcBef>
              <a:spcAft>
                <a:spcPts val="0"/>
              </a:spcAft>
              <a:defRPr/>
            </a:pPr>
            <a:r>
              <a:rPr lang="es-SV" sz="4000" b="1" dirty="0">
                <a:solidFill>
                  <a:srgbClr val="0066B1"/>
                </a:solidFill>
                <a:latin typeface="+mj-lt"/>
              </a:rPr>
              <a:t>Créditos por programas</a:t>
            </a:r>
          </a:p>
          <a:p>
            <a:pPr algn="ctr" eaLnBrk="1" fontAlgn="auto" hangingPunct="1">
              <a:spcBef>
                <a:spcPts val="0"/>
              </a:spcBef>
              <a:spcAft>
                <a:spcPts val="0"/>
              </a:spcAft>
              <a:defRPr/>
            </a:pPr>
            <a:r>
              <a:rPr lang="es-SV" sz="2400" b="1" dirty="0">
                <a:solidFill>
                  <a:srgbClr val="0066B1"/>
                </a:solidFill>
                <a:latin typeface="+mj-lt"/>
              </a:rPr>
              <a:t>Junio 2014 – Mayo 2019</a:t>
            </a:r>
            <a:endParaRPr lang="en-US" sz="2400" b="1" dirty="0">
              <a:solidFill>
                <a:srgbClr val="0066B1"/>
              </a:solidFill>
              <a:latin typeface="+mj-lt"/>
            </a:endParaRPr>
          </a:p>
        </p:txBody>
      </p:sp>
      <p:graphicFrame>
        <p:nvGraphicFramePr>
          <p:cNvPr id="2" name="Tabla 1"/>
          <p:cNvGraphicFramePr>
            <a:graphicFrameLocks noGrp="1"/>
          </p:cNvGraphicFramePr>
          <p:nvPr>
            <p:extLst>
              <p:ext uri="{D42A27DB-BD31-4B8C-83A1-F6EECF244321}">
                <p14:modId xmlns:p14="http://schemas.microsoft.com/office/powerpoint/2010/main" val="2810348943"/>
              </p:ext>
            </p:extLst>
          </p:nvPr>
        </p:nvGraphicFramePr>
        <p:xfrm>
          <a:off x="1108029" y="1417276"/>
          <a:ext cx="9796533" cy="1962912"/>
        </p:xfrm>
        <a:graphic>
          <a:graphicData uri="http://schemas.openxmlformats.org/drawingml/2006/table">
            <a:tbl>
              <a:tblPr firstRow="1" firstCol="1" bandRow="1"/>
              <a:tblGrid>
                <a:gridCol w="1529462">
                  <a:extLst>
                    <a:ext uri="{9D8B030D-6E8A-4147-A177-3AD203B41FA5}">
                      <a16:colId xmlns:a16="http://schemas.microsoft.com/office/drawing/2014/main" val="4088298466"/>
                    </a:ext>
                  </a:extLst>
                </a:gridCol>
                <a:gridCol w="1478722">
                  <a:extLst>
                    <a:ext uri="{9D8B030D-6E8A-4147-A177-3AD203B41FA5}">
                      <a16:colId xmlns:a16="http://schemas.microsoft.com/office/drawing/2014/main" val="1902982749"/>
                    </a:ext>
                  </a:extLst>
                </a:gridCol>
                <a:gridCol w="1203274">
                  <a:extLst>
                    <a:ext uri="{9D8B030D-6E8A-4147-A177-3AD203B41FA5}">
                      <a16:colId xmlns:a16="http://schemas.microsoft.com/office/drawing/2014/main" val="3610225325"/>
                    </a:ext>
                  </a:extLst>
                </a:gridCol>
                <a:gridCol w="1159782">
                  <a:extLst>
                    <a:ext uri="{9D8B030D-6E8A-4147-A177-3AD203B41FA5}">
                      <a16:colId xmlns:a16="http://schemas.microsoft.com/office/drawing/2014/main" val="14112659"/>
                    </a:ext>
                  </a:extLst>
                </a:gridCol>
                <a:gridCol w="1217771">
                  <a:extLst>
                    <a:ext uri="{9D8B030D-6E8A-4147-A177-3AD203B41FA5}">
                      <a16:colId xmlns:a16="http://schemas.microsoft.com/office/drawing/2014/main" val="1075237363"/>
                    </a:ext>
                  </a:extLst>
                </a:gridCol>
                <a:gridCol w="1217771">
                  <a:extLst>
                    <a:ext uri="{9D8B030D-6E8A-4147-A177-3AD203B41FA5}">
                      <a16:colId xmlns:a16="http://schemas.microsoft.com/office/drawing/2014/main" val="2304705163"/>
                    </a:ext>
                  </a:extLst>
                </a:gridCol>
                <a:gridCol w="942323">
                  <a:extLst>
                    <a:ext uri="{9D8B030D-6E8A-4147-A177-3AD203B41FA5}">
                      <a16:colId xmlns:a16="http://schemas.microsoft.com/office/drawing/2014/main" val="2400960078"/>
                    </a:ext>
                  </a:extLst>
                </a:gridCol>
                <a:gridCol w="1047428">
                  <a:extLst>
                    <a:ext uri="{9D8B030D-6E8A-4147-A177-3AD203B41FA5}">
                      <a16:colId xmlns:a16="http://schemas.microsoft.com/office/drawing/2014/main" val="2943660661"/>
                    </a:ext>
                  </a:extLst>
                </a:gridCol>
              </a:tblGrid>
              <a:tr h="217592">
                <a:tc rowSpan="2">
                  <a:txBody>
                    <a:bodyPr/>
                    <a:lstStyle/>
                    <a:p>
                      <a:pPr algn="ctr">
                        <a:lnSpc>
                          <a:spcPct val="115000"/>
                        </a:lnSpc>
                        <a:spcAft>
                          <a:spcPts val="0"/>
                        </a:spcAft>
                      </a:pPr>
                      <a:r>
                        <a:rPr lang="es-SV" sz="1400" b="1" dirty="0">
                          <a:effectLst/>
                          <a:latin typeface="+mn-lt"/>
                          <a:ea typeface="Times New Roman" panose="02020603050405020304" pitchFamily="18" charset="0"/>
                          <a:cs typeface="Times New Roman" panose="02020603050405020304" pitchFamily="18" charset="0"/>
                        </a:rPr>
                        <a:t>Programa</a:t>
                      </a:r>
                      <a:endParaRPr lang="es-SV" sz="2000" dirty="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solidFill>
                      <a:srgbClr val="B8CCE4"/>
                    </a:solidFill>
                  </a:tcPr>
                </a:tc>
                <a:tc rowSpan="2">
                  <a:txBody>
                    <a:bodyPr/>
                    <a:lstStyle/>
                    <a:p>
                      <a:pPr algn="ctr">
                        <a:lnSpc>
                          <a:spcPct val="115000"/>
                        </a:lnSpc>
                        <a:spcAft>
                          <a:spcPts val="0"/>
                        </a:spcAft>
                      </a:pPr>
                      <a:r>
                        <a:rPr lang="es-SV" sz="1200" b="1">
                          <a:effectLst/>
                          <a:latin typeface="+mn-lt"/>
                          <a:ea typeface="Times New Roman" panose="02020603050405020304" pitchFamily="18" charset="0"/>
                          <a:cs typeface="Times New Roman" panose="02020603050405020304" pitchFamily="18" charset="0"/>
                        </a:rPr>
                        <a:t>Fecha de creación</a:t>
                      </a:r>
                      <a:endParaRPr lang="es-SV" sz="200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solidFill>
                      <a:srgbClr val="B8CCE4"/>
                    </a:solidFill>
                  </a:tcPr>
                </a:tc>
                <a:tc gridSpan="2">
                  <a:txBody>
                    <a:bodyPr/>
                    <a:lstStyle/>
                    <a:p>
                      <a:pPr algn="ctr">
                        <a:lnSpc>
                          <a:spcPct val="115000"/>
                        </a:lnSpc>
                        <a:spcAft>
                          <a:spcPts val="0"/>
                        </a:spcAft>
                      </a:pPr>
                      <a:r>
                        <a:rPr lang="es-SV" sz="1400" b="1" dirty="0">
                          <a:effectLst/>
                          <a:latin typeface="+mn-lt"/>
                          <a:ea typeface="Times New Roman" panose="02020603050405020304" pitchFamily="18" charset="0"/>
                          <a:cs typeface="Times New Roman" panose="02020603050405020304" pitchFamily="18" charset="0"/>
                        </a:rPr>
                        <a:t>Junio 2014 -  Mayo 2018</a:t>
                      </a:r>
                      <a:endParaRPr lang="es-SV" sz="2000" dirty="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solidFill>
                      <a:srgbClr val="B8CCE4"/>
                    </a:solidFill>
                  </a:tcPr>
                </a:tc>
                <a:tc hMerge="1">
                  <a:txBody>
                    <a:bodyPr/>
                    <a:lstStyle/>
                    <a:p>
                      <a:endParaRPr lang="es-SV"/>
                    </a:p>
                  </a:txBody>
                  <a:tcPr/>
                </a:tc>
                <a:tc gridSpan="2">
                  <a:txBody>
                    <a:bodyPr/>
                    <a:lstStyle/>
                    <a:p>
                      <a:pPr algn="ctr">
                        <a:lnSpc>
                          <a:spcPct val="115000"/>
                        </a:lnSpc>
                        <a:spcAft>
                          <a:spcPts val="0"/>
                        </a:spcAft>
                      </a:pPr>
                      <a:r>
                        <a:rPr lang="es-SV" sz="1400" b="1" dirty="0">
                          <a:effectLst/>
                          <a:latin typeface="+mn-lt"/>
                          <a:ea typeface="Times New Roman" panose="02020603050405020304" pitchFamily="18" charset="0"/>
                          <a:cs typeface="Times New Roman" panose="02020603050405020304" pitchFamily="18" charset="0"/>
                        </a:rPr>
                        <a:t>Junio 2018 - Mayo 2019</a:t>
                      </a:r>
                      <a:endParaRPr lang="es-SV" sz="2000" dirty="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solidFill>
                      <a:srgbClr val="B8CCE4"/>
                    </a:solidFill>
                  </a:tcPr>
                </a:tc>
                <a:tc hMerge="1">
                  <a:txBody>
                    <a:bodyPr/>
                    <a:lstStyle/>
                    <a:p>
                      <a:endParaRPr lang="es-SV"/>
                    </a:p>
                  </a:txBody>
                  <a:tcPr/>
                </a:tc>
                <a:tc gridSpan="2">
                  <a:txBody>
                    <a:bodyPr/>
                    <a:lstStyle/>
                    <a:p>
                      <a:pPr algn="ctr">
                        <a:lnSpc>
                          <a:spcPct val="115000"/>
                        </a:lnSpc>
                        <a:spcAft>
                          <a:spcPts val="0"/>
                        </a:spcAft>
                      </a:pPr>
                      <a:r>
                        <a:rPr lang="es-SV" sz="1400" b="1">
                          <a:effectLst/>
                          <a:latin typeface="+mn-lt"/>
                          <a:ea typeface="Times New Roman" panose="02020603050405020304" pitchFamily="18" charset="0"/>
                          <a:cs typeface="Times New Roman" panose="02020603050405020304" pitchFamily="18" charset="0"/>
                        </a:rPr>
                        <a:t>Total</a:t>
                      </a:r>
                      <a:endParaRPr lang="es-SV" sz="200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solidFill>
                      <a:srgbClr val="B8CCE4"/>
                    </a:solidFill>
                  </a:tcPr>
                </a:tc>
                <a:tc hMerge="1">
                  <a:txBody>
                    <a:bodyPr/>
                    <a:lstStyle/>
                    <a:p>
                      <a:endParaRPr lang="es-SV"/>
                    </a:p>
                  </a:txBody>
                  <a:tcPr/>
                </a:tc>
                <a:extLst>
                  <a:ext uri="{0D108BD9-81ED-4DB2-BD59-A6C34878D82A}">
                    <a16:rowId xmlns:a16="http://schemas.microsoft.com/office/drawing/2014/main" val="1531397643"/>
                  </a:ext>
                </a:extLst>
              </a:tr>
              <a:tr h="217592">
                <a:tc vMerge="1">
                  <a:txBody>
                    <a:bodyPr/>
                    <a:lstStyle/>
                    <a:p>
                      <a:endParaRPr lang="es-SV"/>
                    </a:p>
                  </a:txBody>
                  <a:tcPr/>
                </a:tc>
                <a:tc vMerge="1">
                  <a:txBody>
                    <a:bodyPr/>
                    <a:lstStyle/>
                    <a:p>
                      <a:endParaRPr lang="es-SV"/>
                    </a:p>
                  </a:txBody>
                  <a:tcPr/>
                </a:tc>
                <a:tc>
                  <a:txBody>
                    <a:bodyPr/>
                    <a:lstStyle/>
                    <a:p>
                      <a:pPr algn="ctr">
                        <a:lnSpc>
                          <a:spcPct val="115000"/>
                        </a:lnSpc>
                        <a:spcAft>
                          <a:spcPts val="0"/>
                        </a:spcAft>
                      </a:pPr>
                      <a:r>
                        <a:rPr lang="es-SV" sz="1400" b="1">
                          <a:effectLst/>
                          <a:latin typeface="+mn-lt"/>
                          <a:ea typeface="Times New Roman" panose="02020603050405020304" pitchFamily="18" charset="0"/>
                          <a:cs typeface="Times New Roman" panose="02020603050405020304" pitchFamily="18" charset="0"/>
                        </a:rPr>
                        <a:t>Número</a:t>
                      </a:r>
                      <a:endParaRPr lang="es-SV" sz="200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solidFill>
                      <a:srgbClr val="B8CCE4"/>
                    </a:solidFill>
                  </a:tcPr>
                </a:tc>
                <a:tc>
                  <a:txBody>
                    <a:bodyPr/>
                    <a:lstStyle/>
                    <a:p>
                      <a:pPr algn="ctr">
                        <a:lnSpc>
                          <a:spcPct val="115000"/>
                        </a:lnSpc>
                        <a:spcAft>
                          <a:spcPts val="0"/>
                        </a:spcAft>
                      </a:pPr>
                      <a:r>
                        <a:rPr lang="es-SV" sz="1400" b="1">
                          <a:effectLst/>
                          <a:latin typeface="+mn-lt"/>
                          <a:ea typeface="Times New Roman" panose="02020603050405020304" pitchFamily="18" charset="0"/>
                          <a:cs typeface="Times New Roman" panose="02020603050405020304" pitchFamily="18" charset="0"/>
                        </a:rPr>
                        <a:t>Millones</a:t>
                      </a:r>
                      <a:endParaRPr lang="es-SV" sz="200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solidFill>
                      <a:srgbClr val="B8CCE4"/>
                    </a:solidFill>
                  </a:tcPr>
                </a:tc>
                <a:tc>
                  <a:txBody>
                    <a:bodyPr/>
                    <a:lstStyle/>
                    <a:p>
                      <a:pPr algn="ctr">
                        <a:lnSpc>
                          <a:spcPct val="115000"/>
                        </a:lnSpc>
                        <a:spcAft>
                          <a:spcPts val="0"/>
                        </a:spcAft>
                      </a:pPr>
                      <a:r>
                        <a:rPr lang="es-SV" sz="1400" b="1">
                          <a:effectLst/>
                          <a:latin typeface="+mn-lt"/>
                          <a:ea typeface="Times New Roman" panose="02020603050405020304" pitchFamily="18" charset="0"/>
                          <a:cs typeface="Times New Roman" panose="02020603050405020304" pitchFamily="18" charset="0"/>
                        </a:rPr>
                        <a:t>Número</a:t>
                      </a:r>
                      <a:endParaRPr lang="es-SV" sz="200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solidFill>
                      <a:srgbClr val="B8CCE4"/>
                    </a:solidFill>
                  </a:tcPr>
                </a:tc>
                <a:tc>
                  <a:txBody>
                    <a:bodyPr/>
                    <a:lstStyle/>
                    <a:p>
                      <a:pPr algn="ctr">
                        <a:lnSpc>
                          <a:spcPct val="115000"/>
                        </a:lnSpc>
                        <a:spcAft>
                          <a:spcPts val="0"/>
                        </a:spcAft>
                      </a:pPr>
                      <a:r>
                        <a:rPr lang="es-SV" sz="1400" b="1">
                          <a:effectLst/>
                          <a:latin typeface="+mn-lt"/>
                          <a:ea typeface="Times New Roman" panose="02020603050405020304" pitchFamily="18" charset="0"/>
                          <a:cs typeface="Times New Roman" panose="02020603050405020304" pitchFamily="18" charset="0"/>
                        </a:rPr>
                        <a:t>Millones</a:t>
                      </a:r>
                      <a:endParaRPr lang="es-SV" sz="200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solidFill>
                      <a:srgbClr val="B8CCE4"/>
                    </a:solidFill>
                  </a:tcPr>
                </a:tc>
                <a:tc>
                  <a:txBody>
                    <a:bodyPr/>
                    <a:lstStyle/>
                    <a:p>
                      <a:pPr algn="ctr">
                        <a:lnSpc>
                          <a:spcPct val="115000"/>
                        </a:lnSpc>
                        <a:spcAft>
                          <a:spcPts val="0"/>
                        </a:spcAft>
                      </a:pPr>
                      <a:r>
                        <a:rPr lang="es-SV" sz="1400" b="1">
                          <a:effectLst/>
                          <a:latin typeface="+mn-lt"/>
                          <a:ea typeface="Times New Roman" panose="02020603050405020304" pitchFamily="18" charset="0"/>
                          <a:cs typeface="Times New Roman" panose="02020603050405020304" pitchFamily="18" charset="0"/>
                        </a:rPr>
                        <a:t>Número</a:t>
                      </a:r>
                      <a:endParaRPr lang="es-SV" sz="200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solidFill>
                      <a:srgbClr val="B8CCE4"/>
                    </a:solidFill>
                  </a:tcPr>
                </a:tc>
                <a:tc>
                  <a:txBody>
                    <a:bodyPr/>
                    <a:lstStyle/>
                    <a:p>
                      <a:pPr algn="ctr">
                        <a:lnSpc>
                          <a:spcPct val="115000"/>
                        </a:lnSpc>
                        <a:spcAft>
                          <a:spcPts val="0"/>
                        </a:spcAft>
                      </a:pPr>
                      <a:r>
                        <a:rPr lang="es-SV" sz="1400" b="1">
                          <a:effectLst/>
                          <a:latin typeface="+mn-lt"/>
                          <a:ea typeface="Times New Roman" panose="02020603050405020304" pitchFamily="18" charset="0"/>
                          <a:cs typeface="Times New Roman" panose="02020603050405020304" pitchFamily="18" charset="0"/>
                        </a:rPr>
                        <a:t>Millones</a:t>
                      </a:r>
                      <a:endParaRPr lang="es-SV" sz="200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solidFill>
                      <a:srgbClr val="B8CCE4"/>
                    </a:solidFill>
                  </a:tcPr>
                </a:tc>
                <a:extLst>
                  <a:ext uri="{0D108BD9-81ED-4DB2-BD59-A6C34878D82A}">
                    <a16:rowId xmlns:a16="http://schemas.microsoft.com/office/drawing/2014/main" val="3767659812"/>
                  </a:ext>
                </a:extLst>
              </a:tr>
              <a:tr h="217592">
                <a:tc>
                  <a:txBody>
                    <a:bodyPr/>
                    <a:lstStyle/>
                    <a:p>
                      <a:pPr>
                        <a:lnSpc>
                          <a:spcPct val="115000"/>
                        </a:lnSpc>
                        <a:spcAft>
                          <a:spcPts val="0"/>
                        </a:spcAft>
                      </a:pPr>
                      <a:r>
                        <a:rPr lang="es-SV" sz="1400" dirty="0">
                          <a:effectLst/>
                          <a:latin typeface="+mn-lt"/>
                          <a:ea typeface="Times New Roman" panose="02020603050405020304" pitchFamily="18" charset="0"/>
                          <a:cs typeface="Times New Roman" panose="02020603050405020304" pitchFamily="18" charset="0"/>
                        </a:rPr>
                        <a:t>Vivienda Cercana</a:t>
                      </a:r>
                      <a:endParaRPr lang="es-SV" sz="2000" dirty="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noFill/>
                  </a:tcPr>
                </a:tc>
                <a:tc>
                  <a:txBody>
                    <a:bodyPr/>
                    <a:lstStyle/>
                    <a:p>
                      <a:pPr algn="ctr">
                        <a:lnSpc>
                          <a:spcPct val="115000"/>
                        </a:lnSpc>
                        <a:spcAft>
                          <a:spcPts val="0"/>
                        </a:spcAft>
                      </a:pPr>
                      <a:r>
                        <a:rPr lang="es-SV" sz="1200">
                          <a:effectLst/>
                          <a:latin typeface="+mn-lt"/>
                          <a:ea typeface="Times New Roman" panose="02020603050405020304" pitchFamily="18" charset="0"/>
                          <a:cs typeface="Times New Roman" panose="02020603050405020304" pitchFamily="18" charset="0"/>
                        </a:rPr>
                        <a:t>Enero 2006</a:t>
                      </a:r>
                      <a:endParaRPr lang="es-SV" sz="200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noFill/>
                  </a:tcPr>
                </a:tc>
                <a:tc>
                  <a:txBody>
                    <a:bodyPr/>
                    <a:lstStyle/>
                    <a:p>
                      <a:pPr algn="ctr">
                        <a:lnSpc>
                          <a:spcPct val="115000"/>
                        </a:lnSpc>
                        <a:spcAft>
                          <a:spcPts val="0"/>
                        </a:spcAft>
                      </a:pPr>
                      <a:r>
                        <a:rPr lang="es-SV" sz="1400" dirty="0">
                          <a:effectLst/>
                          <a:latin typeface="+mn-lt"/>
                          <a:ea typeface="Times New Roman" panose="02020603050405020304" pitchFamily="18" charset="0"/>
                          <a:cs typeface="Times New Roman" panose="02020603050405020304" pitchFamily="18" charset="0"/>
                        </a:rPr>
                        <a:t>717</a:t>
                      </a:r>
                      <a:endParaRPr lang="es-SV" sz="2000" dirty="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noFill/>
                  </a:tcPr>
                </a:tc>
                <a:tc>
                  <a:txBody>
                    <a:bodyPr/>
                    <a:lstStyle/>
                    <a:p>
                      <a:pPr algn="ctr">
                        <a:lnSpc>
                          <a:spcPct val="115000"/>
                        </a:lnSpc>
                        <a:spcAft>
                          <a:spcPts val="0"/>
                        </a:spcAft>
                      </a:pPr>
                      <a:r>
                        <a:rPr lang="es-SV" sz="1400">
                          <a:effectLst/>
                          <a:latin typeface="+mn-lt"/>
                          <a:ea typeface="Times New Roman" panose="02020603050405020304" pitchFamily="18" charset="0"/>
                          <a:cs typeface="Times New Roman" panose="02020603050405020304" pitchFamily="18" charset="0"/>
                        </a:rPr>
                        <a:t>$24.24</a:t>
                      </a:r>
                      <a:endParaRPr lang="es-SV" sz="200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noFill/>
                  </a:tcPr>
                </a:tc>
                <a:tc>
                  <a:txBody>
                    <a:bodyPr/>
                    <a:lstStyle/>
                    <a:p>
                      <a:pPr algn="ctr">
                        <a:lnSpc>
                          <a:spcPct val="115000"/>
                        </a:lnSpc>
                        <a:spcAft>
                          <a:spcPts val="0"/>
                        </a:spcAft>
                      </a:pPr>
                      <a:r>
                        <a:rPr lang="es-SV" sz="1400">
                          <a:effectLst/>
                          <a:latin typeface="+mn-lt"/>
                          <a:ea typeface="Times New Roman" panose="02020603050405020304" pitchFamily="18" charset="0"/>
                          <a:cs typeface="Times New Roman" panose="02020603050405020304" pitchFamily="18" charset="0"/>
                        </a:rPr>
                        <a:t>143</a:t>
                      </a:r>
                      <a:endParaRPr lang="es-SV" sz="200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noFill/>
                  </a:tcPr>
                </a:tc>
                <a:tc>
                  <a:txBody>
                    <a:bodyPr/>
                    <a:lstStyle/>
                    <a:p>
                      <a:pPr algn="ctr">
                        <a:lnSpc>
                          <a:spcPct val="115000"/>
                        </a:lnSpc>
                        <a:spcAft>
                          <a:spcPts val="0"/>
                        </a:spcAft>
                      </a:pPr>
                      <a:r>
                        <a:rPr lang="es-SV" sz="1400">
                          <a:effectLst/>
                          <a:latin typeface="+mn-lt"/>
                          <a:ea typeface="Times New Roman" panose="02020603050405020304" pitchFamily="18" charset="0"/>
                          <a:cs typeface="Times New Roman" panose="02020603050405020304" pitchFamily="18" charset="0"/>
                        </a:rPr>
                        <a:t>$5.52</a:t>
                      </a:r>
                      <a:endParaRPr lang="es-SV" sz="200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noFill/>
                  </a:tcPr>
                </a:tc>
                <a:tc>
                  <a:txBody>
                    <a:bodyPr/>
                    <a:lstStyle/>
                    <a:p>
                      <a:pPr algn="ctr">
                        <a:lnSpc>
                          <a:spcPct val="115000"/>
                        </a:lnSpc>
                        <a:spcAft>
                          <a:spcPts val="0"/>
                        </a:spcAft>
                      </a:pPr>
                      <a:r>
                        <a:rPr lang="es-SV" sz="1400">
                          <a:effectLst/>
                          <a:latin typeface="+mn-lt"/>
                          <a:ea typeface="Times New Roman" panose="02020603050405020304" pitchFamily="18" charset="0"/>
                          <a:cs typeface="Times New Roman" panose="02020603050405020304" pitchFamily="18" charset="0"/>
                        </a:rPr>
                        <a:t>860</a:t>
                      </a:r>
                      <a:endParaRPr lang="es-SV" sz="200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noFill/>
                  </a:tcPr>
                </a:tc>
                <a:tc>
                  <a:txBody>
                    <a:bodyPr/>
                    <a:lstStyle/>
                    <a:p>
                      <a:pPr algn="ctr">
                        <a:lnSpc>
                          <a:spcPct val="115000"/>
                        </a:lnSpc>
                        <a:spcAft>
                          <a:spcPts val="0"/>
                        </a:spcAft>
                      </a:pPr>
                      <a:r>
                        <a:rPr lang="es-SV" sz="1400">
                          <a:effectLst/>
                          <a:latin typeface="+mn-lt"/>
                          <a:ea typeface="Times New Roman" panose="02020603050405020304" pitchFamily="18" charset="0"/>
                          <a:cs typeface="Times New Roman" panose="02020603050405020304" pitchFamily="18" charset="0"/>
                        </a:rPr>
                        <a:t>$29.76</a:t>
                      </a:r>
                      <a:endParaRPr lang="es-SV" sz="200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noFill/>
                  </a:tcPr>
                </a:tc>
                <a:extLst>
                  <a:ext uri="{0D108BD9-81ED-4DB2-BD59-A6C34878D82A}">
                    <a16:rowId xmlns:a16="http://schemas.microsoft.com/office/drawing/2014/main" val="242630539"/>
                  </a:ext>
                </a:extLst>
              </a:tr>
              <a:tr h="217592">
                <a:tc>
                  <a:txBody>
                    <a:bodyPr/>
                    <a:lstStyle/>
                    <a:p>
                      <a:pPr>
                        <a:lnSpc>
                          <a:spcPct val="115000"/>
                        </a:lnSpc>
                        <a:spcAft>
                          <a:spcPts val="0"/>
                        </a:spcAft>
                      </a:pPr>
                      <a:r>
                        <a:rPr lang="es-SV" sz="1400" dirty="0">
                          <a:effectLst/>
                          <a:latin typeface="+mn-lt"/>
                          <a:ea typeface="Times New Roman" panose="02020603050405020304" pitchFamily="18" charset="0"/>
                          <a:cs typeface="Times New Roman" panose="02020603050405020304" pitchFamily="18" charset="0"/>
                        </a:rPr>
                        <a:t>Aporte Crédito</a:t>
                      </a:r>
                      <a:endParaRPr lang="es-SV" sz="2000" dirty="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noFill/>
                  </a:tcPr>
                </a:tc>
                <a:tc>
                  <a:txBody>
                    <a:bodyPr/>
                    <a:lstStyle/>
                    <a:p>
                      <a:pPr algn="ctr">
                        <a:lnSpc>
                          <a:spcPct val="115000"/>
                        </a:lnSpc>
                        <a:spcAft>
                          <a:spcPts val="0"/>
                        </a:spcAft>
                      </a:pPr>
                      <a:r>
                        <a:rPr lang="es-SV" sz="1200">
                          <a:effectLst/>
                          <a:latin typeface="+mn-lt"/>
                          <a:ea typeface="Times New Roman" panose="02020603050405020304" pitchFamily="18" charset="0"/>
                          <a:cs typeface="Times New Roman" panose="02020603050405020304" pitchFamily="18" charset="0"/>
                        </a:rPr>
                        <a:t>Junio 2008</a:t>
                      </a:r>
                      <a:endParaRPr lang="es-SV" sz="200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noFill/>
                  </a:tcPr>
                </a:tc>
                <a:tc>
                  <a:txBody>
                    <a:bodyPr/>
                    <a:lstStyle/>
                    <a:p>
                      <a:pPr algn="ctr">
                        <a:lnSpc>
                          <a:spcPct val="115000"/>
                        </a:lnSpc>
                        <a:spcAft>
                          <a:spcPts val="0"/>
                        </a:spcAft>
                      </a:pPr>
                      <a:r>
                        <a:rPr lang="es-SV" sz="1400">
                          <a:effectLst/>
                          <a:latin typeface="+mn-lt"/>
                          <a:ea typeface="Times New Roman" panose="02020603050405020304" pitchFamily="18" charset="0"/>
                          <a:cs typeface="Times New Roman" panose="02020603050405020304" pitchFamily="18" charset="0"/>
                        </a:rPr>
                        <a:t>1,089</a:t>
                      </a:r>
                      <a:endParaRPr lang="es-SV" sz="200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noFill/>
                  </a:tcPr>
                </a:tc>
                <a:tc>
                  <a:txBody>
                    <a:bodyPr/>
                    <a:lstStyle/>
                    <a:p>
                      <a:pPr algn="ctr">
                        <a:lnSpc>
                          <a:spcPct val="115000"/>
                        </a:lnSpc>
                        <a:spcAft>
                          <a:spcPts val="0"/>
                        </a:spcAft>
                      </a:pPr>
                      <a:r>
                        <a:rPr lang="es-SV" sz="1400" dirty="0">
                          <a:effectLst/>
                          <a:latin typeface="+mn-lt"/>
                          <a:ea typeface="Times New Roman" panose="02020603050405020304" pitchFamily="18" charset="0"/>
                          <a:cs typeface="Times New Roman" panose="02020603050405020304" pitchFamily="18" charset="0"/>
                        </a:rPr>
                        <a:t>$26.81</a:t>
                      </a:r>
                      <a:endParaRPr lang="es-SV" sz="2000" dirty="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noFill/>
                  </a:tcPr>
                </a:tc>
                <a:tc>
                  <a:txBody>
                    <a:bodyPr/>
                    <a:lstStyle/>
                    <a:p>
                      <a:pPr algn="ctr">
                        <a:lnSpc>
                          <a:spcPct val="115000"/>
                        </a:lnSpc>
                        <a:spcAft>
                          <a:spcPts val="0"/>
                        </a:spcAft>
                      </a:pPr>
                      <a:r>
                        <a:rPr lang="es-SV" sz="1400" dirty="0">
                          <a:effectLst/>
                          <a:latin typeface="+mn-lt"/>
                          <a:ea typeface="Times New Roman" panose="02020603050405020304" pitchFamily="18" charset="0"/>
                          <a:cs typeface="Times New Roman" panose="02020603050405020304" pitchFamily="18" charset="0"/>
                        </a:rPr>
                        <a:t>187</a:t>
                      </a:r>
                      <a:endParaRPr lang="es-SV" sz="2000" dirty="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noFill/>
                  </a:tcPr>
                </a:tc>
                <a:tc>
                  <a:txBody>
                    <a:bodyPr/>
                    <a:lstStyle/>
                    <a:p>
                      <a:pPr algn="ctr">
                        <a:lnSpc>
                          <a:spcPct val="115000"/>
                        </a:lnSpc>
                        <a:spcAft>
                          <a:spcPts val="0"/>
                        </a:spcAft>
                      </a:pPr>
                      <a:r>
                        <a:rPr lang="es-SV" sz="1400">
                          <a:effectLst/>
                          <a:latin typeface="+mn-lt"/>
                          <a:ea typeface="Times New Roman" panose="02020603050405020304" pitchFamily="18" charset="0"/>
                          <a:cs typeface="Times New Roman" panose="02020603050405020304" pitchFamily="18" charset="0"/>
                        </a:rPr>
                        <a:t>$4.41</a:t>
                      </a:r>
                      <a:endParaRPr lang="es-SV" sz="200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noFill/>
                  </a:tcPr>
                </a:tc>
                <a:tc>
                  <a:txBody>
                    <a:bodyPr/>
                    <a:lstStyle/>
                    <a:p>
                      <a:pPr algn="ctr">
                        <a:lnSpc>
                          <a:spcPct val="115000"/>
                        </a:lnSpc>
                        <a:spcAft>
                          <a:spcPts val="0"/>
                        </a:spcAft>
                      </a:pPr>
                      <a:r>
                        <a:rPr lang="es-SV" sz="1400">
                          <a:effectLst/>
                          <a:latin typeface="+mn-lt"/>
                          <a:ea typeface="Times New Roman" panose="02020603050405020304" pitchFamily="18" charset="0"/>
                          <a:cs typeface="Times New Roman" panose="02020603050405020304" pitchFamily="18" charset="0"/>
                        </a:rPr>
                        <a:t>1,276</a:t>
                      </a:r>
                      <a:endParaRPr lang="es-SV" sz="200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noFill/>
                  </a:tcPr>
                </a:tc>
                <a:tc>
                  <a:txBody>
                    <a:bodyPr/>
                    <a:lstStyle/>
                    <a:p>
                      <a:pPr algn="ctr">
                        <a:lnSpc>
                          <a:spcPct val="115000"/>
                        </a:lnSpc>
                        <a:spcAft>
                          <a:spcPts val="0"/>
                        </a:spcAft>
                      </a:pPr>
                      <a:r>
                        <a:rPr lang="es-SV" sz="1400">
                          <a:effectLst/>
                          <a:latin typeface="+mn-lt"/>
                          <a:ea typeface="Times New Roman" panose="02020603050405020304" pitchFamily="18" charset="0"/>
                          <a:cs typeface="Times New Roman" panose="02020603050405020304" pitchFamily="18" charset="0"/>
                        </a:rPr>
                        <a:t>$31.22</a:t>
                      </a:r>
                      <a:endParaRPr lang="es-SV" sz="200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noFill/>
                  </a:tcPr>
                </a:tc>
                <a:extLst>
                  <a:ext uri="{0D108BD9-81ED-4DB2-BD59-A6C34878D82A}">
                    <a16:rowId xmlns:a16="http://schemas.microsoft.com/office/drawing/2014/main" val="2811537128"/>
                  </a:ext>
                </a:extLst>
              </a:tr>
              <a:tr h="217592">
                <a:tc>
                  <a:txBody>
                    <a:bodyPr/>
                    <a:lstStyle/>
                    <a:p>
                      <a:pPr>
                        <a:lnSpc>
                          <a:spcPct val="115000"/>
                        </a:lnSpc>
                        <a:spcAft>
                          <a:spcPts val="0"/>
                        </a:spcAft>
                      </a:pPr>
                      <a:r>
                        <a:rPr lang="es-SV" sz="1400">
                          <a:effectLst/>
                          <a:latin typeface="+mn-lt"/>
                          <a:ea typeface="Times New Roman" panose="02020603050405020304" pitchFamily="18" charset="0"/>
                          <a:cs typeface="Times New Roman" panose="02020603050405020304" pitchFamily="18" charset="0"/>
                        </a:rPr>
                        <a:t>Casa Joven</a:t>
                      </a:r>
                      <a:endParaRPr lang="es-SV" sz="200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noFill/>
                  </a:tcPr>
                </a:tc>
                <a:tc>
                  <a:txBody>
                    <a:bodyPr/>
                    <a:lstStyle/>
                    <a:p>
                      <a:pPr algn="ctr">
                        <a:lnSpc>
                          <a:spcPct val="115000"/>
                        </a:lnSpc>
                        <a:spcAft>
                          <a:spcPts val="0"/>
                        </a:spcAft>
                      </a:pPr>
                      <a:r>
                        <a:rPr lang="es-SV" sz="1200">
                          <a:effectLst/>
                          <a:latin typeface="+mn-lt"/>
                          <a:ea typeface="Times New Roman" panose="02020603050405020304" pitchFamily="18" charset="0"/>
                          <a:cs typeface="Times New Roman" panose="02020603050405020304" pitchFamily="18" charset="0"/>
                        </a:rPr>
                        <a:t>Noviembre 2014</a:t>
                      </a:r>
                      <a:endParaRPr lang="es-SV" sz="200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noFill/>
                  </a:tcPr>
                </a:tc>
                <a:tc>
                  <a:txBody>
                    <a:bodyPr/>
                    <a:lstStyle/>
                    <a:p>
                      <a:pPr algn="ctr">
                        <a:lnSpc>
                          <a:spcPct val="115000"/>
                        </a:lnSpc>
                        <a:spcAft>
                          <a:spcPts val="0"/>
                        </a:spcAft>
                      </a:pPr>
                      <a:r>
                        <a:rPr lang="es-SV" sz="1400">
                          <a:effectLst/>
                          <a:latin typeface="+mn-lt"/>
                          <a:ea typeface="Times New Roman" panose="02020603050405020304" pitchFamily="18" charset="0"/>
                          <a:cs typeface="Times New Roman" panose="02020603050405020304" pitchFamily="18" charset="0"/>
                        </a:rPr>
                        <a:t>4,588</a:t>
                      </a:r>
                      <a:endParaRPr lang="es-SV" sz="200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noFill/>
                  </a:tcPr>
                </a:tc>
                <a:tc>
                  <a:txBody>
                    <a:bodyPr/>
                    <a:lstStyle/>
                    <a:p>
                      <a:pPr algn="ctr">
                        <a:lnSpc>
                          <a:spcPct val="115000"/>
                        </a:lnSpc>
                        <a:spcAft>
                          <a:spcPts val="0"/>
                        </a:spcAft>
                      </a:pPr>
                      <a:r>
                        <a:rPr lang="es-SV" sz="1400">
                          <a:effectLst/>
                          <a:latin typeface="+mn-lt"/>
                          <a:ea typeface="Times New Roman" panose="02020603050405020304" pitchFamily="18" charset="0"/>
                          <a:cs typeface="Times New Roman" panose="02020603050405020304" pitchFamily="18" charset="0"/>
                        </a:rPr>
                        <a:t>$87.35</a:t>
                      </a:r>
                      <a:endParaRPr lang="es-SV" sz="200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noFill/>
                  </a:tcPr>
                </a:tc>
                <a:tc>
                  <a:txBody>
                    <a:bodyPr/>
                    <a:lstStyle/>
                    <a:p>
                      <a:pPr algn="ctr">
                        <a:lnSpc>
                          <a:spcPct val="115000"/>
                        </a:lnSpc>
                        <a:spcAft>
                          <a:spcPts val="0"/>
                        </a:spcAft>
                      </a:pPr>
                      <a:r>
                        <a:rPr lang="es-SV" sz="1400">
                          <a:effectLst/>
                          <a:latin typeface="+mn-lt"/>
                          <a:ea typeface="Times New Roman" panose="02020603050405020304" pitchFamily="18" charset="0"/>
                          <a:cs typeface="Times New Roman" panose="02020603050405020304" pitchFamily="18" charset="0"/>
                        </a:rPr>
                        <a:t>1,260</a:t>
                      </a:r>
                      <a:endParaRPr lang="es-SV" sz="200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noFill/>
                  </a:tcPr>
                </a:tc>
                <a:tc>
                  <a:txBody>
                    <a:bodyPr/>
                    <a:lstStyle/>
                    <a:p>
                      <a:pPr algn="ctr">
                        <a:lnSpc>
                          <a:spcPct val="115000"/>
                        </a:lnSpc>
                        <a:spcAft>
                          <a:spcPts val="0"/>
                        </a:spcAft>
                      </a:pPr>
                      <a:r>
                        <a:rPr lang="es-SV" sz="1400" dirty="0">
                          <a:effectLst/>
                          <a:latin typeface="+mn-lt"/>
                          <a:ea typeface="Times New Roman" panose="02020603050405020304" pitchFamily="18" charset="0"/>
                          <a:cs typeface="Times New Roman" panose="02020603050405020304" pitchFamily="18" charset="0"/>
                        </a:rPr>
                        <a:t>$22.28</a:t>
                      </a:r>
                      <a:endParaRPr lang="es-SV" sz="2000" dirty="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noFill/>
                  </a:tcPr>
                </a:tc>
                <a:tc>
                  <a:txBody>
                    <a:bodyPr/>
                    <a:lstStyle/>
                    <a:p>
                      <a:pPr algn="ctr">
                        <a:lnSpc>
                          <a:spcPct val="115000"/>
                        </a:lnSpc>
                        <a:spcAft>
                          <a:spcPts val="0"/>
                        </a:spcAft>
                      </a:pPr>
                      <a:r>
                        <a:rPr lang="es-SV" sz="1400">
                          <a:effectLst/>
                          <a:latin typeface="+mn-lt"/>
                          <a:ea typeface="Times New Roman" panose="02020603050405020304" pitchFamily="18" charset="0"/>
                          <a:cs typeface="Times New Roman" panose="02020603050405020304" pitchFamily="18" charset="0"/>
                        </a:rPr>
                        <a:t>5,848</a:t>
                      </a:r>
                      <a:endParaRPr lang="es-SV" sz="200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noFill/>
                  </a:tcPr>
                </a:tc>
                <a:tc>
                  <a:txBody>
                    <a:bodyPr/>
                    <a:lstStyle/>
                    <a:p>
                      <a:pPr algn="ctr">
                        <a:lnSpc>
                          <a:spcPct val="115000"/>
                        </a:lnSpc>
                        <a:spcAft>
                          <a:spcPts val="0"/>
                        </a:spcAft>
                      </a:pPr>
                      <a:r>
                        <a:rPr lang="es-SV" sz="1400">
                          <a:effectLst/>
                          <a:latin typeface="+mn-lt"/>
                          <a:ea typeface="Times New Roman" panose="02020603050405020304" pitchFamily="18" charset="0"/>
                          <a:cs typeface="Times New Roman" panose="02020603050405020304" pitchFamily="18" charset="0"/>
                        </a:rPr>
                        <a:t>$109.63</a:t>
                      </a:r>
                      <a:endParaRPr lang="es-SV" sz="200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noFill/>
                  </a:tcPr>
                </a:tc>
                <a:extLst>
                  <a:ext uri="{0D108BD9-81ED-4DB2-BD59-A6C34878D82A}">
                    <a16:rowId xmlns:a16="http://schemas.microsoft.com/office/drawing/2014/main" val="898890101"/>
                  </a:ext>
                </a:extLst>
              </a:tr>
              <a:tr h="217592">
                <a:tc>
                  <a:txBody>
                    <a:bodyPr/>
                    <a:lstStyle/>
                    <a:p>
                      <a:pPr>
                        <a:lnSpc>
                          <a:spcPct val="115000"/>
                        </a:lnSpc>
                        <a:spcAft>
                          <a:spcPts val="0"/>
                        </a:spcAft>
                      </a:pPr>
                      <a:r>
                        <a:rPr lang="es-SV" sz="1400">
                          <a:effectLst/>
                          <a:latin typeface="+mn-lt"/>
                          <a:ea typeface="Times New Roman" panose="02020603050405020304" pitchFamily="18" charset="0"/>
                          <a:cs typeface="Times New Roman" panose="02020603050405020304" pitchFamily="18" charset="0"/>
                        </a:rPr>
                        <a:t>Vivienda Social</a:t>
                      </a:r>
                      <a:endParaRPr lang="es-SV" sz="200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noFill/>
                  </a:tcPr>
                </a:tc>
                <a:tc>
                  <a:txBody>
                    <a:bodyPr/>
                    <a:lstStyle/>
                    <a:p>
                      <a:pPr algn="ctr">
                        <a:lnSpc>
                          <a:spcPct val="115000"/>
                        </a:lnSpc>
                        <a:spcAft>
                          <a:spcPts val="0"/>
                        </a:spcAft>
                      </a:pPr>
                      <a:r>
                        <a:rPr lang="es-SV" sz="1200">
                          <a:effectLst/>
                          <a:latin typeface="+mn-lt"/>
                          <a:ea typeface="Times New Roman" panose="02020603050405020304" pitchFamily="18" charset="0"/>
                          <a:cs typeface="Times New Roman" panose="02020603050405020304" pitchFamily="18" charset="0"/>
                        </a:rPr>
                        <a:t>Junio 2017</a:t>
                      </a:r>
                      <a:endParaRPr lang="es-SV" sz="200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noFill/>
                  </a:tcPr>
                </a:tc>
                <a:tc>
                  <a:txBody>
                    <a:bodyPr/>
                    <a:lstStyle/>
                    <a:p>
                      <a:pPr algn="ctr">
                        <a:lnSpc>
                          <a:spcPct val="115000"/>
                        </a:lnSpc>
                        <a:spcAft>
                          <a:spcPts val="0"/>
                        </a:spcAft>
                      </a:pPr>
                      <a:r>
                        <a:rPr lang="es-SV" sz="1400" dirty="0">
                          <a:effectLst/>
                          <a:latin typeface="+mn-lt"/>
                          <a:ea typeface="Times New Roman" panose="02020603050405020304" pitchFamily="18" charset="0"/>
                          <a:cs typeface="Times New Roman" panose="02020603050405020304" pitchFamily="18" charset="0"/>
                        </a:rPr>
                        <a:t>353</a:t>
                      </a:r>
                      <a:endParaRPr lang="es-SV" sz="2000" dirty="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noFill/>
                  </a:tcPr>
                </a:tc>
                <a:tc>
                  <a:txBody>
                    <a:bodyPr/>
                    <a:lstStyle/>
                    <a:p>
                      <a:pPr algn="ctr">
                        <a:lnSpc>
                          <a:spcPct val="115000"/>
                        </a:lnSpc>
                        <a:spcAft>
                          <a:spcPts val="0"/>
                        </a:spcAft>
                      </a:pPr>
                      <a:r>
                        <a:rPr lang="es-SV" sz="1400">
                          <a:effectLst/>
                          <a:latin typeface="+mn-lt"/>
                          <a:ea typeface="Times New Roman" panose="02020603050405020304" pitchFamily="18" charset="0"/>
                          <a:cs typeface="Times New Roman" panose="02020603050405020304" pitchFamily="18" charset="0"/>
                        </a:rPr>
                        <a:t>$3.61</a:t>
                      </a:r>
                      <a:endParaRPr lang="es-SV" sz="200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noFill/>
                  </a:tcPr>
                </a:tc>
                <a:tc>
                  <a:txBody>
                    <a:bodyPr/>
                    <a:lstStyle/>
                    <a:p>
                      <a:pPr algn="ctr">
                        <a:lnSpc>
                          <a:spcPct val="115000"/>
                        </a:lnSpc>
                        <a:spcAft>
                          <a:spcPts val="0"/>
                        </a:spcAft>
                      </a:pPr>
                      <a:r>
                        <a:rPr lang="es-SV" sz="1400">
                          <a:effectLst/>
                          <a:latin typeface="+mn-lt"/>
                          <a:ea typeface="Times New Roman" panose="02020603050405020304" pitchFamily="18" charset="0"/>
                          <a:cs typeface="Times New Roman" panose="02020603050405020304" pitchFamily="18" charset="0"/>
                        </a:rPr>
                        <a:t>677</a:t>
                      </a:r>
                      <a:endParaRPr lang="es-SV" sz="200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noFill/>
                  </a:tcPr>
                </a:tc>
                <a:tc>
                  <a:txBody>
                    <a:bodyPr/>
                    <a:lstStyle/>
                    <a:p>
                      <a:pPr algn="ctr">
                        <a:lnSpc>
                          <a:spcPct val="115000"/>
                        </a:lnSpc>
                        <a:spcAft>
                          <a:spcPts val="0"/>
                        </a:spcAft>
                      </a:pPr>
                      <a:r>
                        <a:rPr lang="es-SV" sz="1400" dirty="0">
                          <a:effectLst/>
                          <a:latin typeface="+mn-lt"/>
                          <a:ea typeface="Times New Roman" panose="02020603050405020304" pitchFamily="18" charset="0"/>
                          <a:cs typeface="Times New Roman" panose="02020603050405020304" pitchFamily="18" charset="0"/>
                        </a:rPr>
                        <a:t>$7.03</a:t>
                      </a:r>
                      <a:endParaRPr lang="es-SV" sz="2000" dirty="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noFill/>
                  </a:tcPr>
                </a:tc>
                <a:tc>
                  <a:txBody>
                    <a:bodyPr/>
                    <a:lstStyle/>
                    <a:p>
                      <a:pPr algn="ctr">
                        <a:lnSpc>
                          <a:spcPct val="115000"/>
                        </a:lnSpc>
                        <a:spcAft>
                          <a:spcPts val="0"/>
                        </a:spcAft>
                      </a:pPr>
                      <a:r>
                        <a:rPr lang="es-SV" sz="1400">
                          <a:effectLst/>
                          <a:latin typeface="+mn-lt"/>
                          <a:ea typeface="Times New Roman" panose="02020603050405020304" pitchFamily="18" charset="0"/>
                          <a:cs typeface="Times New Roman" panose="02020603050405020304" pitchFamily="18" charset="0"/>
                        </a:rPr>
                        <a:t>1,030</a:t>
                      </a:r>
                      <a:endParaRPr lang="es-SV" sz="200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noFill/>
                  </a:tcPr>
                </a:tc>
                <a:tc>
                  <a:txBody>
                    <a:bodyPr/>
                    <a:lstStyle/>
                    <a:p>
                      <a:pPr algn="ctr">
                        <a:lnSpc>
                          <a:spcPct val="115000"/>
                        </a:lnSpc>
                        <a:spcAft>
                          <a:spcPts val="0"/>
                        </a:spcAft>
                      </a:pPr>
                      <a:r>
                        <a:rPr lang="es-SV" sz="1400">
                          <a:effectLst/>
                          <a:latin typeface="+mn-lt"/>
                          <a:ea typeface="Times New Roman" panose="02020603050405020304" pitchFamily="18" charset="0"/>
                          <a:cs typeface="Times New Roman" panose="02020603050405020304" pitchFamily="18" charset="0"/>
                        </a:rPr>
                        <a:t>$10.64</a:t>
                      </a:r>
                      <a:endParaRPr lang="es-SV" sz="200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noFill/>
                  </a:tcPr>
                </a:tc>
                <a:extLst>
                  <a:ext uri="{0D108BD9-81ED-4DB2-BD59-A6C34878D82A}">
                    <a16:rowId xmlns:a16="http://schemas.microsoft.com/office/drawing/2014/main" val="556476636"/>
                  </a:ext>
                </a:extLst>
              </a:tr>
              <a:tr h="217592">
                <a:tc>
                  <a:txBody>
                    <a:bodyPr/>
                    <a:lstStyle/>
                    <a:p>
                      <a:pPr>
                        <a:lnSpc>
                          <a:spcPct val="115000"/>
                        </a:lnSpc>
                        <a:spcAft>
                          <a:spcPts val="0"/>
                        </a:spcAft>
                      </a:pPr>
                      <a:r>
                        <a:rPr lang="es-SV" sz="1400">
                          <a:effectLst/>
                          <a:latin typeface="+mn-lt"/>
                          <a:ea typeface="Times New Roman" panose="02020603050405020304" pitchFamily="18" charset="0"/>
                          <a:cs typeface="Times New Roman" panose="02020603050405020304" pitchFamily="18" charset="0"/>
                        </a:rPr>
                        <a:t>Casa Mujer</a:t>
                      </a:r>
                      <a:endParaRPr lang="es-SV" sz="200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noFill/>
                  </a:tcPr>
                </a:tc>
                <a:tc>
                  <a:txBody>
                    <a:bodyPr/>
                    <a:lstStyle/>
                    <a:p>
                      <a:pPr algn="ctr">
                        <a:lnSpc>
                          <a:spcPct val="115000"/>
                        </a:lnSpc>
                        <a:spcAft>
                          <a:spcPts val="0"/>
                        </a:spcAft>
                      </a:pPr>
                      <a:r>
                        <a:rPr lang="es-SV" sz="1200" dirty="0">
                          <a:effectLst/>
                          <a:latin typeface="+mn-lt"/>
                          <a:ea typeface="Times New Roman" panose="02020603050405020304" pitchFamily="18" charset="0"/>
                          <a:cs typeface="Times New Roman" panose="02020603050405020304" pitchFamily="18" charset="0"/>
                        </a:rPr>
                        <a:t>Julio 2018</a:t>
                      </a:r>
                      <a:endParaRPr lang="es-SV" sz="2000" dirty="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noFill/>
                  </a:tcPr>
                </a:tc>
                <a:tc>
                  <a:txBody>
                    <a:bodyPr/>
                    <a:lstStyle/>
                    <a:p>
                      <a:pPr algn="ctr">
                        <a:lnSpc>
                          <a:spcPct val="115000"/>
                        </a:lnSpc>
                        <a:spcAft>
                          <a:spcPts val="0"/>
                        </a:spcAft>
                      </a:pPr>
                      <a:r>
                        <a:rPr lang="es-SV" sz="1400">
                          <a:effectLst/>
                          <a:latin typeface="+mn-lt"/>
                          <a:ea typeface="Times New Roman" panose="02020603050405020304" pitchFamily="18" charset="0"/>
                          <a:cs typeface="Times New Roman" panose="02020603050405020304" pitchFamily="18" charset="0"/>
                        </a:rPr>
                        <a:t> -</a:t>
                      </a:r>
                      <a:endParaRPr lang="es-SV" sz="200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noFill/>
                  </a:tcPr>
                </a:tc>
                <a:tc>
                  <a:txBody>
                    <a:bodyPr/>
                    <a:lstStyle/>
                    <a:p>
                      <a:pPr algn="ctr">
                        <a:lnSpc>
                          <a:spcPct val="115000"/>
                        </a:lnSpc>
                        <a:spcAft>
                          <a:spcPts val="0"/>
                        </a:spcAft>
                      </a:pPr>
                      <a:r>
                        <a:rPr lang="es-SV" sz="1400">
                          <a:effectLst/>
                          <a:latin typeface="+mn-lt"/>
                          <a:ea typeface="Times New Roman" panose="02020603050405020304" pitchFamily="18" charset="0"/>
                          <a:cs typeface="Times New Roman" panose="02020603050405020304" pitchFamily="18" charset="0"/>
                        </a:rPr>
                        <a:t>-</a:t>
                      </a:r>
                      <a:endParaRPr lang="es-SV" sz="200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noFill/>
                  </a:tcPr>
                </a:tc>
                <a:tc>
                  <a:txBody>
                    <a:bodyPr/>
                    <a:lstStyle/>
                    <a:p>
                      <a:pPr algn="ctr">
                        <a:lnSpc>
                          <a:spcPct val="115000"/>
                        </a:lnSpc>
                        <a:spcAft>
                          <a:spcPts val="0"/>
                        </a:spcAft>
                      </a:pPr>
                      <a:r>
                        <a:rPr lang="es-SV" sz="1400">
                          <a:effectLst/>
                          <a:latin typeface="+mn-lt"/>
                          <a:ea typeface="Times New Roman" panose="02020603050405020304" pitchFamily="18" charset="0"/>
                          <a:cs typeface="Times New Roman" panose="02020603050405020304" pitchFamily="18" charset="0"/>
                        </a:rPr>
                        <a:t>720</a:t>
                      </a:r>
                      <a:endParaRPr lang="es-SV" sz="200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noFill/>
                  </a:tcPr>
                </a:tc>
                <a:tc>
                  <a:txBody>
                    <a:bodyPr/>
                    <a:lstStyle/>
                    <a:p>
                      <a:pPr algn="ctr">
                        <a:lnSpc>
                          <a:spcPct val="115000"/>
                        </a:lnSpc>
                        <a:spcAft>
                          <a:spcPts val="0"/>
                        </a:spcAft>
                      </a:pPr>
                      <a:r>
                        <a:rPr lang="es-SV" sz="1400">
                          <a:effectLst/>
                          <a:latin typeface="+mn-lt"/>
                          <a:ea typeface="Times New Roman" panose="02020603050405020304" pitchFamily="18" charset="0"/>
                          <a:cs typeface="Times New Roman" panose="02020603050405020304" pitchFamily="18" charset="0"/>
                        </a:rPr>
                        <a:t>$12.78</a:t>
                      </a:r>
                      <a:endParaRPr lang="es-SV" sz="200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noFill/>
                  </a:tcPr>
                </a:tc>
                <a:tc>
                  <a:txBody>
                    <a:bodyPr/>
                    <a:lstStyle/>
                    <a:p>
                      <a:pPr algn="ctr">
                        <a:lnSpc>
                          <a:spcPct val="115000"/>
                        </a:lnSpc>
                        <a:spcAft>
                          <a:spcPts val="0"/>
                        </a:spcAft>
                      </a:pPr>
                      <a:r>
                        <a:rPr lang="es-SV" sz="1400" dirty="0">
                          <a:effectLst/>
                          <a:latin typeface="+mn-lt"/>
                          <a:ea typeface="Times New Roman" panose="02020603050405020304" pitchFamily="18" charset="0"/>
                          <a:cs typeface="Times New Roman" panose="02020603050405020304" pitchFamily="18" charset="0"/>
                        </a:rPr>
                        <a:t>720</a:t>
                      </a:r>
                      <a:endParaRPr lang="es-SV" sz="2000" dirty="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noFill/>
                  </a:tcPr>
                </a:tc>
                <a:tc>
                  <a:txBody>
                    <a:bodyPr/>
                    <a:lstStyle/>
                    <a:p>
                      <a:pPr algn="ctr">
                        <a:lnSpc>
                          <a:spcPct val="115000"/>
                        </a:lnSpc>
                        <a:spcAft>
                          <a:spcPts val="0"/>
                        </a:spcAft>
                      </a:pPr>
                      <a:r>
                        <a:rPr lang="es-SV" sz="1400" dirty="0">
                          <a:effectLst/>
                          <a:latin typeface="+mn-lt"/>
                          <a:ea typeface="Times New Roman" panose="02020603050405020304" pitchFamily="18" charset="0"/>
                          <a:cs typeface="Times New Roman" panose="02020603050405020304" pitchFamily="18" charset="0"/>
                        </a:rPr>
                        <a:t>$12.78</a:t>
                      </a:r>
                      <a:endParaRPr lang="es-SV" sz="2000" dirty="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noFill/>
                  </a:tcPr>
                </a:tc>
                <a:extLst>
                  <a:ext uri="{0D108BD9-81ED-4DB2-BD59-A6C34878D82A}">
                    <a16:rowId xmlns:a16="http://schemas.microsoft.com/office/drawing/2014/main" val="2420438966"/>
                  </a:ext>
                </a:extLst>
              </a:tr>
              <a:tr h="217592">
                <a:tc>
                  <a:txBody>
                    <a:bodyPr/>
                    <a:lstStyle/>
                    <a:p>
                      <a:pPr>
                        <a:lnSpc>
                          <a:spcPct val="115000"/>
                        </a:lnSpc>
                        <a:spcAft>
                          <a:spcPts val="0"/>
                        </a:spcAft>
                      </a:pPr>
                      <a:r>
                        <a:rPr lang="es-SV" sz="1400">
                          <a:effectLst/>
                          <a:latin typeface="+mn-lt"/>
                          <a:ea typeface="Times New Roman" panose="02020603050405020304" pitchFamily="18" charset="0"/>
                          <a:cs typeface="Times New Roman" panose="02020603050405020304" pitchFamily="18" charset="0"/>
                        </a:rPr>
                        <a:t>Vivienda en Altura</a:t>
                      </a:r>
                      <a:endParaRPr lang="es-SV" sz="200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noFill/>
                  </a:tcPr>
                </a:tc>
                <a:tc>
                  <a:txBody>
                    <a:bodyPr/>
                    <a:lstStyle/>
                    <a:p>
                      <a:pPr algn="ctr">
                        <a:lnSpc>
                          <a:spcPct val="115000"/>
                        </a:lnSpc>
                        <a:spcAft>
                          <a:spcPts val="0"/>
                        </a:spcAft>
                      </a:pPr>
                      <a:r>
                        <a:rPr lang="es-SV" sz="1200" dirty="0">
                          <a:effectLst/>
                          <a:latin typeface="+mn-lt"/>
                          <a:ea typeface="Times New Roman" panose="02020603050405020304" pitchFamily="18" charset="0"/>
                          <a:cs typeface="Times New Roman" panose="02020603050405020304" pitchFamily="18" charset="0"/>
                        </a:rPr>
                        <a:t>Noviembre 2018</a:t>
                      </a:r>
                      <a:endParaRPr lang="es-SV" sz="2000" dirty="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noFill/>
                  </a:tcPr>
                </a:tc>
                <a:tc>
                  <a:txBody>
                    <a:bodyPr/>
                    <a:lstStyle/>
                    <a:p>
                      <a:pPr algn="ctr">
                        <a:lnSpc>
                          <a:spcPct val="115000"/>
                        </a:lnSpc>
                        <a:spcAft>
                          <a:spcPts val="0"/>
                        </a:spcAft>
                      </a:pPr>
                      <a:r>
                        <a:rPr lang="es-SV" sz="1400">
                          <a:effectLst/>
                          <a:latin typeface="+mn-lt"/>
                          <a:ea typeface="Times New Roman" panose="02020603050405020304" pitchFamily="18" charset="0"/>
                          <a:cs typeface="Times New Roman" panose="02020603050405020304" pitchFamily="18" charset="0"/>
                        </a:rPr>
                        <a:t>-</a:t>
                      </a:r>
                      <a:endParaRPr lang="es-SV" sz="200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noFill/>
                  </a:tcPr>
                </a:tc>
                <a:tc>
                  <a:txBody>
                    <a:bodyPr/>
                    <a:lstStyle/>
                    <a:p>
                      <a:pPr algn="ctr">
                        <a:lnSpc>
                          <a:spcPct val="115000"/>
                        </a:lnSpc>
                        <a:spcAft>
                          <a:spcPts val="0"/>
                        </a:spcAft>
                      </a:pPr>
                      <a:r>
                        <a:rPr lang="es-SV" sz="1400">
                          <a:effectLst/>
                          <a:latin typeface="+mn-lt"/>
                          <a:ea typeface="Times New Roman" panose="02020603050405020304" pitchFamily="18" charset="0"/>
                          <a:cs typeface="Times New Roman" panose="02020603050405020304" pitchFamily="18" charset="0"/>
                        </a:rPr>
                        <a:t>-</a:t>
                      </a:r>
                      <a:endParaRPr lang="es-SV" sz="200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noFill/>
                  </a:tcPr>
                </a:tc>
                <a:tc>
                  <a:txBody>
                    <a:bodyPr/>
                    <a:lstStyle/>
                    <a:p>
                      <a:pPr algn="ctr">
                        <a:lnSpc>
                          <a:spcPct val="115000"/>
                        </a:lnSpc>
                        <a:spcAft>
                          <a:spcPts val="0"/>
                        </a:spcAft>
                      </a:pPr>
                      <a:r>
                        <a:rPr lang="es-SV" sz="1400">
                          <a:effectLst/>
                          <a:latin typeface="+mn-lt"/>
                          <a:ea typeface="Times New Roman" panose="02020603050405020304" pitchFamily="18" charset="0"/>
                          <a:cs typeface="Times New Roman" panose="02020603050405020304" pitchFamily="18" charset="0"/>
                        </a:rPr>
                        <a:t>8</a:t>
                      </a:r>
                      <a:endParaRPr lang="es-SV" sz="200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noFill/>
                  </a:tcPr>
                </a:tc>
                <a:tc>
                  <a:txBody>
                    <a:bodyPr/>
                    <a:lstStyle/>
                    <a:p>
                      <a:pPr algn="ctr">
                        <a:lnSpc>
                          <a:spcPct val="115000"/>
                        </a:lnSpc>
                        <a:spcAft>
                          <a:spcPts val="0"/>
                        </a:spcAft>
                      </a:pPr>
                      <a:r>
                        <a:rPr lang="es-SV" sz="1400">
                          <a:effectLst/>
                          <a:latin typeface="+mn-lt"/>
                          <a:ea typeface="Times New Roman" panose="02020603050405020304" pitchFamily="18" charset="0"/>
                          <a:cs typeface="Times New Roman" panose="02020603050405020304" pitchFamily="18" charset="0"/>
                        </a:rPr>
                        <a:t>$0.86</a:t>
                      </a:r>
                      <a:endParaRPr lang="es-SV" sz="200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noFill/>
                  </a:tcPr>
                </a:tc>
                <a:tc>
                  <a:txBody>
                    <a:bodyPr/>
                    <a:lstStyle/>
                    <a:p>
                      <a:pPr algn="ctr">
                        <a:lnSpc>
                          <a:spcPct val="115000"/>
                        </a:lnSpc>
                        <a:spcAft>
                          <a:spcPts val="0"/>
                        </a:spcAft>
                      </a:pPr>
                      <a:r>
                        <a:rPr lang="es-SV" sz="1400">
                          <a:effectLst/>
                          <a:latin typeface="+mn-lt"/>
                          <a:ea typeface="Times New Roman" panose="02020603050405020304" pitchFamily="18" charset="0"/>
                          <a:cs typeface="Times New Roman" panose="02020603050405020304" pitchFamily="18" charset="0"/>
                        </a:rPr>
                        <a:t>8</a:t>
                      </a:r>
                      <a:endParaRPr lang="es-SV" sz="200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noFill/>
                  </a:tcPr>
                </a:tc>
                <a:tc>
                  <a:txBody>
                    <a:bodyPr/>
                    <a:lstStyle/>
                    <a:p>
                      <a:pPr algn="ctr">
                        <a:lnSpc>
                          <a:spcPct val="115000"/>
                        </a:lnSpc>
                        <a:spcAft>
                          <a:spcPts val="0"/>
                        </a:spcAft>
                      </a:pPr>
                      <a:r>
                        <a:rPr lang="es-SV" sz="1400" dirty="0">
                          <a:effectLst/>
                          <a:latin typeface="+mn-lt"/>
                          <a:ea typeface="Times New Roman" panose="02020603050405020304" pitchFamily="18" charset="0"/>
                          <a:cs typeface="Times New Roman" panose="02020603050405020304" pitchFamily="18" charset="0"/>
                        </a:rPr>
                        <a:t>$0.86</a:t>
                      </a:r>
                      <a:endParaRPr lang="es-SV" sz="2000" dirty="0">
                        <a:effectLst/>
                        <a:latin typeface="+mn-lt"/>
                        <a:ea typeface="MS Mincho"/>
                        <a:cs typeface="Times New Roman" panose="02020603050405020304" pitchFamily="18" charset="0"/>
                      </a:endParaRPr>
                    </a:p>
                  </a:txBody>
                  <a:tcPr marL="41318" marR="41318" marT="0" marB="0" anchor="ctr">
                    <a:lnL w="12700" cap="flat" cmpd="sng" algn="ctr">
                      <a:solidFill>
                        <a:srgbClr val="8DB3E2"/>
                      </a:solidFill>
                      <a:prstDash val="solid"/>
                      <a:round/>
                      <a:headEnd type="none" w="med" len="med"/>
                      <a:tailEnd type="none" w="med" len="med"/>
                    </a:lnL>
                    <a:lnR w="12700" cap="flat" cmpd="sng" algn="ctr">
                      <a:solidFill>
                        <a:srgbClr val="8DB3E2"/>
                      </a:solidFill>
                      <a:prstDash val="solid"/>
                      <a:round/>
                      <a:headEnd type="none" w="med" len="med"/>
                      <a:tailEnd type="none" w="med" len="med"/>
                    </a:lnR>
                    <a:lnT w="12700" cap="flat" cmpd="sng" algn="ctr">
                      <a:solidFill>
                        <a:srgbClr val="8DB3E2"/>
                      </a:solidFill>
                      <a:prstDash val="solid"/>
                      <a:round/>
                      <a:headEnd type="none" w="med" len="med"/>
                      <a:tailEnd type="none" w="med" len="med"/>
                    </a:lnT>
                    <a:lnB w="12700" cap="flat" cmpd="sng" algn="ctr">
                      <a:solidFill>
                        <a:srgbClr val="8DB3E2"/>
                      </a:solidFill>
                      <a:prstDash val="solid"/>
                      <a:round/>
                      <a:headEnd type="none" w="med" len="med"/>
                      <a:tailEnd type="none" w="med" len="med"/>
                    </a:lnB>
                    <a:noFill/>
                  </a:tcPr>
                </a:tc>
                <a:extLst>
                  <a:ext uri="{0D108BD9-81ED-4DB2-BD59-A6C34878D82A}">
                    <a16:rowId xmlns:a16="http://schemas.microsoft.com/office/drawing/2014/main" val="246941110"/>
                  </a:ext>
                </a:extLst>
              </a:tr>
            </a:tbl>
          </a:graphicData>
        </a:graphic>
      </p:graphicFrame>
      <p:graphicFrame>
        <p:nvGraphicFramePr>
          <p:cNvPr id="10" name="Gráfico 9"/>
          <p:cNvGraphicFramePr/>
          <p:nvPr>
            <p:extLst>
              <p:ext uri="{D42A27DB-BD31-4B8C-83A1-F6EECF244321}">
                <p14:modId xmlns:p14="http://schemas.microsoft.com/office/powerpoint/2010/main" val="2762553416"/>
              </p:ext>
            </p:extLst>
          </p:nvPr>
        </p:nvGraphicFramePr>
        <p:xfrm>
          <a:off x="1367335" y="3469976"/>
          <a:ext cx="4276725" cy="318377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Gráfico 11"/>
          <p:cNvGraphicFramePr/>
          <p:nvPr>
            <p:extLst>
              <p:ext uri="{D42A27DB-BD31-4B8C-83A1-F6EECF244321}">
                <p14:modId xmlns:p14="http://schemas.microsoft.com/office/powerpoint/2010/main" val="2096320865"/>
              </p:ext>
            </p:extLst>
          </p:nvPr>
        </p:nvGraphicFramePr>
        <p:xfrm>
          <a:off x="6938395" y="3539111"/>
          <a:ext cx="4167187" cy="311805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42700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A53D7569-C6F6-4474-BAB9-CEECD1EE6AB9}"/>
              </a:ext>
            </a:extLst>
          </p:cNvPr>
          <p:cNvSpPr>
            <a:spLocks noGrp="1"/>
          </p:cNvSpPr>
          <p:nvPr>
            <p:ph type="ctrTitle"/>
          </p:nvPr>
        </p:nvSpPr>
        <p:spPr/>
        <p:txBody>
          <a:bodyPr>
            <a:noAutofit/>
          </a:bodyPr>
          <a:lstStyle/>
          <a:p>
            <a:r>
              <a:rPr lang="es-ES" sz="3600" dirty="0"/>
              <a:t>Mejoras implementadas</a:t>
            </a:r>
            <a:endParaRPr lang="es-SV" sz="3600" dirty="0"/>
          </a:p>
        </p:txBody>
      </p:sp>
      <p:sp>
        <p:nvSpPr>
          <p:cNvPr id="7" name="Subtítulo 6">
            <a:extLst>
              <a:ext uri="{FF2B5EF4-FFF2-40B4-BE49-F238E27FC236}">
                <a16:creationId xmlns:a16="http://schemas.microsoft.com/office/drawing/2014/main" id="{3EDE4CEB-17E9-42A5-A19F-B28F14FC54B2}"/>
              </a:ext>
            </a:extLst>
          </p:cNvPr>
          <p:cNvSpPr>
            <a:spLocks noGrp="1"/>
          </p:cNvSpPr>
          <p:nvPr>
            <p:ph type="subTitle" idx="1"/>
          </p:nvPr>
        </p:nvSpPr>
        <p:spPr/>
        <p:txBody>
          <a:bodyPr/>
          <a:lstStyle/>
          <a:p>
            <a:endParaRPr lang="es-SV"/>
          </a:p>
        </p:txBody>
      </p:sp>
      <p:pic>
        <p:nvPicPr>
          <p:cNvPr id="12" name="Marcador de contenido 11" descr="Imagen que contiene interior, techo, suelo&#10;&#10;Descripción generada automáticamente">
            <a:extLst>
              <a:ext uri="{FF2B5EF4-FFF2-40B4-BE49-F238E27FC236}">
                <a16:creationId xmlns:a16="http://schemas.microsoft.com/office/drawing/2014/main" id="{AA11E26E-B713-463D-A373-8A18A899856C}"/>
              </a:ext>
            </a:extLst>
          </p:cNvPr>
          <p:cNvPicPr>
            <a:picLocks noGrp="1" noChangeAspect="1"/>
          </p:cNvPicPr>
          <p:nvPr>
            <p:ph sz="quarter" idx="10"/>
          </p:nvPr>
        </p:nvPicPr>
        <p:blipFill rotWithShape="1">
          <a:blip r:embed="rId2" cstate="print">
            <a:extLst>
              <a:ext uri="{28A0092B-C50C-407E-A947-70E740481C1C}">
                <a14:useLocalDpi xmlns:a14="http://schemas.microsoft.com/office/drawing/2010/main" val="0"/>
              </a:ext>
            </a:extLst>
          </a:blip>
          <a:srcRect t="11421" b="17777"/>
          <a:stretch/>
        </p:blipFill>
        <p:spPr>
          <a:xfrm>
            <a:off x="3193366" y="0"/>
            <a:ext cx="8998635" cy="4149969"/>
          </a:xfrm>
        </p:spPr>
      </p:pic>
    </p:spTree>
    <p:extLst>
      <p:ext uri="{BB962C8B-B14F-4D97-AF65-F5344CB8AC3E}">
        <p14:creationId xmlns:p14="http://schemas.microsoft.com/office/powerpoint/2010/main" val="1834542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440978E1-B935-4CFC-B604-720A9E63B056}"/>
              </a:ext>
            </a:extLst>
          </p:cNvPr>
          <p:cNvSpPr>
            <a:spLocks noGrp="1"/>
          </p:cNvSpPr>
          <p:nvPr>
            <p:ph idx="1"/>
          </p:nvPr>
        </p:nvSpPr>
        <p:spPr>
          <a:xfrm>
            <a:off x="3094891" y="1594779"/>
            <a:ext cx="6696222" cy="3879349"/>
          </a:xfrm>
        </p:spPr>
        <p:txBody>
          <a:bodyPr>
            <a:normAutofit/>
          </a:bodyPr>
          <a:lstStyle/>
          <a:p>
            <a:pPr marL="0" indent="0" algn="just">
              <a:lnSpc>
                <a:spcPct val="150000"/>
              </a:lnSpc>
              <a:buNone/>
            </a:pPr>
            <a:r>
              <a:rPr lang="es-ES" sz="1800" dirty="0"/>
              <a:t>Resultados generales</a:t>
            </a:r>
          </a:p>
          <a:p>
            <a:pPr marL="0" indent="0" algn="just">
              <a:lnSpc>
                <a:spcPct val="150000"/>
              </a:lnSpc>
              <a:buNone/>
            </a:pPr>
            <a:r>
              <a:rPr lang="es-ES" sz="1800" dirty="0"/>
              <a:t>Mejoras implementadas</a:t>
            </a:r>
          </a:p>
          <a:p>
            <a:pPr marL="0" indent="0" algn="just">
              <a:lnSpc>
                <a:spcPct val="150000"/>
              </a:lnSpc>
              <a:buNone/>
            </a:pPr>
            <a:r>
              <a:rPr lang="es-ES" sz="1800" dirty="0"/>
              <a:t>Reconocimientos recibidos</a:t>
            </a:r>
          </a:p>
          <a:p>
            <a:pPr marL="0" indent="0" algn="just">
              <a:lnSpc>
                <a:spcPct val="150000"/>
              </a:lnSpc>
              <a:buNone/>
            </a:pPr>
            <a:r>
              <a:rPr lang="es-ES" sz="1800" dirty="0"/>
              <a:t>Mecanismos de participación ciudadana</a:t>
            </a:r>
          </a:p>
          <a:p>
            <a:pPr marL="0" indent="0" algn="just">
              <a:lnSpc>
                <a:spcPct val="150000"/>
              </a:lnSpc>
              <a:buNone/>
            </a:pPr>
            <a:r>
              <a:rPr lang="es-ES" sz="1800" dirty="0"/>
              <a:t>Contrataciones y adquisiciones, personal activo, denuncias y reclamos</a:t>
            </a:r>
          </a:p>
          <a:p>
            <a:pPr marL="0" indent="0" algn="just">
              <a:lnSpc>
                <a:spcPct val="150000"/>
              </a:lnSpc>
              <a:buNone/>
            </a:pPr>
            <a:r>
              <a:rPr lang="es-ES" sz="1800" dirty="0"/>
              <a:t>Dificultades y acciones de mejora</a:t>
            </a:r>
          </a:p>
          <a:p>
            <a:pPr marL="0" indent="0" algn="just">
              <a:lnSpc>
                <a:spcPct val="150000"/>
              </a:lnSpc>
              <a:buNone/>
            </a:pPr>
            <a:r>
              <a:rPr lang="es-ES" sz="1800" dirty="0"/>
              <a:t>Gestión financiera</a:t>
            </a:r>
            <a:endParaRPr lang="es-SV" sz="1800" dirty="0"/>
          </a:p>
        </p:txBody>
      </p:sp>
      <p:sp>
        <p:nvSpPr>
          <p:cNvPr id="4" name="Título 3">
            <a:extLst>
              <a:ext uri="{FF2B5EF4-FFF2-40B4-BE49-F238E27FC236}">
                <a16:creationId xmlns:a16="http://schemas.microsoft.com/office/drawing/2014/main" id="{320BA316-4786-4B7B-A073-FFA34447C74E}"/>
              </a:ext>
            </a:extLst>
          </p:cNvPr>
          <p:cNvSpPr>
            <a:spLocks noGrp="1"/>
          </p:cNvSpPr>
          <p:nvPr>
            <p:ph type="title"/>
          </p:nvPr>
        </p:nvSpPr>
        <p:spPr/>
        <p:txBody>
          <a:bodyPr/>
          <a:lstStyle/>
          <a:p>
            <a:r>
              <a:rPr lang="es-ES" dirty="0"/>
              <a:t>Contenido</a:t>
            </a:r>
            <a:endParaRPr lang="es-SV" dirty="0"/>
          </a:p>
        </p:txBody>
      </p:sp>
      <p:cxnSp>
        <p:nvCxnSpPr>
          <p:cNvPr id="6" name="Conector recto 5">
            <a:extLst>
              <a:ext uri="{FF2B5EF4-FFF2-40B4-BE49-F238E27FC236}">
                <a16:creationId xmlns:a16="http://schemas.microsoft.com/office/drawing/2014/main" id="{9F9DE10D-808C-4ABB-A709-819D9BEB073D}"/>
              </a:ext>
            </a:extLst>
          </p:cNvPr>
          <p:cNvCxnSpPr/>
          <p:nvPr/>
        </p:nvCxnSpPr>
        <p:spPr>
          <a:xfrm>
            <a:off x="3038475" y="1757582"/>
            <a:ext cx="0" cy="2391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445D73F7-28D9-417E-B8E8-55BE1B42CB9A}"/>
              </a:ext>
            </a:extLst>
          </p:cNvPr>
          <p:cNvCxnSpPr/>
          <p:nvPr/>
        </p:nvCxnSpPr>
        <p:spPr>
          <a:xfrm>
            <a:off x="3038475" y="2281457"/>
            <a:ext cx="0" cy="2391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4105F3F7-CCAB-4E70-A84F-BCF8D9280879}"/>
              </a:ext>
            </a:extLst>
          </p:cNvPr>
          <p:cNvCxnSpPr/>
          <p:nvPr/>
        </p:nvCxnSpPr>
        <p:spPr>
          <a:xfrm>
            <a:off x="3048000" y="2814857"/>
            <a:ext cx="0" cy="2391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5BD4AD18-96AE-4585-887B-E5CC33EB9397}"/>
              </a:ext>
            </a:extLst>
          </p:cNvPr>
          <p:cNvCxnSpPr/>
          <p:nvPr/>
        </p:nvCxnSpPr>
        <p:spPr>
          <a:xfrm>
            <a:off x="3048000" y="3366574"/>
            <a:ext cx="0" cy="2391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7194E4F9-9BC8-4DC9-945C-E4BD162B32EC}"/>
              </a:ext>
            </a:extLst>
          </p:cNvPr>
          <p:cNvCxnSpPr/>
          <p:nvPr/>
        </p:nvCxnSpPr>
        <p:spPr>
          <a:xfrm>
            <a:off x="3038475" y="3909499"/>
            <a:ext cx="0" cy="2391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BEEC0E97-CA68-4EF2-A2BB-4824F1BCE114}"/>
              </a:ext>
            </a:extLst>
          </p:cNvPr>
          <p:cNvCxnSpPr/>
          <p:nvPr/>
        </p:nvCxnSpPr>
        <p:spPr>
          <a:xfrm>
            <a:off x="3038475" y="4442899"/>
            <a:ext cx="0" cy="2391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1E55474E-A610-4BD5-B2FD-A3125546DE9A}"/>
              </a:ext>
            </a:extLst>
          </p:cNvPr>
          <p:cNvCxnSpPr/>
          <p:nvPr/>
        </p:nvCxnSpPr>
        <p:spPr>
          <a:xfrm>
            <a:off x="3038475" y="4976299"/>
            <a:ext cx="0" cy="23915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0" name="Marcador de contenido 4">
            <a:extLst>
              <a:ext uri="{FF2B5EF4-FFF2-40B4-BE49-F238E27FC236}">
                <a16:creationId xmlns:a16="http://schemas.microsoft.com/office/drawing/2014/main" id="{24F107DC-6059-42D1-A104-A43CFDFB0057}"/>
              </a:ext>
            </a:extLst>
          </p:cNvPr>
          <p:cNvSpPr txBox="1">
            <a:spLocks/>
          </p:cNvSpPr>
          <p:nvPr/>
        </p:nvSpPr>
        <p:spPr>
          <a:xfrm>
            <a:off x="2732941" y="1594779"/>
            <a:ext cx="315050" cy="38793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Font typeface="Arial" panose="020B0604020202020204" pitchFamily="34" charset="0"/>
              <a:buNone/>
            </a:pPr>
            <a:r>
              <a:rPr lang="es-ES" sz="1800" b="1" dirty="0">
                <a:solidFill>
                  <a:srgbClr val="0070C0"/>
                </a:solidFill>
              </a:rPr>
              <a:t>1</a:t>
            </a:r>
          </a:p>
          <a:p>
            <a:pPr marL="0" indent="0" algn="just">
              <a:lnSpc>
                <a:spcPct val="150000"/>
              </a:lnSpc>
              <a:buFont typeface="Arial" panose="020B0604020202020204" pitchFamily="34" charset="0"/>
              <a:buNone/>
            </a:pPr>
            <a:r>
              <a:rPr lang="es-ES" sz="1800" b="1" dirty="0">
                <a:solidFill>
                  <a:srgbClr val="0070C0"/>
                </a:solidFill>
              </a:rPr>
              <a:t>2</a:t>
            </a:r>
          </a:p>
          <a:p>
            <a:pPr marL="0" indent="0" algn="just">
              <a:lnSpc>
                <a:spcPct val="150000"/>
              </a:lnSpc>
              <a:buFont typeface="Arial" panose="020B0604020202020204" pitchFamily="34" charset="0"/>
              <a:buNone/>
            </a:pPr>
            <a:r>
              <a:rPr lang="es-ES" sz="1800" b="1" dirty="0">
                <a:solidFill>
                  <a:srgbClr val="0070C0"/>
                </a:solidFill>
              </a:rPr>
              <a:t>3</a:t>
            </a:r>
          </a:p>
          <a:p>
            <a:pPr marL="0" indent="0" algn="just">
              <a:lnSpc>
                <a:spcPct val="150000"/>
              </a:lnSpc>
              <a:buFont typeface="Arial" panose="020B0604020202020204" pitchFamily="34" charset="0"/>
              <a:buNone/>
            </a:pPr>
            <a:r>
              <a:rPr lang="es-ES" sz="1800" b="1" dirty="0">
                <a:solidFill>
                  <a:srgbClr val="0070C0"/>
                </a:solidFill>
              </a:rPr>
              <a:t>4</a:t>
            </a:r>
          </a:p>
          <a:p>
            <a:pPr marL="0" indent="0" algn="just">
              <a:lnSpc>
                <a:spcPct val="150000"/>
              </a:lnSpc>
              <a:buFont typeface="Arial" panose="020B0604020202020204" pitchFamily="34" charset="0"/>
              <a:buNone/>
            </a:pPr>
            <a:r>
              <a:rPr lang="es-ES" sz="1800" b="1" dirty="0">
                <a:solidFill>
                  <a:srgbClr val="0070C0"/>
                </a:solidFill>
              </a:rPr>
              <a:t>5</a:t>
            </a:r>
          </a:p>
          <a:p>
            <a:pPr marL="0" indent="0" algn="just">
              <a:lnSpc>
                <a:spcPct val="150000"/>
              </a:lnSpc>
              <a:buFont typeface="Arial" panose="020B0604020202020204" pitchFamily="34" charset="0"/>
              <a:buNone/>
            </a:pPr>
            <a:r>
              <a:rPr lang="es-ES" sz="1800" b="1" dirty="0">
                <a:solidFill>
                  <a:srgbClr val="0070C0"/>
                </a:solidFill>
              </a:rPr>
              <a:t>6</a:t>
            </a:r>
          </a:p>
          <a:p>
            <a:pPr marL="0" indent="0" algn="just">
              <a:lnSpc>
                <a:spcPct val="150000"/>
              </a:lnSpc>
              <a:buFont typeface="Arial" panose="020B0604020202020204" pitchFamily="34" charset="0"/>
              <a:buNone/>
            </a:pPr>
            <a:r>
              <a:rPr lang="es-ES" sz="1800" b="1" dirty="0">
                <a:solidFill>
                  <a:srgbClr val="0070C0"/>
                </a:solidFill>
              </a:rPr>
              <a:t>7</a:t>
            </a:r>
            <a:endParaRPr lang="es-SV" sz="1800" b="1" dirty="0">
              <a:solidFill>
                <a:srgbClr val="0070C0"/>
              </a:solidFill>
            </a:endParaRPr>
          </a:p>
        </p:txBody>
      </p:sp>
    </p:spTree>
    <p:extLst>
      <p:ext uri="{BB962C8B-B14F-4D97-AF65-F5344CB8AC3E}">
        <p14:creationId xmlns:p14="http://schemas.microsoft.com/office/powerpoint/2010/main" val="30862149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Box 16"/>
          <p:cNvSpPr txBox="1">
            <a:spLocks noChangeArrowheads="1"/>
          </p:cNvSpPr>
          <p:nvPr/>
        </p:nvSpPr>
        <p:spPr bwMode="auto">
          <a:xfrm>
            <a:off x="3430398" y="203201"/>
            <a:ext cx="5353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SV" altLang="es-SV" sz="4000" b="1">
                <a:solidFill>
                  <a:srgbClr val="0066B1"/>
                </a:solidFill>
              </a:rPr>
              <a:t>Mejoras implementadas</a:t>
            </a:r>
          </a:p>
        </p:txBody>
      </p:sp>
      <p:sp>
        <p:nvSpPr>
          <p:cNvPr id="27" name="9 Rectángulo"/>
          <p:cNvSpPr>
            <a:spLocks noChangeArrowheads="1"/>
          </p:cNvSpPr>
          <p:nvPr/>
        </p:nvSpPr>
        <p:spPr bwMode="auto">
          <a:xfrm>
            <a:off x="6095998" y="1755138"/>
            <a:ext cx="4755039" cy="2262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Source Sans Pro"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ource Sans Pr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ource Sans Pr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ource Sans Pr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ource Sans Pro"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9pPr>
          </a:lstStyle>
          <a:p>
            <a:pPr algn="ctr">
              <a:lnSpc>
                <a:spcPct val="100000"/>
              </a:lnSpc>
              <a:spcBef>
                <a:spcPct val="0"/>
              </a:spcBef>
              <a:buFontTx/>
              <a:buNone/>
              <a:defRPr/>
            </a:pPr>
            <a:r>
              <a:rPr lang="es-SV" altLang="es-SV" sz="1800" b="1" dirty="0">
                <a:solidFill>
                  <a:srgbClr val="0066B1"/>
                </a:solidFill>
                <a:latin typeface="+mn-lt"/>
              </a:rPr>
              <a:t>Sucursal Paseo</a:t>
            </a:r>
          </a:p>
          <a:p>
            <a:pPr algn="ctr">
              <a:lnSpc>
                <a:spcPct val="100000"/>
              </a:lnSpc>
              <a:spcBef>
                <a:spcPct val="0"/>
              </a:spcBef>
              <a:buFontTx/>
              <a:buNone/>
              <a:defRPr/>
            </a:pPr>
            <a:endParaRPr lang="es-SV" altLang="es-SV" sz="1100" b="1" dirty="0">
              <a:solidFill>
                <a:srgbClr val="0066B1"/>
              </a:solidFill>
              <a:latin typeface="+mn-lt"/>
            </a:endParaRPr>
          </a:p>
          <a:p>
            <a:pPr algn="just">
              <a:lnSpc>
                <a:spcPct val="100000"/>
              </a:lnSpc>
              <a:spcBef>
                <a:spcPct val="0"/>
              </a:spcBef>
              <a:buFontTx/>
              <a:buNone/>
              <a:defRPr/>
            </a:pPr>
            <a:r>
              <a:rPr lang="es-MX" altLang="es-SV" sz="1600" dirty="0">
                <a:solidFill>
                  <a:srgbClr val="000000"/>
                </a:solidFill>
                <a:latin typeface="+mn-lt"/>
              </a:rPr>
              <a:t>Se ha consolidado el funcionamiento de la Sucursal Paseo, la cual inició sus operaciones en junio 2015, lo que ha permitido descentralizar los servicios y brindar mayor accesibilidad, con modernas instalaciones, atención personalizada y horarios convenientes. </a:t>
            </a:r>
            <a:r>
              <a:rPr lang="es-SV" altLang="es-SV" sz="1600" dirty="0">
                <a:solidFill>
                  <a:srgbClr val="000000"/>
                </a:solidFill>
                <a:latin typeface="+mn-lt"/>
              </a:rPr>
              <a:t>En el periodo Junio 2015 – Mayo 2019 se han </a:t>
            </a:r>
            <a:r>
              <a:rPr lang="es-SV" altLang="es-SV" sz="1600">
                <a:solidFill>
                  <a:srgbClr val="000000"/>
                </a:solidFill>
                <a:latin typeface="+mn-lt"/>
              </a:rPr>
              <a:t>escriturado </a:t>
            </a:r>
            <a:r>
              <a:rPr lang="es-SV" altLang="es-SV" sz="1600" b="1" smtClean="0">
                <a:solidFill>
                  <a:srgbClr val="0070C0"/>
                </a:solidFill>
                <a:latin typeface="+mn-lt"/>
              </a:rPr>
              <a:t>996 </a:t>
            </a:r>
            <a:r>
              <a:rPr lang="es-SV" altLang="es-SV" sz="1600" b="1" dirty="0">
                <a:solidFill>
                  <a:srgbClr val="0070C0"/>
                </a:solidFill>
                <a:latin typeface="+mn-lt"/>
              </a:rPr>
              <a:t>créditos </a:t>
            </a:r>
            <a:r>
              <a:rPr lang="es-SV" altLang="es-SV" sz="1600" dirty="0">
                <a:solidFill>
                  <a:srgbClr val="000000"/>
                </a:solidFill>
                <a:latin typeface="+mn-lt"/>
              </a:rPr>
              <a:t>por un monto </a:t>
            </a:r>
            <a:r>
              <a:rPr lang="es-SV" altLang="es-SV" sz="1600">
                <a:solidFill>
                  <a:srgbClr val="000000"/>
                </a:solidFill>
                <a:latin typeface="+mn-lt"/>
              </a:rPr>
              <a:t>de </a:t>
            </a:r>
            <a:r>
              <a:rPr lang="es-SV" altLang="es-SV" sz="1600" b="1" smtClean="0">
                <a:solidFill>
                  <a:srgbClr val="0070C0"/>
                </a:solidFill>
                <a:latin typeface="+mn-lt"/>
              </a:rPr>
              <a:t>US$24.09 </a:t>
            </a:r>
            <a:r>
              <a:rPr lang="es-SV" altLang="es-SV" sz="1600" dirty="0">
                <a:solidFill>
                  <a:srgbClr val="000000"/>
                </a:solidFill>
                <a:latin typeface="+mn-lt"/>
              </a:rPr>
              <a:t>millones. </a:t>
            </a:r>
          </a:p>
        </p:txBody>
      </p:sp>
      <p:sp>
        <p:nvSpPr>
          <p:cNvPr id="28" name="1 Rectángulo"/>
          <p:cNvSpPr>
            <a:spLocks noChangeArrowheads="1"/>
          </p:cNvSpPr>
          <p:nvPr/>
        </p:nvSpPr>
        <p:spPr bwMode="auto">
          <a:xfrm>
            <a:off x="1340961" y="1092019"/>
            <a:ext cx="951007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Source Sans Pro"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ource Sans Pr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ource Sans Pr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ource Sans Pr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ource Sans Pro"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9pPr>
          </a:lstStyle>
          <a:p>
            <a:pPr algn="just">
              <a:lnSpc>
                <a:spcPct val="100000"/>
              </a:lnSpc>
              <a:spcBef>
                <a:spcPct val="0"/>
              </a:spcBef>
              <a:buFontTx/>
              <a:buNone/>
              <a:defRPr/>
            </a:pPr>
            <a:r>
              <a:rPr lang="es-SV" altLang="es-SV" sz="1800" dirty="0">
                <a:solidFill>
                  <a:srgbClr val="000000"/>
                </a:solidFill>
                <a:latin typeface="+mn-lt"/>
                <a:ea typeface="MS Mincho" pitchFamily="49" charset="-128"/>
                <a:cs typeface="Times New Roman" panose="02020603050405020304" pitchFamily="18" charset="0"/>
              </a:rPr>
              <a:t>A partir de junio 2009, en el marco del fortalecimiento y modernización institucional, se han realizado mejoras significativas en el FSV en los servicios que ofrecemos, destacándose las siguientes:</a:t>
            </a:r>
          </a:p>
        </p:txBody>
      </p:sp>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b="8807"/>
          <a:stretch/>
        </p:blipFill>
        <p:spPr>
          <a:xfrm>
            <a:off x="6347761" y="4128391"/>
            <a:ext cx="4251515" cy="2586736"/>
          </a:xfrm>
          <a:prstGeom prst="rect">
            <a:avLst/>
          </a:prstGeom>
          <a:ln>
            <a:noFill/>
          </a:ln>
          <a:effectLst>
            <a:outerShdw blurRad="292100" dist="139700" dir="2700000" algn="tl" rotWithShape="0">
              <a:srgbClr val="333333">
                <a:alpha val="65000"/>
              </a:srgbClr>
            </a:outerShdw>
          </a:effectLst>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7525" y="2383258"/>
            <a:ext cx="3808241" cy="2538828"/>
          </a:xfrm>
          <a:prstGeom prst="rect">
            <a:avLst/>
          </a:prstGeom>
          <a:ln>
            <a:noFill/>
          </a:ln>
          <a:effectLst>
            <a:outerShdw blurRad="292100" dist="139700" dir="2700000" algn="tl" rotWithShape="0">
              <a:srgbClr val="333333">
                <a:alpha val="65000"/>
              </a:srgbClr>
            </a:outerShdw>
          </a:effectLst>
        </p:spPr>
      </p:pic>
      <p:sp>
        <p:nvSpPr>
          <p:cNvPr id="9" name="8 Rectángulo"/>
          <p:cNvSpPr>
            <a:spLocks noChangeArrowheads="1"/>
          </p:cNvSpPr>
          <p:nvPr/>
        </p:nvSpPr>
        <p:spPr bwMode="auto">
          <a:xfrm>
            <a:off x="1340961" y="5137310"/>
            <a:ext cx="4224338"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Source Sans Pro"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ource Sans Pr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ource Sans Pr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ource Sans Pr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ource Sans Pro"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9pPr>
          </a:lstStyle>
          <a:p>
            <a:pPr algn="ctr">
              <a:lnSpc>
                <a:spcPct val="100000"/>
              </a:lnSpc>
              <a:spcBef>
                <a:spcPct val="0"/>
              </a:spcBef>
              <a:buFontTx/>
              <a:buNone/>
              <a:defRPr/>
            </a:pPr>
            <a:r>
              <a:rPr lang="es-SV" altLang="es-SV" sz="1800" b="1" dirty="0">
                <a:solidFill>
                  <a:srgbClr val="0165B0"/>
                </a:solidFill>
                <a:latin typeface="+mn-lt"/>
              </a:rPr>
              <a:t>Ventanilla en el Consulado de Los Ángeles</a:t>
            </a:r>
          </a:p>
          <a:p>
            <a:pPr algn="ctr">
              <a:lnSpc>
                <a:spcPct val="100000"/>
              </a:lnSpc>
              <a:spcBef>
                <a:spcPct val="0"/>
              </a:spcBef>
              <a:buFontTx/>
              <a:buNone/>
              <a:defRPr/>
            </a:pPr>
            <a:endParaRPr lang="es-SV" altLang="es-SV" sz="1200" b="1" dirty="0">
              <a:solidFill>
                <a:srgbClr val="0165B0"/>
              </a:solidFill>
              <a:latin typeface="+mn-lt"/>
            </a:endParaRPr>
          </a:p>
          <a:p>
            <a:pPr algn="just">
              <a:lnSpc>
                <a:spcPct val="100000"/>
              </a:lnSpc>
              <a:spcBef>
                <a:spcPct val="0"/>
              </a:spcBef>
              <a:buFontTx/>
              <a:buNone/>
              <a:defRPr/>
            </a:pPr>
            <a:r>
              <a:rPr lang="es-SV" altLang="es-SV" sz="1600" dirty="0">
                <a:solidFill>
                  <a:srgbClr val="000000"/>
                </a:solidFill>
                <a:latin typeface="+mn-lt"/>
              </a:rPr>
              <a:t>Inaugurada en diciembre 2015. A mayo 2019 ha atendido </a:t>
            </a:r>
            <a:r>
              <a:rPr lang="es-SV" altLang="es-SV" sz="1600" b="1" dirty="0">
                <a:solidFill>
                  <a:srgbClr val="0070C0"/>
                </a:solidFill>
                <a:latin typeface="+mn-lt"/>
              </a:rPr>
              <a:t>973 </a:t>
            </a:r>
            <a:r>
              <a:rPr lang="es-SV" altLang="es-SV" sz="1600" dirty="0">
                <a:solidFill>
                  <a:srgbClr val="000000"/>
                </a:solidFill>
                <a:latin typeface="+mn-lt"/>
              </a:rPr>
              <a:t>personas, se han escriturado </a:t>
            </a:r>
            <a:r>
              <a:rPr lang="es-SV" altLang="es-SV" sz="1600" b="1" dirty="0">
                <a:solidFill>
                  <a:srgbClr val="0070C0"/>
                </a:solidFill>
                <a:latin typeface="+mn-lt"/>
              </a:rPr>
              <a:t>106 </a:t>
            </a:r>
            <a:r>
              <a:rPr lang="es-SV" altLang="es-SV" sz="1600" dirty="0">
                <a:solidFill>
                  <a:srgbClr val="000000"/>
                </a:solidFill>
                <a:latin typeface="+mn-lt"/>
              </a:rPr>
              <a:t>créditos</a:t>
            </a:r>
            <a:r>
              <a:rPr lang="es-SV" altLang="es-SV" sz="1600" b="1" dirty="0">
                <a:solidFill>
                  <a:srgbClr val="000000"/>
                </a:solidFill>
                <a:latin typeface="+mn-lt"/>
              </a:rPr>
              <a:t> </a:t>
            </a:r>
            <a:r>
              <a:rPr lang="es-SV" altLang="es-SV" sz="1600" dirty="0">
                <a:solidFill>
                  <a:srgbClr val="000000"/>
                </a:solidFill>
                <a:latin typeface="+mn-lt"/>
              </a:rPr>
              <a:t>por </a:t>
            </a:r>
            <a:r>
              <a:rPr lang="es-SV" altLang="es-SV" sz="1600" b="1" dirty="0">
                <a:solidFill>
                  <a:srgbClr val="0070C0"/>
                </a:solidFill>
                <a:latin typeface="+mn-lt"/>
              </a:rPr>
              <a:t>US$4.69 </a:t>
            </a:r>
            <a:r>
              <a:rPr lang="es-SV" altLang="es-SV" sz="1600" dirty="0">
                <a:solidFill>
                  <a:srgbClr val="000000"/>
                </a:solidFill>
                <a:latin typeface="+mn-lt"/>
              </a:rPr>
              <a:t>millones.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Box 16"/>
          <p:cNvSpPr txBox="1">
            <a:spLocks noChangeArrowheads="1"/>
          </p:cNvSpPr>
          <p:nvPr/>
        </p:nvSpPr>
        <p:spPr bwMode="auto">
          <a:xfrm>
            <a:off x="3444044" y="203201"/>
            <a:ext cx="5353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SV" altLang="es-SV" sz="4000" b="1" dirty="0">
                <a:solidFill>
                  <a:srgbClr val="0066B1"/>
                </a:solidFill>
              </a:rPr>
              <a:t>Mejoras implementadas</a:t>
            </a:r>
          </a:p>
        </p:txBody>
      </p:sp>
      <p:sp>
        <p:nvSpPr>
          <p:cNvPr id="8" name="8 Rectángulo"/>
          <p:cNvSpPr>
            <a:spLocks noChangeArrowheads="1"/>
          </p:cNvSpPr>
          <p:nvPr/>
        </p:nvSpPr>
        <p:spPr bwMode="auto">
          <a:xfrm>
            <a:off x="1105852" y="1493961"/>
            <a:ext cx="457867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Source Sans Pro"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ource Sans Pr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ource Sans Pr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ource Sans Pr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ource Sans Pro"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9pPr>
          </a:lstStyle>
          <a:p>
            <a:pPr algn="ctr">
              <a:lnSpc>
                <a:spcPct val="100000"/>
              </a:lnSpc>
              <a:spcBef>
                <a:spcPct val="0"/>
              </a:spcBef>
              <a:buFontTx/>
              <a:buNone/>
              <a:defRPr/>
            </a:pPr>
            <a:r>
              <a:rPr lang="es-SV" altLang="es-SV" sz="2000" b="1" dirty="0">
                <a:solidFill>
                  <a:srgbClr val="0165B0"/>
                </a:solidFill>
                <a:latin typeface="+mn-lt"/>
              </a:rPr>
              <a:t>Ventanilla en el Consulado de Long Island</a:t>
            </a:r>
          </a:p>
          <a:p>
            <a:pPr algn="ctr">
              <a:lnSpc>
                <a:spcPct val="100000"/>
              </a:lnSpc>
              <a:spcBef>
                <a:spcPct val="0"/>
              </a:spcBef>
              <a:buFontTx/>
              <a:buNone/>
              <a:defRPr/>
            </a:pPr>
            <a:endParaRPr lang="es-SV" altLang="es-SV" sz="1400" b="1" dirty="0">
              <a:solidFill>
                <a:srgbClr val="0165B0"/>
              </a:solidFill>
              <a:latin typeface="+mn-lt"/>
            </a:endParaRPr>
          </a:p>
          <a:p>
            <a:pPr algn="just">
              <a:lnSpc>
                <a:spcPct val="100000"/>
              </a:lnSpc>
              <a:spcBef>
                <a:spcPct val="0"/>
              </a:spcBef>
              <a:buFontTx/>
              <a:buNone/>
              <a:defRPr/>
            </a:pPr>
            <a:r>
              <a:rPr lang="es-SV" altLang="es-SV" sz="1800" dirty="0">
                <a:solidFill>
                  <a:srgbClr val="000000"/>
                </a:solidFill>
                <a:latin typeface="+mn-lt"/>
              </a:rPr>
              <a:t>Inaugurada en septiembre 2018. A mayo 2019 ha atendido </a:t>
            </a:r>
            <a:r>
              <a:rPr lang="es-SV" altLang="es-SV" sz="1800" b="1" dirty="0">
                <a:solidFill>
                  <a:srgbClr val="0070C0"/>
                </a:solidFill>
                <a:latin typeface="+mn-lt"/>
              </a:rPr>
              <a:t>552 </a:t>
            </a:r>
            <a:r>
              <a:rPr lang="es-SV" altLang="es-SV" sz="1800" dirty="0">
                <a:solidFill>
                  <a:srgbClr val="000000"/>
                </a:solidFill>
                <a:latin typeface="+mn-lt"/>
              </a:rPr>
              <a:t>personas, se han escriturado </a:t>
            </a:r>
            <a:r>
              <a:rPr lang="es-SV" altLang="es-SV" sz="1800" b="1" dirty="0">
                <a:solidFill>
                  <a:srgbClr val="0070C0"/>
                </a:solidFill>
                <a:latin typeface="+mn-lt"/>
              </a:rPr>
              <a:t>8 </a:t>
            </a:r>
            <a:r>
              <a:rPr lang="es-SV" altLang="es-SV" sz="1800" dirty="0">
                <a:solidFill>
                  <a:srgbClr val="000000"/>
                </a:solidFill>
                <a:latin typeface="+mn-lt"/>
              </a:rPr>
              <a:t>créditos</a:t>
            </a:r>
            <a:r>
              <a:rPr lang="es-SV" altLang="es-SV" sz="1800" b="1" dirty="0">
                <a:solidFill>
                  <a:srgbClr val="000000"/>
                </a:solidFill>
                <a:latin typeface="+mn-lt"/>
              </a:rPr>
              <a:t> </a:t>
            </a:r>
            <a:r>
              <a:rPr lang="es-SV" altLang="es-SV" sz="1800" dirty="0">
                <a:solidFill>
                  <a:srgbClr val="000000"/>
                </a:solidFill>
                <a:latin typeface="+mn-lt"/>
              </a:rPr>
              <a:t>por </a:t>
            </a:r>
            <a:r>
              <a:rPr lang="es-SV" altLang="es-SV" sz="1800" b="1" dirty="0">
                <a:solidFill>
                  <a:srgbClr val="0070C0"/>
                </a:solidFill>
                <a:latin typeface="+mn-lt"/>
              </a:rPr>
              <a:t>US$0.28 </a:t>
            </a:r>
            <a:r>
              <a:rPr lang="es-SV" altLang="es-SV" sz="1800" dirty="0">
                <a:solidFill>
                  <a:srgbClr val="000000"/>
                </a:solidFill>
                <a:latin typeface="+mn-lt"/>
              </a:rPr>
              <a:t>millones.</a:t>
            </a:r>
          </a:p>
        </p:txBody>
      </p:sp>
      <p:pic>
        <p:nvPicPr>
          <p:cNvPr id="7" name="Imagen 6"/>
          <p:cNvPicPr>
            <a:picLocks noChangeAspect="1"/>
          </p:cNvPicPr>
          <p:nvPr/>
        </p:nvPicPr>
        <p:blipFill>
          <a:blip r:embed="rId2"/>
          <a:stretch>
            <a:fillRect/>
          </a:stretch>
        </p:blipFill>
        <p:spPr>
          <a:xfrm>
            <a:off x="6628281" y="1282702"/>
            <a:ext cx="4773145" cy="2646424"/>
          </a:xfrm>
          <a:prstGeom prst="rect">
            <a:avLst/>
          </a:prstGeom>
          <a:ln>
            <a:noFill/>
          </a:ln>
          <a:effectLst>
            <a:outerShdw blurRad="292100" dist="139700" dir="2700000" algn="tl" rotWithShape="0">
              <a:srgbClr val="333333">
                <a:alpha val="65000"/>
              </a:srgbClr>
            </a:outerShdw>
          </a:effectLst>
        </p:spPr>
      </p:pic>
      <p:sp>
        <p:nvSpPr>
          <p:cNvPr id="11" name="8 Rectángulo"/>
          <p:cNvSpPr>
            <a:spLocks noChangeArrowheads="1"/>
          </p:cNvSpPr>
          <p:nvPr/>
        </p:nvSpPr>
        <p:spPr bwMode="auto">
          <a:xfrm>
            <a:off x="6631306" y="4662021"/>
            <a:ext cx="477012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Source Sans Pro"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ource Sans Pr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ource Sans Pr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ource Sans Pr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ource Sans Pro"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9pPr>
          </a:lstStyle>
          <a:p>
            <a:pPr algn="ctr">
              <a:lnSpc>
                <a:spcPct val="100000"/>
              </a:lnSpc>
              <a:spcBef>
                <a:spcPct val="0"/>
              </a:spcBef>
              <a:buFontTx/>
              <a:buNone/>
              <a:defRPr/>
            </a:pPr>
            <a:r>
              <a:rPr lang="es-SV" altLang="es-SV" sz="2000" b="1" dirty="0">
                <a:solidFill>
                  <a:srgbClr val="0165B0"/>
                </a:solidFill>
                <a:latin typeface="+mn-lt"/>
              </a:rPr>
              <a:t>Ventanilla en el Consulado de </a:t>
            </a:r>
            <a:r>
              <a:rPr lang="es-SV" altLang="es-SV" sz="2000" b="1" dirty="0" err="1">
                <a:solidFill>
                  <a:srgbClr val="0165B0"/>
                </a:solidFill>
                <a:latin typeface="+mn-lt"/>
              </a:rPr>
              <a:t>Silver</a:t>
            </a:r>
            <a:r>
              <a:rPr lang="es-SV" altLang="es-SV" sz="2000" b="1" dirty="0">
                <a:solidFill>
                  <a:srgbClr val="0165B0"/>
                </a:solidFill>
                <a:latin typeface="+mn-lt"/>
              </a:rPr>
              <a:t> Spring</a:t>
            </a:r>
          </a:p>
          <a:p>
            <a:pPr algn="ctr">
              <a:lnSpc>
                <a:spcPct val="100000"/>
              </a:lnSpc>
              <a:spcBef>
                <a:spcPct val="0"/>
              </a:spcBef>
              <a:buFontTx/>
              <a:buNone/>
              <a:defRPr/>
            </a:pPr>
            <a:endParaRPr lang="es-SV" altLang="es-SV" sz="1400" b="1" dirty="0">
              <a:solidFill>
                <a:srgbClr val="0165B0"/>
              </a:solidFill>
              <a:latin typeface="+mn-lt"/>
            </a:endParaRPr>
          </a:p>
          <a:p>
            <a:pPr algn="just">
              <a:lnSpc>
                <a:spcPct val="100000"/>
              </a:lnSpc>
              <a:spcBef>
                <a:spcPct val="0"/>
              </a:spcBef>
              <a:buFontTx/>
              <a:buNone/>
              <a:defRPr/>
            </a:pPr>
            <a:r>
              <a:rPr lang="es-SV" altLang="es-SV" sz="1800" dirty="0">
                <a:solidFill>
                  <a:srgbClr val="000000"/>
                </a:solidFill>
                <a:latin typeface="+mn-lt"/>
              </a:rPr>
              <a:t>Inaugurada en noviembre 2018. A mayo 2019 ha atendido </a:t>
            </a:r>
            <a:r>
              <a:rPr lang="es-SV" altLang="es-SV" sz="1800" b="1" dirty="0">
                <a:solidFill>
                  <a:srgbClr val="0070C0"/>
                </a:solidFill>
                <a:latin typeface="+mn-lt"/>
              </a:rPr>
              <a:t>300 </a:t>
            </a:r>
            <a:r>
              <a:rPr lang="es-SV" altLang="es-SV" sz="1800" dirty="0">
                <a:solidFill>
                  <a:srgbClr val="000000"/>
                </a:solidFill>
                <a:latin typeface="+mn-lt"/>
              </a:rPr>
              <a:t>personas.</a:t>
            </a:r>
          </a:p>
        </p:txBody>
      </p:sp>
      <p:pic>
        <p:nvPicPr>
          <p:cNvPr id="9" name="Imagen 8"/>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5000" contrast="-34000"/>
                    </a14:imgEffect>
                  </a14:imgLayer>
                </a14:imgProps>
              </a:ext>
            </a:extLst>
          </a:blip>
          <a:srcRect t="18504"/>
          <a:stretch/>
        </p:blipFill>
        <p:spPr>
          <a:xfrm>
            <a:off x="1105852" y="3875851"/>
            <a:ext cx="5049848" cy="2741889"/>
          </a:xfrm>
          <a:prstGeom prst="rect">
            <a:avLst/>
          </a:prstGeom>
        </p:spPr>
      </p:pic>
    </p:spTree>
    <p:extLst>
      <p:ext uri="{BB962C8B-B14F-4D97-AF65-F5344CB8AC3E}">
        <p14:creationId xmlns:p14="http://schemas.microsoft.com/office/powerpoint/2010/main" val="13608332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5" name="TextBox 16"/>
          <p:cNvSpPr txBox="1">
            <a:spLocks noChangeArrowheads="1"/>
          </p:cNvSpPr>
          <p:nvPr/>
        </p:nvSpPr>
        <p:spPr bwMode="auto">
          <a:xfrm>
            <a:off x="3430397" y="203201"/>
            <a:ext cx="5353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defRPr/>
            </a:pPr>
            <a:r>
              <a:rPr lang="es-SV" altLang="es-SV" sz="4000" b="1">
                <a:solidFill>
                  <a:srgbClr val="0066B1"/>
                </a:solidFill>
              </a:rPr>
              <a:t>Mejoras implementadas</a:t>
            </a:r>
          </a:p>
        </p:txBody>
      </p:sp>
      <p:pic>
        <p:nvPicPr>
          <p:cNvPr id="11" name="Imagen 10"/>
          <p:cNvPicPr>
            <a:picLocks noChangeAspect="1"/>
          </p:cNvPicPr>
          <p:nvPr/>
        </p:nvPicPr>
        <p:blipFill>
          <a:blip r:embed="rId2"/>
          <a:stretch>
            <a:fillRect/>
          </a:stretch>
        </p:blipFill>
        <p:spPr>
          <a:xfrm>
            <a:off x="6799644" y="1091821"/>
            <a:ext cx="4008840" cy="2985859"/>
          </a:xfrm>
          <a:prstGeom prst="rect">
            <a:avLst/>
          </a:prstGeom>
          <a:ln>
            <a:noFill/>
          </a:ln>
          <a:effectLst>
            <a:outerShdw blurRad="292100" dist="139700" dir="2700000" algn="tl" rotWithShape="0">
              <a:srgbClr val="333333">
                <a:alpha val="65000"/>
              </a:srgbClr>
            </a:outerShdw>
          </a:effectLst>
        </p:spPr>
      </p:pic>
      <p:sp>
        <p:nvSpPr>
          <p:cNvPr id="10" name="7 Rectángulo"/>
          <p:cNvSpPr>
            <a:spLocks noChangeArrowheads="1"/>
          </p:cNvSpPr>
          <p:nvPr/>
        </p:nvSpPr>
        <p:spPr bwMode="auto">
          <a:xfrm>
            <a:off x="1260018" y="1369915"/>
            <a:ext cx="4321175"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Source Sans Pro"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ource Sans Pr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ource Sans Pr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ource Sans Pr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ource Sans Pro"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9pPr>
          </a:lstStyle>
          <a:p>
            <a:pPr algn="ctr">
              <a:lnSpc>
                <a:spcPct val="100000"/>
              </a:lnSpc>
              <a:spcBef>
                <a:spcPct val="0"/>
              </a:spcBef>
              <a:buNone/>
              <a:defRPr/>
            </a:pPr>
            <a:r>
              <a:rPr lang="es-SV" altLang="es-SV" sz="2000" b="1" dirty="0">
                <a:solidFill>
                  <a:srgbClr val="0165B0"/>
                </a:solidFill>
                <a:latin typeface="Calibri"/>
              </a:rPr>
              <a:t>Programa Casa Joven</a:t>
            </a:r>
          </a:p>
          <a:p>
            <a:pPr algn="ctr">
              <a:lnSpc>
                <a:spcPct val="100000"/>
              </a:lnSpc>
              <a:spcBef>
                <a:spcPct val="0"/>
              </a:spcBef>
              <a:buNone/>
              <a:defRPr/>
            </a:pPr>
            <a:endParaRPr lang="es-SV" altLang="es-SV" sz="1400" b="1" dirty="0">
              <a:solidFill>
                <a:srgbClr val="0165B0"/>
              </a:solidFill>
              <a:latin typeface="Calibri"/>
            </a:endParaRPr>
          </a:p>
          <a:p>
            <a:pPr algn="just">
              <a:lnSpc>
                <a:spcPct val="100000"/>
              </a:lnSpc>
              <a:spcBef>
                <a:spcPct val="0"/>
              </a:spcBef>
              <a:buNone/>
              <a:defRPr/>
            </a:pPr>
            <a:r>
              <a:rPr lang="es-SV" altLang="es-SV" sz="1800" dirty="0">
                <a:solidFill>
                  <a:prstClr val="black"/>
                </a:solidFill>
                <a:latin typeface="Calibri"/>
              </a:rPr>
              <a:t>En enero 2015 se realizó el lanzamiento de este Programa, dirigido a personas entre 18 y 25 años de edad, estimulándolos para que inviertan en casa propia. </a:t>
            </a:r>
          </a:p>
        </p:txBody>
      </p:sp>
      <p:sp>
        <p:nvSpPr>
          <p:cNvPr id="12" name="7 Rectángulo"/>
          <p:cNvSpPr>
            <a:spLocks noChangeArrowheads="1"/>
          </p:cNvSpPr>
          <p:nvPr/>
        </p:nvSpPr>
        <p:spPr bwMode="auto">
          <a:xfrm>
            <a:off x="6587321" y="4324374"/>
            <a:ext cx="4221163"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Source Sans Pro"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ource Sans Pr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ource Sans Pr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ource Sans Pr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ource Sans Pro"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9pPr>
          </a:lstStyle>
          <a:p>
            <a:pPr algn="ctr">
              <a:lnSpc>
                <a:spcPct val="100000"/>
              </a:lnSpc>
              <a:spcBef>
                <a:spcPct val="0"/>
              </a:spcBef>
              <a:buFontTx/>
              <a:buNone/>
              <a:defRPr/>
            </a:pPr>
            <a:r>
              <a:rPr lang="es-SV" altLang="es-SV" sz="2000" b="1" dirty="0">
                <a:solidFill>
                  <a:srgbClr val="0165B0"/>
                </a:solidFill>
                <a:latin typeface="+mn-lt"/>
              </a:rPr>
              <a:t>Programa Vivienda Social</a:t>
            </a:r>
          </a:p>
          <a:p>
            <a:pPr algn="ctr">
              <a:lnSpc>
                <a:spcPct val="100000"/>
              </a:lnSpc>
              <a:spcBef>
                <a:spcPct val="0"/>
              </a:spcBef>
              <a:buFontTx/>
              <a:buNone/>
              <a:defRPr/>
            </a:pPr>
            <a:endParaRPr lang="es-SV" altLang="es-SV" sz="1200" b="1" dirty="0">
              <a:solidFill>
                <a:srgbClr val="0165B0"/>
              </a:solidFill>
              <a:latin typeface="+mn-lt"/>
            </a:endParaRPr>
          </a:p>
          <a:p>
            <a:pPr algn="just">
              <a:lnSpc>
                <a:spcPct val="100000"/>
              </a:lnSpc>
              <a:spcBef>
                <a:spcPct val="0"/>
              </a:spcBef>
              <a:buFontTx/>
              <a:buNone/>
              <a:defRPr/>
            </a:pPr>
            <a:r>
              <a:rPr lang="es-MX" altLang="es-SV" sz="1800" dirty="0">
                <a:solidFill>
                  <a:srgbClr val="000000"/>
                </a:solidFill>
                <a:latin typeface="+mn-lt"/>
              </a:rPr>
              <a:t>En </a:t>
            </a:r>
            <a:r>
              <a:rPr lang="es-SV" altLang="es-SV" sz="1800" dirty="0">
                <a:solidFill>
                  <a:srgbClr val="000000"/>
                </a:solidFill>
                <a:latin typeface="+mn-lt"/>
              </a:rPr>
              <a:t>junio 2017 se realizó el lanzamiento de</a:t>
            </a:r>
            <a:r>
              <a:rPr lang="es-MX" altLang="es-SV" sz="1800" dirty="0">
                <a:solidFill>
                  <a:srgbClr val="000000"/>
                </a:solidFill>
                <a:latin typeface="+mn-lt"/>
              </a:rPr>
              <a:t> este programa dirigido a sectores de la población altamente vulnerables y de escasos recursos que, no pueden acceder a una vivienda digna para sus seres queridos. </a:t>
            </a:r>
            <a:endParaRPr lang="es-SV" altLang="es-SV" sz="1800" dirty="0">
              <a:solidFill>
                <a:srgbClr val="000000"/>
              </a:solidFill>
              <a:latin typeface="+mn-lt"/>
            </a:endParaRPr>
          </a:p>
        </p:txBody>
      </p:sp>
      <p:pic>
        <p:nvPicPr>
          <p:cNvPr id="13" name="Imagen 12"/>
          <p:cNvPicPr>
            <a:picLocks noChangeAspect="1"/>
          </p:cNvPicPr>
          <p:nvPr/>
        </p:nvPicPr>
        <p:blipFill>
          <a:blip r:embed="rId3"/>
          <a:stretch>
            <a:fillRect/>
          </a:stretch>
        </p:blipFill>
        <p:spPr>
          <a:xfrm>
            <a:off x="1505678" y="3357761"/>
            <a:ext cx="3917756" cy="3169076"/>
          </a:xfrm>
          <a:prstGeom prst="rect">
            <a:avLst/>
          </a:prstGeom>
        </p:spPr>
      </p:pic>
    </p:spTree>
    <p:extLst>
      <p:ext uri="{BB962C8B-B14F-4D97-AF65-F5344CB8AC3E}">
        <p14:creationId xmlns:p14="http://schemas.microsoft.com/office/powerpoint/2010/main" val="2573622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819" name="TextBox 16"/>
          <p:cNvSpPr txBox="1">
            <a:spLocks noChangeArrowheads="1"/>
          </p:cNvSpPr>
          <p:nvPr/>
        </p:nvSpPr>
        <p:spPr bwMode="auto">
          <a:xfrm>
            <a:off x="3798888" y="203201"/>
            <a:ext cx="5353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SV" altLang="es-SV" sz="4000" b="1">
                <a:solidFill>
                  <a:srgbClr val="0066B1"/>
                </a:solidFill>
              </a:rPr>
              <a:t>Mejoras implementadas</a:t>
            </a:r>
          </a:p>
        </p:txBody>
      </p:sp>
      <p:sp>
        <p:nvSpPr>
          <p:cNvPr id="6" name="1 Rectángulo"/>
          <p:cNvSpPr>
            <a:spLocks noChangeArrowheads="1"/>
          </p:cNvSpPr>
          <p:nvPr/>
        </p:nvSpPr>
        <p:spPr bwMode="auto">
          <a:xfrm>
            <a:off x="1530804" y="4651500"/>
            <a:ext cx="4944609"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Source Sans Pro"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ource Sans Pr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ource Sans Pr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ource Sans Pr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ource Sans Pro"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9pPr>
          </a:lstStyle>
          <a:p>
            <a:pPr algn="ctr">
              <a:lnSpc>
                <a:spcPct val="100000"/>
              </a:lnSpc>
              <a:spcBef>
                <a:spcPct val="0"/>
              </a:spcBef>
              <a:buFontTx/>
              <a:buNone/>
              <a:defRPr/>
            </a:pPr>
            <a:r>
              <a:rPr lang="es-MX" altLang="es-SV" sz="2000" b="1" dirty="0">
                <a:solidFill>
                  <a:srgbClr val="0165B0"/>
                </a:solidFill>
                <a:latin typeface="+mn-lt"/>
              </a:rPr>
              <a:t>Programa Vivienda en Altura</a:t>
            </a:r>
          </a:p>
          <a:p>
            <a:pPr algn="just">
              <a:lnSpc>
                <a:spcPct val="100000"/>
              </a:lnSpc>
              <a:spcBef>
                <a:spcPct val="0"/>
              </a:spcBef>
              <a:buFontTx/>
              <a:buNone/>
              <a:defRPr/>
            </a:pPr>
            <a:r>
              <a:rPr lang="es-MX" altLang="es-SV" sz="1800" dirty="0">
                <a:solidFill>
                  <a:srgbClr val="000000"/>
                </a:solidFill>
                <a:latin typeface="+mn-lt"/>
              </a:rPr>
              <a:t>En noviembre 2018 </a:t>
            </a:r>
            <a:r>
              <a:rPr lang="es-SV" altLang="es-SV" sz="1800" dirty="0">
                <a:solidFill>
                  <a:srgbClr val="000000"/>
                </a:solidFill>
                <a:latin typeface="+mn-lt"/>
              </a:rPr>
              <a:t>se realizó el lanzamiento de</a:t>
            </a:r>
            <a:r>
              <a:rPr lang="es-MX" altLang="es-SV" sz="1800" dirty="0">
                <a:solidFill>
                  <a:srgbClr val="000000"/>
                </a:solidFill>
                <a:latin typeface="+mn-lt"/>
              </a:rPr>
              <a:t> este programa que </a:t>
            </a:r>
            <a:r>
              <a:rPr lang="es-ES" altLang="es-SV" sz="1800" dirty="0">
                <a:solidFill>
                  <a:srgbClr val="000000"/>
                </a:solidFill>
                <a:latin typeface="+mn-lt"/>
                <a:ea typeface="MS Mincho" pitchFamily="49" charset="-128"/>
                <a:cs typeface="Times New Roman" panose="02020603050405020304" pitchFamily="18" charset="0"/>
              </a:rPr>
              <a:t>está orientado a atender a la población de ingresos medios, potenciando la oferta de vivienda nueva y la cultura de vivienda en  vertical.</a:t>
            </a: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4095" y="1448035"/>
            <a:ext cx="3093720" cy="2320290"/>
          </a:xfrm>
          <a:prstGeom prst="rect">
            <a:avLst/>
          </a:prstGeom>
          <a:ln>
            <a:noFill/>
          </a:ln>
          <a:effectLst>
            <a:outerShdw blurRad="292100" dist="139700" dir="2700000" algn="tl" rotWithShape="0">
              <a:srgbClr val="333333">
                <a:alpha val="65000"/>
              </a:srgbClr>
            </a:outerShdw>
          </a:effectLst>
        </p:spPr>
      </p:pic>
      <p:sp>
        <p:nvSpPr>
          <p:cNvPr id="11" name="1 Rectángulo"/>
          <p:cNvSpPr>
            <a:spLocks noChangeArrowheads="1"/>
          </p:cNvSpPr>
          <p:nvPr/>
        </p:nvSpPr>
        <p:spPr bwMode="auto">
          <a:xfrm>
            <a:off x="5745480" y="1521556"/>
            <a:ext cx="524096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Source Sans Pro"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ource Sans Pr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ource Sans Pr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ource Sans Pr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ource Sans Pro"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9pPr>
          </a:lstStyle>
          <a:p>
            <a:pPr algn="ctr">
              <a:lnSpc>
                <a:spcPct val="100000"/>
              </a:lnSpc>
              <a:spcBef>
                <a:spcPct val="0"/>
              </a:spcBef>
              <a:buFontTx/>
              <a:buNone/>
              <a:defRPr/>
            </a:pPr>
            <a:r>
              <a:rPr lang="es-MX" altLang="es-SV" sz="2000" b="1" dirty="0">
                <a:solidFill>
                  <a:srgbClr val="0165B0"/>
                </a:solidFill>
                <a:latin typeface="+mn-lt"/>
              </a:rPr>
              <a:t>Programa Casa Mujer</a:t>
            </a:r>
          </a:p>
          <a:p>
            <a:pPr algn="just">
              <a:lnSpc>
                <a:spcPct val="100000"/>
              </a:lnSpc>
              <a:spcBef>
                <a:spcPct val="0"/>
              </a:spcBef>
              <a:buFontTx/>
              <a:buNone/>
              <a:defRPr/>
            </a:pPr>
            <a:endParaRPr lang="es-MX" altLang="es-SV" sz="1200" dirty="0">
              <a:latin typeface="+mn-lt"/>
            </a:endParaRPr>
          </a:p>
          <a:p>
            <a:pPr algn="just">
              <a:lnSpc>
                <a:spcPct val="100000"/>
              </a:lnSpc>
              <a:spcBef>
                <a:spcPct val="0"/>
              </a:spcBef>
              <a:buFontTx/>
              <a:buNone/>
              <a:defRPr/>
            </a:pPr>
            <a:r>
              <a:rPr lang="es-MX" altLang="es-SV" sz="1800" dirty="0">
                <a:solidFill>
                  <a:srgbClr val="000000"/>
                </a:solidFill>
                <a:latin typeface="+mn-lt"/>
              </a:rPr>
              <a:t>En julio 2018 </a:t>
            </a:r>
            <a:r>
              <a:rPr lang="es-SV" altLang="es-SV" sz="1800" dirty="0">
                <a:solidFill>
                  <a:srgbClr val="000000"/>
                </a:solidFill>
                <a:latin typeface="+mn-lt"/>
              </a:rPr>
              <a:t>se realizó el lanzamiento de</a:t>
            </a:r>
            <a:r>
              <a:rPr lang="es-MX" altLang="es-SV" sz="1800" dirty="0">
                <a:solidFill>
                  <a:srgbClr val="000000"/>
                </a:solidFill>
                <a:latin typeface="+mn-lt"/>
              </a:rPr>
              <a:t> este programa que </a:t>
            </a:r>
            <a:r>
              <a:rPr lang="es-ES" altLang="es-SV" sz="1800" dirty="0">
                <a:solidFill>
                  <a:srgbClr val="000000"/>
                </a:solidFill>
                <a:latin typeface="+mn-lt"/>
                <a:ea typeface="MS Mincho" pitchFamily="49" charset="-128"/>
                <a:cs typeface="Times New Roman" panose="02020603050405020304" pitchFamily="18" charset="0"/>
              </a:rPr>
              <a:t>está orientado a atender a la población femenina de El Salvador; a fin de facilitar el acceso al financiamiento de crédito hipotecario para la adquisición de una vivienda nueva o usada, en condiciones crediticias favorables.</a:t>
            </a:r>
          </a:p>
        </p:txBody>
      </p:sp>
      <p:pic>
        <p:nvPicPr>
          <p:cNvPr id="12" name="Picture 2" descr="Resultado de imagen para diseño edificios PLANOS"/>
          <p:cNvPicPr>
            <a:picLocks noChangeAspect="1" noChangeArrowheads="1"/>
          </p:cNvPicPr>
          <p:nvPr/>
        </p:nvPicPr>
        <p:blipFill>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7398127" y="4227505"/>
            <a:ext cx="3178889" cy="22090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190476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Box 16"/>
          <p:cNvSpPr txBox="1">
            <a:spLocks noChangeArrowheads="1"/>
          </p:cNvSpPr>
          <p:nvPr/>
        </p:nvSpPr>
        <p:spPr bwMode="auto">
          <a:xfrm>
            <a:off x="3430394" y="203201"/>
            <a:ext cx="5353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SV" altLang="es-SV" sz="4000" b="1" dirty="0">
                <a:solidFill>
                  <a:srgbClr val="0066B1"/>
                </a:solidFill>
              </a:rPr>
              <a:t>Mejoras implementadas</a:t>
            </a:r>
          </a:p>
        </p:txBody>
      </p:sp>
      <p:sp>
        <p:nvSpPr>
          <p:cNvPr id="12" name="10 Rectángulo"/>
          <p:cNvSpPr/>
          <p:nvPr/>
        </p:nvSpPr>
        <p:spPr>
          <a:xfrm>
            <a:off x="6096001" y="1114426"/>
            <a:ext cx="5122459" cy="3139321"/>
          </a:xfrm>
          <a:prstGeom prst="rect">
            <a:avLst/>
          </a:prstGeom>
        </p:spPr>
        <p:txBody>
          <a:bodyPr wrap="square">
            <a:spAutoFit/>
          </a:bodyPr>
          <a:lstStyle/>
          <a:p>
            <a:pPr algn="ctr">
              <a:defRPr/>
            </a:pPr>
            <a:r>
              <a:rPr lang="es-SV" b="1" dirty="0">
                <a:solidFill>
                  <a:srgbClr val="0066B1"/>
                </a:solidFill>
                <a:latin typeface="+mn-lt"/>
              </a:rPr>
              <a:t>Acercamiento de servicios</a:t>
            </a:r>
          </a:p>
          <a:p>
            <a:pPr algn="ctr">
              <a:defRPr/>
            </a:pPr>
            <a:endParaRPr lang="es-SV" sz="1500" b="1" dirty="0">
              <a:solidFill>
                <a:schemeClr val="accent5">
                  <a:lumMod val="50000"/>
                </a:schemeClr>
              </a:solidFill>
              <a:latin typeface="+mn-lt"/>
            </a:endParaRPr>
          </a:p>
          <a:p>
            <a:pPr algn="just">
              <a:defRPr/>
            </a:pPr>
            <a:r>
              <a:rPr lang="es-SV" sz="1500" dirty="0">
                <a:latin typeface="+mn-lt"/>
              </a:rPr>
              <a:t>Se implementó el </a:t>
            </a:r>
            <a:r>
              <a:rPr lang="es-SV" sz="1500" b="1" dirty="0">
                <a:solidFill>
                  <a:srgbClr val="0070C0"/>
                </a:solidFill>
                <a:latin typeface="+mn-lt"/>
              </a:rPr>
              <a:t>Centro de Atención Telefónica del FSV (</a:t>
            </a:r>
            <a:r>
              <a:rPr lang="es-SV" sz="1500" b="1" dirty="0" err="1">
                <a:solidFill>
                  <a:srgbClr val="0070C0"/>
                </a:solidFill>
                <a:latin typeface="+mn-lt"/>
              </a:rPr>
              <a:t>Call</a:t>
            </a:r>
            <a:r>
              <a:rPr lang="es-SV" sz="1500" b="1" dirty="0">
                <a:solidFill>
                  <a:srgbClr val="0070C0"/>
                </a:solidFill>
                <a:latin typeface="+mn-lt"/>
              </a:rPr>
              <a:t> Center) </a:t>
            </a:r>
            <a:r>
              <a:rPr lang="es-SV" sz="1500" dirty="0">
                <a:latin typeface="+mn-lt"/>
              </a:rPr>
              <a:t>en julio 2012 y la </a:t>
            </a:r>
            <a:r>
              <a:rPr lang="es-SV" sz="1500" b="1" dirty="0">
                <a:solidFill>
                  <a:srgbClr val="0070C0"/>
                </a:solidFill>
                <a:latin typeface="+mn-lt"/>
              </a:rPr>
              <a:t>línea gratuita 1-844-357-0715 </a:t>
            </a:r>
            <a:r>
              <a:rPr lang="es-SV" sz="1500" dirty="0">
                <a:latin typeface="+mn-lt"/>
              </a:rPr>
              <a:t>para Estados Unidos en julio de 2014; además, en marzo 2017 se realizó el lanzamiento del nuevo </a:t>
            </a:r>
            <a:r>
              <a:rPr lang="es-SV" sz="1500" b="1" dirty="0">
                <a:solidFill>
                  <a:srgbClr val="0070C0"/>
                </a:solidFill>
                <a:latin typeface="+mn-lt"/>
              </a:rPr>
              <a:t>sitio web </a:t>
            </a:r>
            <a:r>
              <a:rPr lang="es-SV" sz="1500" dirty="0">
                <a:latin typeface="+mn-lt"/>
              </a:rPr>
              <a:t>y la aplicación para celulares </a:t>
            </a:r>
            <a:r>
              <a:rPr lang="es-SV" sz="1500" b="1" dirty="0">
                <a:solidFill>
                  <a:srgbClr val="0070C0"/>
                </a:solidFill>
                <a:latin typeface="+mn-lt"/>
              </a:rPr>
              <a:t>FSV APP.</a:t>
            </a:r>
            <a:r>
              <a:rPr lang="es-SV" sz="1500" dirty="0">
                <a:latin typeface="+mn-lt"/>
              </a:rPr>
              <a:t>  Se cuenta con 7 </a:t>
            </a:r>
            <a:r>
              <a:rPr lang="es-SV" sz="1500" b="1" dirty="0">
                <a:solidFill>
                  <a:srgbClr val="0070C0"/>
                </a:solidFill>
                <a:latin typeface="+mn-lt"/>
              </a:rPr>
              <a:t>kioscos electrónicos </a:t>
            </a:r>
            <a:r>
              <a:rPr lang="es-SV" sz="1500" dirty="0">
                <a:latin typeface="+mn-lt"/>
              </a:rPr>
              <a:t>en agencias regionales y centros comerciales del país.</a:t>
            </a:r>
          </a:p>
          <a:p>
            <a:pPr algn="just">
              <a:defRPr/>
            </a:pPr>
            <a:endParaRPr lang="es-SV" sz="1500" dirty="0">
              <a:latin typeface="+mn-lt"/>
            </a:endParaRPr>
          </a:p>
          <a:p>
            <a:pPr algn="just">
              <a:defRPr/>
            </a:pPr>
            <a:r>
              <a:rPr lang="es-SV" sz="1500" dirty="0">
                <a:latin typeface="+mn-lt"/>
              </a:rPr>
              <a:t>Dichos mecanismos tienen el objetivo de facilitar el acceso a créditos habitacionales, así como brindar al cliente una experiencia más amigable en obtener información de todos los servicios que ofrecemos. </a:t>
            </a:r>
          </a:p>
        </p:txBody>
      </p:sp>
      <p:sp>
        <p:nvSpPr>
          <p:cNvPr id="13" name="10 Rectángulo"/>
          <p:cNvSpPr>
            <a:spLocks noChangeArrowheads="1"/>
          </p:cNvSpPr>
          <p:nvPr/>
        </p:nvSpPr>
        <p:spPr bwMode="auto">
          <a:xfrm>
            <a:off x="1443157" y="4932287"/>
            <a:ext cx="432117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Source Sans Pro"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ource Sans Pr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ource Sans Pr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ource Sans Pr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ource Sans Pro"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9pPr>
          </a:lstStyle>
          <a:p>
            <a:pPr algn="ctr">
              <a:lnSpc>
                <a:spcPct val="100000"/>
              </a:lnSpc>
              <a:spcBef>
                <a:spcPct val="0"/>
              </a:spcBef>
              <a:buFontTx/>
              <a:buNone/>
              <a:defRPr/>
            </a:pPr>
            <a:r>
              <a:rPr lang="es-SV" altLang="es-SV" sz="1800" b="1" dirty="0">
                <a:solidFill>
                  <a:srgbClr val="0066B1"/>
                </a:solidFill>
                <a:latin typeface="+mn-lt"/>
              </a:rPr>
              <a:t>“Tu Fondo Móvil”</a:t>
            </a:r>
          </a:p>
          <a:p>
            <a:pPr algn="ctr">
              <a:lnSpc>
                <a:spcPct val="100000"/>
              </a:lnSpc>
              <a:spcBef>
                <a:spcPct val="0"/>
              </a:spcBef>
              <a:buFontTx/>
              <a:buNone/>
              <a:defRPr/>
            </a:pPr>
            <a:endParaRPr lang="es-SV" altLang="es-SV" sz="1100" b="1" dirty="0">
              <a:solidFill>
                <a:srgbClr val="0066B1"/>
              </a:solidFill>
              <a:latin typeface="+mn-lt"/>
            </a:endParaRPr>
          </a:p>
          <a:p>
            <a:pPr algn="just">
              <a:lnSpc>
                <a:spcPct val="100000"/>
              </a:lnSpc>
              <a:spcBef>
                <a:spcPct val="0"/>
              </a:spcBef>
              <a:buFontTx/>
              <a:buNone/>
              <a:defRPr/>
            </a:pPr>
            <a:r>
              <a:rPr lang="es-SV" altLang="es-SV" sz="1500" dirty="0">
                <a:latin typeface="+mn-lt"/>
              </a:rPr>
              <a:t>En Agosto 2013 se realizó el lanzamiento del servicio “Tu Fondo Móvil”, el cual permite acercar la información necesaria para adquirir casa propia y diversos servicios, mediante la participación en ferias.</a:t>
            </a: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62267" y="4560122"/>
            <a:ext cx="3446509" cy="2297878"/>
          </a:xfrm>
          <a:prstGeom prst="rect">
            <a:avLst/>
          </a:prstGeom>
          <a:ln>
            <a:noFill/>
          </a:ln>
          <a:effectLst>
            <a:outerShdw blurRad="292100" dist="139700" dir="2700000" algn="tl" rotWithShape="0">
              <a:srgbClr val="333333">
                <a:alpha val="65000"/>
              </a:srgbClr>
            </a:outerShdw>
          </a:effectLst>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0222" y="1376249"/>
            <a:ext cx="4179478" cy="278631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Box 16"/>
          <p:cNvSpPr txBox="1">
            <a:spLocks noChangeArrowheads="1"/>
          </p:cNvSpPr>
          <p:nvPr/>
        </p:nvSpPr>
        <p:spPr bwMode="auto">
          <a:xfrm>
            <a:off x="3430397" y="189553"/>
            <a:ext cx="5353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SV" altLang="es-SV" sz="4000" b="1" dirty="0">
                <a:solidFill>
                  <a:srgbClr val="0066B1"/>
                </a:solidFill>
              </a:rPr>
              <a:t>Mejoras implementadas</a:t>
            </a:r>
          </a:p>
        </p:txBody>
      </p:sp>
      <p:sp>
        <p:nvSpPr>
          <p:cNvPr id="16" name="7 Rectángulo"/>
          <p:cNvSpPr>
            <a:spLocks noChangeArrowheads="1"/>
          </p:cNvSpPr>
          <p:nvPr/>
        </p:nvSpPr>
        <p:spPr bwMode="auto">
          <a:xfrm>
            <a:off x="900751" y="3284965"/>
            <a:ext cx="5691117" cy="338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Source Sans Pro"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ource Sans Pr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ource Sans Pr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ource Sans Pr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ource Sans Pro"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9pPr>
          </a:lstStyle>
          <a:p>
            <a:pPr algn="ctr">
              <a:lnSpc>
                <a:spcPct val="100000"/>
              </a:lnSpc>
              <a:spcBef>
                <a:spcPct val="0"/>
              </a:spcBef>
              <a:buFontTx/>
              <a:buNone/>
              <a:defRPr/>
            </a:pPr>
            <a:r>
              <a:rPr lang="es-SV" altLang="es-SV" sz="2000" b="1" dirty="0">
                <a:solidFill>
                  <a:srgbClr val="0066B1"/>
                </a:solidFill>
                <a:latin typeface="+mn-lt"/>
              </a:rPr>
              <a:t>Ampliación de puntos de pago</a:t>
            </a:r>
          </a:p>
          <a:p>
            <a:pPr algn="just">
              <a:lnSpc>
                <a:spcPct val="100000"/>
              </a:lnSpc>
              <a:spcBef>
                <a:spcPct val="0"/>
              </a:spcBef>
              <a:buFontTx/>
              <a:buNone/>
              <a:defRPr/>
            </a:pPr>
            <a:r>
              <a:rPr lang="es-SV" altLang="es-SV" sz="1800" dirty="0">
                <a:latin typeface="+mn-lt"/>
              </a:rPr>
              <a:t>Con el objetivo de facilitar a nuestros clientes el pago de sus cuotas, ahora contamos con más de </a:t>
            </a:r>
            <a:r>
              <a:rPr lang="es-SV" altLang="es-SV" sz="1800" b="1" dirty="0">
                <a:solidFill>
                  <a:srgbClr val="0070C0"/>
                </a:solidFill>
                <a:latin typeface="+mn-lt"/>
              </a:rPr>
              <a:t>1,400 puntos de pago </a:t>
            </a:r>
            <a:r>
              <a:rPr lang="es-SV" altLang="es-SV" sz="1800" dirty="0">
                <a:latin typeface="+mn-lt"/>
              </a:rPr>
              <a:t>en todo el país, por medio de convenios suscritos con </a:t>
            </a:r>
            <a:r>
              <a:rPr lang="es-SV" altLang="es-SV" sz="1800" b="1" dirty="0">
                <a:solidFill>
                  <a:srgbClr val="0070C0"/>
                </a:solidFill>
                <a:latin typeface="+mn-lt"/>
              </a:rPr>
              <a:t>5 bancos e instituciones autorizadas.</a:t>
            </a:r>
          </a:p>
          <a:p>
            <a:pPr algn="just">
              <a:lnSpc>
                <a:spcPct val="100000"/>
              </a:lnSpc>
              <a:spcBef>
                <a:spcPct val="0"/>
              </a:spcBef>
              <a:buFontTx/>
              <a:buNone/>
              <a:defRPr/>
            </a:pPr>
            <a:endParaRPr lang="es-SV" altLang="es-SV" sz="1400" b="1" dirty="0">
              <a:solidFill>
                <a:srgbClr val="0070C0"/>
              </a:solidFill>
              <a:latin typeface="+mn-lt"/>
            </a:endParaRPr>
          </a:p>
          <a:p>
            <a:pPr algn="just">
              <a:lnSpc>
                <a:spcPct val="100000"/>
              </a:lnSpc>
              <a:spcBef>
                <a:spcPct val="0"/>
              </a:spcBef>
              <a:buFontTx/>
              <a:buNone/>
              <a:defRPr/>
            </a:pPr>
            <a:r>
              <a:rPr lang="es-SV" altLang="es-SV" sz="1800" dirty="0">
                <a:latin typeface="+mn-lt"/>
              </a:rPr>
              <a:t>Además, contamos con pago electrónico desde cualquier parte del mundo, al ingresar al sitio web </a:t>
            </a:r>
            <a:r>
              <a:rPr lang="es-SV" altLang="es-SV" sz="1800" b="1" dirty="0">
                <a:solidFill>
                  <a:srgbClr val="0070C0"/>
                </a:solidFill>
                <a:latin typeface="+mn-lt"/>
              </a:rPr>
              <a:t>www.fsv.gob.sv </a:t>
            </a:r>
            <a:r>
              <a:rPr lang="es-SV" altLang="es-SV" sz="1800" dirty="0">
                <a:latin typeface="+mn-lt"/>
              </a:rPr>
              <a:t>y acceder al botón </a:t>
            </a:r>
            <a:r>
              <a:rPr lang="es-SV" altLang="es-SV" sz="1800" b="1" dirty="0">
                <a:solidFill>
                  <a:srgbClr val="0070C0"/>
                </a:solidFill>
                <a:latin typeface="+mn-lt"/>
              </a:rPr>
              <a:t>“Paga tu Casa Aquí”; </a:t>
            </a:r>
            <a:r>
              <a:rPr lang="es-SV" altLang="es-SV" sz="1800" dirty="0">
                <a:latin typeface="+mn-lt"/>
              </a:rPr>
              <a:t>así como el pago por internet con el servicio del Pago Electrónico Gobierno de El Salvador,</a:t>
            </a:r>
            <a:r>
              <a:rPr lang="es-SV" altLang="es-SV" sz="1800" dirty="0">
                <a:solidFill>
                  <a:srgbClr val="FF0000"/>
                </a:solidFill>
                <a:latin typeface="+mn-lt"/>
              </a:rPr>
              <a:t> </a:t>
            </a:r>
            <a:r>
              <a:rPr lang="es-SV" altLang="es-SV" sz="1800" b="1" dirty="0">
                <a:solidFill>
                  <a:srgbClr val="0165B0"/>
                </a:solidFill>
                <a:latin typeface="+mn-lt"/>
              </a:rPr>
              <a:t>P@GOES</a:t>
            </a:r>
            <a:r>
              <a:rPr lang="es-SV" altLang="es-SV" sz="1800" b="1" dirty="0">
                <a:solidFill>
                  <a:srgbClr val="0070C0"/>
                </a:solidFill>
                <a:latin typeface="+mn-lt"/>
              </a:rPr>
              <a:t>,</a:t>
            </a:r>
            <a:r>
              <a:rPr lang="es-SV" altLang="es-SV" sz="1800" dirty="0">
                <a:latin typeface="+mn-lt"/>
              </a:rPr>
              <a:t> a través de Banco Agrícola, Banco </a:t>
            </a:r>
            <a:r>
              <a:rPr lang="es-SV" altLang="es-SV" sz="1800" dirty="0" err="1">
                <a:latin typeface="+mn-lt"/>
              </a:rPr>
              <a:t>Promérica</a:t>
            </a:r>
            <a:r>
              <a:rPr lang="es-SV" altLang="es-SV" sz="1800" dirty="0">
                <a:latin typeface="+mn-lt"/>
              </a:rPr>
              <a:t>, Banco Hipotecario y </a:t>
            </a:r>
            <a:r>
              <a:rPr lang="es-SV" altLang="es-SV" sz="1800" dirty="0" err="1">
                <a:latin typeface="+mn-lt"/>
              </a:rPr>
              <a:t>Citi</a:t>
            </a:r>
            <a:r>
              <a:rPr lang="es-SV" altLang="es-SV" sz="1800" dirty="0">
                <a:latin typeface="+mn-lt"/>
              </a:rPr>
              <a:t> NA (corporativo).</a:t>
            </a:r>
          </a:p>
        </p:txBody>
      </p:sp>
      <p:sp>
        <p:nvSpPr>
          <p:cNvPr id="17" name="8 Rectángulo"/>
          <p:cNvSpPr>
            <a:spLocks noChangeArrowheads="1"/>
          </p:cNvSpPr>
          <p:nvPr/>
        </p:nvSpPr>
        <p:spPr bwMode="auto">
          <a:xfrm>
            <a:off x="5172502" y="1164304"/>
            <a:ext cx="6015932"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Source Sans Pro"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ource Sans Pr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ource Sans Pr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ource Sans Pr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ource Sans Pro"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9pPr>
          </a:lstStyle>
          <a:p>
            <a:pPr algn="ctr">
              <a:lnSpc>
                <a:spcPct val="100000"/>
              </a:lnSpc>
              <a:spcBef>
                <a:spcPct val="0"/>
              </a:spcBef>
              <a:buFontTx/>
              <a:buNone/>
              <a:defRPr/>
            </a:pPr>
            <a:r>
              <a:rPr lang="es-SV" altLang="es-SV" sz="2000" b="1" dirty="0">
                <a:solidFill>
                  <a:srgbClr val="0066B1"/>
                </a:solidFill>
                <a:latin typeface="+mn-lt"/>
              </a:rPr>
              <a:t>Monto de financiamiento</a:t>
            </a:r>
          </a:p>
          <a:p>
            <a:pPr algn="ctr">
              <a:lnSpc>
                <a:spcPct val="100000"/>
              </a:lnSpc>
              <a:spcBef>
                <a:spcPct val="0"/>
              </a:spcBef>
              <a:buFontTx/>
              <a:buNone/>
              <a:defRPr/>
            </a:pPr>
            <a:endParaRPr lang="es-SV" altLang="es-SV" sz="1400" b="1" dirty="0">
              <a:solidFill>
                <a:srgbClr val="0066B1"/>
              </a:solidFill>
              <a:latin typeface="+mn-lt"/>
            </a:endParaRPr>
          </a:p>
          <a:p>
            <a:pPr algn="just">
              <a:lnSpc>
                <a:spcPct val="100000"/>
              </a:lnSpc>
              <a:spcBef>
                <a:spcPct val="0"/>
              </a:spcBef>
              <a:buFontTx/>
              <a:buNone/>
              <a:defRPr/>
            </a:pPr>
            <a:r>
              <a:rPr lang="es-SV" altLang="es-SV" sz="1800" dirty="0">
                <a:latin typeface="+mn-lt"/>
              </a:rPr>
              <a:t>Se ha mejorado la accesibilidad del crédito, ya que a partir del año 2012 se aumentó el techo de financiamiento hasta $125,000.00 y en el año 2018 se </a:t>
            </a:r>
            <a:r>
              <a:rPr lang="es-ES" sz="1800" dirty="0">
                <a:latin typeface="+mn-lt"/>
              </a:rPr>
              <a:t>se amplió el techo de financiamiento a US$150,000.00. </a:t>
            </a:r>
            <a:endParaRPr lang="es-SV" altLang="es-SV" sz="1800" dirty="0">
              <a:latin typeface="+mn-lt"/>
            </a:endParaRPr>
          </a:p>
        </p:txBody>
      </p:sp>
      <p:pic>
        <p:nvPicPr>
          <p:cNvPr id="18" name="Picture 4" descr="http://www.fsv.gob.sv/wp-content/uploads/2017/03/FSV-ofrecera-la-linea-de-Vivienda-Nueva.jpg"/>
          <p:cNvPicPr>
            <a:picLocks noChangeAspect="1" noChangeArrowheads="1"/>
          </p:cNvPicPr>
          <p:nvPr/>
        </p:nvPicPr>
        <p:blipFill rotWithShape="1">
          <a:blip r:embed="rId2">
            <a:extLst>
              <a:ext uri="{28A0092B-C50C-407E-A947-70E740481C1C}">
                <a14:useLocalDpi xmlns:a14="http://schemas.microsoft.com/office/drawing/2010/main" val="0"/>
              </a:ext>
            </a:extLst>
          </a:blip>
          <a:srcRect b="19665"/>
          <a:stretch/>
        </p:blipFill>
        <p:spPr bwMode="auto">
          <a:xfrm>
            <a:off x="1611562" y="1206957"/>
            <a:ext cx="3024336" cy="16817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3"/>
          <a:stretch>
            <a:fillRect/>
          </a:stretch>
        </p:blipFill>
        <p:spPr>
          <a:xfrm>
            <a:off x="6707416" y="3429000"/>
            <a:ext cx="4481018" cy="2800635"/>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7" name="TextBox 16"/>
          <p:cNvSpPr txBox="1">
            <a:spLocks noChangeArrowheads="1"/>
          </p:cNvSpPr>
          <p:nvPr/>
        </p:nvSpPr>
        <p:spPr bwMode="auto">
          <a:xfrm>
            <a:off x="3471336" y="203201"/>
            <a:ext cx="5353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SV" altLang="es-SV" sz="4000" b="1" dirty="0">
                <a:solidFill>
                  <a:srgbClr val="0066B1"/>
                </a:solidFill>
              </a:rPr>
              <a:t>Mejoras implementadas</a:t>
            </a:r>
          </a:p>
        </p:txBody>
      </p:sp>
      <p:sp>
        <p:nvSpPr>
          <p:cNvPr id="8" name="6 Rectángulo"/>
          <p:cNvSpPr/>
          <p:nvPr/>
        </p:nvSpPr>
        <p:spPr>
          <a:xfrm>
            <a:off x="1211265" y="1470073"/>
            <a:ext cx="4408487" cy="1723549"/>
          </a:xfrm>
          <a:prstGeom prst="rect">
            <a:avLst/>
          </a:prstGeom>
        </p:spPr>
        <p:txBody>
          <a:bodyPr>
            <a:spAutoFit/>
          </a:bodyPr>
          <a:lstStyle/>
          <a:p>
            <a:pPr algn="ctr">
              <a:defRPr/>
            </a:pPr>
            <a:r>
              <a:rPr lang="es-SV" sz="2000" b="1" dirty="0">
                <a:solidFill>
                  <a:srgbClr val="0066B1"/>
                </a:solidFill>
                <a:latin typeface="+mn-lt"/>
              </a:rPr>
              <a:t>Programa Especial Policía Nacional Civil</a:t>
            </a:r>
          </a:p>
          <a:p>
            <a:pPr algn="ctr">
              <a:defRPr/>
            </a:pPr>
            <a:endParaRPr lang="es-SV" sz="1400" b="1" dirty="0">
              <a:solidFill>
                <a:schemeClr val="accent5">
                  <a:lumMod val="50000"/>
                </a:schemeClr>
              </a:solidFill>
              <a:latin typeface="+mn-lt"/>
            </a:endParaRPr>
          </a:p>
          <a:p>
            <a:pPr algn="just">
              <a:defRPr/>
            </a:pPr>
            <a:r>
              <a:rPr lang="es-SV" dirty="0">
                <a:latin typeface="+mn-lt"/>
              </a:rPr>
              <a:t>A partir de junio 2015, se creó un programa especial dirigido a personal de la Policía Nacional Civil, ofreciendo permutas y alternativas especiales de pago.</a:t>
            </a:r>
          </a:p>
        </p:txBody>
      </p:sp>
      <p:sp>
        <p:nvSpPr>
          <p:cNvPr id="9" name="9 Rectángulo"/>
          <p:cNvSpPr/>
          <p:nvPr/>
        </p:nvSpPr>
        <p:spPr>
          <a:xfrm>
            <a:off x="5983289" y="4271963"/>
            <a:ext cx="4853033" cy="2000548"/>
          </a:xfrm>
          <a:prstGeom prst="rect">
            <a:avLst/>
          </a:prstGeom>
        </p:spPr>
        <p:txBody>
          <a:bodyPr wrap="square">
            <a:spAutoFit/>
          </a:bodyPr>
          <a:lstStyle/>
          <a:p>
            <a:pPr algn="ctr">
              <a:defRPr/>
            </a:pPr>
            <a:r>
              <a:rPr lang="es-SV" sz="2000" b="1" dirty="0">
                <a:solidFill>
                  <a:srgbClr val="0066B1"/>
                </a:solidFill>
                <a:latin typeface="+mn-lt"/>
              </a:rPr>
              <a:t>Facilidades para solución de mora</a:t>
            </a:r>
          </a:p>
          <a:p>
            <a:pPr algn="ctr">
              <a:defRPr/>
            </a:pPr>
            <a:endParaRPr lang="es-SV" sz="1400" b="1" dirty="0">
              <a:solidFill>
                <a:schemeClr val="accent5">
                  <a:lumMod val="50000"/>
                </a:schemeClr>
              </a:solidFill>
              <a:latin typeface="+mn-lt"/>
            </a:endParaRPr>
          </a:p>
          <a:p>
            <a:pPr algn="just">
              <a:defRPr/>
            </a:pPr>
            <a:r>
              <a:rPr lang="es-SV" dirty="0">
                <a:latin typeface="+mn-lt"/>
              </a:rPr>
              <a:t>En apoyo a los usuarios que se esfuerzan por conservar su vivienda, a partir del año 2010 se implementaron nuevas medidas tales como: el plan temporal por desempleo y la reestructuración de deuda.</a:t>
            </a:r>
          </a:p>
        </p:txBody>
      </p:sp>
      <p:pic>
        <p:nvPicPr>
          <p:cNvPr id="3175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5413" y="1245267"/>
            <a:ext cx="3966759" cy="26926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8006" y="3941401"/>
            <a:ext cx="3995003" cy="2661671"/>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1" name="TextBox 16"/>
          <p:cNvSpPr txBox="1">
            <a:spLocks noChangeArrowheads="1"/>
          </p:cNvSpPr>
          <p:nvPr/>
        </p:nvSpPr>
        <p:spPr bwMode="auto">
          <a:xfrm>
            <a:off x="3475216" y="153537"/>
            <a:ext cx="5353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SV" altLang="es-SV" sz="4000" b="1" dirty="0">
                <a:solidFill>
                  <a:srgbClr val="0066B1"/>
                </a:solidFill>
              </a:rPr>
              <a:t>Mejoras implementadas</a:t>
            </a:r>
          </a:p>
        </p:txBody>
      </p:sp>
      <p:sp>
        <p:nvSpPr>
          <p:cNvPr id="4" name="15 Rectángulo"/>
          <p:cNvSpPr>
            <a:spLocks noChangeArrowheads="1"/>
          </p:cNvSpPr>
          <p:nvPr/>
        </p:nvSpPr>
        <p:spPr bwMode="auto">
          <a:xfrm>
            <a:off x="854432" y="1410740"/>
            <a:ext cx="5241568" cy="335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Source Sans Pro"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ource Sans Pr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ource Sans Pr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ource Sans Pr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ource Sans Pro"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9pPr>
          </a:lstStyle>
          <a:p>
            <a:pPr algn="ctr">
              <a:lnSpc>
                <a:spcPct val="100000"/>
              </a:lnSpc>
              <a:spcBef>
                <a:spcPct val="0"/>
              </a:spcBef>
              <a:buFontTx/>
              <a:buNone/>
              <a:defRPr/>
            </a:pPr>
            <a:r>
              <a:rPr lang="es-SV" altLang="es-SV" sz="2000" b="1" dirty="0">
                <a:solidFill>
                  <a:srgbClr val="0066B1"/>
                </a:solidFill>
                <a:latin typeface="+mn-lt"/>
              </a:rPr>
              <a:t>Actualización de QFLOW</a:t>
            </a:r>
          </a:p>
          <a:p>
            <a:pPr algn="ctr">
              <a:lnSpc>
                <a:spcPct val="100000"/>
              </a:lnSpc>
              <a:spcBef>
                <a:spcPct val="0"/>
              </a:spcBef>
              <a:buFontTx/>
              <a:buNone/>
              <a:defRPr/>
            </a:pPr>
            <a:endParaRPr lang="es-SV" altLang="es-SV" sz="1200" b="1" dirty="0">
              <a:solidFill>
                <a:srgbClr val="0066B1"/>
              </a:solidFill>
              <a:latin typeface="+mn-lt"/>
            </a:endParaRPr>
          </a:p>
          <a:p>
            <a:pPr algn="just">
              <a:lnSpc>
                <a:spcPct val="100000"/>
              </a:lnSpc>
              <a:spcBef>
                <a:spcPct val="0"/>
              </a:spcBef>
              <a:buFontTx/>
              <a:buNone/>
              <a:defRPr/>
            </a:pPr>
            <a:r>
              <a:rPr lang="es-SV" altLang="es-SV" sz="1800" dirty="0">
                <a:latin typeface="+mn-lt"/>
              </a:rPr>
              <a:t>En el 2013 se actualizó el sistema para administración de filas de espera y atención de clientes; además se implementó dicho sistema en las agencias regionales. Los beneficios asociados son la reducción de tiempos de espera por la asignación automática según orden de llegada del cliente y el monitoreo en línea para priorizar servicios con mayor demanda y los que requieren de atención especial: adultos mayores, embarazadas, personas con capacidad especial u otras. </a:t>
            </a:r>
          </a:p>
        </p:txBody>
      </p:sp>
      <p:sp>
        <p:nvSpPr>
          <p:cNvPr id="5" name="16 Rectángulo"/>
          <p:cNvSpPr>
            <a:spLocks noChangeArrowheads="1"/>
          </p:cNvSpPr>
          <p:nvPr/>
        </p:nvSpPr>
        <p:spPr bwMode="auto">
          <a:xfrm>
            <a:off x="996288" y="4896206"/>
            <a:ext cx="986733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tabLst>
                <a:tab pos="177800" algn="l"/>
              </a:tabLst>
              <a:defRPr sz="2800">
                <a:solidFill>
                  <a:schemeClr val="tx1"/>
                </a:solidFill>
                <a:latin typeface="Source Sans Pro" pitchFamily="34" charset="0"/>
              </a:defRPr>
            </a:lvl1pPr>
            <a:lvl2pPr marL="742950" indent="-285750">
              <a:lnSpc>
                <a:spcPct val="90000"/>
              </a:lnSpc>
              <a:spcBef>
                <a:spcPts val="500"/>
              </a:spcBef>
              <a:buFont typeface="Arial" panose="020B0604020202020204" pitchFamily="34" charset="0"/>
              <a:buChar char="•"/>
              <a:tabLst>
                <a:tab pos="177800" algn="l"/>
              </a:tabLst>
              <a:defRPr sz="2400">
                <a:solidFill>
                  <a:schemeClr val="tx1"/>
                </a:solidFill>
                <a:latin typeface="Source Sans Pro" pitchFamily="34" charset="0"/>
              </a:defRPr>
            </a:lvl2pPr>
            <a:lvl3pPr>
              <a:lnSpc>
                <a:spcPct val="90000"/>
              </a:lnSpc>
              <a:spcBef>
                <a:spcPts val="500"/>
              </a:spcBef>
              <a:buFont typeface="Arial" panose="020B0604020202020204" pitchFamily="34" charset="0"/>
              <a:buChar char="•"/>
              <a:tabLst>
                <a:tab pos="177800" algn="l"/>
              </a:tabLst>
              <a:defRPr sz="2000">
                <a:solidFill>
                  <a:schemeClr val="tx1"/>
                </a:solidFill>
                <a:latin typeface="Source Sans Pro" pitchFamily="34" charset="0"/>
              </a:defRPr>
            </a:lvl3pPr>
            <a:lvl4pPr marL="1600200" indent="-228600">
              <a:lnSpc>
                <a:spcPct val="90000"/>
              </a:lnSpc>
              <a:spcBef>
                <a:spcPts val="500"/>
              </a:spcBef>
              <a:buFont typeface="Arial" panose="020B0604020202020204" pitchFamily="34" charset="0"/>
              <a:buChar char="•"/>
              <a:tabLst>
                <a:tab pos="177800" algn="l"/>
              </a:tabLst>
              <a:defRPr>
                <a:solidFill>
                  <a:schemeClr val="tx1"/>
                </a:solidFill>
                <a:latin typeface="Source Sans Pro" pitchFamily="34" charset="0"/>
              </a:defRPr>
            </a:lvl4pPr>
            <a:lvl5pPr marL="2057400" indent="-228600">
              <a:lnSpc>
                <a:spcPct val="90000"/>
              </a:lnSpc>
              <a:spcBef>
                <a:spcPts val="500"/>
              </a:spcBef>
              <a:buFont typeface="Arial" panose="020B0604020202020204" pitchFamily="34" charset="0"/>
              <a:buChar char="•"/>
              <a:tabLst>
                <a:tab pos="177800" algn="l"/>
              </a:tabLst>
              <a:defRPr>
                <a:solidFill>
                  <a:schemeClr val="tx1"/>
                </a:solidFill>
                <a:latin typeface="Source Sans Pro"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tabLst>
                <a:tab pos="177800" algn="l"/>
              </a:tabLst>
              <a:defRPr>
                <a:solidFill>
                  <a:schemeClr val="tx1"/>
                </a:solidFill>
                <a:latin typeface="Source Sans Pro"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tabLst>
                <a:tab pos="177800" algn="l"/>
              </a:tabLst>
              <a:defRPr>
                <a:solidFill>
                  <a:schemeClr val="tx1"/>
                </a:solidFill>
                <a:latin typeface="Source Sans Pro"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tabLst>
                <a:tab pos="177800" algn="l"/>
              </a:tabLst>
              <a:defRPr>
                <a:solidFill>
                  <a:schemeClr val="tx1"/>
                </a:solidFill>
                <a:latin typeface="Source Sans Pro"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tabLst>
                <a:tab pos="177800" algn="l"/>
              </a:tabLst>
              <a:defRPr>
                <a:solidFill>
                  <a:schemeClr val="tx1"/>
                </a:solidFill>
                <a:latin typeface="Source Sans Pro" pitchFamily="34" charset="0"/>
              </a:defRPr>
            </a:lvl9pPr>
          </a:lstStyle>
          <a:p>
            <a:pPr marL="0" lvl="2" algn="ctr">
              <a:lnSpc>
                <a:spcPct val="100000"/>
              </a:lnSpc>
              <a:spcBef>
                <a:spcPct val="0"/>
              </a:spcBef>
              <a:buClr>
                <a:srgbClr val="002060"/>
              </a:buClr>
              <a:buSzPct val="125000"/>
              <a:buNone/>
              <a:defRPr/>
            </a:pPr>
            <a:r>
              <a:rPr lang="es-SV" altLang="es-SV" b="1" dirty="0">
                <a:solidFill>
                  <a:srgbClr val="0066B1"/>
                </a:solidFill>
                <a:latin typeface="+mn-lt"/>
              </a:rPr>
              <a:t>Implementación de CRM (</a:t>
            </a:r>
            <a:r>
              <a:rPr lang="es-SV" altLang="es-SV" b="1" dirty="0" err="1">
                <a:solidFill>
                  <a:srgbClr val="0066B1"/>
                </a:solidFill>
                <a:latin typeface="+mn-lt"/>
              </a:rPr>
              <a:t>Customer</a:t>
            </a:r>
            <a:r>
              <a:rPr lang="es-SV" altLang="es-SV" b="1" dirty="0">
                <a:solidFill>
                  <a:srgbClr val="0066B1"/>
                </a:solidFill>
                <a:latin typeface="+mn-lt"/>
              </a:rPr>
              <a:t> </a:t>
            </a:r>
            <a:r>
              <a:rPr lang="es-SV" altLang="es-SV" b="1" dirty="0" err="1">
                <a:solidFill>
                  <a:srgbClr val="0066B1"/>
                </a:solidFill>
                <a:latin typeface="+mn-lt"/>
              </a:rPr>
              <a:t>Relationship</a:t>
            </a:r>
            <a:r>
              <a:rPr lang="es-SV" altLang="es-SV" b="1" dirty="0">
                <a:solidFill>
                  <a:srgbClr val="0066B1"/>
                </a:solidFill>
                <a:latin typeface="+mn-lt"/>
              </a:rPr>
              <a:t> Management)</a:t>
            </a:r>
          </a:p>
          <a:p>
            <a:pPr marL="0" lvl="2" algn="ctr">
              <a:lnSpc>
                <a:spcPct val="100000"/>
              </a:lnSpc>
              <a:spcBef>
                <a:spcPct val="0"/>
              </a:spcBef>
              <a:buClr>
                <a:srgbClr val="002060"/>
              </a:buClr>
              <a:buSzPct val="125000"/>
              <a:buNone/>
              <a:defRPr/>
            </a:pPr>
            <a:endParaRPr lang="es-SV" altLang="es-SV" b="1" dirty="0">
              <a:solidFill>
                <a:srgbClr val="0066B1"/>
              </a:solidFill>
              <a:latin typeface="+mn-lt"/>
            </a:endParaRPr>
          </a:p>
          <a:p>
            <a:pPr algn="just">
              <a:lnSpc>
                <a:spcPct val="100000"/>
              </a:lnSpc>
              <a:spcBef>
                <a:spcPct val="0"/>
              </a:spcBef>
              <a:buFontTx/>
              <a:buNone/>
              <a:defRPr/>
            </a:pPr>
            <a:r>
              <a:rPr lang="es-SV" altLang="es-SV" sz="1800" dirty="0">
                <a:latin typeface="+mn-lt"/>
              </a:rPr>
              <a:t>Esta herramienta informática se implementó en el 2015 y está orientada a la gestión de las relaciones con el cliente, la cual se ha desarrollado en una primera fase para dar un seguimiento automatizado así como un apoyo adicional a las gestiones que no pueden ser atendidas por </a:t>
            </a:r>
            <a:r>
              <a:rPr lang="es-SV" altLang="es-SV" sz="1800" dirty="0" err="1">
                <a:latin typeface="+mn-lt"/>
              </a:rPr>
              <a:t>Call</a:t>
            </a:r>
            <a:r>
              <a:rPr lang="es-SV" altLang="es-SV" sz="1800" dirty="0">
                <a:latin typeface="+mn-lt"/>
              </a:rPr>
              <a:t> Center, de acuerdo a las necesidades de los clientes. </a:t>
            </a: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19851" y="1542735"/>
            <a:ext cx="4443767" cy="2963139"/>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Box 16"/>
          <p:cNvSpPr txBox="1">
            <a:spLocks noChangeArrowheads="1"/>
          </p:cNvSpPr>
          <p:nvPr/>
        </p:nvSpPr>
        <p:spPr bwMode="auto">
          <a:xfrm>
            <a:off x="3419475" y="204517"/>
            <a:ext cx="5353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SV" altLang="es-SV" sz="4000" b="1" dirty="0">
                <a:solidFill>
                  <a:srgbClr val="0066B1"/>
                </a:solidFill>
              </a:rPr>
              <a:t>Mejoras implementadas</a:t>
            </a:r>
          </a:p>
        </p:txBody>
      </p:sp>
      <p:sp>
        <p:nvSpPr>
          <p:cNvPr id="4" name="7 Rectángulo"/>
          <p:cNvSpPr>
            <a:spLocks noChangeArrowheads="1"/>
          </p:cNvSpPr>
          <p:nvPr/>
        </p:nvSpPr>
        <p:spPr bwMode="auto">
          <a:xfrm>
            <a:off x="1275686" y="1323182"/>
            <a:ext cx="512511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Source Sans Pro"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ource Sans Pr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ource Sans Pr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ource Sans Pr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ource Sans Pro"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9pPr>
          </a:lstStyle>
          <a:p>
            <a:pPr algn="ctr">
              <a:lnSpc>
                <a:spcPct val="100000"/>
              </a:lnSpc>
              <a:spcBef>
                <a:spcPct val="0"/>
              </a:spcBef>
              <a:buFontTx/>
              <a:buNone/>
              <a:defRPr/>
            </a:pPr>
            <a:r>
              <a:rPr lang="es-SV" altLang="es-SV" sz="2000" b="1" dirty="0">
                <a:solidFill>
                  <a:srgbClr val="0066B1"/>
                </a:solidFill>
                <a:latin typeface="+mn-lt"/>
              </a:rPr>
              <a:t>Actualización del sistema bancario AB@NKS</a:t>
            </a:r>
          </a:p>
          <a:p>
            <a:pPr algn="ctr">
              <a:lnSpc>
                <a:spcPct val="100000"/>
              </a:lnSpc>
              <a:spcBef>
                <a:spcPct val="0"/>
              </a:spcBef>
              <a:buFontTx/>
              <a:buNone/>
              <a:defRPr/>
            </a:pPr>
            <a:endParaRPr lang="es-SV" altLang="es-SV" sz="2000" b="1" dirty="0">
              <a:solidFill>
                <a:srgbClr val="0066B1"/>
              </a:solidFill>
              <a:latin typeface="+mn-lt"/>
            </a:endParaRPr>
          </a:p>
          <a:p>
            <a:pPr algn="just">
              <a:lnSpc>
                <a:spcPct val="100000"/>
              </a:lnSpc>
              <a:spcBef>
                <a:spcPct val="0"/>
              </a:spcBef>
              <a:buFontTx/>
              <a:buNone/>
              <a:defRPr/>
            </a:pPr>
            <a:r>
              <a:rPr lang="es-SV" altLang="es-SV" sz="1800" dirty="0">
                <a:latin typeface="+mn-lt"/>
              </a:rPr>
              <a:t>Se ejecutó la actualización del sistema con el objeto principal de salir de la obsolescencia del software, migrando de la versión 7 a la versión 11, el proyecto finalizó en marzo 2015.</a:t>
            </a:r>
          </a:p>
        </p:txBody>
      </p:sp>
      <p:sp>
        <p:nvSpPr>
          <p:cNvPr id="5" name="8 Rectángulo"/>
          <p:cNvSpPr>
            <a:spLocks noChangeArrowheads="1"/>
          </p:cNvSpPr>
          <p:nvPr/>
        </p:nvSpPr>
        <p:spPr bwMode="auto">
          <a:xfrm>
            <a:off x="5695951" y="3687763"/>
            <a:ext cx="5495213" cy="264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Source Sans Pro"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ource Sans Pr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ource Sans Pr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ource Sans Pr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ource Sans Pro"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9pPr>
          </a:lstStyle>
          <a:p>
            <a:pPr algn="ctr">
              <a:lnSpc>
                <a:spcPct val="100000"/>
              </a:lnSpc>
              <a:spcBef>
                <a:spcPct val="0"/>
              </a:spcBef>
              <a:buFontTx/>
              <a:buNone/>
              <a:defRPr/>
            </a:pPr>
            <a:r>
              <a:rPr lang="es-SV" altLang="es-SV" sz="2000" b="1" dirty="0">
                <a:solidFill>
                  <a:srgbClr val="0066B1"/>
                </a:solidFill>
                <a:latin typeface="+mn-lt"/>
              </a:rPr>
              <a:t>Construcción de Edificio de Usos Múltiples</a:t>
            </a:r>
          </a:p>
          <a:p>
            <a:pPr algn="ctr">
              <a:lnSpc>
                <a:spcPct val="100000"/>
              </a:lnSpc>
              <a:spcBef>
                <a:spcPct val="0"/>
              </a:spcBef>
              <a:buFontTx/>
              <a:buNone/>
              <a:defRPr/>
            </a:pPr>
            <a:endParaRPr lang="es-SV" altLang="es-SV" sz="2000" b="1" dirty="0">
              <a:solidFill>
                <a:srgbClr val="0066B1"/>
              </a:solidFill>
              <a:latin typeface="+mn-lt"/>
            </a:endParaRPr>
          </a:p>
          <a:p>
            <a:pPr algn="just">
              <a:lnSpc>
                <a:spcPct val="100000"/>
              </a:lnSpc>
              <a:spcBef>
                <a:spcPct val="0"/>
              </a:spcBef>
              <a:buFontTx/>
              <a:buNone/>
              <a:defRPr/>
            </a:pPr>
            <a:r>
              <a:rPr lang="es-SV" altLang="es-SV" sz="1800" dirty="0">
                <a:latin typeface="+mn-lt"/>
              </a:rPr>
              <a:t>En el 2014 se inauguró el nuevo edificio de cinco niveles, el cual representó una inversión de $4.2 millones con  recursos propios, y siendo sus principales beneficios: mejorar el resguardo de expedientes y ofrecer mejores condiciones de trabajo para los empleados de la Agencia Central, tanto en la adecuación de espacios de oficina como la disponibilidad de un espacio para comedor.  </a:t>
            </a:r>
          </a:p>
        </p:txBody>
      </p:sp>
      <p:pic>
        <p:nvPicPr>
          <p:cNvPr id="33798" name="Picture 2"/>
          <p:cNvPicPr>
            <a:picLocks noChangeAspect="1" noChangeArrowheads="1"/>
          </p:cNvPicPr>
          <p:nvPr/>
        </p:nvPicPr>
        <p:blipFill>
          <a:blip r:embed="rId2">
            <a:extLst>
              <a:ext uri="{28A0092B-C50C-407E-A947-70E740481C1C}">
                <a14:useLocalDpi xmlns:a14="http://schemas.microsoft.com/office/drawing/2010/main" val="0"/>
              </a:ext>
            </a:extLst>
          </a:blip>
          <a:srcRect t="50000"/>
          <a:stretch>
            <a:fillRect/>
          </a:stretch>
        </p:blipFill>
        <p:spPr bwMode="auto">
          <a:xfrm>
            <a:off x="2057210" y="3252320"/>
            <a:ext cx="3224474" cy="351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9" name="Picture 2" descr="https://image.slidesharecdn.com/137solucionesdesoftwareenconstanteevolucin-141007123639-conversion-gate01/95/soluciones-de-software-en-constante-evolucin-12-638.jpg?cb=1412685453"/>
          <p:cNvPicPr>
            <a:picLocks noChangeAspect="1" noChangeArrowheads="1"/>
          </p:cNvPicPr>
          <p:nvPr/>
        </p:nvPicPr>
        <p:blipFill>
          <a:blip r:embed="rId3">
            <a:extLst>
              <a:ext uri="{28A0092B-C50C-407E-A947-70E740481C1C}">
                <a14:useLocalDpi xmlns:a14="http://schemas.microsoft.com/office/drawing/2010/main" val="0"/>
              </a:ext>
            </a:extLst>
          </a:blip>
          <a:srcRect l="33179" r="33643" b="77528"/>
          <a:stretch>
            <a:fillRect/>
          </a:stretch>
        </p:blipFill>
        <p:spPr bwMode="auto">
          <a:xfrm>
            <a:off x="6923087" y="1651379"/>
            <a:ext cx="2944979" cy="1123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A53D7569-C6F6-4474-BAB9-CEECD1EE6AB9}"/>
              </a:ext>
            </a:extLst>
          </p:cNvPr>
          <p:cNvSpPr>
            <a:spLocks noGrp="1"/>
          </p:cNvSpPr>
          <p:nvPr>
            <p:ph type="ctrTitle"/>
          </p:nvPr>
        </p:nvSpPr>
        <p:spPr/>
        <p:txBody>
          <a:bodyPr>
            <a:noAutofit/>
          </a:bodyPr>
          <a:lstStyle/>
          <a:p>
            <a:r>
              <a:rPr lang="es-ES" sz="3600" dirty="0"/>
              <a:t>Reconocimientos recibidos</a:t>
            </a:r>
            <a:endParaRPr lang="es-SV" sz="3600" dirty="0"/>
          </a:p>
        </p:txBody>
      </p:sp>
      <p:sp>
        <p:nvSpPr>
          <p:cNvPr id="7" name="Subtítulo 6">
            <a:extLst>
              <a:ext uri="{FF2B5EF4-FFF2-40B4-BE49-F238E27FC236}">
                <a16:creationId xmlns:a16="http://schemas.microsoft.com/office/drawing/2014/main" id="{3EDE4CEB-17E9-42A5-A19F-B28F14FC54B2}"/>
              </a:ext>
            </a:extLst>
          </p:cNvPr>
          <p:cNvSpPr>
            <a:spLocks noGrp="1"/>
          </p:cNvSpPr>
          <p:nvPr>
            <p:ph type="subTitle" idx="1"/>
          </p:nvPr>
        </p:nvSpPr>
        <p:spPr/>
        <p:txBody>
          <a:bodyPr/>
          <a:lstStyle/>
          <a:p>
            <a:endParaRPr lang="es-SV"/>
          </a:p>
        </p:txBody>
      </p:sp>
      <p:pic>
        <p:nvPicPr>
          <p:cNvPr id="4" name="Marcador de contenido 3" descr="Imagen que contiene interior&#10;&#10;Descripción generada automáticamente">
            <a:extLst>
              <a:ext uri="{FF2B5EF4-FFF2-40B4-BE49-F238E27FC236}">
                <a16:creationId xmlns:a16="http://schemas.microsoft.com/office/drawing/2014/main" id="{6882C241-ECF8-48C9-BE44-D49AFFC27773}"/>
              </a:ext>
            </a:extLst>
          </p:cNvPr>
          <p:cNvPicPr>
            <a:picLocks noGrp="1" noChangeAspect="1"/>
          </p:cNvPicPr>
          <p:nvPr>
            <p:ph sz="quarter" idx="10"/>
          </p:nvPr>
        </p:nvPicPr>
        <p:blipFill rotWithShape="1">
          <a:blip r:embed="rId2" cstate="print">
            <a:extLst>
              <a:ext uri="{28A0092B-C50C-407E-A947-70E740481C1C}">
                <a14:useLocalDpi xmlns:a14="http://schemas.microsoft.com/office/drawing/2010/main" val="0"/>
              </a:ext>
            </a:extLst>
          </a:blip>
          <a:stretch/>
        </p:blipFill>
        <p:spPr>
          <a:xfrm>
            <a:off x="3454829" y="0"/>
            <a:ext cx="8711341" cy="3998913"/>
          </a:xfrm>
        </p:spPr>
      </p:pic>
    </p:spTree>
    <p:extLst>
      <p:ext uri="{BB962C8B-B14F-4D97-AF65-F5344CB8AC3E}">
        <p14:creationId xmlns:p14="http://schemas.microsoft.com/office/powerpoint/2010/main" val="3952616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FC9B9F23-6CD5-4BEB-9EB8-F986F4B508A5}"/>
              </a:ext>
            </a:extLst>
          </p:cNvPr>
          <p:cNvSpPr>
            <a:spLocks noGrp="1"/>
          </p:cNvSpPr>
          <p:nvPr>
            <p:ph type="ctrTitle"/>
          </p:nvPr>
        </p:nvSpPr>
        <p:spPr/>
        <p:txBody>
          <a:bodyPr/>
          <a:lstStyle/>
          <a:p>
            <a:r>
              <a:rPr lang="es-ES" dirty="0"/>
              <a:t>Resultados generales</a:t>
            </a:r>
            <a:endParaRPr lang="es-SV" dirty="0"/>
          </a:p>
        </p:txBody>
      </p:sp>
      <p:sp>
        <p:nvSpPr>
          <p:cNvPr id="7" name="Subtítulo 6">
            <a:extLst>
              <a:ext uri="{FF2B5EF4-FFF2-40B4-BE49-F238E27FC236}">
                <a16:creationId xmlns:a16="http://schemas.microsoft.com/office/drawing/2014/main" id="{4E13C4E0-A894-4F4B-B80A-AE4F922201DD}"/>
              </a:ext>
            </a:extLst>
          </p:cNvPr>
          <p:cNvSpPr>
            <a:spLocks noGrp="1"/>
          </p:cNvSpPr>
          <p:nvPr>
            <p:ph type="subTitle" idx="1"/>
          </p:nvPr>
        </p:nvSpPr>
        <p:spPr/>
        <p:txBody>
          <a:bodyPr/>
          <a:lstStyle/>
          <a:p>
            <a:endParaRPr lang="es-SV" dirty="0"/>
          </a:p>
        </p:txBody>
      </p:sp>
      <p:pic>
        <p:nvPicPr>
          <p:cNvPr id="11" name="Marcador de contenido 10" descr="Imagen que contiene techo, persona, interior, de pie&#10;&#10;Descripción generada automáticamente">
            <a:extLst>
              <a:ext uri="{FF2B5EF4-FFF2-40B4-BE49-F238E27FC236}">
                <a16:creationId xmlns:a16="http://schemas.microsoft.com/office/drawing/2014/main" id="{0FFB10BF-B745-48B2-AEE9-76C5AE825631}"/>
              </a:ext>
            </a:extLst>
          </p:cNvPr>
          <p:cNvPicPr>
            <a:picLocks noGrp="1" noChangeAspect="1"/>
          </p:cNvPicPr>
          <p:nvPr>
            <p:ph sz="quarter" idx="10"/>
          </p:nvPr>
        </p:nvPicPr>
        <p:blipFill rotWithShape="1">
          <a:blip r:embed="rId2" cstate="print">
            <a:extLst>
              <a:ext uri="{28A0092B-C50C-407E-A947-70E740481C1C}">
                <a14:useLocalDpi xmlns:a14="http://schemas.microsoft.com/office/drawing/2010/main" val="0"/>
              </a:ext>
            </a:extLst>
          </a:blip>
          <a:srcRect l="828" t="13270" r="-828" b="16063"/>
          <a:stretch/>
        </p:blipFill>
        <p:spPr>
          <a:xfrm>
            <a:off x="3193367" y="-42204"/>
            <a:ext cx="9101796" cy="4214191"/>
          </a:xfrm>
        </p:spPr>
      </p:pic>
    </p:spTree>
    <p:extLst>
      <p:ext uri="{BB962C8B-B14F-4D97-AF65-F5344CB8AC3E}">
        <p14:creationId xmlns:p14="http://schemas.microsoft.com/office/powerpoint/2010/main" val="21169820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Box 16"/>
          <p:cNvSpPr txBox="1">
            <a:spLocks noChangeArrowheads="1"/>
          </p:cNvSpPr>
          <p:nvPr/>
        </p:nvSpPr>
        <p:spPr bwMode="auto">
          <a:xfrm>
            <a:off x="3298031" y="110225"/>
            <a:ext cx="55959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SV" altLang="es-SV" sz="4000" b="1" dirty="0">
                <a:solidFill>
                  <a:srgbClr val="0066B1"/>
                </a:solidFill>
              </a:rPr>
              <a:t>Reconocimientos recibidos</a:t>
            </a:r>
          </a:p>
        </p:txBody>
      </p:sp>
      <p:sp>
        <p:nvSpPr>
          <p:cNvPr id="8" name="Content Placeholder 2"/>
          <p:cNvSpPr txBox="1">
            <a:spLocks/>
          </p:cNvSpPr>
          <p:nvPr/>
        </p:nvSpPr>
        <p:spPr>
          <a:xfrm>
            <a:off x="1105466" y="1434200"/>
            <a:ext cx="9717205" cy="2323713"/>
          </a:xfrm>
          <a:prstGeom prst="rect">
            <a:avLst/>
          </a:prstGeom>
          <a:noFill/>
          <a:extLst/>
        </p:spPr>
        <p:txBody>
          <a:bodyPr wrap="square">
            <a:spAutoFit/>
          </a:bodyPr>
          <a:lstStyle>
            <a:defPPr>
              <a:defRPr lang="en-US"/>
            </a:defPPr>
            <a:lvl1pPr>
              <a:defRPr sz="6600" spc="-150">
                <a:solidFill>
                  <a:schemeClr val="tx1">
                    <a:lumMod val="95000"/>
                    <a:lumOff val="5000"/>
                  </a:schemeClr>
                </a:solidFill>
                <a:latin typeface="Raleway Light" panose="020B0403030101060003" pitchFamily="34" charset="0"/>
                <a:ea typeface="Roboto Light" panose="02000000000000000000" pitchFamily="2" charset="0"/>
                <a:cs typeface="Open Sans" panose="020B0606030504020204" pitchFamily="34" charset="0"/>
              </a:defRPr>
            </a:lvl1pPr>
          </a:lstStyle>
          <a:p>
            <a:pPr marL="135736" lvl="1" indent="-135736" algn="just">
              <a:buFont typeface="Arial" panose="020B0604020202020204" pitchFamily="34" charset="0"/>
              <a:buChar char="•"/>
              <a:defRPr/>
            </a:pPr>
            <a:r>
              <a:rPr lang="es-ES" b="1" dirty="0">
                <a:solidFill>
                  <a:srgbClr val="015391"/>
                </a:solidFill>
                <a:latin typeface="+mn-lt"/>
                <a:ea typeface="Cambria" panose="02040503050406030204" pitchFamily="18" charset="0"/>
                <a:cs typeface="Open Sans" panose="020B0606030504020204" pitchFamily="34" charset="0"/>
              </a:rPr>
              <a:t> Ministerio de Medio Ambiente y Recursos Naturales </a:t>
            </a:r>
            <a:r>
              <a:rPr lang="es-MX" b="1" dirty="0">
                <a:solidFill>
                  <a:srgbClr val="015391"/>
                </a:solidFill>
                <a:latin typeface="+mn-lt"/>
                <a:ea typeface="Cambria" panose="02040503050406030204" pitchFamily="18" charset="0"/>
                <a:cs typeface="Open Sans" panose="020B0606030504020204" pitchFamily="34" charset="0"/>
              </a:rPr>
              <a:t>(2018).</a:t>
            </a:r>
          </a:p>
          <a:p>
            <a:pPr marL="135736" lvl="1" algn="just">
              <a:defRPr/>
            </a:pPr>
            <a:r>
              <a:rPr lang="es-ES" sz="1600" dirty="0" smtClean="0">
                <a:solidFill>
                  <a:prstClr val="black">
                    <a:lumMod val="95000"/>
                    <a:lumOff val="5000"/>
                  </a:prstClr>
                </a:solidFill>
                <a:latin typeface="+mn-lt"/>
                <a:ea typeface="Cambria" panose="02040503050406030204" pitchFamily="18" charset="0"/>
                <a:cs typeface="Open Sans" panose="020B0606030504020204" pitchFamily="34" charset="0"/>
              </a:rPr>
              <a:t>Recibió el </a:t>
            </a:r>
            <a:r>
              <a:rPr lang="es-ES" sz="1600" dirty="0">
                <a:solidFill>
                  <a:prstClr val="black">
                    <a:lumMod val="95000"/>
                    <a:lumOff val="5000"/>
                  </a:prstClr>
                </a:solidFill>
                <a:latin typeface="+mn-lt"/>
                <a:ea typeface="Cambria" panose="02040503050406030204" pitchFamily="18" charset="0"/>
                <a:cs typeface="Open Sans" panose="020B0606030504020204" pitchFamily="34" charset="0"/>
              </a:rPr>
              <a:t>Premio Nacional de Medio Ambiente 2018, en la categoría de Instituciones públicas. El Premio Nacional busca reconocer y estimular a diversos sectores de la sociedad que realizan contribuciones en favor de la conservación del medio ambiente. </a:t>
            </a:r>
          </a:p>
          <a:p>
            <a:pPr marL="135736" lvl="1" algn="just">
              <a:defRPr/>
            </a:pPr>
            <a:endParaRPr lang="es-MX" sz="1100" b="1" dirty="0">
              <a:solidFill>
                <a:srgbClr val="015391"/>
              </a:solidFill>
              <a:latin typeface="+mn-lt"/>
              <a:ea typeface="Cambria" panose="02040503050406030204" pitchFamily="18" charset="0"/>
              <a:cs typeface="Open Sans" panose="020B0606030504020204" pitchFamily="34" charset="0"/>
            </a:endParaRPr>
          </a:p>
          <a:p>
            <a:pPr marL="135736" lvl="1" indent="-135736" algn="just">
              <a:buFont typeface="Arial" panose="020B0604020202020204" pitchFamily="34" charset="0"/>
              <a:buChar char="•"/>
              <a:defRPr/>
            </a:pPr>
            <a:r>
              <a:rPr lang="es-MX" b="1" dirty="0">
                <a:solidFill>
                  <a:srgbClr val="015391"/>
                </a:solidFill>
                <a:latin typeface="+mn-lt"/>
                <a:ea typeface="Cambria" panose="02040503050406030204" pitchFamily="18" charset="0"/>
                <a:cs typeface="Open Sans" panose="020B0606030504020204" pitchFamily="34" charset="0"/>
              </a:rPr>
              <a:t> Tribunal de Ética Gubernamental (2018).</a:t>
            </a:r>
          </a:p>
          <a:p>
            <a:pPr marL="135736" lvl="1" algn="just">
              <a:defRPr/>
            </a:pPr>
            <a:r>
              <a:rPr lang="es-ES" sz="1600" dirty="0">
                <a:solidFill>
                  <a:prstClr val="black">
                    <a:lumMod val="95000"/>
                    <a:lumOff val="5000"/>
                  </a:prstClr>
                </a:solidFill>
                <a:latin typeface="+mn-lt"/>
                <a:ea typeface="Cambria" panose="02040503050406030204" pitchFamily="18" charset="0"/>
                <a:cs typeface="Open Sans" panose="020B0606030504020204" pitchFamily="34" charset="0"/>
              </a:rPr>
              <a:t>El FSV recibió el reconocimiento "Constructores de la Ética Pública 2018", ya que como titular ha aportado con su entrega, dedicación y apoyo a la Comisión de Ética del FSV.</a:t>
            </a:r>
            <a:endParaRPr lang="es-MX" sz="1600" dirty="0">
              <a:solidFill>
                <a:prstClr val="black">
                  <a:lumMod val="95000"/>
                  <a:lumOff val="5000"/>
                </a:prstClr>
              </a:solidFill>
              <a:latin typeface="+mn-lt"/>
              <a:ea typeface="Cambria" panose="02040503050406030204" pitchFamily="18" charset="0"/>
              <a:cs typeface="Open Sans" panose="020B0606030504020204" pitchFamily="34" charset="0"/>
            </a:endParaRPr>
          </a:p>
          <a:p>
            <a:pPr marL="135736" lvl="1" algn="just">
              <a:defRPr/>
            </a:pPr>
            <a:endParaRPr lang="es-MX" dirty="0">
              <a:solidFill>
                <a:prstClr val="black">
                  <a:lumMod val="95000"/>
                  <a:lumOff val="5000"/>
                </a:prstClr>
              </a:solidFill>
              <a:latin typeface="+mn-lt"/>
              <a:ea typeface="Cambria" panose="02040503050406030204" pitchFamily="18" charset="0"/>
              <a:cs typeface="Open Sans" panose="020B0606030504020204" pitchFamily="34" charset="0"/>
            </a:endParaRPr>
          </a:p>
        </p:txBody>
      </p:sp>
      <p:sp>
        <p:nvSpPr>
          <p:cNvPr id="4" name="CuadroTexto 3"/>
          <p:cNvSpPr txBox="1"/>
          <p:nvPr/>
        </p:nvSpPr>
        <p:spPr>
          <a:xfrm>
            <a:off x="4044474" y="3912720"/>
            <a:ext cx="6614425" cy="1354217"/>
          </a:xfrm>
          <a:prstGeom prst="rect">
            <a:avLst/>
          </a:prstGeom>
          <a:noFill/>
        </p:spPr>
        <p:txBody>
          <a:bodyPr wrap="square" rtlCol="0">
            <a:spAutoFit/>
          </a:bodyPr>
          <a:lstStyle/>
          <a:p>
            <a:pPr marL="135736" lvl="1" indent="-135736" algn="just">
              <a:buFont typeface="Arial" panose="020B0604020202020204" pitchFamily="34" charset="0"/>
              <a:buChar char="•"/>
              <a:defRPr/>
            </a:pPr>
            <a:r>
              <a:rPr lang="es-ES" sz="1600" b="1" dirty="0">
                <a:solidFill>
                  <a:srgbClr val="015391"/>
                </a:solidFill>
                <a:latin typeface="+mn-lt"/>
                <a:ea typeface="Cambria" panose="02040503050406030204" pitchFamily="18" charset="0"/>
                <a:cs typeface="Open Sans" panose="020B0606030504020204" pitchFamily="34" charset="0"/>
              </a:rPr>
              <a:t> </a:t>
            </a:r>
            <a:r>
              <a:rPr lang="es-ES" b="1" dirty="0">
                <a:solidFill>
                  <a:srgbClr val="015391"/>
                </a:solidFill>
                <a:latin typeface="+mn-lt"/>
                <a:ea typeface="Cambria" panose="02040503050406030204" pitchFamily="18" charset="0"/>
                <a:cs typeface="Open Sans" panose="020B0606030504020204" pitchFamily="34" charset="0"/>
              </a:rPr>
              <a:t>Instituto Salvadoreño para el Desarrollo de la Mujer </a:t>
            </a:r>
            <a:r>
              <a:rPr lang="es-MX" b="1" dirty="0">
                <a:solidFill>
                  <a:srgbClr val="015391"/>
                </a:solidFill>
                <a:latin typeface="+mn-lt"/>
                <a:ea typeface="Cambria" panose="02040503050406030204" pitchFamily="18" charset="0"/>
                <a:cs typeface="Open Sans" panose="020B0606030504020204" pitchFamily="34" charset="0"/>
              </a:rPr>
              <a:t>(2018).</a:t>
            </a:r>
          </a:p>
          <a:p>
            <a:pPr marL="135736" lvl="1" algn="just">
              <a:defRPr/>
            </a:pPr>
            <a:r>
              <a:rPr lang="es-ES" sz="1600" dirty="0">
                <a:solidFill>
                  <a:prstClr val="black">
                    <a:lumMod val="95000"/>
                    <a:lumOff val="5000"/>
                  </a:prstClr>
                </a:solidFill>
                <a:latin typeface="+mn-lt"/>
                <a:ea typeface="Cambria" panose="02040503050406030204" pitchFamily="18" charset="0"/>
                <a:cs typeface="Open Sans" panose="020B0606030504020204" pitchFamily="34" charset="0"/>
              </a:rPr>
              <a:t>El FSV a través de la Unidad de Género recibió el reconocimiento “Prudencia Ayala”. Además, el ISDEMU destacó en el Informe “Avances 2016 – 2018” el cumplimiento de las metas establecidas en el Plan Nacional de Igualdad por fortalecer la autonomía económica de las mujeres. </a:t>
            </a:r>
            <a:endParaRPr lang="es-SV" dirty="0"/>
          </a:p>
        </p:txBody>
      </p:sp>
      <p:pic>
        <p:nvPicPr>
          <p:cNvPr id="11" name="Imagen 10"/>
          <p:cNvPicPr/>
          <p:nvPr/>
        </p:nvPicPr>
        <p:blipFill rotWithShape="1">
          <a:blip r:embed="rId2"/>
          <a:srcRect l="23858" t="23832" r="53727" b="34769"/>
          <a:stretch/>
        </p:blipFill>
        <p:spPr bwMode="auto">
          <a:xfrm>
            <a:off x="2533741" y="3632556"/>
            <a:ext cx="1510733" cy="1831122"/>
          </a:xfrm>
          <a:prstGeom prst="rect">
            <a:avLst/>
          </a:prstGeom>
          <a:ln>
            <a:noFill/>
          </a:ln>
          <a:extLst>
            <a:ext uri="{53640926-AAD7-44D8-BBD7-CCE9431645EC}">
              <a14:shadowObscured xmlns:a14="http://schemas.microsoft.com/office/drawing/2010/main"/>
            </a:ext>
          </a:extLst>
        </p:spPr>
      </p:pic>
      <p:sp>
        <p:nvSpPr>
          <p:cNvPr id="10" name="Content Placeholder 2"/>
          <p:cNvSpPr txBox="1">
            <a:spLocks/>
          </p:cNvSpPr>
          <p:nvPr/>
        </p:nvSpPr>
        <p:spPr>
          <a:xfrm>
            <a:off x="1105466" y="5660419"/>
            <a:ext cx="9717205" cy="1107996"/>
          </a:xfrm>
          <a:prstGeom prst="rect">
            <a:avLst/>
          </a:prstGeom>
          <a:noFill/>
          <a:extLst/>
        </p:spPr>
        <p:txBody>
          <a:bodyPr wrap="square">
            <a:spAutoFit/>
          </a:bodyPr>
          <a:lstStyle>
            <a:defPPr>
              <a:defRPr lang="en-US"/>
            </a:defPPr>
            <a:lvl1pPr>
              <a:defRPr sz="6600" spc="-150">
                <a:solidFill>
                  <a:schemeClr val="tx1">
                    <a:lumMod val="95000"/>
                    <a:lumOff val="5000"/>
                  </a:schemeClr>
                </a:solidFill>
                <a:latin typeface="Raleway Light" panose="020B0403030101060003" pitchFamily="34" charset="0"/>
                <a:ea typeface="Roboto Light" panose="02000000000000000000" pitchFamily="2" charset="0"/>
                <a:cs typeface="Open Sans" panose="020B0606030504020204" pitchFamily="34" charset="0"/>
              </a:defRPr>
            </a:lvl1pPr>
          </a:lstStyle>
          <a:p>
            <a:pPr marL="135736" lvl="1" indent="-135736" algn="just">
              <a:buFont typeface="Arial" panose="020B0604020202020204" pitchFamily="34" charset="0"/>
              <a:buChar char="•"/>
              <a:defRPr/>
            </a:pPr>
            <a:r>
              <a:rPr lang="es-MX" b="1" dirty="0">
                <a:solidFill>
                  <a:srgbClr val="015391"/>
                </a:solidFill>
                <a:latin typeface="+mn-lt"/>
                <a:ea typeface="Cambria" panose="02040503050406030204" pitchFamily="18" charset="0"/>
                <a:cs typeface="Open Sans" panose="020B0606030504020204" pitchFamily="34" charset="0"/>
              </a:rPr>
              <a:t>Instituto de Acceso a la Información Pública (2017).</a:t>
            </a:r>
          </a:p>
          <a:p>
            <a:pPr marL="135736" lvl="1" algn="just">
              <a:defRPr/>
            </a:pPr>
            <a:r>
              <a:rPr lang="es-MX" sz="1600" dirty="0">
                <a:solidFill>
                  <a:prstClr val="black">
                    <a:lumMod val="95000"/>
                    <a:lumOff val="5000"/>
                  </a:prstClr>
                </a:solidFill>
                <a:latin typeface="+mn-lt"/>
                <a:ea typeface="Cambria" panose="02040503050406030204" pitchFamily="18" charset="0"/>
                <a:cs typeface="Open Sans" panose="020B0606030504020204" pitchFamily="34" charset="0"/>
              </a:rPr>
              <a:t>El FSV obtuvo el primer lugar por parte del Instituto de Acceso a la información Pública (IAIP) con una nota de 9.83 en el proceso de fiscalización y transparencia institucional relacionados con la publicación de información oficiosa, gestión documental y archivos</a:t>
            </a:r>
            <a:r>
              <a:rPr lang="es-MX" sz="1600" dirty="0" smtClean="0">
                <a:solidFill>
                  <a:prstClr val="black">
                    <a:lumMod val="95000"/>
                    <a:lumOff val="5000"/>
                  </a:prstClr>
                </a:solidFill>
                <a:latin typeface="+mn-lt"/>
                <a:ea typeface="Cambria" panose="02040503050406030204" pitchFamily="18" charset="0"/>
                <a:cs typeface="Open Sans" panose="020B0606030504020204" pitchFamily="34" charset="0"/>
              </a:rPr>
              <a:t>.</a:t>
            </a:r>
            <a:endParaRPr lang="es-MX" dirty="0">
              <a:solidFill>
                <a:prstClr val="black">
                  <a:lumMod val="95000"/>
                  <a:lumOff val="5000"/>
                </a:prstClr>
              </a:solidFill>
              <a:latin typeface="+mn-lt"/>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33622712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867" name="TextBox 16"/>
          <p:cNvSpPr txBox="1">
            <a:spLocks noChangeArrowheads="1"/>
          </p:cNvSpPr>
          <p:nvPr/>
        </p:nvSpPr>
        <p:spPr bwMode="auto">
          <a:xfrm>
            <a:off x="3721100" y="155576"/>
            <a:ext cx="55959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SV" altLang="es-SV" sz="4000" b="1">
                <a:solidFill>
                  <a:srgbClr val="0066B1"/>
                </a:solidFill>
              </a:rPr>
              <a:t>Reconocimientos recibidos</a:t>
            </a:r>
          </a:p>
        </p:txBody>
      </p:sp>
      <p:sp>
        <p:nvSpPr>
          <p:cNvPr id="8" name="Content Placeholder 2"/>
          <p:cNvSpPr txBox="1">
            <a:spLocks/>
          </p:cNvSpPr>
          <p:nvPr/>
        </p:nvSpPr>
        <p:spPr>
          <a:xfrm>
            <a:off x="655092" y="1403257"/>
            <a:ext cx="10413241" cy="2323713"/>
          </a:xfrm>
          <a:prstGeom prst="rect">
            <a:avLst/>
          </a:prstGeom>
          <a:noFill/>
          <a:extLst/>
        </p:spPr>
        <p:txBody>
          <a:bodyPr wrap="square">
            <a:spAutoFit/>
          </a:bodyPr>
          <a:lstStyle>
            <a:defPPr>
              <a:defRPr lang="en-US"/>
            </a:defPPr>
            <a:lvl1pPr>
              <a:defRPr sz="6600" spc="-150">
                <a:solidFill>
                  <a:schemeClr val="tx1">
                    <a:lumMod val="95000"/>
                    <a:lumOff val="5000"/>
                  </a:schemeClr>
                </a:solidFill>
                <a:latin typeface="Raleway Light" panose="020B0403030101060003" pitchFamily="34" charset="0"/>
                <a:ea typeface="Roboto Light" panose="02000000000000000000" pitchFamily="2" charset="0"/>
                <a:cs typeface="Open Sans" panose="020B0606030504020204" pitchFamily="34" charset="0"/>
              </a:defRPr>
            </a:lvl1pPr>
          </a:lstStyle>
          <a:p>
            <a:pPr marL="135736" lvl="1" indent="-135736" algn="just">
              <a:buFont typeface="Arial" panose="020B0604020202020204" pitchFamily="34" charset="0"/>
              <a:buChar char="•"/>
              <a:defRPr/>
            </a:pPr>
            <a:r>
              <a:rPr lang="es-MX" b="1" dirty="0">
                <a:solidFill>
                  <a:srgbClr val="015391"/>
                </a:solidFill>
                <a:latin typeface="+mn-lt"/>
                <a:ea typeface="Cambria" panose="02040503050406030204" pitchFamily="18" charset="0"/>
                <a:cs typeface="Open Sans" panose="020B0606030504020204" pitchFamily="34" charset="0"/>
              </a:rPr>
              <a:t>Tribunal de Ética Gubernamental (2017).</a:t>
            </a:r>
          </a:p>
          <a:p>
            <a:pPr marL="135736" lvl="1" algn="just">
              <a:defRPr/>
            </a:pPr>
            <a:r>
              <a:rPr lang="es-MX" sz="1600" dirty="0">
                <a:solidFill>
                  <a:prstClr val="black">
                    <a:lumMod val="95000"/>
                    <a:lumOff val="5000"/>
                  </a:prstClr>
                </a:solidFill>
                <a:latin typeface="+mn-lt"/>
                <a:ea typeface="Cambria" panose="02040503050406030204" pitchFamily="18" charset="0"/>
                <a:cs typeface="Open Sans" panose="020B0606030504020204" pitchFamily="34" charset="0"/>
              </a:rPr>
              <a:t>El FSV recibió el máximo galardón a la Excelencia Ética, como premio al esfuerzo de divulgación y promoción de los valores éticos, en el marco de la Semana de la Ética 2017 denominada "Educación para la ética pública". </a:t>
            </a:r>
          </a:p>
          <a:p>
            <a:pPr marL="135736" lvl="1" indent="-135736" algn="just">
              <a:buFont typeface="Arial" panose="020B0604020202020204" pitchFamily="34" charset="0"/>
              <a:buChar char="•"/>
              <a:defRPr/>
            </a:pPr>
            <a:endParaRPr lang="es-MX" sz="1100" b="1" dirty="0">
              <a:solidFill>
                <a:srgbClr val="015391"/>
              </a:solidFill>
              <a:latin typeface="+mn-lt"/>
              <a:ea typeface="Cambria" panose="02040503050406030204" pitchFamily="18" charset="0"/>
              <a:cs typeface="Open Sans" panose="020B0606030504020204" pitchFamily="34" charset="0"/>
            </a:endParaRPr>
          </a:p>
          <a:p>
            <a:pPr marL="135736" lvl="1" indent="-135736" algn="just">
              <a:buFont typeface="Arial" panose="020B0604020202020204" pitchFamily="34" charset="0"/>
              <a:buChar char="•"/>
              <a:defRPr/>
            </a:pPr>
            <a:r>
              <a:rPr lang="es-MX" b="1" dirty="0">
                <a:solidFill>
                  <a:srgbClr val="015391"/>
                </a:solidFill>
                <a:latin typeface="+mn-lt"/>
                <a:ea typeface="Cambria" panose="02040503050406030204" pitchFamily="18" charset="0"/>
                <a:cs typeface="Open Sans" panose="020B0606030504020204" pitchFamily="34" charset="0"/>
              </a:rPr>
              <a:t>Instituto de Acceso a la Información Pública (2017).</a:t>
            </a:r>
          </a:p>
          <a:p>
            <a:pPr marL="135736" lvl="1" algn="just">
              <a:defRPr/>
            </a:pPr>
            <a:r>
              <a:rPr lang="es-MX" sz="1600" dirty="0">
                <a:solidFill>
                  <a:prstClr val="black">
                    <a:lumMod val="95000"/>
                    <a:lumOff val="5000"/>
                  </a:prstClr>
                </a:solidFill>
                <a:latin typeface="+mn-lt"/>
                <a:ea typeface="Cambria" panose="02040503050406030204" pitchFamily="18" charset="0"/>
                <a:cs typeface="Open Sans" panose="020B0606030504020204" pitchFamily="34" charset="0"/>
              </a:rPr>
              <a:t>El FSV obtuvo el primer lugar por parte del Instituto de Acceso a la información Pública (IAIP) con una nota de 9.83 en el proceso de fiscalización y transparencia institucional relacionados con la publicación de información oficiosa, gestión documental y archivos.</a:t>
            </a:r>
          </a:p>
          <a:p>
            <a:pPr marL="135736" lvl="1" algn="just">
              <a:defRPr/>
            </a:pPr>
            <a:endParaRPr lang="es-MX" dirty="0">
              <a:solidFill>
                <a:prstClr val="black">
                  <a:lumMod val="95000"/>
                  <a:lumOff val="5000"/>
                </a:prstClr>
              </a:solidFill>
              <a:latin typeface="+mn-lt"/>
              <a:ea typeface="Cambria" panose="02040503050406030204" pitchFamily="18" charset="0"/>
              <a:cs typeface="Open Sans" panose="020B0606030504020204" pitchFamily="34" charset="0"/>
            </a:endParaRPr>
          </a:p>
        </p:txBody>
      </p:sp>
      <p:pic>
        <p:nvPicPr>
          <p:cNvPr id="2" name="Imagen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3018565" y="3393036"/>
            <a:ext cx="2006506" cy="1465384"/>
          </a:xfrm>
          <a:prstGeom prst="rect">
            <a:avLst/>
          </a:prstGeom>
          <a:ln>
            <a:noFill/>
          </a:ln>
          <a:effectLst>
            <a:outerShdw blurRad="292100" dist="139700" dir="2700000" algn="tl" rotWithShape="0">
              <a:srgbClr val="333333">
                <a:alpha val="65000"/>
              </a:srgbClr>
            </a:outerShdw>
          </a:effectLst>
        </p:spPr>
      </p:pic>
      <p:sp>
        <p:nvSpPr>
          <p:cNvPr id="3" name="CuadroTexto 2"/>
          <p:cNvSpPr txBox="1"/>
          <p:nvPr/>
        </p:nvSpPr>
        <p:spPr>
          <a:xfrm>
            <a:off x="827953" y="4974651"/>
            <a:ext cx="10263115" cy="1631216"/>
          </a:xfrm>
          <a:prstGeom prst="rect">
            <a:avLst/>
          </a:prstGeom>
          <a:noFill/>
        </p:spPr>
        <p:txBody>
          <a:bodyPr wrap="square" rtlCol="0">
            <a:spAutoFit/>
          </a:bodyPr>
          <a:lstStyle/>
          <a:p>
            <a:pPr marL="135736" lvl="1" indent="-135736" algn="just">
              <a:buFont typeface="Arial" panose="020B0604020202020204" pitchFamily="34" charset="0"/>
              <a:buChar char="•"/>
              <a:defRPr/>
            </a:pPr>
            <a:r>
              <a:rPr lang="es-MX" b="1" dirty="0">
                <a:solidFill>
                  <a:srgbClr val="015391"/>
                </a:solidFill>
                <a:latin typeface="+mn-lt"/>
                <a:ea typeface="Cambria" panose="02040503050406030204" pitchFamily="18" charset="0"/>
                <a:cs typeface="Open Sans" panose="020B0606030504020204" pitchFamily="34" charset="0"/>
              </a:rPr>
              <a:t>Clínicas Empresariales de la Unidad Médica 15 de Septiembre (2017). </a:t>
            </a:r>
          </a:p>
          <a:p>
            <a:pPr marL="135736" lvl="1" algn="just">
              <a:defRPr/>
            </a:pPr>
            <a:r>
              <a:rPr lang="es-MX" sz="1600" dirty="0">
                <a:solidFill>
                  <a:prstClr val="black">
                    <a:lumMod val="95000"/>
                    <a:lumOff val="5000"/>
                  </a:prstClr>
                </a:solidFill>
                <a:latin typeface="+mn-lt"/>
                <a:ea typeface="Cambria" panose="02040503050406030204" pitchFamily="18" charset="0"/>
                <a:cs typeface="Open Sans" panose="020B0606030504020204" pitchFamily="34" charset="0"/>
              </a:rPr>
              <a:t>El FSV se destacó por su cumplimiento al 100% en el total de servicios brindados al personal, de acuerdo a las evaluaciones presentadas.</a:t>
            </a:r>
          </a:p>
          <a:p>
            <a:pPr marL="135736" lvl="1" algn="just">
              <a:defRPr/>
            </a:pPr>
            <a:endParaRPr lang="es-MX" sz="1600" dirty="0">
              <a:solidFill>
                <a:prstClr val="black">
                  <a:lumMod val="95000"/>
                  <a:lumOff val="5000"/>
                </a:prstClr>
              </a:solidFill>
              <a:latin typeface="+mn-lt"/>
              <a:ea typeface="Cambria" panose="02040503050406030204" pitchFamily="18" charset="0"/>
              <a:cs typeface="Open Sans" panose="020B0606030504020204" pitchFamily="34" charset="0"/>
            </a:endParaRPr>
          </a:p>
          <a:p>
            <a:pPr marL="135736" lvl="1" indent="-135736" algn="just">
              <a:buFont typeface="Arial" panose="020B0604020202020204" pitchFamily="34" charset="0"/>
              <a:buChar char="•"/>
              <a:defRPr/>
            </a:pPr>
            <a:r>
              <a:rPr lang="es-MX" b="1" dirty="0">
                <a:solidFill>
                  <a:srgbClr val="015391"/>
                </a:solidFill>
                <a:latin typeface="+mn-lt"/>
                <a:ea typeface="Cambria" panose="02040503050406030204" pitchFamily="18" charset="0"/>
                <a:cs typeface="Open Sans" panose="020B0606030504020204" pitchFamily="34" charset="0"/>
              </a:rPr>
              <a:t>Dirección de Innovación Tecnológica e Informática de la Presidencia (2017).</a:t>
            </a:r>
          </a:p>
          <a:p>
            <a:pPr marL="135736" lvl="1" algn="just">
              <a:defRPr/>
            </a:pPr>
            <a:r>
              <a:rPr lang="es-MX" sz="1600" dirty="0">
                <a:solidFill>
                  <a:prstClr val="black">
                    <a:lumMod val="95000"/>
                    <a:lumOff val="5000"/>
                  </a:prstClr>
                </a:solidFill>
                <a:latin typeface="+mn-lt"/>
                <a:ea typeface="Cambria" panose="02040503050406030204" pitchFamily="18" charset="0"/>
                <a:cs typeface="Open Sans" panose="020B0606030504020204" pitchFamily="34" charset="0"/>
              </a:rPr>
              <a:t>Otorgó al nuevo sitio web del FSV una calificación de 10 y lo convierte en un sitio estandarizado de Gobierno</a:t>
            </a:r>
            <a:r>
              <a:rPr lang="es-MX" sz="1600" dirty="0" smtClean="0">
                <a:solidFill>
                  <a:prstClr val="black">
                    <a:lumMod val="95000"/>
                    <a:lumOff val="5000"/>
                  </a:prstClr>
                </a:solidFill>
                <a:latin typeface="+mn-lt"/>
                <a:ea typeface="Cambria" panose="02040503050406030204" pitchFamily="18" charset="0"/>
                <a:cs typeface="Open Sans" panose="020B0606030504020204" pitchFamily="34" charset="0"/>
              </a:rPr>
              <a:t>.</a:t>
            </a:r>
            <a:endParaRPr lang="es-SV" sz="2000" dirty="0"/>
          </a:p>
        </p:txBody>
      </p:sp>
      <p:sp>
        <p:nvSpPr>
          <p:cNvPr id="4" name="CuadroTexto 3"/>
          <p:cNvSpPr txBox="1"/>
          <p:nvPr/>
        </p:nvSpPr>
        <p:spPr>
          <a:xfrm>
            <a:off x="5025071" y="3487182"/>
            <a:ext cx="6043263" cy="1631216"/>
          </a:xfrm>
          <a:prstGeom prst="rect">
            <a:avLst/>
          </a:prstGeom>
          <a:noFill/>
        </p:spPr>
        <p:txBody>
          <a:bodyPr wrap="square" rtlCol="0">
            <a:spAutoFit/>
          </a:bodyPr>
          <a:lstStyle/>
          <a:p>
            <a:pPr marL="135736" lvl="1" indent="-135736" algn="just">
              <a:buFont typeface="Arial" panose="020B0604020202020204" pitchFamily="34" charset="0"/>
              <a:buChar char="•"/>
              <a:defRPr/>
            </a:pPr>
            <a:r>
              <a:rPr lang="es-MX" sz="1600" b="1" dirty="0">
                <a:solidFill>
                  <a:srgbClr val="015391"/>
                </a:solidFill>
                <a:latin typeface="+mn-lt"/>
                <a:ea typeface="Cambria" panose="02040503050406030204" pitchFamily="18" charset="0"/>
                <a:cs typeface="Open Sans" panose="020B0606030504020204" pitchFamily="34" charset="0"/>
              </a:rPr>
              <a:t>C</a:t>
            </a:r>
            <a:r>
              <a:rPr lang="es-MX" b="1" dirty="0">
                <a:solidFill>
                  <a:srgbClr val="015391"/>
                </a:solidFill>
                <a:latin typeface="+mn-lt"/>
                <a:ea typeface="Cambria" panose="02040503050406030204" pitchFamily="18" charset="0"/>
                <a:cs typeface="Open Sans" panose="020B0606030504020204" pitchFamily="34" charset="0"/>
              </a:rPr>
              <a:t>orredor Salvadoreño en Los Ángeles (2017).</a:t>
            </a:r>
          </a:p>
          <a:p>
            <a:pPr marL="135736" lvl="1" algn="just">
              <a:defRPr/>
            </a:pPr>
            <a:r>
              <a:rPr lang="es-MX" sz="1600" dirty="0">
                <a:solidFill>
                  <a:prstClr val="black">
                    <a:lumMod val="95000"/>
                    <a:lumOff val="5000"/>
                  </a:prstClr>
                </a:solidFill>
                <a:latin typeface="+mn-lt"/>
                <a:ea typeface="Cambria" panose="02040503050406030204" pitchFamily="18" charset="0"/>
                <a:cs typeface="Open Sans" panose="020B0606030504020204" pitchFamily="34" charset="0"/>
              </a:rPr>
              <a:t>El FSV recibió el "Premio Empresarial" por su excepcional e importante apoyo a los compatriotas residentes en el exterior, brindándoles las facilidades para adquirir una vivienda propia en su país.</a:t>
            </a:r>
          </a:p>
          <a:p>
            <a:endParaRPr lang="es-SV" dirty="0"/>
          </a:p>
        </p:txBody>
      </p:sp>
    </p:spTree>
    <p:extLst>
      <p:ext uri="{BB962C8B-B14F-4D97-AF65-F5344CB8AC3E}">
        <p14:creationId xmlns:p14="http://schemas.microsoft.com/office/powerpoint/2010/main" val="3617572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2"/>
          <p:cNvSpPr txBox="1">
            <a:spLocks/>
          </p:cNvSpPr>
          <p:nvPr/>
        </p:nvSpPr>
        <p:spPr>
          <a:xfrm>
            <a:off x="1173163" y="1196485"/>
            <a:ext cx="9922467" cy="1107996"/>
          </a:xfrm>
          <a:prstGeom prst="rect">
            <a:avLst/>
          </a:prstGeom>
          <a:noFill/>
          <a:extLst/>
        </p:spPr>
        <p:txBody>
          <a:bodyPr wrap="square">
            <a:spAutoFit/>
          </a:bodyPr>
          <a:lstStyle>
            <a:defPPr>
              <a:defRPr lang="en-US"/>
            </a:defPPr>
            <a:lvl1pPr>
              <a:defRPr sz="6600" spc="-150">
                <a:solidFill>
                  <a:schemeClr val="tx1">
                    <a:lumMod val="95000"/>
                    <a:lumOff val="5000"/>
                  </a:schemeClr>
                </a:solidFill>
                <a:latin typeface="Raleway Light" panose="020B0403030101060003" pitchFamily="34" charset="0"/>
                <a:ea typeface="Roboto Light" panose="02000000000000000000" pitchFamily="2" charset="0"/>
                <a:cs typeface="Open Sans" panose="020B0606030504020204" pitchFamily="34" charset="0"/>
              </a:defRPr>
            </a:lvl1pPr>
          </a:lstStyle>
          <a:p>
            <a:pPr marL="135736" lvl="1" indent="-135736" algn="just">
              <a:buFont typeface="Arial" panose="020B0604020202020204" pitchFamily="34" charset="0"/>
              <a:buChar char="•"/>
              <a:defRPr/>
            </a:pPr>
            <a:r>
              <a:rPr lang="es-MX" sz="1600" b="1" dirty="0">
                <a:solidFill>
                  <a:srgbClr val="015391"/>
                </a:solidFill>
                <a:latin typeface="+mn-lt"/>
                <a:ea typeface="Cambria" panose="02040503050406030204" pitchFamily="18" charset="0"/>
                <a:cs typeface="Open Sans" panose="020B0606030504020204" pitchFamily="34" charset="0"/>
              </a:rPr>
              <a:t>Consejo Nacional de Energía (2016).</a:t>
            </a:r>
          </a:p>
          <a:p>
            <a:pPr marL="135736" lvl="1" algn="just">
              <a:defRPr/>
            </a:pPr>
            <a:r>
              <a:rPr lang="es-MX" sz="1600" dirty="0">
                <a:solidFill>
                  <a:prstClr val="black">
                    <a:lumMod val="95000"/>
                    <a:lumOff val="5000"/>
                  </a:prstClr>
                </a:solidFill>
                <a:latin typeface="+mn-lt"/>
                <a:ea typeface="Cambria" panose="02040503050406030204" pitchFamily="18" charset="0"/>
                <a:cs typeface="Open Sans" panose="020B0606030504020204" pitchFamily="34" charset="0"/>
              </a:rPr>
              <a:t>El FSV obtuvo una calificación de 9.69 situándose 58 puntos arriba de la calificación promedio registrada entre  el total de 77 instituciones del órgano ejecutivo y autónomas.</a:t>
            </a:r>
          </a:p>
          <a:p>
            <a:pPr marL="135736" lvl="1" algn="just">
              <a:defRPr/>
            </a:pPr>
            <a:endParaRPr lang="es-MX" dirty="0">
              <a:solidFill>
                <a:prstClr val="black">
                  <a:lumMod val="95000"/>
                  <a:lumOff val="5000"/>
                </a:prstClr>
              </a:solidFill>
              <a:latin typeface="+mn-lt"/>
              <a:ea typeface="Cambria" panose="02040503050406030204" pitchFamily="18" charset="0"/>
              <a:cs typeface="Open Sans" panose="020B0606030504020204" pitchFamily="34" charset="0"/>
            </a:endParaRPr>
          </a:p>
        </p:txBody>
      </p:sp>
      <p:sp>
        <p:nvSpPr>
          <p:cNvPr id="37892" name="TextBox 16"/>
          <p:cNvSpPr txBox="1">
            <a:spLocks noChangeArrowheads="1"/>
          </p:cNvSpPr>
          <p:nvPr/>
        </p:nvSpPr>
        <p:spPr bwMode="auto">
          <a:xfrm>
            <a:off x="3721100" y="155576"/>
            <a:ext cx="55959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SV" altLang="es-SV" sz="4000" b="1">
                <a:solidFill>
                  <a:srgbClr val="0066B1"/>
                </a:solidFill>
              </a:rPr>
              <a:t>Reconocimientos recibidos</a:t>
            </a: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05419" y="2069360"/>
            <a:ext cx="2821577" cy="1883723"/>
          </a:xfrm>
          <a:prstGeom prst="rect">
            <a:avLst/>
          </a:prstGeom>
          <a:ln>
            <a:noFill/>
          </a:ln>
          <a:effectLst>
            <a:outerShdw blurRad="292100" dist="139700" dir="2700000" algn="tl" rotWithShape="0">
              <a:srgbClr val="333333">
                <a:alpha val="65000"/>
              </a:srgbClr>
            </a:outerShdw>
          </a:effectLst>
        </p:spPr>
      </p:pic>
      <p:sp>
        <p:nvSpPr>
          <p:cNvPr id="3" name="CuadroTexto 2"/>
          <p:cNvSpPr txBox="1"/>
          <p:nvPr/>
        </p:nvSpPr>
        <p:spPr>
          <a:xfrm>
            <a:off x="1173162" y="3953083"/>
            <a:ext cx="9922467" cy="2800767"/>
          </a:xfrm>
          <a:prstGeom prst="rect">
            <a:avLst/>
          </a:prstGeom>
          <a:noFill/>
        </p:spPr>
        <p:txBody>
          <a:bodyPr wrap="square" rtlCol="0">
            <a:spAutoFit/>
          </a:bodyPr>
          <a:lstStyle/>
          <a:p>
            <a:pPr marL="135736" lvl="1" indent="-135736" algn="just">
              <a:buFont typeface="Arial" panose="020B0604020202020204" pitchFamily="34" charset="0"/>
              <a:buChar char="•"/>
              <a:defRPr/>
            </a:pPr>
            <a:r>
              <a:rPr lang="es-MX" sz="1600" b="1" dirty="0">
                <a:solidFill>
                  <a:srgbClr val="015391"/>
                </a:solidFill>
                <a:latin typeface="+mn-lt"/>
                <a:ea typeface="Cambria" panose="02040503050406030204" pitchFamily="18" charset="0"/>
                <a:cs typeface="Open Sans" panose="020B0606030504020204" pitchFamily="34" charset="0"/>
              </a:rPr>
              <a:t>Instituto de Acceso a la Información Pública  (2016).</a:t>
            </a:r>
          </a:p>
          <a:p>
            <a:pPr marL="135736" lvl="1" algn="just">
              <a:defRPr/>
            </a:pPr>
            <a:r>
              <a:rPr lang="es-MX" sz="1600" dirty="0">
                <a:solidFill>
                  <a:prstClr val="black">
                    <a:lumMod val="95000"/>
                    <a:lumOff val="5000"/>
                  </a:prstClr>
                </a:solidFill>
                <a:latin typeface="+mn-lt"/>
                <a:ea typeface="Cambria" panose="02040503050406030204" pitchFamily="18" charset="0"/>
                <a:cs typeface="Open Sans" panose="020B0606030504020204" pitchFamily="34" charset="0"/>
              </a:rPr>
              <a:t>El FSV obtuvo el 7° lugar de 75 instituciones evaluadas en el cumplimiento de las obligaciones de transparencia relativas a la publicación de información oficiosa y la gestión documental y archivos. </a:t>
            </a:r>
          </a:p>
          <a:p>
            <a:pPr marL="135736" lvl="1" algn="just">
              <a:defRPr/>
            </a:pPr>
            <a:endParaRPr lang="es-MX" sz="1600" b="1" dirty="0">
              <a:solidFill>
                <a:prstClr val="black">
                  <a:lumMod val="95000"/>
                  <a:lumOff val="5000"/>
                </a:prstClr>
              </a:solidFill>
              <a:latin typeface="+mn-lt"/>
              <a:ea typeface="Cambria" panose="02040503050406030204" pitchFamily="18" charset="0"/>
              <a:cs typeface="Open Sans" panose="020B0606030504020204" pitchFamily="34" charset="0"/>
            </a:endParaRPr>
          </a:p>
          <a:p>
            <a:pPr marL="135736" lvl="1" indent="-135736" algn="just">
              <a:buFont typeface="Arial" panose="020B0604020202020204" pitchFamily="34" charset="0"/>
              <a:buChar char="•"/>
              <a:defRPr/>
            </a:pPr>
            <a:r>
              <a:rPr lang="es-MX" sz="1600" b="1" dirty="0">
                <a:solidFill>
                  <a:srgbClr val="015391"/>
                </a:solidFill>
                <a:latin typeface="+mn-lt"/>
                <a:ea typeface="Cambria" panose="02040503050406030204" pitchFamily="18" charset="0"/>
                <a:cs typeface="Open Sans" panose="020B0606030504020204" pitchFamily="34" charset="0"/>
              </a:rPr>
              <a:t>Secretaria de Participación, Transparencia y Anticorrupción de la Presidencia (2016).</a:t>
            </a:r>
          </a:p>
          <a:p>
            <a:pPr marL="135736" lvl="1" algn="just">
              <a:defRPr/>
            </a:pPr>
            <a:r>
              <a:rPr lang="es-MX" sz="1600" dirty="0">
                <a:solidFill>
                  <a:prstClr val="black">
                    <a:lumMod val="95000"/>
                    <a:lumOff val="5000"/>
                  </a:prstClr>
                </a:solidFill>
                <a:latin typeface="+mn-lt"/>
                <a:ea typeface="Cambria" panose="02040503050406030204" pitchFamily="18" charset="0"/>
                <a:cs typeface="Open Sans" panose="020B0606030504020204" pitchFamily="34" charset="0"/>
              </a:rPr>
              <a:t>El FSV en el 1er Ranking Nacional de Rendición de Cuentas realizado en 106 instituciones, quedo catalogada entre las 21 instituciones de la primera categoría, al obtener una calificación de 9.08.</a:t>
            </a:r>
          </a:p>
          <a:p>
            <a:pPr marL="135736" lvl="1" algn="just">
              <a:defRPr/>
            </a:pPr>
            <a:endParaRPr lang="es-MX" sz="1600" b="1" dirty="0">
              <a:solidFill>
                <a:prstClr val="black">
                  <a:lumMod val="95000"/>
                  <a:lumOff val="5000"/>
                </a:prstClr>
              </a:solidFill>
              <a:latin typeface="+mn-lt"/>
              <a:ea typeface="Cambria" panose="02040503050406030204" pitchFamily="18" charset="0"/>
              <a:cs typeface="Open Sans" panose="020B0606030504020204" pitchFamily="34" charset="0"/>
            </a:endParaRPr>
          </a:p>
          <a:p>
            <a:pPr marL="135736" lvl="1" indent="-135736" algn="just">
              <a:buFont typeface="Arial" panose="020B0604020202020204" pitchFamily="34" charset="0"/>
              <a:buChar char="•"/>
              <a:defRPr/>
            </a:pPr>
            <a:r>
              <a:rPr lang="es-MX" sz="1600" b="1" dirty="0">
                <a:solidFill>
                  <a:srgbClr val="015391"/>
                </a:solidFill>
                <a:latin typeface="+mn-lt"/>
                <a:ea typeface="Cambria" panose="02040503050406030204" pitchFamily="18" charset="0"/>
                <a:cs typeface="Open Sans" panose="020B0606030504020204" pitchFamily="34" charset="0"/>
              </a:rPr>
              <a:t>Instituto Salvadoreño del Seguro Social (2016).	</a:t>
            </a:r>
          </a:p>
          <a:p>
            <a:pPr marL="135736" lvl="1" algn="just">
              <a:defRPr/>
            </a:pPr>
            <a:r>
              <a:rPr lang="es-MX" sz="1600" dirty="0">
                <a:solidFill>
                  <a:prstClr val="black">
                    <a:lumMod val="95000"/>
                    <a:lumOff val="5000"/>
                  </a:prstClr>
                </a:solidFill>
                <a:latin typeface="+mn-lt"/>
                <a:ea typeface="Cambria" panose="02040503050406030204" pitchFamily="18" charset="0"/>
                <a:cs typeface="Open Sans" panose="020B0606030504020204" pitchFamily="34" charset="0"/>
              </a:rPr>
              <a:t>Reconoció al FSV por los logros obtenidos de enero a junio 2016 en el Programa de Clínicas Empresariales.</a:t>
            </a:r>
          </a:p>
          <a:p>
            <a:endParaRPr lang="es-SV" sz="1600" dirty="0"/>
          </a:p>
        </p:txBody>
      </p:sp>
      <p:sp>
        <p:nvSpPr>
          <p:cNvPr id="5" name="CuadroTexto 4"/>
          <p:cNvSpPr txBox="1"/>
          <p:nvPr/>
        </p:nvSpPr>
        <p:spPr>
          <a:xfrm>
            <a:off x="1173163" y="2272232"/>
            <a:ext cx="5664365" cy="1846659"/>
          </a:xfrm>
          <a:prstGeom prst="rect">
            <a:avLst/>
          </a:prstGeom>
          <a:noFill/>
        </p:spPr>
        <p:txBody>
          <a:bodyPr wrap="square" rtlCol="0">
            <a:spAutoFit/>
          </a:bodyPr>
          <a:lstStyle/>
          <a:p>
            <a:pPr marL="135736" lvl="1" indent="-135736" algn="just">
              <a:buFont typeface="Arial" panose="020B0604020202020204" pitchFamily="34" charset="0"/>
              <a:buChar char="•"/>
              <a:defRPr/>
            </a:pPr>
            <a:r>
              <a:rPr lang="es-MX" sz="1600" b="1" dirty="0">
                <a:solidFill>
                  <a:srgbClr val="015391"/>
                </a:solidFill>
                <a:latin typeface="+mn-lt"/>
                <a:ea typeface="Cambria" panose="02040503050406030204" pitchFamily="18" charset="0"/>
                <a:cs typeface="Open Sans" panose="020B0606030504020204" pitchFamily="34" charset="0"/>
              </a:rPr>
              <a:t>Ministerio de Salud y la Comisión Nacional de Lactancia Materna (CONALAM) (2016).</a:t>
            </a:r>
          </a:p>
          <a:p>
            <a:pPr marL="135736" lvl="1" algn="just">
              <a:defRPr/>
            </a:pPr>
            <a:r>
              <a:rPr lang="es-MX" sz="1600" dirty="0">
                <a:solidFill>
                  <a:prstClr val="black">
                    <a:lumMod val="95000"/>
                    <a:lumOff val="5000"/>
                  </a:prstClr>
                </a:solidFill>
                <a:latin typeface="+mn-lt"/>
                <a:ea typeface="Cambria" panose="02040503050406030204" pitchFamily="18" charset="0"/>
                <a:cs typeface="Open Sans" panose="020B0606030504020204" pitchFamily="34" charset="0"/>
              </a:rPr>
              <a:t>Otorgó reconocimiento por el trabajo realizado en cumplimiento a las buenas prácticas de lactancia materna en el país. (Otorgaron 4 a nivel nacional, 3 para empresas privadas y 1 para el FSV).</a:t>
            </a:r>
          </a:p>
          <a:p>
            <a:endParaRPr lang="es-SV"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2"/>
          <p:cNvSpPr txBox="1">
            <a:spLocks/>
          </p:cNvSpPr>
          <p:nvPr/>
        </p:nvSpPr>
        <p:spPr>
          <a:xfrm>
            <a:off x="1132764" y="1490664"/>
            <a:ext cx="9812739" cy="4770537"/>
          </a:xfrm>
          <a:prstGeom prst="rect">
            <a:avLst/>
          </a:prstGeom>
          <a:noFill/>
          <a:extLst/>
        </p:spPr>
        <p:txBody>
          <a:bodyPr wrap="square">
            <a:spAutoFit/>
          </a:bodyPr>
          <a:lstStyle>
            <a:defPPr>
              <a:defRPr lang="en-US"/>
            </a:defPPr>
            <a:lvl1pPr>
              <a:defRPr sz="6600" spc="-150">
                <a:solidFill>
                  <a:schemeClr val="tx1">
                    <a:lumMod val="95000"/>
                    <a:lumOff val="5000"/>
                  </a:schemeClr>
                </a:solidFill>
                <a:latin typeface="Raleway Light" panose="020B0403030101060003" pitchFamily="34" charset="0"/>
                <a:ea typeface="Roboto Light" panose="02000000000000000000" pitchFamily="2" charset="0"/>
                <a:cs typeface="Open Sans" panose="020B0606030504020204" pitchFamily="34" charset="0"/>
              </a:defRPr>
            </a:lvl1pPr>
          </a:lstStyle>
          <a:p>
            <a:pPr marL="135736" indent="-135736" algn="just">
              <a:buSzPct val="100000"/>
              <a:buFont typeface="Arial" panose="020B0604020202020204" pitchFamily="34" charset="0"/>
              <a:buChar char="•"/>
              <a:defRPr/>
            </a:pPr>
            <a:r>
              <a:rPr lang="es-SV" sz="1600" b="1" spc="0" dirty="0">
                <a:solidFill>
                  <a:srgbClr val="015391"/>
                </a:solidFill>
                <a:latin typeface="+mn-lt"/>
                <a:ea typeface="Cambria" panose="02040503050406030204" pitchFamily="18" charset="0"/>
              </a:rPr>
              <a:t>Reconocimiento del Tribunal de Ética Gubernamental (2010, 2011, 2012, 2013, 2014, 2015, 2016). </a:t>
            </a:r>
          </a:p>
          <a:p>
            <a:pPr marL="135736" algn="just">
              <a:defRPr/>
            </a:pPr>
            <a:r>
              <a:rPr lang="es-SV" sz="1600" spc="0" dirty="0">
                <a:solidFill>
                  <a:prstClr val="black">
                    <a:lumMod val="95000"/>
                    <a:lumOff val="5000"/>
                  </a:prstClr>
                </a:solidFill>
                <a:latin typeface="+mn-lt"/>
                <a:ea typeface="Cambria" panose="02040503050406030204" pitchFamily="18" charset="0"/>
              </a:rPr>
              <a:t>Reconocimiento público por ser </a:t>
            </a:r>
            <a:r>
              <a:rPr lang="es-MX" sz="1600" spc="0" dirty="0">
                <a:solidFill>
                  <a:prstClr val="black">
                    <a:lumMod val="95000"/>
                    <a:lumOff val="5000"/>
                  </a:prstClr>
                </a:solidFill>
                <a:latin typeface="+mn-lt"/>
                <a:ea typeface="Cambria" panose="02040503050406030204" pitchFamily="18" charset="0"/>
              </a:rPr>
              <a:t>sobresaliente en la difusión y constante capacitación de su personal.</a:t>
            </a:r>
          </a:p>
          <a:p>
            <a:pPr marL="135736" lvl="1" indent="-135736" algn="just">
              <a:buFont typeface="Arial" panose="020B0604020202020204" pitchFamily="34" charset="0"/>
              <a:buChar char="•"/>
              <a:defRPr/>
            </a:pPr>
            <a:endParaRPr lang="es-MX" sz="1600" b="1" dirty="0">
              <a:solidFill>
                <a:prstClr val="black">
                  <a:lumMod val="95000"/>
                  <a:lumOff val="5000"/>
                </a:prstClr>
              </a:solidFill>
              <a:latin typeface="+mn-lt"/>
              <a:ea typeface="Cambria" panose="02040503050406030204" pitchFamily="18" charset="0"/>
              <a:cs typeface="Open Sans" panose="020B0606030504020204" pitchFamily="34" charset="0"/>
            </a:endParaRPr>
          </a:p>
          <a:p>
            <a:pPr marL="135736" lvl="1" indent="-135736" algn="just">
              <a:buFont typeface="Arial" panose="020B0604020202020204" pitchFamily="34" charset="0"/>
              <a:buChar char="•"/>
              <a:defRPr/>
            </a:pPr>
            <a:r>
              <a:rPr lang="es-MX" sz="1600" b="1" dirty="0">
                <a:solidFill>
                  <a:srgbClr val="015391"/>
                </a:solidFill>
                <a:latin typeface="+mn-lt"/>
                <a:ea typeface="Cambria" panose="02040503050406030204" pitchFamily="18" charset="0"/>
                <a:cs typeface="Open Sans" panose="020B0606030504020204" pitchFamily="34" charset="0"/>
              </a:rPr>
              <a:t>Ranking Web del ISD (2015). </a:t>
            </a:r>
          </a:p>
          <a:p>
            <a:pPr marL="135736" lvl="1" algn="just">
              <a:defRPr/>
            </a:pPr>
            <a:r>
              <a:rPr lang="es-MX" sz="1600" dirty="0">
                <a:solidFill>
                  <a:prstClr val="black">
                    <a:lumMod val="95000"/>
                    <a:lumOff val="5000"/>
                  </a:prstClr>
                </a:solidFill>
                <a:latin typeface="+mn-lt"/>
                <a:ea typeface="Cambria" panose="02040503050406030204" pitchFamily="18" charset="0"/>
                <a:cs typeface="Open Sans" panose="020B0606030504020204" pitchFamily="34" charset="0"/>
              </a:rPr>
              <a:t>El FSV recibió la más alta calificación por parte de Iniciativa Social para la Democracia (ISD) en el Ranking Web, en el cual fueron evaluadas 93 instituciones públicas. </a:t>
            </a:r>
          </a:p>
          <a:p>
            <a:pPr marL="135736" lvl="1" algn="just">
              <a:defRPr/>
            </a:pPr>
            <a:endParaRPr lang="es-MX" sz="1600" dirty="0">
              <a:solidFill>
                <a:prstClr val="black">
                  <a:lumMod val="95000"/>
                  <a:lumOff val="5000"/>
                </a:prstClr>
              </a:solidFill>
              <a:latin typeface="+mn-lt"/>
              <a:ea typeface="Cambria" panose="02040503050406030204" pitchFamily="18" charset="0"/>
              <a:cs typeface="Open Sans" panose="020B0606030504020204" pitchFamily="34" charset="0"/>
            </a:endParaRPr>
          </a:p>
          <a:p>
            <a:pPr marL="135736" lvl="1" indent="-135736" algn="just">
              <a:buFont typeface="Arial" panose="020B0604020202020204" pitchFamily="34" charset="0"/>
              <a:buChar char="•"/>
              <a:defRPr/>
            </a:pPr>
            <a:r>
              <a:rPr lang="es-MX" sz="1600" b="1" dirty="0">
                <a:solidFill>
                  <a:srgbClr val="015391"/>
                </a:solidFill>
                <a:latin typeface="+mn-lt"/>
                <a:ea typeface="Cambria" panose="02040503050406030204" pitchFamily="18" charset="0"/>
                <a:cs typeface="Open Sans" panose="020B0606030504020204" pitchFamily="34" charset="0"/>
              </a:rPr>
              <a:t>Instituto de Acceso a la Información Pública (IAIP) (2014).</a:t>
            </a:r>
          </a:p>
          <a:p>
            <a:pPr marL="135736" lvl="1" algn="just">
              <a:defRPr/>
            </a:pPr>
            <a:r>
              <a:rPr lang="es-MX" sz="1600" dirty="0">
                <a:solidFill>
                  <a:prstClr val="black">
                    <a:lumMod val="95000"/>
                    <a:lumOff val="5000"/>
                  </a:prstClr>
                </a:solidFill>
                <a:latin typeface="+mn-lt"/>
                <a:ea typeface="Cambria" panose="02040503050406030204" pitchFamily="18" charset="0"/>
                <a:cs typeface="Open Sans" panose="020B0606030504020204" pitchFamily="34" charset="0"/>
              </a:rPr>
              <a:t>Hizo entrega de reconocimientos a aquellas instituciones que se esforzaron y que tuvieron significativos logros y avances en el cumplimiento de la LAIP, entre los cuales se contó al FSV.</a:t>
            </a:r>
          </a:p>
          <a:p>
            <a:pPr marL="135736" indent="-135736" algn="just">
              <a:buFont typeface="Arial" panose="020B0604020202020204" pitchFamily="34" charset="0"/>
              <a:buChar char="•"/>
              <a:defRPr/>
            </a:pPr>
            <a:endParaRPr lang="es-MX" sz="1600" b="1" spc="0" dirty="0">
              <a:solidFill>
                <a:prstClr val="black">
                  <a:lumMod val="95000"/>
                  <a:lumOff val="5000"/>
                </a:prstClr>
              </a:solidFill>
              <a:latin typeface="+mn-lt"/>
              <a:ea typeface="Cambria" panose="02040503050406030204" pitchFamily="18" charset="0"/>
            </a:endParaRPr>
          </a:p>
          <a:p>
            <a:pPr marL="135736" indent="-135736" algn="just">
              <a:buFont typeface="Arial" panose="020B0604020202020204" pitchFamily="34" charset="0"/>
              <a:buChar char="•"/>
              <a:defRPr/>
            </a:pPr>
            <a:r>
              <a:rPr lang="es-MX" sz="1600" b="1" spc="0" dirty="0">
                <a:solidFill>
                  <a:srgbClr val="015391"/>
                </a:solidFill>
                <a:latin typeface="+mn-lt"/>
                <a:ea typeface="Cambria" panose="02040503050406030204" pitchFamily="18" charset="0"/>
              </a:rPr>
              <a:t>Ranking de información web publicado por la Secretaría de Participación Ciudadana, Transparencia y Anticorrupción (2014). </a:t>
            </a:r>
          </a:p>
          <a:p>
            <a:pPr marL="135736" lvl="1" algn="just">
              <a:defRPr/>
            </a:pPr>
            <a:r>
              <a:rPr lang="es-MX" sz="1600" dirty="0">
                <a:solidFill>
                  <a:prstClr val="black">
                    <a:lumMod val="95000"/>
                    <a:lumOff val="5000"/>
                  </a:prstClr>
                </a:solidFill>
                <a:latin typeface="+mn-lt"/>
                <a:ea typeface="Cambria" panose="02040503050406030204" pitchFamily="18" charset="0"/>
                <a:cs typeface="Open Sans" panose="020B0606030504020204" pitchFamily="34" charset="0"/>
              </a:rPr>
              <a:t>El FSV obtuvo una calificación de 9.69 situándose 58 puntos arriba de la calificación promedio registrada entre  el total de 77 instituciones del órgano ejecutivo y autónomas.</a:t>
            </a:r>
          </a:p>
          <a:p>
            <a:pPr marL="135736" lvl="1" indent="-135736" algn="just">
              <a:buFont typeface="Arial" panose="020B0604020202020204" pitchFamily="34" charset="0"/>
              <a:buChar char="•"/>
              <a:defRPr/>
            </a:pPr>
            <a:endParaRPr lang="es-MX" sz="1600" b="1" dirty="0">
              <a:solidFill>
                <a:prstClr val="black">
                  <a:lumMod val="95000"/>
                  <a:lumOff val="5000"/>
                </a:prstClr>
              </a:solidFill>
              <a:latin typeface="+mn-lt"/>
              <a:ea typeface="Cambria" panose="02040503050406030204" pitchFamily="18" charset="0"/>
              <a:cs typeface="Open Sans" panose="020B0606030504020204" pitchFamily="34" charset="0"/>
            </a:endParaRPr>
          </a:p>
          <a:p>
            <a:pPr marL="135736" lvl="1" indent="-135736" algn="just">
              <a:buFont typeface="Arial" panose="020B0604020202020204" pitchFamily="34" charset="0"/>
              <a:buChar char="•"/>
              <a:defRPr/>
            </a:pPr>
            <a:r>
              <a:rPr lang="es-MX" sz="1600" b="1" dirty="0">
                <a:solidFill>
                  <a:srgbClr val="015391"/>
                </a:solidFill>
                <a:latin typeface="+mn-lt"/>
                <a:ea typeface="Cambria" panose="02040503050406030204" pitchFamily="18" charset="0"/>
                <a:cs typeface="Open Sans" panose="020B0606030504020204" pitchFamily="34" charset="0"/>
              </a:rPr>
              <a:t>Rombo de Bronce de la Iniciativa Social para al Democracia (2013, 2014). </a:t>
            </a:r>
          </a:p>
          <a:p>
            <a:pPr marL="135736" lvl="1" algn="just">
              <a:defRPr/>
            </a:pPr>
            <a:r>
              <a:rPr lang="es-MX" sz="1600" dirty="0">
                <a:solidFill>
                  <a:prstClr val="black">
                    <a:lumMod val="95000"/>
                    <a:lumOff val="5000"/>
                  </a:prstClr>
                </a:solidFill>
                <a:latin typeface="+mn-lt"/>
                <a:ea typeface="Cambria" panose="02040503050406030204" pitchFamily="18" charset="0"/>
                <a:cs typeface="Open Sans" panose="020B0606030504020204" pitchFamily="34" charset="0"/>
              </a:rPr>
              <a:t>El FSV fue catalogada como “la institución pública con el tercer más alto rendimiento en la divulgación de información Pública”, entre el total de instituciones públicas evaluadas.</a:t>
            </a:r>
            <a:endParaRPr lang="es-MX" sz="1600" b="1" dirty="0">
              <a:solidFill>
                <a:prstClr val="black">
                  <a:lumMod val="95000"/>
                  <a:lumOff val="5000"/>
                </a:prstClr>
              </a:solidFill>
              <a:latin typeface="+mn-lt"/>
              <a:ea typeface="Cambria" panose="02040503050406030204" pitchFamily="18" charset="0"/>
              <a:cs typeface="Open Sans" panose="020B0606030504020204" pitchFamily="34" charset="0"/>
            </a:endParaRPr>
          </a:p>
        </p:txBody>
      </p:sp>
      <p:sp>
        <p:nvSpPr>
          <p:cNvPr id="38916" name="TextBox 16"/>
          <p:cNvSpPr txBox="1">
            <a:spLocks noChangeArrowheads="1"/>
          </p:cNvSpPr>
          <p:nvPr/>
        </p:nvSpPr>
        <p:spPr bwMode="auto">
          <a:xfrm>
            <a:off x="3721100" y="155576"/>
            <a:ext cx="55959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SV" altLang="es-SV" sz="4000" b="1">
                <a:solidFill>
                  <a:srgbClr val="0066B1"/>
                </a:solidFill>
              </a:rPr>
              <a:t>Reconocimientos recibidos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2"/>
          <p:cNvSpPr txBox="1">
            <a:spLocks/>
          </p:cNvSpPr>
          <p:nvPr/>
        </p:nvSpPr>
        <p:spPr>
          <a:xfrm>
            <a:off x="928048" y="1577930"/>
            <a:ext cx="4761024" cy="4524315"/>
          </a:xfrm>
          <a:prstGeom prst="rect">
            <a:avLst/>
          </a:prstGeom>
          <a:noFill/>
          <a:extLst/>
        </p:spPr>
        <p:txBody>
          <a:bodyPr wrap="square">
            <a:spAutoFit/>
          </a:bodyPr>
          <a:lstStyle>
            <a:defPPr>
              <a:defRPr lang="en-US"/>
            </a:defPPr>
            <a:lvl1pPr>
              <a:defRPr sz="6600" spc="-150">
                <a:solidFill>
                  <a:schemeClr val="tx1">
                    <a:lumMod val="95000"/>
                    <a:lumOff val="5000"/>
                  </a:schemeClr>
                </a:solidFill>
                <a:latin typeface="Raleway Light" panose="020B0403030101060003" pitchFamily="34" charset="0"/>
                <a:ea typeface="Roboto Light" panose="02000000000000000000" pitchFamily="2" charset="0"/>
                <a:cs typeface="Open Sans" panose="020B0606030504020204" pitchFamily="34" charset="0"/>
              </a:defRPr>
            </a:lvl1pPr>
          </a:lstStyle>
          <a:p>
            <a:pPr marL="135736" indent="-135736" algn="just">
              <a:buFont typeface="Arial" panose="020B0604020202020204" pitchFamily="34" charset="0"/>
              <a:buChar char="•"/>
              <a:defRPr/>
            </a:pPr>
            <a:r>
              <a:rPr lang="es-MX" sz="1600" b="1" spc="0" dirty="0">
                <a:solidFill>
                  <a:srgbClr val="015391"/>
                </a:solidFill>
                <a:latin typeface="+mn-lt"/>
                <a:ea typeface="Cambria" panose="02040503050406030204" pitchFamily="18" charset="0"/>
              </a:rPr>
              <a:t>Reconocimiento de Secretaría para Asuntos Estratégicos de la Presidencia (SAE) (2013).</a:t>
            </a:r>
          </a:p>
          <a:p>
            <a:pPr marL="135736" lvl="1" algn="just">
              <a:defRPr/>
            </a:pPr>
            <a:r>
              <a:rPr lang="es-MX" sz="1600" dirty="0">
                <a:solidFill>
                  <a:prstClr val="black">
                    <a:lumMod val="95000"/>
                    <a:lumOff val="5000"/>
                  </a:prstClr>
                </a:solidFill>
                <a:latin typeface="+mn-lt"/>
                <a:ea typeface="Cambria" panose="02040503050406030204" pitchFamily="18" charset="0"/>
                <a:cs typeface="Open Sans" panose="020B0606030504020204" pitchFamily="34" charset="0"/>
              </a:rPr>
              <a:t>La Subsecretaría de Transparencia y Anticorrupción entregó un reconocimiento institucional, al estar entre las 5 primeras instituciones mejor evaluadas en cuanto a sus equipos de auditoría interna. La evaluación se realizó entre las 84 instituciones del Órgano Ejecutivo y la Fiscalía General de la República. </a:t>
            </a:r>
          </a:p>
          <a:p>
            <a:pPr marL="135736" indent="-135736" algn="just">
              <a:buSzPct val="100000"/>
              <a:buFont typeface="Arial" panose="020B0604020202020204" pitchFamily="34" charset="0"/>
              <a:buChar char="•"/>
              <a:defRPr/>
            </a:pPr>
            <a:endParaRPr lang="es-SV" sz="1600" b="1" spc="0" dirty="0">
              <a:solidFill>
                <a:prstClr val="black">
                  <a:lumMod val="95000"/>
                  <a:lumOff val="5000"/>
                </a:prstClr>
              </a:solidFill>
              <a:latin typeface="+mn-lt"/>
              <a:ea typeface="Cambria" panose="02040503050406030204" pitchFamily="18" charset="0"/>
            </a:endParaRPr>
          </a:p>
          <a:p>
            <a:pPr marL="135736" indent="-135736" algn="just">
              <a:buSzPct val="100000"/>
              <a:buFont typeface="Arial" panose="020B0604020202020204" pitchFamily="34" charset="0"/>
              <a:buChar char="•"/>
              <a:defRPr/>
            </a:pPr>
            <a:r>
              <a:rPr lang="es-SV" sz="1600" b="1" spc="0" dirty="0">
                <a:solidFill>
                  <a:srgbClr val="015391"/>
                </a:solidFill>
                <a:latin typeface="+mn-lt"/>
                <a:ea typeface="Cambria" panose="02040503050406030204" pitchFamily="18" charset="0"/>
              </a:rPr>
              <a:t>Reconocimiento de Microsoft (2010). </a:t>
            </a:r>
          </a:p>
          <a:p>
            <a:pPr marL="135736" algn="just">
              <a:defRPr/>
            </a:pPr>
            <a:r>
              <a:rPr lang="es-SV" sz="1600" spc="0" dirty="0">
                <a:solidFill>
                  <a:prstClr val="black">
                    <a:lumMod val="95000"/>
                    <a:lumOff val="5000"/>
                  </a:prstClr>
                </a:solidFill>
                <a:latin typeface="+mn-lt"/>
                <a:ea typeface="Cambria" panose="02040503050406030204" pitchFamily="18" charset="0"/>
              </a:rPr>
              <a:t>El FSV fue presentado como caso de éxito por la empresa Microsoft  en el evento “Gobierno + Tecnología camino de la máxima eficiencia”.</a:t>
            </a:r>
          </a:p>
          <a:p>
            <a:pPr marL="135736" indent="-135736" algn="just">
              <a:buFont typeface="Arial" panose="020B0604020202020204" pitchFamily="34" charset="0"/>
              <a:buChar char="•"/>
              <a:defRPr/>
            </a:pPr>
            <a:endParaRPr lang="es-MX" sz="1600" b="1" spc="0" dirty="0">
              <a:solidFill>
                <a:prstClr val="black">
                  <a:lumMod val="95000"/>
                  <a:lumOff val="5000"/>
                </a:prstClr>
              </a:solidFill>
              <a:latin typeface="+mn-lt"/>
              <a:ea typeface="Cambria" panose="02040503050406030204" pitchFamily="18" charset="0"/>
            </a:endParaRPr>
          </a:p>
          <a:p>
            <a:pPr marL="135736" indent="-135736" algn="just">
              <a:buFont typeface="Arial" panose="020B0604020202020204" pitchFamily="34" charset="0"/>
              <a:buChar char="•"/>
              <a:defRPr/>
            </a:pPr>
            <a:r>
              <a:rPr lang="es-MX" sz="1600" b="1" spc="0" dirty="0">
                <a:solidFill>
                  <a:srgbClr val="015391"/>
                </a:solidFill>
                <a:latin typeface="+mn-lt"/>
                <a:ea typeface="Cambria" panose="02040503050406030204" pitchFamily="18" charset="0"/>
              </a:rPr>
              <a:t>Certificación ISO 9001-2008  (2009).</a:t>
            </a:r>
          </a:p>
          <a:p>
            <a:pPr marL="135736" algn="just">
              <a:defRPr/>
            </a:pPr>
            <a:r>
              <a:rPr lang="es-MX" sz="1600" spc="0" dirty="0">
                <a:solidFill>
                  <a:prstClr val="black">
                    <a:lumMod val="95000"/>
                    <a:lumOff val="5000"/>
                  </a:prstClr>
                </a:solidFill>
                <a:latin typeface="+mn-lt"/>
                <a:ea typeface="Cambria" panose="02040503050406030204" pitchFamily="18" charset="0"/>
              </a:rPr>
              <a:t>El Sistema de Gestión de Calidad del FSV cumplió con los requisitos para la certificación  bajo la norma ISO 9001:2008.</a:t>
            </a:r>
          </a:p>
        </p:txBody>
      </p:sp>
      <p:sp>
        <p:nvSpPr>
          <p:cNvPr id="39940" name="TextBox 16"/>
          <p:cNvSpPr txBox="1">
            <a:spLocks noChangeArrowheads="1"/>
          </p:cNvSpPr>
          <p:nvPr/>
        </p:nvSpPr>
        <p:spPr bwMode="auto">
          <a:xfrm>
            <a:off x="3721100" y="155576"/>
            <a:ext cx="55959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SV" altLang="es-SV" sz="4000" b="1" dirty="0">
                <a:solidFill>
                  <a:srgbClr val="0066B1"/>
                </a:solidFill>
              </a:rPr>
              <a:t>Reconocimientos recibidos</a:t>
            </a: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0400" y="1479551"/>
            <a:ext cx="4270236" cy="48380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A53D7569-C6F6-4474-BAB9-CEECD1EE6AB9}"/>
              </a:ext>
            </a:extLst>
          </p:cNvPr>
          <p:cNvSpPr>
            <a:spLocks noGrp="1"/>
          </p:cNvSpPr>
          <p:nvPr>
            <p:ph type="ctrTitle"/>
          </p:nvPr>
        </p:nvSpPr>
        <p:spPr>
          <a:xfrm>
            <a:off x="3123026" y="4330209"/>
            <a:ext cx="7441809" cy="590551"/>
          </a:xfrm>
        </p:spPr>
        <p:txBody>
          <a:bodyPr>
            <a:noAutofit/>
          </a:bodyPr>
          <a:lstStyle/>
          <a:p>
            <a:r>
              <a:rPr lang="es-ES" sz="3000" dirty="0"/>
              <a:t>Mecanismos de participación ciudadana</a:t>
            </a:r>
            <a:endParaRPr lang="es-SV" sz="3000" dirty="0"/>
          </a:p>
        </p:txBody>
      </p:sp>
      <p:sp>
        <p:nvSpPr>
          <p:cNvPr id="7" name="Subtítulo 6">
            <a:extLst>
              <a:ext uri="{FF2B5EF4-FFF2-40B4-BE49-F238E27FC236}">
                <a16:creationId xmlns:a16="http://schemas.microsoft.com/office/drawing/2014/main" id="{3EDE4CEB-17E9-42A5-A19F-B28F14FC54B2}"/>
              </a:ext>
            </a:extLst>
          </p:cNvPr>
          <p:cNvSpPr>
            <a:spLocks noGrp="1"/>
          </p:cNvSpPr>
          <p:nvPr>
            <p:ph type="subTitle" idx="1"/>
          </p:nvPr>
        </p:nvSpPr>
        <p:spPr/>
        <p:txBody>
          <a:bodyPr/>
          <a:lstStyle/>
          <a:p>
            <a:endParaRPr lang="es-SV"/>
          </a:p>
        </p:txBody>
      </p:sp>
      <p:pic>
        <p:nvPicPr>
          <p:cNvPr id="6" name="Marcador de contenido 5" descr="Imagen que contiene biblioteca&#10;&#10;Descripción generada automáticamente">
            <a:extLst>
              <a:ext uri="{FF2B5EF4-FFF2-40B4-BE49-F238E27FC236}">
                <a16:creationId xmlns:a16="http://schemas.microsoft.com/office/drawing/2014/main" id="{91ABA07D-0A39-4A5F-96A0-0972F7E85665}"/>
              </a:ext>
            </a:extLst>
          </p:cNvPr>
          <p:cNvPicPr>
            <a:picLocks noGrp="1" noChangeAspect="1"/>
          </p:cNvPicPr>
          <p:nvPr>
            <p:ph sz="quarter" idx="10"/>
          </p:nvPr>
        </p:nvPicPr>
        <p:blipFill rotWithShape="1">
          <a:blip r:embed="rId2" cstate="print">
            <a:extLst>
              <a:ext uri="{28A0092B-C50C-407E-A947-70E740481C1C}">
                <a14:useLocalDpi xmlns:a14="http://schemas.microsoft.com/office/drawing/2010/main" val="0"/>
              </a:ext>
            </a:extLst>
          </a:blip>
          <a:srcRect l="5" t="12123" r="-5" b="16917"/>
          <a:stretch/>
        </p:blipFill>
        <p:spPr>
          <a:xfrm>
            <a:off x="3193366" y="0"/>
            <a:ext cx="8998634" cy="4164037"/>
          </a:xfrm>
        </p:spPr>
      </p:pic>
    </p:spTree>
    <p:extLst>
      <p:ext uri="{BB962C8B-B14F-4D97-AF65-F5344CB8AC3E}">
        <p14:creationId xmlns:p14="http://schemas.microsoft.com/office/powerpoint/2010/main" val="40446202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16"/>
          <p:cNvSpPr txBox="1"/>
          <p:nvPr/>
        </p:nvSpPr>
        <p:spPr>
          <a:xfrm>
            <a:off x="3493538" y="127001"/>
            <a:ext cx="5284788" cy="1323975"/>
          </a:xfrm>
          <a:prstGeom prst="rect">
            <a:avLst/>
          </a:prstGeom>
          <a:noFill/>
        </p:spPr>
        <p:txBody>
          <a:bodyPr wrap="none">
            <a:spAutoFit/>
          </a:bodyPr>
          <a:lstStyle/>
          <a:p>
            <a:pPr algn="ctr" eaLnBrk="1" fontAlgn="auto" hangingPunct="1">
              <a:spcBef>
                <a:spcPts val="0"/>
              </a:spcBef>
              <a:spcAft>
                <a:spcPts val="0"/>
              </a:spcAft>
              <a:defRPr/>
            </a:pPr>
            <a:r>
              <a:rPr lang="es-SV" sz="4000" b="1" dirty="0">
                <a:solidFill>
                  <a:srgbClr val="0066B1"/>
                </a:solidFill>
                <a:latin typeface="+mn-lt"/>
              </a:rPr>
              <a:t>Mecanismos de </a:t>
            </a:r>
          </a:p>
          <a:p>
            <a:pPr algn="ctr" eaLnBrk="1" fontAlgn="auto" hangingPunct="1">
              <a:spcBef>
                <a:spcPts val="0"/>
              </a:spcBef>
              <a:spcAft>
                <a:spcPts val="0"/>
              </a:spcAft>
              <a:defRPr/>
            </a:pPr>
            <a:r>
              <a:rPr lang="es-ES" sz="4000" b="1" dirty="0">
                <a:solidFill>
                  <a:srgbClr val="0066B1"/>
                </a:solidFill>
                <a:latin typeface="+mn-lt"/>
              </a:rPr>
              <a:t>participaci</a:t>
            </a:r>
            <a:r>
              <a:rPr lang="es-SV" sz="4000" b="1" dirty="0">
                <a:solidFill>
                  <a:srgbClr val="0066B1"/>
                </a:solidFill>
                <a:latin typeface="+mn-lt"/>
              </a:rPr>
              <a:t>ón ciudadana</a:t>
            </a:r>
          </a:p>
        </p:txBody>
      </p:sp>
      <p:sp>
        <p:nvSpPr>
          <p:cNvPr id="5" name="Rectangle 4"/>
          <p:cNvSpPr>
            <a:spLocks noChangeArrowheads="1"/>
          </p:cNvSpPr>
          <p:nvPr/>
        </p:nvSpPr>
        <p:spPr bwMode="auto">
          <a:xfrm>
            <a:off x="1386724" y="1960684"/>
            <a:ext cx="4186555"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285750" indent="-285750" defTabSz="914400">
              <a:buFont typeface="Arial" panose="020B0604020202020204" pitchFamily="34" charset="0"/>
              <a:buChar char="•"/>
              <a:defRPr/>
            </a:pPr>
            <a:r>
              <a:rPr lang="es-SV" altLang="ja-JP" dirty="0">
                <a:solidFill>
                  <a:srgbClr val="000000"/>
                </a:solidFill>
                <a:latin typeface="+mn-lt"/>
                <a:ea typeface="Arial Unicode MS" panose="020B0604020202020204" pitchFamily="34" charset="-128"/>
                <a:cs typeface="Calibri" panose="020F0502020204030204" pitchFamily="34" charset="0"/>
              </a:rPr>
              <a:t>Sistema de consulta en sitio web.</a:t>
            </a:r>
            <a:endParaRPr lang="es-SV" altLang="ja-JP" dirty="0">
              <a:latin typeface="+mn-lt"/>
            </a:endParaRPr>
          </a:p>
          <a:p>
            <a:pPr marL="285750" indent="-285750" defTabSz="914400">
              <a:buFont typeface="Arial" panose="020B0604020202020204" pitchFamily="34" charset="0"/>
              <a:buChar char="•"/>
              <a:defRPr/>
            </a:pPr>
            <a:r>
              <a:rPr lang="es-SV" altLang="ja-JP" dirty="0">
                <a:solidFill>
                  <a:srgbClr val="000000"/>
                </a:solidFill>
                <a:latin typeface="+mn-lt"/>
                <a:ea typeface="Arial Unicode MS" panose="020B0604020202020204" pitchFamily="34" charset="-128"/>
                <a:cs typeface="Calibri" panose="020F0502020204030204" pitchFamily="34" charset="0"/>
              </a:rPr>
              <a:t>Redes Sociales: </a:t>
            </a:r>
            <a:endParaRPr lang="en-US" altLang="es-SV" dirty="0">
              <a:solidFill>
                <a:srgbClr val="000000"/>
              </a:solidFill>
              <a:latin typeface="+mn-lt"/>
              <a:ea typeface="Arial Unicode MS" panose="020B0604020202020204" pitchFamily="34" charset="-128"/>
              <a:cs typeface="Calibri" panose="020F0502020204030204" pitchFamily="34" charset="0"/>
            </a:endParaRPr>
          </a:p>
          <a:p>
            <a:pPr marL="742950" lvl="1" indent="-285750">
              <a:buFont typeface="Wingdings" panose="05000000000000000000" pitchFamily="2" charset="2"/>
              <a:buChar char="ü"/>
              <a:defRPr/>
            </a:pPr>
            <a:r>
              <a:rPr lang="en-US" altLang="es-SV" b="1" dirty="0">
                <a:solidFill>
                  <a:srgbClr val="015391"/>
                </a:solidFill>
                <a:latin typeface="+mn-lt"/>
                <a:ea typeface="Arial Unicode MS" panose="020B0604020202020204" pitchFamily="34" charset="-128"/>
                <a:cs typeface="Calibri" panose="020F0502020204030204" pitchFamily="34" charset="0"/>
              </a:rPr>
              <a:t>Facebook</a:t>
            </a:r>
            <a:r>
              <a:rPr lang="en-US" altLang="es-SV" dirty="0">
                <a:solidFill>
                  <a:srgbClr val="000000"/>
                </a:solidFill>
                <a:latin typeface="+mn-lt"/>
                <a:ea typeface="Arial Unicode MS" panose="020B0604020202020204" pitchFamily="34" charset="-128"/>
                <a:cs typeface="Calibri" panose="020F0502020204030204" pitchFamily="34" charset="0"/>
              </a:rPr>
              <a:t> (Fan page FSV)</a:t>
            </a:r>
          </a:p>
          <a:p>
            <a:pPr marL="742950" lvl="1" indent="-285750">
              <a:buFont typeface="Wingdings" panose="05000000000000000000" pitchFamily="2" charset="2"/>
              <a:buChar char="ü"/>
              <a:defRPr/>
            </a:pPr>
            <a:r>
              <a:rPr lang="en-US" altLang="es-SV" b="1" dirty="0">
                <a:solidFill>
                  <a:srgbClr val="015391"/>
                </a:solidFill>
                <a:latin typeface="+mn-lt"/>
                <a:ea typeface="Arial Unicode MS" panose="020B0604020202020204" pitchFamily="34" charset="-128"/>
                <a:cs typeface="Calibri" panose="020F0502020204030204" pitchFamily="34" charset="0"/>
              </a:rPr>
              <a:t>Twitter</a:t>
            </a:r>
            <a:r>
              <a:rPr lang="en-US" altLang="es-SV" dirty="0">
                <a:solidFill>
                  <a:srgbClr val="000000"/>
                </a:solidFill>
                <a:latin typeface="+mn-lt"/>
                <a:ea typeface="Arial Unicode MS" panose="020B0604020202020204" pitchFamily="34" charset="-128"/>
                <a:cs typeface="Calibri" panose="020F0502020204030204" pitchFamily="34" charset="0"/>
              </a:rPr>
              <a:t> (@</a:t>
            </a:r>
            <a:r>
              <a:rPr lang="en-US" altLang="es-SV" dirty="0" err="1">
                <a:solidFill>
                  <a:srgbClr val="000000"/>
                </a:solidFill>
                <a:latin typeface="+mn-lt"/>
                <a:ea typeface="Arial Unicode MS" panose="020B0604020202020204" pitchFamily="34" charset="-128"/>
                <a:cs typeface="Calibri" panose="020F0502020204030204" pitchFamily="34" charset="0"/>
              </a:rPr>
              <a:t>FSVElSalvador</a:t>
            </a:r>
            <a:r>
              <a:rPr lang="en-US" altLang="es-SV" dirty="0">
                <a:solidFill>
                  <a:srgbClr val="000000"/>
                </a:solidFill>
                <a:latin typeface="+mn-lt"/>
                <a:ea typeface="Arial Unicode MS" panose="020B0604020202020204" pitchFamily="34" charset="-128"/>
                <a:cs typeface="Calibri" panose="020F0502020204030204" pitchFamily="34" charset="0"/>
              </a:rPr>
              <a:t>) </a:t>
            </a:r>
            <a:endParaRPr lang="en-US" altLang="es-SV" dirty="0" smtClean="0">
              <a:solidFill>
                <a:srgbClr val="000000"/>
              </a:solidFill>
              <a:latin typeface="+mn-lt"/>
              <a:ea typeface="Arial Unicode MS" panose="020B0604020202020204" pitchFamily="34" charset="-128"/>
              <a:cs typeface="Calibri" panose="020F0502020204030204" pitchFamily="34" charset="0"/>
            </a:endParaRPr>
          </a:p>
          <a:p>
            <a:pPr marL="742950" lvl="1" indent="-285750">
              <a:buFont typeface="Wingdings" panose="05000000000000000000" pitchFamily="2" charset="2"/>
              <a:buChar char="ü"/>
              <a:defRPr/>
            </a:pPr>
            <a:r>
              <a:rPr lang="es-SV" altLang="es-SV" b="1" dirty="0" smtClean="0">
                <a:solidFill>
                  <a:srgbClr val="015391"/>
                </a:solidFill>
                <a:latin typeface="+mn-lt"/>
                <a:ea typeface="Arial Unicode MS" panose="020B0604020202020204" pitchFamily="34" charset="-128"/>
                <a:cs typeface="Calibri" panose="020F0502020204030204" pitchFamily="34" charset="0"/>
              </a:rPr>
              <a:t>YouTube</a:t>
            </a:r>
          </a:p>
          <a:p>
            <a:pPr marL="742950" lvl="1" indent="-285750">
              <a:buFont typeface="Wingdings" panose="05000000000000000000" pitchFamily="2" charset="2"/>
              <a:buChar char="ü"/>
              <a:defRPr/>
            </a:pPr>
            <a:r>
              <a:rPr lang="es-ES" altLang="es-SV" b="1" dirty="0" smtClean="0">
                <a:solidFill>
                  <a:srgbClr val="015391"/>
                </a:solidFill>
                <a:latin typeface="+mn-lt"/>
                <a:ea typeface="Arial Unicode MS" panose="020B0604020202020204" pitchFamily="34" charset="-128"/>
                <a:cs typeface="Calibri" panose="020F0502020204030204" pitchFamily="34" charset="0"/>
              </a:rPr>
              <a:t>Instagram</a:t>
            </a:r>
            <a:endParaRPr lang="es-SV" altLang="es-SV" b="1" dirty="0">
              <a:solidFill>
                <a:srgbClr val="015391"/>
              </a:solidFill>
              <a:latin typeface="+mn-lt"/>
              <a:ea typeface="Arial Unicode MS" panose="020B0604020202020204" pitchFamily="34" charset="-128"/>
              <a:cs typeface="Calibri" panose="020F0502020204030204" pitchFamily="34" charset="0"/>
            </a:endParaRPr>
          </a:p>
          <a:p>
            <a:pPr marL="285750" indent="-285750">
              <a:buFont typeface="Arial" panose="020B0604020202020204" pitchFamily="34" charset="0"/>
              <a:buChar char="•"/>
              <a:defRPr/>
            </a:pPr>
            <a:r>
              <a:rPr lang="es-SV" altLang="es-SV" dirty="0">
                <a:solidFill>
                  <a:srgbClr val="000000"/>
                </a:solidFill>
                <a:latin typeface="+mn-lt"/>
                <a:ea typeface="Arial Unicode MS" panose="020B0604020202020204" pitchFamily="34" charset="-128"/>
                <a:cs typeface="Calibri" panose="020F0502020204030204" pitchFamily="34" charset="0"/>
              </a:rPr>
              <a:t>FSV APP.</a:t>
            </a:r>
          </a:p>
          <a:p>
            <a:pPr marL="285750" indent="-285750">
              <a:buFont typeface="Arial" panose="020B0604020202020204" pitchFamily="34" charset="0"/>
              <a:buChar char="•"/>
              <a:defRPr/>
            </a:pPr>
            <a:r>
              <a:rPr lang="es-SV" altLang="es-SV" dirty="0">
                <a:solidFill>
                  <a:srgbClr val="000000"/>
                </a:solidFill>
                <a:latin typeface="+mn-lt"/>
                <a:ea typeface="Arial Unicode MS" panose="020B0604020202020204" pitchFamily="34" charset="-128"/>
                <a:cs typeface="Calibri" panose="020F0502020204030204" pitchFamily="34" charset="0"/>
              </a:rPr>
              <a:t>Buzones de Sugerencias.</a:t>
            </a:r>
          </a:p>
          <a:p>
            <a:pPr marL="285750" indent="-285750">
              <a:buFont typeface="Arial" panose="020B0604020202020204" pitchFamily="34" charset="0"/>
              <a:buChar char="•"/>
              <a:defRPr/>
            </a:pPr>
            <a:r>
              <a:rPr lang="es-SV" altLang="es-SV" dirty="0">
                <a:solidFill>
                  <a:srgbClr val="000000"/>
                </a:solidFill>
                <a:latin typeface="+mn-lt"/>
                <a:ea typeface="Arial Unicode MS" panose="020B0604020202020204" pitchFamily="34" charset="-128"/>
                <a:cs typeface="Calibri" panose="020F0502020204030204" pitchFamily="34" charset="0"/>
              </a:rPr>
              <a:t>Encuestas de satisfacción al cliente.</a:t>
            </a:r>
          </a:p>
          <a:p>
            <a:pPr marL="285750" indent="-285750">
              <a:buFont typeface="Arial" panose="020B0604020202020204" pitchFamily="34" charset="0"/>
              <a:buChar char="•"/>
              <a:defRPr/>
            </a:pPr>
            <a:r>
              <a:rPr lang="es-SV" altLang="es-SV" dirty="0">
                <a:solidFill>
                  <a:srgbClr val="000000"/>
                </a:solidFill>
                <a:latin typeface="+mn-lt"/>
                <a:ea typeface="Arial Unicode MS" panose="020B0604020202020204" pitchFamily="34" charset="-128"/>
                <a:cs typeface="Calibri" panose="020F0502020204030204" pitchFamily="34" charset="0"/>
              </a:rPr>
              <a:t>Audiencias Públicas de Rendición de Cuentas.</a:t>
            </a:r>
          </a:p>
          <a:p>
            <a:pPr marL="285750" indent="-285750" algn="just">
              <a:buFont typeface="Arial" panose="020B0604020202020204" pitchFamily="34" charset="0"/>
              <a:buChar char="•"/>
              <a:defRPr/>
            </a:pPr>
            <a:r>
              <a:rPr lang="es-SV" altLang="es-SV" dirty="0">
                <a:solidFill>
                  <a:srgbClr val="000000"/>
                </a:solidFill>
                <a:latin typeface="+mn-lt"/>
                <a:ea typeface="Arial Unicode MS" panose="020B0604020202020204" pitchFamily="34" charset="-128"/>
                <a:cs typeface="Calibri" panose="020F0502020204030204" pitchFamily="34" charset="0"/>
              </a:rPr>
              <a:t>Programa de Capacitaciones a la ciudadanía (Educación Financiera y Derecho de Acceso a la Información).</a:t>
            </a:r>
          </a:p>
        </p:txBody>
      </p:sp>
      <p:pic>
        <p:nvPicPr>
          <p:cNvPr id="6" name="Imagen 5"/>
          <p:cNvPicPr>
            <a:picLocks noChangeAspect="1"/>
          </p:cNvPicPr>
          <p:nvPr/>
        </p:nvPicPr>
        <p:blipFill>
          <a:blip r:embed="rId2"/>
          <a:stretch>
            <a:fillRect/>
          </a:stretch>
        </p:blipFill>
        <p:spPr>
          <a:xfrm>
            <a:off x="6637004" y="1960684"/>
            <a:ext cx="4023360" cy="3858364"/>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A53D7569-C6F6-4474-BAB9-CEECD1EE6AB9}"/>
              </a:ext>
            </a:extLst>
          </p:cNvPr>
          <p:cNvSpPr>
            <a:spLocks noGrp="1"/>
          </p:cNvSpPr>
          <p:nvPr>
            <p:ph type="ctrTitle"/>
          </p:nvPr>
        </p:nvSpPr>
        <p:spPr>
          <a:xfrm>
            <a:off x="3581400" y="4414617"/>
            <a:ext cx="5981700" cy="590551"/>
          </a:xfrm>
        </p:spPr>
        <p:txBody>
          <a:bodyPr>
            <a:noAutofit/>
          </a:bodyPr>
          <a:lstStyle/>
          <a:p>
            <a:r>
              <a:rPr lang="es-ES" sz="2400" dirty="0"/>
              <a:t>Contrataciones y adquisiciones, personal activo, denuncias y reclamos</a:t>
            </a:r>
          </a:p>
        </p:txBody>
      </p:sp>
      <p:sp>
        <p:nvSpPr>
          <p:cNvPr id="7" name="Subtítulo 6">
            <a:extLst>
              <a:ext uri="{FF2B5EF4-FFF2-40B4-BE49-F238E27FC236}">
                <a16:creationId xmlns:a16="http://schemas.microsoft.com/office/drawing/2014/main" id="{3EDE4CEB-17E9-42A5-A19F-B28F14FC54B2}"/>
              </a:ext>
            </a:extLst>
          </p:cNvPr>
          <p:cNvSpPr>
            <a:spLocks noGrp="1"/>
          </p:cNvSpPr>
          <p:nvPr>
            <p:ph type="subTitle" idx="1"/>
          </p:nvPr>
        </p:nvSpPr>
        <p:spPr/>
        <p:txBody>
          <a:bodyPr/>
          <a:lstStyle/>
          <a:p>
            <a:endParaRPr lang="es-SV"/>
          </a:p>
        </p:txBody>
      </p:sp>
      <p:pic>
        <p:nvPicPr>
          <p:cNvPr id="8" name="Marcador de contenido 7" descr="Imagen que contiene interior, persona, techo, portátil&#10;&#10;Descripción generada automáticamente">
            <a:extLst>
              <a:ext uri="{FF2B5EF4-FFF2-40B4-BE49-F238E27FC236}">
                <a16:creationId xmlns:a16="http://schemas.microsoft.com/office/drawing/2014/main" id="{9363B2E3-3B14-4ABC-814C-03C2EA41BFD1}"/>
              </a:ext>
            </a:extLst>
          </p:cNvPr>
          <p:cNvPicPr>
            <a:picLocks noGrp="1" noChangeAspect="1"/>
          </p:cNvPicPr>
          <p:nvPr>
            <p:ph sz="quarter" idx="10"/>
          </p:nvPr>
        </p:nvPicPr>
        <p:blipFill rotWithShape="1">
          <a:blip r:embed="rId2" cstate="print">
            <a:extLst>
              <a:ext uri="{28A0092B-C50C-407E-A947-70E740481C1C}">
                <a14:useLocalDpi xmlns:a14="http://schemas.microsoft.com/office/drawing/2010/main" val="0"/>
              </a:ext>
            </a:extLst>
          </a:blip>
          <a:srcRect t="18780" b="11971"/>
          <a:stretch/>
        </p:blipFill>
        <p:spPr>
          <a:xfrm>
            <a:off x="3179299" y="0"/>
            <a:ext cx="9012702" cy="4149970"/>
          </a:xfrm>
        </p:spPr>
      </p:pic>
    </p:spTree>
    <p:extLst>
      <p:ext uri="{BB962C8B-B14F-4D97-AF65-F5344CB8AC3E}">
        <p14:creationId xmlns:p14="http://schemas.microsoft.com/office/powerpoint/2010/main" val="18805119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TextBox 16"/>
          <p:cNvSpPr txBox="1">
            <a:spLocks noChangeArrowheads="1"/>
          </p:cNvSpPr>
          <p:nvPr/>
        </p:nvSpPr>
        <p:spPr bwMode="auto">
          <a:xfrm>
            <a:off x="2557462" y="667877"/>
            <a:ext cx="70770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SV" altLang="es-SV" sz="3600" b="1" dirty="0">
                <a:solidFill>
                  <a:srgbClr val="0066B1"/>
                </a:solidFill>
                <a:cs typeface="Calibri" panose="020F0502020204030204" pitchFamily="34" charset="0"/>
              </a:rPr>
              <a:t>Contrataciones y adquisiciones</a:t>
            </a:r>
          </a:p>
        </p:txBody>
      </p:sp>
      <p:sp>
        <p:nvSpPr>
          <p:cNvPr id="44036" name="15 Rectángulo"/>
          <p:cNvSpPr>
            <a:spLocks noChangeArrowheads="1"/>
          </p:cNvSpPr>
          <p:nvPr/>
        </p:nvSpPr>
        <p:spPr bwMode="auto">
          <a:xfrm>
            <a:off x="1480212" y="1214627"/>
            <a:ext cx="930777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50000"/>
              </a:lnSpc>
              <a:spcBef>
                <a:spcPct val="0"/>
              </a:spcBef>
              <a:buFontTx/>
              <a:buNone/>
            </a:pPr>
            <a:r>
              <a:rPr lang="es-SV" altLang="es-SV" sz="1600" dirty="0">
                <a:solidFill>
                  <a:srgbClr val="000000"/>
                </a:solidFill>
                <a:ea typeface="MS Mincho" pitchFamily="49" charset="-128"/>
                <a:cs typeface="Calibri" panose="020F0502020204030204" pitchFamily="34" charset="0"/>
              </a:rPr>
              <a:t>En el período Junio 2014 - Mayo 2019, se ejecutaron </a:t>
            </a:r>
            <a:r>
              <a:rPr lang="es-SV" altLang="es-SV" sz="1600" b="1" dirty="0">
                <a:solidFill>
                  <a:srgbClr val="0070C0"/>
                </a:solidFill>
                <a:ea typeface="MS Mincho" pitchFamily="49" charset="-128"/>
                <a:cs typeface="Calibri" panose="020F0502020204030204" pitchFamily="34" charset="0"/>
              </a:rPr>
              <a:t>4,354</a:t>
            </a:r>
            <a:r>
              <a:rPr lang="es-SV" altLang="es-SV" sz="1600" dirty="0">
                <a:solidFill>
                  <a:srgbClr val="000000"/>
                </a:solidFill>
                <a:ea typeface="MS Mincho" pitchFamily="49" charset="-128"/>
                <a:cs typeface="Calibri" panose="020F0502020204030204" pitchFamily="34" charset="0"/>
              </a:rPr>
              <a:t> contrataciones de bienes, servicios y obras por un valor total de</a:t>
            </a:r>
            <a:r>
              <a:rPr lang="es-SV" altLang="es-SV" sz="1600" dirty="0">
                <a:ea typeface="MS Mincho" pitchFamily="49" charset="-128"/>
                <a:cs typeface="Calibri" panose="020F0502020204030204" pitchFamily="34" charset="0"/>
              </a:rPr>
              <a:t> </a:t>
            </a:r>
            <a:r>
              <a:rPr lang="es-SV" altLang="es-SV" sz="1600" b="1" dirty="0">
                <a:solidFill>
                  <a:srgbClr val="0070C0"/>
                </a:solidFill>
                <a:ea typeface="MS Mincho" pitchFamily="49" charset="-128"/>
                <a:cs typeface="Calibri" panose="020F0502020204030204" pitchFamily="34" charset="0"/>
              </a:rPr>
              <a:t>US$38.54 </a:t>
            </a:r>
            <a:r>
              <a:rPr lang="es-SV" altLang="es-SV" sz="1600" dirty="0">
                <a:solidFill>
                  <a:srgbClr val="000000"/>
                </a:solidFill>
                <a:ea typeface="MS Mincho" pitchFamily="49" charset="-128"/>
                <a:cs typeface="Calibri" panose="020F0502020204030204" pitchFamily="34" charset="0"/>
              </a:rPr>
              <a:t>millones, habiéndose </a:t>
            </a:r>
            <a:r>
              <a:rPr lang="es-SV" altLang="es-SV" sz="1600" dirty="0">
                <a:ea typeface="MS Mincho" pitchFamily="49" charset="-128"/>
                <a:cs typeface="Calibri" panose="020F0502020204030204" pitchFamily="34" charset="0"/>
              </a:rPr>
              <a:t>otorgado </a:t>
            </a:r>
            <a:r>
              <a:rPr lang="es-SV" altLang="es-SV" sz="1600" b="1" dirty="0">
                <a:solidFill>
                  <a:srgbClr val="0070C0"/>
                </a:solidFill>
                <a:ea typeface="MS Mincho" pitchFamily="49" charset="-128"/>
                <a:cs typeface="Calibri" panose="020F0502020204030204" pitchFamily="34" charset="0"/>
              </a:rPr>
              <a:t>41 </a:t>
            </a:r>
            <a:r>
              <a:rPr lang="es-SV" altLang="es-SV" sz="1600" dirty="0">
                <a:ea typeface="MS Mincho" pitchFamily="49" charset="-128"/>
                <a:cs typeface="Calibri" panose="020F0502020204030204" pitchFamily="34" charset="0"/>
              </a:rPr>
              <a:t>prórrogas de contratos</a:t>
            </a:r>
            <a:r>
              <a:rPr lang="es-SV" altLang="es-SV" sz="1600" dirty="0">
                <a:solidFill>
                  <a:srgbClr val="FF0000"/>
                </a:solidFill>
                <a:ea typeface="MS Mincho" pitchFamily="49" charset="-128"/>
                <a:cs typeface="Calibri" panose="020F0502020204030204" pitchFamily="34" charset="0"/>
              </a:rPr>
              <a:t> </a:t>
            </a:r>
            <a:r>
              <a:rPr lang="es-SV" altLang="es-SV" sz="1600" dirty="0">
                <a:ea typeface="MS Mincho" pitchFamily="49" charset="-128"/>
                <a:cs typeface="Calibri" panose="020F0502020204030204" pitchFamily="34" charset="0"/>
              </a:rPr>
              <a:t>por </a:t>
            </a:r>
            <a:r>
              <a:rPr lang="es-SV" altLang="es-SV" sz="1600" b="1" dirty="0">
                <a:solidFill>
                  <a:srgbClr val="0070C0"/>
                </a:solidFill>
                <a:ea typeface="MS Mincho" pitchFamily="49" charset="-128"/>
                <a:cs typeface="Calibri" panose="020F0502020204030204" pitchFamily="34" charset="0"/>
              </a:rPr>
              <a:t>US$9.46 </a:t>
            </a:r>
            <a:r>
              <a:rPr lang="es-SV" altLang="es-SV" sz="1600" dirty="0">
                <a:solidFill>
                  <a:srgbClr val="000000"/>
                </a:solidFill>
                <a:ea typeface="MS Mincho" pitchFamily="49" charset="-128"/>
                <a:cs typeface="Calibri" panose="020F0502020204030204" pitchFamily="34" charset="0"/>
              </a:rPr>
              <a:t>millones y encontrándose </a:t>
            </a:r>
            <a:r>
              <a:rPr lang="es-SV" altLang="es-SV" sz="1600" b="1" dirty="0">
                <a:solidFill>
                  <a:srgbClr val="0070C0"/>
                </a:solidFill>
                <a:ea typeface="MS Mincho" pitchFamily="49" charset="-128"/>
                <a:cs typeface="Calibri" panose="020F0502020204030204" pitchFamily="34" charset="0"/>
              </a:rPr>
              <a:t>14 </a:t>
            </a:r>
            <a:r>
              <a:rPr lang="es-SV" altLang="es-SV" sz="1600" dirty="0">
                <a:solidFill>
                  <a:srgbClr val="000000"/>
                </a:solidFill>
                <a:ea typeface="MS Mincho" pitchFamily="49" charset="-128"/>
                <a:cs typeface="Calibri" panose="020F0502020204030204" pitchFamily="34" charset="0"/>
              </a:rPr>
              <a:t>procesos en ejecución.</a:t>
            </a:r>
          </a:p>
        </p:txBody>
      </p:sp>
      <p:sp>
        <p:nvSpPr>
          <p:cNvPr id="44037" name="TextBox 16"/>
          <p:cNvSpPr txBox="1">
            <a:spLocks noChangeArrowheads="1"/>
          </p:cNvSpPr>
          <p:nvPr/>
        </p:nvSpPr>
        <p:spPr bwMode="auto">
          <a:xfrm>
            <a:off x="2595564" y="2561323"/>
            <a:ext cx="70770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SV" altLang="es-SV" sz="3600" b="1" dirty="0">
                <a:solidFill>
                  <a:srgbClr val="0066B1"/>
                </a:solidFill>
                <a:cs typeface="Calibri" panose="020F0502020204030204" pitchFamily="34" charset="0"/>
              </a:rPr>
              <a:t>Personal activo</a:t>
            </a:r>
          </a:p>
        </p:txBody>
      </p:sp>
      <p:sp>
        <p:nvSpPr>
          <p:cNvPr id="44038" name="Rectángulo 5"/>
          <p:cNvSpPr>
            <a:spLocks noChangeArrowheads="1"/>
          </p:cNvSpPr>
          <p:nvPr/>
        </p:nvSpPr>
        <p:spPr bwMode="auto">
          <a:xfrm>
            <a:off x="1452916" y="3074417"/>
            <a:ext cx="943799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50000"/>
              </a:lnSpc>
              <a:spcBef>
                <a:spcPct val="0"/>
              </a:spcBef>
              <a:spcAft>
                <a:spcPts val="600"/>
              </a:spcAft>
              <a:buNone/>
            </a:pPr>
            <a:r>
              <a:rPr lang="es-SV" altLang="es-SV" sz="1600" dirty="0">
                <a:solidFill>
                  <a:srgbClr val="000000"/>
                </a:solidFill>
                <a:ea typeface="MS Mincho" pitchFamily="49" charset="-128"/>
                <a:cs typeface="Calibri" panose="020F0502020204030204" pitchFamily="34" charset="0"/>
              </a:rPr>
              <a:t>De Junio 2014 - Mayo 2019, se ha registrado un incremento de </a:t>
            </a:r>
            <a:r>
              <a:rPr lang="es-SV" altLang="es-SV" sz="1600" b="1" dirty="0">
                <a:solidFill>
                  <a:srgbClr val="0070C0"/>
                </a:solidFill>
                <a:ea typeface="MS Mincho" pitchFamily="49" charset="-128"/>
                <a:cs typeface="Calibri" panose="020F0502020204030204" pitchFamily="34" charset="0"/>
              </a:rPr>
              <a:t>42</a:t>
            </a:r>
            <a:r>
              <a:rPr lang="es-SV" altLang="es-SV" sz="1600" dirty="0">
                <a:solidFill>
                  <a:srgbClr val="000000"/>
                </a:solidFill>
                <a:ea typeface="MS Mincho" pitchFamily="49" charset="-128"/>
                <a:cs typeface="Calibri" panose="020F0502020204030204" pitchFamily="34" charset="0"/>
              </a:rPr>
              <a:t> empleados (</a:t>
            </a:r>
            <a:r>
              <a:rPr lang="es-SV" altLang="es-SV" sz="1600" b="1" dirty="0">
                <a:solidFill>
                  <a:srgbClr val="0070C0"/>
                </a:solidFill>
                <a:ea typeface="MS Mincho" pitchFamily="49" charset="-128"/>
                <a:cs typeface="Calibri" panose="020F0502020204030204" pitchFamily="34" charset="0"/>
              </a:rPr>
              <a:t>8.8%</a:t>
            </a:r>
            <a:r>
              <a:rPr lang="es-SV" altLang="es-SV" sz="1600" dirty="0">
                <a:solidFill>
                  <a:srgbClr val="000000"/>
                </a:solidFill>
                <a:ea typeface="MS Mincho" pitchFamily="49" charset="-128"/>
                <a:cs typeface="Calibri" panose="020F0502020204030204" pitchFamily="34" charset="0"/>
              </a:rPr>
              <a:t>) en la gran familia del FSV,  lo cual es consistente con el crecimiento en las operaciones institucionales y la mejora en los servicios a los ciudadanos, todo ello autorizado por la Junta Directiva. Al mes de mayo 2019, se cuenta con </a:t>
            </a:r>
            <a:r>
              <a:rPr lang="es-SV" altLang="es-SV" sz="1600" b="1" dirty="0">
                <a:solidFill>
                  <a:srgbClr val="0070C0"/>
                </a:solidFill>
                <a:ea typeface="MS Mincho" pitchFamily="49" charset="-128"/>
                <a:cs typeface="Calibri" panose="020F0502020204030204" pitchFamily="34" charset="0"/>
              </a:rPr>
              <a:t>519 </a:t>
            </a:r>
            <a:r>
              <a:rPr lang="es-SV" altLang="es-SV" sz="1600" dirty="0">
                <a:solidFill>
                  <a:srgbClr val="000000"/>
                </a:solidFill>
                <a:ea typeface="MS Mincho" pitchFamily="49" charset="-128"/>
                <a:cs typeface="Calibri" panose="020F0502020204030204" pitchFamily="34" charset="0"/>
              </a:rPr>
              <a:t>empleados activos, de los cuales </a:t>
            </a:r>
            <a:r>
              <a:rPr lang="es-SV" altLang="es-SV" sz="1600" b="1" dirty="0">
                <a:solidFill>
                  <a:srgbClr val="0070C0"/>
                </a:solidFill>
                <a:ea typeface="MS Mincho" pitchFamily="49" charset="-128"/>
                <a:cs typeface="Calibri" panose="020F0502020204030204" pitchFamily="34" charset="0"/>
              </a:rPr>
              <a:t>51.6%</a:t>
            </a:r>
            <a:r>
              <a:rPr lang="es-SV" altLang="es-SV" sz="1600" dirty="0">
                <a:solidFill>
                  <a:srgbClr val="000000"/>
                </a:solidFill>
                <a:ea typeface="MS Mincho" pitchFamily="49" charset="-128"/>
                <a:cs typeface="Calibri" panose="020F0502020204030204" pitchFamily="34" charset="0"/>
              </a:rPr>
              <a:t> son mujeres y </a:t>
            </a:r>
            <a:r>
              <a:rPr lang="es-SV" altLang="es-SV" sz="1600" b="1" dirty="0">
                <a:solidFill>
                  <a:srgbClr val="0070C0"/>
                </a:solidFill>
                <a:ea typeface="MS Mincho" pitchFamily="49" charset="-128"/>
                <a:cs typeface="Calibri" panose="020F0502020204030204" pitchFamily="34" charset="0"/>
              </a:rPr>
              <a:t>48.4%</a:t>
            </a:r>
            <a:r>
              <a:rPr lang="es-SV" altLang="es-SV" sz="1600" dirty="0">
                <a:solidFill>
                  <a:srgbClr val="000000"/>
                </a:solidFill>
                <a:ea typeface="MS Mincho" pitchFamily="49" charset="-128"/>
                <a:cs typeface="Calibri" panose="020F0502020204030204" pitchFamily="34" charset="0"/>
              </a:rPr>
              <a:t> son hombres.</a:t>
            </a:r>
            <a:endParaRPr lang="es-SV" altLang="es-SV" sz="1600" dirty="0">
              <a:ea typeface="MS Mincho" pitchFamily="49" charset="-128"/>
              <a:cs typeface="Calibri" panose="020F0502020204030204" pitchFamily="34" charset="0"/>
            </a:endParaRPr>
          </a:p>
        </p:txBody>
      </p:sp>
      <p:sp>
        <p:nvSpPr>
          <p:cNvPr id="12" name="Título 1"/>
          <p:cNvSpPr txBox="1">
            <a:spLocks/>
          </p:cNvSpPr>
          <p:nvPr/>
        </p:nvSpPr>
        <p:spPr>
          <a:xfrm>
            <a:off x="2492373" y="4859293"/>
            <a:ext cx="7283450" cy="539750"/>
          </a:xfrm>
          <a:prstGeom prst="rect">
            <a:avLst/>
          </a:prstGeom>
        </p:spPr>
        <p:txBody>
          <a:bodyPr anchor="ctr"/>
          <a:lstStyle>
            <a:lvl1pPr algn="ctr" defTabSz="914400" rtl="0" eaLnBrk="1" latinLnBrk="0" hangingPunct="1">
              <a:spcBef>
                <a:spcPct val="0"/>
              </a:spcBef>
              <a:buNone/>
              <a:defRPr sz="3200" b="1" kern="1200">
                <a:solidFill>
                  <a:srgbClr val="002060"/>
                </a:solidFill>
                <a:latin typeface="Cambria" pitchFamily="18" charset="0"/>
                <a:ea typeface="+mj-ea"/>
                <a:cs typeface="Andalus" pitchFamily="18" charset="-78"/>
              </a:defRPr>
            </a:lvl1pPr>
          </a:lstStyle>
          <a:p>
            <a:pPr>
              <a:defRPr/>
            </a:pPr>
            <a:r>
              <a:rPr lang="es-SV" sz="3600" dirty="0">
                <a:solidFill>
                  <a:srgbClr val="0066B1"/>
                </a:solidFill>
                <a:latin typeface="Calibri" panose="020F0502020204030204" pitchFamily="34" charset="0"/>
                <a:ea typeface="+mn-ea"/>
                <a:cs typeface="Calibri" panose="020F0502020204030204" pitchFamily="34" charset="0"/>
              </a:rPr>
              <a:t>Denuncias y reclamos</a:t>
            </a:r>
          </a:p>
        </p:txBody>
      </p:sp>
      <p:sp>
        <p:nvSpPr>
          <p:cNvPr id="44040" name="Rectángulo 16"/>
          <p:cNvSpPr>
            <a:spLocks noChangeArrowheads="1"/>
          </p:cNvSpPr>
          <p:nvPr/>
        </p:nvSpPr>
        <p:spPr bwMode="auto">
          <a:xfrm>
            <a:off x="1480212" y="5377181"/>
            <a:ext cx="930777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50000"/>
              </a:lnSpc>
              <a:spcBef>
                <a:spcPct val="0"/>
              </a:spcBef>
              <a:spcAft>
                <a:spcPts val="600"/>
              </a:spcAft>
              <a:buNone/>
            </a:pPr>
            <a:r>
              <a:rPr lang="es-SV" altLang="es-SV" sz="1600" dirty="0">
                <a:solidFill>
                  <a:srgbClr val="000000"/>
                </a:solidFill>
                <a:cs typeface="Calibri" panose="020F0502020204030204" pitchFamily="34" charset="0"/>
              </a:rPr>
              <a:t>En el período Junio 2014 - Mayo 2019, s</a:t>
            </a:r>
            <a:r>
              <a:rPr lang="es-SV" altLang="es-SV" sz="1600" dirty="0">
                <a:solidFill>
                  <a:srgbClr val="000000"/>
                </a:solidFill>
                <a:ea typeface="MS Mincho" pitchFamily="49" charset="-128"/>
                <a:cs typeface="Calibri" panose="020F0502020204030204" pitchFamily="34" charset="0"/>
              </a:rPr>
              <a:t>e registraron </a:t>
            </a:r>
            <a:r>
              <a:rPr lang="es-SV" altLang="es-SV" sz="1600" b="1" dirty="0">
                <a:solidFill>
                  <a:srgbClr val="0070C0"/>
                </a:solidFill>
                <a:cs typeface="Calibri" panose="020F0502020204030204" pitchFamily="34" charset="0"/>
              </a:rPr>
              <a:t>8 </a:t>
            </a:r>
            <a:r>
              <a:rPr lang="es-SV" altLang="es-SV" sz="1600" dirty="0">
                <a:solidFill>
                  <a:srgbClr val="000000"/>
                </a:solidFill>
                <a:ea typeface="MS Mincho" pitchFamily="49" charset="-128"/>
              </a:rPr>
              <a:t>casos de denuncias ante la Fiscalía General de la República relacionadas con usuarios. Por otra parte, no se registraron casos que denunciar ante el Tribunal de Ética Gubernamental.</a:t>
            </a:r>
          </a:p>
        </p:txBody>
      </p:sp>
    </p:spTree>
    <p:extLst>
      <p:ext uri="{BB962C8B-B14F-4D97-AF65-F5344CB8AC3E}">
        <p14:creationId xmlns:p14="http://schemas.microsoft.com/office/powerpoint/2010/main" val="42203693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A53D7569-C6F6-4474-BAB9-CEECD1EE6AB9}"/>
              </a:ext>
            </a:extLst>
          </p:cNvPr>
          <p:cNvSpPr>
            <a:spLocks noGrp="1"/>
          </p:cNvSpPr>
          <p:nvPr>
            <p:ph type="ctrTitle"/>
          </p:nvPr>
        </p:nvSpPr>
        <p:spPr>
          <a:xfrm>
            <a:off x="3581400" y="4344277"/>
            <a:ext cx="5981700" cy="590551"/>
          </a:xfrm>
        </p:spPr>
        <p:txBody>
          <a:bodyPr>
            <a:noAutofit/>
          </a:bodyPr>
          <a:lstStyle/>
          <a:p>
            <a:r>
              <a:rPr lang="es-ES" sz="3200" dirty="0"/>
              <a:t>Dificultades y acciones de mejora</a:t>
            </a:r>
          </a:p>
        </p:txBody>
      </p:sp>
      <p:sp>
        <p:nvSpPr>
          <p:cNvPr id="7" name="Subtítulo 6">
            <a:extLst>
              <a:ext uri="{FF2B5EF4-FFF2-40B4-BE49-F238E27FC236}">
                <a16:creationId xmlns:a16="http://schemas.microsoft.com/office/drawing/2014/main" id="{3EDE4CEB-17E9-42A5-A19F-B28F14FC54B2}"/>
              </a:ext>
            </a:extLst>
          </p:cNvPr>
          <p:cNvSpPr>
            <a:spLocks noGrp="1"/>
          </p:cNvSpPr>
          <p:nvPr>
            <p:ph type="subTitle" idx="1"/>
          </p:nvPr>
        </p:nvSpPr>
        <p:spPr/>
        <p:txBody>
          <a:bodyPr/>
          <a:lstStyle/>
          <a:p>
            <a:endParaRPr lang="es-SV" dirty="0"/>
          </a:p>
        </p:txBody>
      </p:sp>
      <p:pic>
        <p:nvPicPr>
          <p:cNvPr id="8" name="Marcador de contenido 7" descr="Imagen que contiene interior, mesa, persona, pared&#10;&#10;Descripción generada automáticamente">
            <a:extLst>
              <a:ext uri="{FF2B5EF4-FFF2-40B4-BE49-F238E27FC236}">
                <a16:creationId xmlns:a16="http://schemas.microsoft.com/office/drawing/2014/main" id="{3C7D3460-FC58-496D-9064-2199576D5CE0}"/>
              </a:ext>
            </a:extLst>
          </p:cNvPr>
          <p:cNvPicPr>
            <a:picLocks noGrp="1" noChangeAspect="1"/>
          </p:cNvPicPr>
          <p:nvPr>
            <p:ph sz="quarter" idx="10"/>
          </p:nvPr>
        </p:nvPicPr>
        <p:blipFill rotWithShape="1">
          <a:blip r:embed="rId2" cstate="print">
            <a:extLst>
              <a:ext uri="{28A0092B-C50C-407E-A947-70E740481C1C}">
                <a14:useLocalDpi xmlns:a14="http://schemas.microsoft.com/office/drawing/2010/main" val="0"/>
              </a:ext>
            </a:extLst>
          </a:blip>
          <a:srcRect l="206" t="8356" r="-206" b="21598"/>
          <a:stretch/>
        </p:blipFill>
        <p:spPr>
          <a:xfrm>
            <a:off x="3193366" y="0"/>
            <a:ext cx="9016785" cy="4121834"/>
          </a:xfrm>
        </p:spPr>
      </p:pic>
    </p:spTree>
    <p:extLst>
      <p:ext uri="{BB962C8B-B14F-4D97-AF65-F5344CB8AC3E}">
        <p14:creationId xmlns:p14="http://schemas.microsoft.com/office/powerpoint/2010/main" val="4018677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16"/>
          <p:cNvSpPr txBox="1"/>
          <p:nvPr/>
        </p:nvSpPr>
        <p:spPr>
          <a:xfrm>
            <a:off x="3759200" y="356031"/>
            <a:ext cx="4673600" cy="708025"/>
          </a:xfrm>
          <a:prstGeom prst="rect">
            <a:avLst/>
          </a:prstGeom>
          <a:noFill/>
        </p:spPr>
        <p:txBody>
          <a:bodyPr wrap="none">
            <a:spAutoFit/>
          </a:bodyPr>
          <a:lstStyle/>
          <a:p>
            <a:pPr eaLnBrk="1" fontAlgn="auto" hangingPunct="1">
              <a:spcBef>
                <a:spcPts val="0"/>
              </a:spcBef>
              <a:spcAft>
                <a:spcPts val="0"/>
              </a:spcAft>
              <a:defRPr/>
            </a:pPr>
            <a:r>
              <a:rPr lang="es-SV" sz="4000" b="1" dirty="0">
                <a:solidFill>
                  <a:srgbClr val="0066B1"/>
                </a:solidFill>
                <a:latin typeface="+mj-lt"/>
              </a:rPr>
              <a:t>Resultados generales</a:t>
            </a:r>
            <a:endParaRPr lang="en-US" sz="4000" b="1" dirty="0">
              <a:solidFill>
                <a:srgbClr val="0066B1"/>
              </a:solidFill>
              <a:latin typeface="+mj-lt"/>
            </a:endParaRPr>
          </a:p>
        </p:txBody>
      </p:sp>
      <p:sp>
        <p:nvSpPr>
          <p:cNvPr id="30" name="2 CuadroTexto"/>
          <p:cNvSpPr txBox="1"/>
          <p:nvPr/>
        </p:nvSpPr>
        <p:spPr>
          <a:xfrm>
            <a:off x="844620" y="2946065"/>
            <a:ext cx="5180867" cy="2862322"/>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defRPr/>
            </a:pPr>
            <a:r>
              <a:rPr lang="es-SV" sz="2000" b="1" dirty="0">
                <a:cs typeface="Calibri" pitchFamily="34" charset="0"/>
              </a:rPr>
              <a:t>Impactos: </a:t>
            </a:r>
          </a:p>
          <a:p>
            <a:pPr marL="285750" indent="-285750" algn="just">
              <a:buBlip>
                <a:blip r:embed="rId2"/>
              </a:buBlip>
              <a:defRPr/>
            </a:pPr>
            <a:r>
              <a:rPr lang="es-SV" sz="2000" dirty="0">
                <a:solidFill>
                  <a:srgbClr val="000000"/>
                </a:solidFill>
                <a:cs typeface="Calibri" pitchFamily="34" charset="0"/>
              </a:rPr>
              <a:t>Se ha aportado el </a:t>
            </a:r>
            <a:r>
              <a:rPr lang="es-SV" sz="2000" b="1" dirty="0">
                <a:solidFill>
                  <a:srgbClr val="0070C0"/>
                </a:solidFill>
                <a:cs typeface="Calibri" pitchFamily="34" charset="0"/>
              </a:rPr>
              <a:t>46.0% </a:t>
            </a:r>
            <a:r>
              <a:rPr lang="es-SV" sz="2000" dirty="0">
                <a:solidFill>
                  <a:srgbClr val="000000"/>
                </a:solidFill>
                <a:cs typeface="Calibri" pitchFamily="34" charset="0"/>
              </a:rPr>
              <a:t>a la reducción del déficit cuantitativo total (</a:t>
            </a:r>
            <a:r>
              <a:rPr lang="es-ES" sz="2000" dirty="0">
                <a:solidFill>
                  <a:srgbClr val="000000"/>
                </a:solidFill>
                <a:cs typeface="Calibri" pitchFamily="34" charset="0"/>
              </a:rPr>
              <a:t>66,080 hogares)</a:t>
            </a:r>
            <a:r>
              <a:rPr lang="es-SV" sz="2000" dirty="0">
                <a:solidFill>
                  <a:srgbClr val="000000"/>
                </a:solidFill>
                <a:cs typeface="Calibri" pitchFamily="34" charset="0"/>
              </a:rPr>
              <a:t>.</a:t>
            </a:r>
          </a:p>
          <a:p>
            <a:pPr algn="just">
              <a:defRPr/>
            </a:pPr>
            <a:endParaRPr lang="es-SV" sz="2000" dirty="0">
              <a:solidFill>
                <a:srgbClr val="000000"/>
              </a:solidFill>
              <a:cs typeface="Calibri" pitchFamily="34" charset="0"/>
            </a:endParaRPr>
          </a:p>
          <a:p>
            <a:pPr marL="285750" indent="-285750" algn="just">
              <a:buBlip>
                <a:blip r:embed="rId2"/>
              </a:buBlip>
              <a:defRPr/>
            </a:pPr>
            <a:r>
              <a:rPr lang="es-SV" sz="2000" dirty="0">
                <a:solidFill>
                  <a:srgbClr val="000000"/>
                </a:solidFill>
                <a:cs typeface="Calibri" pitchFamily="34" charset="0"/>
              </a:rPr>
              <a:t>Se ha aportado el </a:t>
            </a:r>
            <a:r>
              <a:rPr lang="es-SV" sz="2000" b="1" dirty="0">
                <a:solidFill>
                  <a:srgbClr val="0070C0"/>
                </a:solidFill>
                <a:cs typeface="Calibri" pitchFamily="34" charset="0"/>
              </a:rPr>
              <a:t>162.3% </a:t>
            </a:r>
            <a:r>
              <a:rPr lang="es-SV" sz="2000" dirty="0">
                <a:solidFill>
                  <a:srgbClr val="000000"/>
                </a:solidFill>
                <a:cs typeface="Calibri" pitchFamily="34" charset="0"/>
              </a:rPr>
              <a:t>de la meta establecida en el Plan Quinquenal de Desarrollo 2014-2019, logrando </a:t>
            </a:r>
            <a:r>
              <a:rPr lang="es-SV" sz="2000" b="1" dirty="0">
                <a:solidFill>
                  <a:srgbClr val="0070C0"/>
                </a:solidFill>
                <a:cs typeface="Calibri" pitchFamily="34" charset="0"/>
              </a:rPr>
              <a:t>3.2</a:t>
            </a:r>
            <a:r>
              <a:rPr lang="es-SV" sz="2000" dirty="0">
                <a:cs typeface="Calibri" pitchFamily="34" charset="0"/>
              </a:rPr>
              <a:t> puntos porcentuales de los 2 puntos porcentuales establecidos.</a:t>
            </a:r>
            <a:r>
              <a:rPr lang="es-ES" sz="2000" baseline="30000" dirty="0">
                <a:cs typeface="Calibri" pitchFamily="34" charset="0"/>
              </a:rPr>
              <a:t> </a:t>
            </a:r>
            <a:endParaRPr lang="es-SV" sz="2000" kern="0" dirty="0">
              <a:cs typeface="Calibri" pitchFamily="34" charset="0"/>
            </a:endParaRPr>
          </a:p>
        </p:txBody>
      </p:sp>
      <p:sp>
        <p:nvSpPr>
          <p:cNvPr id="32" name="2 CuadroTexto"/>
          <p:cNvSpPr txBox="1">
            <a:spLocks noChangeArrowheads="1"/>
          </p:cNvSpPr>
          <p:nvPr/>
        </p:nvSpPr>
        <p:spPr bwMode="auto">
          <a:xfrm>
            <a:off x="844620" y="1497229"/>
            <a:ext cx="1016758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Source Sans Pro" pitchFamily="34" charset="0"/>
              </a:defRPr>
            </a:lvl1pPr>
            <a:lvl2pPr marL="742950" indent="-285750">
              <a:defRPr>
                <a:solidFill>
                  <a:schemeClr val="tx1"/>
                </a:solidFill>
                <a:latin typeface="Source Sans Pro" pitchFamily="34" charset="0"/>
              </a:defRPr>
            </a:lvl2pPr>
            <a:lvl3pPr marL="1143000" indent="-228600">
              <a:defRPr>
                <a:solidFill>
                  <a:schemeClr val="tx1"/>
                </a:solidFill>
                <a:latin typeface="Source Sans Pro" pitchFamily="34" charset="0"/>
              </a:defRPr>
            </a:lvl3pPr>
            <a:lvl4pPr marL="1600200" indent="-228600">
              <a:defRPr>
                <a:solidFill>
                  <a:schemeClr val="tx1"/>
                </a:solidFill>
                <a:latin typeface="Source Sans Pro" pitchFamily="34" charset="0"/>
              </a:defRPr>
            </a:lvl4pPr>
            <a:lvl5pPr marL="2057400" indent="-228600">
              <a:defRPr>
                <a:solidFill>
                  <a:schemeClr val="tx1"/>
                </a:solidFill>
                <a:latin typeface="Source Sans Pro" pitchFamily="34" charset="0"/>
              </a:defRPr>
            </a:lvl5pPr>
            <a:lvl6pPr marL="2514600" indent="-228600" defTabSz="457200" eaLnBrk="0" fontAlgn="base" hangingPunct="0">
              <a:spcBef>
                <a:spcPct val="0"/>
              </a:spcBef>
              <a:spcAft>
                <a:spcPct val="0"/>
              </a:spcAft>
              <a:defRPr>
                <a:solidFill>
                  <a:schemeClr val="tx1"/>
                </a:solidFill>
                <a:latin typeface="Source Sans Pro" pitchFamily="34" charset="0"/>
              </a:defRPr>
            </a:lvl6pPr>
            <a:lvl7pPr marL="2971800" indent="-228600" defTabSz="457200" eaLnBrk="0" fontAlgn="base" hangingPunct="0">
              <a:spcBef>
                <a:spcPct val="0"/>
              </a:spcBef>
              <a:spcAft>
                <a:spcPct val="0"/>
              </a:spcAft>
              <a:defRPr>
                <a:solidFill>
                  <a:schemeClr val="tx1"/>
                </a:solidFill>
                <a:latin typeface="Source Sans Pro" pitchFamily="34" charset="0"/>
              </a:defRPr>
            </a:lvl7pPr>
            <a:lvl8pPr marL="3429000" indent="-228600" defTabSz="457200" eaLnBrk="0" fontAlgn="base" hangingPunct="0">
              <a:spcBef>
                <a:spcPct val="0"/>
              </a:spcBef>
              <a:spcAft>
                <a:spcPct val="0"/>
              </a:spcAft>
              <a:defRPr>
                <a:solidFill>
                  <a:schemeClr val="tx1"/>
                </a:solidFill>
                <a:latin typeface="Source Sans Pro" pitchFamily="34" charset="0"/>
              </a:defRPr>
            </a:lvl8pPr>
            <a:lvl9pPr marL="3886200" indent="-228600" defTabSz="457200" eaLnBrk="0" fontAlgn="base" hangingPunct="0">
              <a:spcBef>
                <a:spcPct val="0"/>
              </a:spcBef>
              <a:spcAft>
                <a:spcPct val="0"/>
              </a:spcAft>
              <a:defRPr>
                <a:solidFill>
                  <a:schemeClr val="tx1"/>
                </a:solidFill>
                <a:latin typeface="Source Sans Pro" pitchFamily="34" charset="0"/>
              </a:defRPr>
            </a:lvl9pPr>
          </a:lstStyle>
          <a:p>
            <a:pPr algn="just">
              <a:defRPr/>
            </a:pPr>
            <a:r>
              <a:rPr lang="es-SV" altLang="es-SV" sz="2000" dirty="0" smtClean="0">
                <a:solidFill>
                  <a:srgbClr val="000000"/>
                </a:solidFill>
                <a:latin typeface="+mn-lt"/>
                <a:cs typeface="Calibri" pitchFamily="34" charset="0"/>
              </a:rPr>
              <a:t>Para junio 2014 - mayo 2019, el FSV ha otorgado </a:t>
            </a:r>
            <a:r>
              <a:rPr lang="es-SV" altLang="es-SV" sz="2000" b="1" dirty="0" smtClean="0">
                <a:solidFill>
                  <a:srgbClr val="0070C0"/>
                </a:solidFill>
                <a:latin typeface="+mn-lt"/>
                <a:cs typeface="Calibri" pitchFamily="34" charset="0"/>
              </a:rPr>
              <a:t>30,437 </a:t>
            </a:r>
            <a:r>
              <a:rPr lang="es-SV" altLang="es-SV" sz="2000" dirty="0" smtClean="0">
                <a:solidFill>
                  <a:schemeClr val="tx1">
                    <a:lumMod val="50000"/>
                  </a:schemeClr>
                </a:solidFill>
                <a:latin typeface="+mn-lt"/>
                <a:cs typeface="Calibri" pitchFamily="34" charset="0"/>
              </a:rPr>
              <a:t>créditos con una inversión de </a:t>
            </a:r>
            <a:r>
              <a:rPr lang="es-SV" altLang="es-SV" sz="2000" b="1" dirty="0" smtClean="0">
                <a:solidFill>
                  <a:srgbClr val="0070C0"/>
                </a:solidFill>
                <a:latin typeface="+mn-lt"/>
                <a:cs typeface="Calibri" pitchFamily="34" charset="0"/>
              </a:rPr>
              <a:t>US$543.15 millones</a:t>
            </a:r>
            <a:r>
              <a:rPr lang="es-SV" altLang="es-SV" sz="2000" dirty="0" smtClean="0">
                <a:solidFill>
                  <a:schemeClr val="tx1">
                    <a:lumMod val="50000"/>
                  </a:schemeClr>
                </a:solidFill>
                <a:latin typeface="+mn-lt"/>
                <a:cs typeface="Calibri" pitchFamily="34" charset="0"/>
              </a:rPr>
              <a:t>, contribuyendo a que más de </a:t>
            </a:r>
            <a:r>
              <a:rPr lang="es-SV" altLang="es-SV" sz="2000" b="1" dirty="0" smtClean="0">
                <a:solidFill>
                  <a:srgbClr val="0070C0"/>
                </a:solidFill>
                <a:latin typeface="+mn-lt"/>
                <a:cs typeface="Calibri" pitchFamily="34" charset="0"/>
              </a:rPr>
              <a:t>127,800</a:t>
            </a:r>
            <a:r>
              <a:rPr lang="es-SV" altLang="es-SV" sz="2000" dirty="0" smtClean="0">
                <a:latin typeface="+mn-lt"/>
                <a:cs typeface="Calibri" pitchFamily="34" charset="0"/>
              </a:rPr>
              <a:t> </a:t>
            </a:r>
            <a:r>
              <a:rPr lang="es-SV" altLang="es-SV" sz="2000" dirty="0" smtClean="0">
                <a:solidFill>
                  <a:srgbClr val="000000"/>
                </a:solidFill>
                <a:latin typeface="+mn-lt"/>
                <a:cs typeface="Calibri" pitchFamily="34" charset="0"/>
              </a:rPr>
              <a:t>salvadoreños hayan solucionado su necesidad habitacional.</a:t>
            </a:r>
          </a:p>
        </p:txBody>
      </p:sp>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2037" y="2405284"/>
            <a:ext cx="3848443" cy="3943884"/>
          </a:xfrm>
          <a:prstGeom prst="rect">
            <a:avLst/>
          </a:prstGeom>
          <a:ln>
            <a:noFill/>
          </a:ln>
          <a:effectLst>
            <a:softEdge rad="215900"/>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TextBox 16"/>
          <p:cNvSpPr txBox="1">
            <a:spLocks noChangeArrowheads="1"/>
          </p:cNvSpPr>
          <p:nvPr/>
        </p:nvSpPr>
        <p:spPr bwMode="auto">
          <a:xfrm>
            <a:off x="3257550" y="168275"/>
            <a:ext cx="56769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SV" altLang="es-SV" sz="3600" b="1" dirty="0">
                <a:solidFill>
                  <a:srgbClr val="0066B1"/>
                </a:solidFill>
                <a:cs typeface="Calibri" panose="020F0502020204030204" pitchFamily="34" charset="0"/>
              </a:rPr>
              <a:t>Dificultades enfrentadas y acciones para superarlas</a:t>
            </a:r>
          </a:p>
        </p:txBody>
      </p:sp>
      <p:sp>
        <p:nvSpPr>
          <p:cNvPr id="46084" name="16 Rectángulo"/>
          <p:cNvSpPr>
            <a:spLocks noChangeArrowheads="1"/>
          </p:cNvSpPr>
          <p:nvPr/>
        </p:nvSpPr>
        <p:spPr bwMode="auto">
          <a:xfrm>
            <a:off x="1119115" y="1611313"/>
            <a:ext cx="9689911"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spcAft>
                <a:spcPts val="600"/>
              </a:spcAft>
            </a:pPr>
            <a:r>
              <a:rPr lang="es-MX" altLang="es-SV" sz="2000" b="1" dirty="0">
                <a:ea typeface="MS Mincho" pitchFamily="49" charset="-128"/>
                <a:cs typeface="Calibri" panose="020F0502020204030204" pitchFamily="34" charset="0"/>
              </a:rPr>
              <a:t>Gestión de nuevos recursos financieros de bajo costo, debido al crecimiento de la demanda de créditos para adquisición de vivienda y reforma de la Ley SAP, en especial del segmento de menos ingresos.</a:t>
            </a:r>
            <a:endParaRPr lang="es-SV" altLang="es-SV" sz="2000" b="1" dirty="0">
              <a:ea typeface="MS Mincho" pitchFamily="49" charset="-128"/>
              <a:cs typeface="Calibri" panose="020F0502020204030204" pitchFamily="34" charset="0"/>
            </a:endParaRPr>
          </a:p>
        </p:txBody>
      </p:sp>
      <p:sp>
        <p:nvSpPr>
          <p:cNvPr id="15" name="3 Rectángulo"/>
          <p:cNvSpPr/>
          <p:nvPr/>
        </p:nvSpPr>
        <p:spPr>
          <a:xfrm>
            <a:off x="6440783" y="3138512"/>
            <a:ext cx="4368243" cy="3354765"/>
          </a:xfrm>
          <a:prstGeom prst="rect">
            <a:avLst/>
          </a:prstGeom>
        </p:spPr>
        <p:txBody>
          <a:bodyPr wrap="square">
            <a:spAutoFit/>
          </a:bodyPr>
          <a:lstStyle/>
          <a:p>
            <a:pPr marL="457200" algn="just">
              <a:spcAft>
                <a:spcPts val="600"/>
              </a:spcAft>
              <a:defRPr/>
            </a:pPr>
            <a:r>
              <a:rPr lang="es-SV" sz="1600" b="1" dirty="0">
                <a:solidFill>
                  <a:srgbClr val="0066B1"/>
                </a:solidFill>
                <a:latin typeface="Calibri" panose="020F0502020204030204" pitchFamily="34" charset="0"/>
                <a:cs typeface="Calibri" panose="020F0502020204030204" pitchFamily="34" charset="0"/>
              </a:rPr>
              <a:t>  ACCIONES REALIZADAS:</a:t>
            </a:r>
          </a:p>
          <a:p>
            <a:pPr marL="342900" indent="-342900" algn="just">
              <a:spcAft>
                <a:spcPts val="600"/>
              </a:spcAft>
              <a:buFont typeface="Courier New"/>
              <a:buChar char="-"/>
              <a:defRPr/>
            </a:pPr>
            <a:r>
              <a:rPr lang="es-MX" sz="1600" dirty="0">
                <a:solidFill>
                  <a:srgbClr val="000000"/>
                </a:solidFill>
                <a:latin typeface="Calibri" panose="020F0502020204030204" pitchFamily="34" charset="0"/>
                <a:ea typeface="MS Mincho"/>
                <a:cs typeface="Calibri" panose="020F0502020204030204" pitchFamily="34" charset="0"/>
              </a:rPr>
              <a:t>Se han gestionado recursos financieros con organismos externos (BANDESAL, BCIE) en condiciones favorables lográndose una captación de US$29.87 millones en el último año. </a:t>
            </a:r>
          </a:p>
          <a:p>
            <a:pPr marL="342900" indent="-342900" algn="just">
              <a:spcAft>
                <a:spcPts val="600"/>
              </a:spcAft>
              <a:buFont typeface="Courier New"/>
              <a:buChar char="-"/>
              <a:defRPr/>
            </a:pPr>
            <a:r>
              <a:rPr lang="es-SV" sz="1600" dirty="0">
                <a:solidFill>
                  <a:srgbClr val="000000"/>
                </a:solidFill>
                <a:latin typeface="Calibri" panose="020F0502020204030204" pitchFamily="34" charset="0"/>
                <a:cs typeface="Calibri" panose="020F0502020204030204" pitchFamily="34" charset="0"/>
              </a:rPr>
              <a:t>Se preparó un proyecto de reforma para lograr una fuente permanente de recursos</a:t>
            </a:r>
            <a:r>
              <a:rPr lang="es-MX" sz="1600" dirty="0">
                <a:solidFill>
                  <a:srgbClr val="000000"/>
                </a:solidFill>
                <a:latin typeface="Calibri" panose="020F0502020204030204" pitchFamily="34" charset="0"/>
                <a:ea typeface="MS Mincho"/>
                <a:cs typeface="Calibri" panose="020F0502020204030204" pitchFamily="34" charset="0"/>
              </a:rPr>
              <a:t>.</a:t>
            </a:r>
          </a:p>
          <a:p>
            <a:pPr marL="342900" indent="-342900" algn="just">
              <a:spcAft>
                <a:spcPts val="600"/>
              </a:spcAft>
              <a:buFont typeface="Courier New"/>
              <a:buChar char="-"/>
              <a:defRPr/>
            </a:pPr>
            <a:r>
              <a:rPr lang="es-ES" altLang="es-SV" sz="1600" dirty="0">
                <a:solidFill>
                  <a:srgbClr val="000000"/>
                </a:solidFill>
                <a:latin typeface="Calibri" panose="020F0502020204030204" pitchFamily="34" charset="0"/>
                <a:cs typeface="Calibri" panose="020F0502020204030204" pitchFamily="34" charset="0"/>
              </a:rPr>
              <a:t>Se logró una ampliación de la línea de crédito con el BCIE para disponer de hasta US$100 millones en préstamos</a:t>
            </a:r>
            <a:r>
              <a:rPr lang="es-MX" altLang="es-SV" sz="1600" dirty="0">
                <a:solidFill>
                  <a:srgbClr val="000000"/>
                </a:solidFill>
                <a:latin typeface="Calibri" panose="020F0502020204030204" pitchFamily="34" charset="0"/>
                <a:cs typeface="Calibri" panose="020F0502020204030204" pitchFamily="34" charset="0"/>
              </a:rPr>
              <a:t>. </a:t>
            </a:r>
          </a:p>
          <a:p>
            <a:pPr marL="342900" indent="-342900" algn="just">
              <a:spcAft>
                <a:spcPts val="600"/>
              </a:spcAft>
              <a:buFont typeface="Courier New"/>
              <a:buChar char="-"/>
              <a:defRPr/>
            </a:pPr>
            <a:endParaRPr lang="es-SV" sz="1600" dirty="0">
              <a:solidFill>
                <a:srgbClr val="000000"/>
              </a:solidFill>
              <a:latin typeface="Calibri" panose="020F0502020204030204" pitchFamily="34" charset="0"/>
              <a:cs typeface="Calibri" panose="020F0502020204030204" pitchFamily="34" charset="0"/>
            </a:endParaRPr>
          </a:p>
        </p:txBody>
      </p:sp>
      <p:sp>
        <p:nvSpPr>
          <p:cNvPr id="2" name="AutoShape 4" descr="https://baic.cl/page/assets/img/corporativo/bg-financiamiento.png"/>
          <p:cNvSpPr>
            <a:spLocks noChangeAspect="1" noChangeArrowheads="1"/>
          </p:cNvSpPr>
          <p:nvPr/>
        </p:nvSpPr>
        <p:spPr bwMode="auto">
          <a:xfrm>
            <a:off x="1587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SV"/>
          </a:p>
        </p:txBody>
      </p:sp>
      <p:pic>
        <p:nvPicPr>
          <p:cNvPr id="52230" name="Picture 6" descr="Resultado de imagen para financiamient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9240" y="3220872"/>
            <a:ext cx="4785072" cy="31900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4743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extBox 16"/>
          <p:cNvSpPr txBox="1">
            <a:spLocks noChangeArrowheads="1"/>
          </p:cNvSpPr>
          <p:nvPr/>
        </p:nvSpPr>
        <p:spPr bwMode="auto">
          <a:xfrm>
            <a:off x="3293269" y="45855"/>
            <a:ext cx="56769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SV" altLang="es-SV" sz="3600" b="1" dirty="0">
                <a:solidFill>
                  <a:srgbClr val="0066B1"/>
                </a:solidFill>
                <a:cs typeface="Calibri" panose="020F0502020204030204" pitchFamily="34" charset="0"/>
              </a:rPr>
              <a:t>Dificultades enfrentadas y acciones para superarlas</a:t>
            </a:r>
          </a:p>
        </p:txBody>
      </p:sp>
      <p:sp>
        <p:nvSpPr>
          <p:cNvPr id="47108" name="6 Rectángulo"/>
          <p:cNvSpPr>
            <a:spLocks noChangeArrowheads="1"/>
          </p:cNvSpPr>
          <p:nvPr/>
        </p:nvSpPr>
        <p:spPr bwMode="auto">
          <a:xfrm>
            <a:off x="1114069" y="1290846"/>
            <a:ext cx="959942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spcAft>
                <a:spcPts val="600"/>
              </a:spcAft>
            </a:pPr>
            <a:r>
              <a:rPr lang="es-SV" altLang="es-SV" sz="2000" b="1" dirty="0">
                <a:ea typeface="MS Mincho" pitchFamily="49" charset="-128"/>
                <a:cs typeface="Calibri" panose="020F0502020204030204" pitchFamily="34" charset="0"/>
              </a:rPr>
              <a:t>La oferta de vivienda nueva de interés social, no ha sido suficiente para satisfacer la demanda</a:t>
            </a:r>
          </a:p>
        </p:txBody>
      </p:sp>
      <p:sp>
        <p:nvSpPr>
          <p:cNvPr id="9" name="3 Rectángulo"/>
          <p:cNvSpPr/>
          <p:nvPr/>
        </p:nvSpPr>
        <p:spPr>
          <a:xfrm>
            <a:off x="1381186" y="2102931"/>
            <a:ext cx="9236772" cy="907941"/>
          </a:xfrm>
          <a:prstGeom prst="rect">
            <a:avLst/>
          </a:prstGeom>
        </p:spPr>
        <p:txBody>
          <a:bodyPr wrap="square">
            <a:spAutoFit/>
          </a:bodyPr>
          <a:lstStyle/>
          <a:p>
            <a:pPr marL="457200" algn="just">
              <a:spcAft>
                <a:spcPts val="600"/>
              </a:spcAft>
              <a:defRPr/>
            </a:pPr>
            <a:r>
              <a:rPr lang="es-SV" sz="1600" b="1" dirty="0">
                <a:solidFill>
                  <a:srgbClr val="015391"/>
                </a:solidFill>
                <a:latin typeface="Calibri" panose="020F0502020204030204" pitchFamily="34" charset="0"/>
                <a:ea typeface="MS Mincho"/>
                <a:cs typeface="Calibri" panose="020F0502020204030204" pitchFamily="34" charset="0"/>
              </a:rPr>
              <a:t>ACCIONES REALIZADAS:</a:t>
            </a:r>
          </a:p>
          <a:p>
            <a:pPr marL="342900" indent="-342900" algn="just">
              <a:spcAft>
                <a:spcPts val="600"/>
              </a:spcAft>
              <a:buFont typeface="Courier New"/>
              <a:buChar char="-"/>
              <a:defRPr/>
            </a:pPr>
            <a:r>
              <a:rPr lang="es-SV" sz="1600" dirty="0">
                <a:solidFill>
                  <a:schemeClr val="tx1">
                    <a:lumMod val="75000"/>
                  </a:schemeClr>
                </a:solidFill>
                <a:latin typeface="Calibri" panose="020F0502020204030204" pitchFamily="34" charset="0"/>
                <a:ea typeface="MS Mincho"/>
                <a:cs typeface="Calibri" panose="020F0502020204030204" pitchFamily="34" charset="0"/>
              </a:rPr>
              <a:t>Se continúa la medición del grado de satisfacción de los constructores con respecto a los servicios prestados, lo cual contribuye a conocer sus expectativas y áreas de mejora.</a:t>
            </a:r>
          </a:p>
        </p:txBody>
      </p:sp>
      <p:sp>
        <p:nvSpPr>
          <p:cNvPr id="10" name="3 Rectángulo"/>
          <p:cNvSpPr>
            <a:spLocks noChangeArrowheads="1"/>
          </p:cNvSpPr>
          <p:nvPr/>
        </p:nvSpPr>
        <p:spPr bwMode="auto">
          <a:xfrm>
            <a:off x="1381186" y="3114932"/>
            <a:ext cx="5128796" cy="352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lgn="just">
              <a:spcAft>
                <a:spcPts val="600"/>
              </a:spcAft>
              <a:buFont typeface="Courier New" pitchFamily="49" charset="0"/>
              <a:buChar char="-"/>
              <a:tabLst>
                <a:tab pos="4305300" algn="l"/>
              </a:tabLst>
              <a:defRPr/>
            </a:pPr>
            <a:r>
              <a:rPr lang="es-SV" sz="1600" dirty="0">
                <a:solidFill>
                  <a:schemeClr val="tx1">
                    <a:lumMod val="75000"/>
                  </a:schemeClr>
                </a:solidFill>
                <a:latin typeface="Calibri" panose="020F0502020204030204" pitchFamily="34" charset="0"/>
                <a:ea typeface="MS Mincho" pitchFamily="49" charset="-128"/>
                <a:cs typeface="Calibri" panose="020F0502020204030204" pitchFamily="34" charset="0"/>
              </a:rPr>
              <a:t>Se está implementando un sistema de gestión y seguimiento para la calificación de proyectos de vivienda nueva, con el objeto de mejorar el control de las precalificaciones y factibilidades. </a:t>
            </a:r>
          </a:p>
          <a:p>
            <a:pPr marL="342900" indent="-342900" algn="just">
              <a:spcAft>
                <a:spcPts val="600"/>
              </a:spcAft>
              <a:buFont typeface="Courier New" pitchFamily="49" charset="0"/>
              <a:buChar char="-"/>
              <a:tabLst>
                <a:tab pos="4305300" algn="l"/>
              </a:tabLst>
              <a:defRPr/>
            </a:pPr>
            <a:r>
              <a:rPr lang="es-ES" sz="1600" dirty="0">
                <a:solidFill>
                  <a:schemeClr val="tx1">
                    <a:lumMod val="75000"/>
                  </a:schemeClr>
                </a:solidFill>
                <a:latin typeface="Calibri" panose="020F0502020204030204" pitchFamily="34" charset="0"/>
                <a:ea typeface="MS Mincho" pitchFamily="49" charset="-128"/>
                <a:cs typeface="Calibri" panose="020F0502020204030204" pitchFamily="34" charset="0"/>
              </a:rPr>
              <a:t>Acercamiento con constructores para buscar alternativas de solución para la construcción de viviendas de interés social.</a:t>
            </a:r>
            <a:endParaRPr lang="es-SV" sz="1600" dirty="0">
              <a:solidFill>
                <a:schemeClr val="tx1">
                  <a:lumMod val="75000"/>
                </a:schemeClr>
              </a:solidFill>
              <a:latin typeface="Calibri" panose="020F0502020204030204" pitchFamily="34" charset="0"/>
              <a:ea typeface="MS Mincho" pitchFamily="49" charset="-128"/>
              <a:cs typeface="Calibri" panose="020F0502020204030204" pitchFamily="34" charset="0"/>
            </a:endParaRPr>
          </a:p>
          <a:p>
            <a:pPr marL="342900" indent="-342900" algn="just">
              <a:spcAft>
                <a:spcPts val="600"/>
              </a:spcAft>
              <a:buFont typeface="Courier New" pitchFamily="49" charset="0"/>
              <a:buChar char="-"/>
              <a:tabLst>
                <a:tab pos="4305300" algn="l"/>
              </a:tabLst>
              <a:defRPr/>
            </a:pPr>
            <a:r>
              <a:rPr lang="es-ES" sz="1600" dirty="0">
                <a:solidFill>
                  <a:schemeClr val="tx1">
                    <a:lumMod val="75000"/>
                  </a:schemeClr>
                </a:solidFill>
                <a:latin typeface="Calibri" panose="020F0502020204030204" pitchFamily="34" charset="0"/>
                <a:ea typeface="MS Mincho" pitchFamily="49" charset="-128"/>
                <a:cs typeface="Calibri" panose="020F0502020204030204" pitchFamily="34" charset="0"/>
              </a:rPr>
              <a:t>Se ha implementado el programa Vivienda en Altura para captar una porción de mercado de ingresos medios.</a:t>
            </a:r>
            <a:endParaRPr lang="es-SV" sz="1600" dirty="0">
              <a:solidFill>
                <a:schemeClr val="tx1">
                  <a:lumMod val="75000"/>
                </a:schemeClr>
              </a:solidFill>
              <a:latin typeface="Calibri" panose="020F0502020204030204" pitchFamily="34" charset="0"/>
              <a:ea typeface="MS Mincho" pitchFamily="49" charset="-128"/>
              <a:cs typeface="Calibri" panose="020F0502020204030204" pitchFamily="34" charset="0"/>
            </a:endParaRPr>
          </a:p>
          <a:p>
            <a:pPr marL="342900" indent="-342900" algn="just">
              <a:spcAft>
                <a:spcPts val="600"/>
              </a:spcAft>
              <a:buFont typeface="Courier New" pitchFamily="49" charset="0"/>
              <a:buChar char="-"/>
              <a:tabLst>
                <a:tab pos="4305300" algn="l"/>
              </a:tabLst>
              <a:defRPr/>
            </a:pPr>
            <a:r>
              <a:rPr lang="es-SV" sz="1600" dirty="0">
                <a:solidFill>
                  <a:schemeClr val="tx1">
                    <a:lumMod val="75000"/>
                  </a:schemeClr>
                </a:solidFill>
                <a:latin typeface="Calibri" panose="020F0502020204030204" pitchFamily="34" charset="0"/>
                <a:ea typeface="MS Mincho" pitchFamily="49" charset="-128"/>
                <a:cs typeface="Calibri" panose="020F0502020204030204" pitchFamily="34" charset="0"/>
              </a:rPr>
              <a:t>Se ha implementado el programa Casa Mujer para facilitar a algunos sectores poblacionales el acceso a créditos hipotecarios, (incluyendo la vivienda nueva).</a:t>
            </a: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6874" y="3362441"/>
            <a:ext cx="3956618" cy="2924170"/>
          </a:xfrm>
          <a:prstGeom prst="rect">
            <a:avLst/>
          </a:prstGeom>
        </p:spPr>
      </p:pic>
    </p:spTree>
    <p:extLst>
      <p:ext uri="{BB962C8B-B14F-4D97-AF65-F5344CB8AC3E}">
        <p14:creationId xmlns:p14="http://schemas.microsoft.com/office/powerpoint/2010/main" val="2429082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A53D7569-C6F6-4474-BAB9-CEECD1EE6AB9}"/>
              </a:ext>
            </a:extLst>
          </p:cNvPr>
          <p:cNvSpPr>
            <a:spLocks noGrp="1"/>
          </p:cNvSpPr>
          <p:nvPr>
            <p:ph type="ctrTitle"/>
          </p:nvPr>
        </p:nvSpPr>
        <p:spPr/>
        <p:txBody>
          <a:bodyPr>
            <a:noAutofit/>
          </a:bodyPr>
          <a:lstStyle/>
          <a:p>
            <a:r>
              <a:rPr lang="es-ES" sz="3600" dirty="0"/>
              <a:t>Gestión financiera</a:t>
            </a:r>
            <a:endParaRPr lang="es-SV" sz="3600" dirty="0"/>
          </a:p>
        </p:txBody>
      </p:sp>
      <p:sp>
        <p:nvSpPr>
          <p:cNvPr id="7" name="Subtítulo 6">
            <a:extLst>
              <a:ext uri="{FF2B5EF4-FFF2-40B4-BE49-F238E27FC236}">
                <a16:creationId xmlns:a16="http://schemas.microsoft.com/office/drawing/2014/main" id="{3EDE4CEB-17E9-42A5-A19F-B28F14FC54B2}"/>
              </a:ext>
            </a:extLst>
          </p:cNvPr>
          <p:cNvSpPr>
            <a:spLocks noGrp="1"/>
          </p:cNvSpPr>
          <p:nvPr>
            <p:ph type="subTitle" idx="1"/>
          </p:nvPr>
        </p:nvSpPr>
        <p:spPr/>
        <p:txBody>
          <a:bodyPr/>
          <a:lstStyle/>
          <a:p>
            <a:endParaRPr lang="es-SV"/>
          </a:p>
        </p:txBody>
      </p:sp>
      <p:pic>
        <p:nvPicPr>
          <p:cNvPr id="14" name="Marcador de contenido 13" descr="Imagen que contiene persona, interior, mesa, hombre&#10;&#10;Descripción generada automáticamente">
            <a:extLst>
              <a:ext uri="{FF2B5EF4-FFF2-40B4-BE49-F238E27FC236}">
                <a16:creationId xmlns:a16="http://schemas.microsoft.com/office/drawing/2014/main" id="{A93F8AE1-9094-476F-B22D-B94022EF39E8}"/>
              </a:ext>
            </a:extLst>
          </p:cNvPr>
          <p:cNvPicPr>
            <a:picLocks noGrp="1" noChangeAspect="1"/>
          </p:cNvPicPr>
          <p:nvPr>
            <p:ph sz="quarter" idx="10"/>
          </p:nvPr>
        </p:nvPicPr>
        <p:blipFill rotWithShape="1">
          <a:blip r:embed="rId2" cstate="print">
            <a:extLst>
              <a:ext uri="{28A0092B-C50C-407E-A947-70E740481C1C}">
                <a14:useLocalDpi xmlns:a14="http://schemas.microsoft.com/office/drawing/2010/main" val="0"/>
              </a:ext>
            </a:extLst>
          </a:blip>
          <a:srcRect t="10042" b="20966"/>
          <a:stretch/>
        </p:blipFill>
        <p:spPr>
          <a:xfrm>
            <a:off x="3221501" y="0"/>
            <a:ext cx="8992056" cy="4135902"/>
          </a:xfrm>
        </p:spPr>
      </p:pic>
    </p:spTree>
    <p:extLst>
      <p:ext uri="{BB962C8B-B14F-4D97-AF65-F5344CB8AC3E}">
        <p14:creationId xmlns:p14="http://schemas.microsoft.com/office/powerpoint/2010/main" val="27082573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Box 16"/>
          <p:cNvSpPr txBox="1">
            <a:spLocks noChangeArrowheads="1"/>
          </p:cNvSpPr>
          <p:nvPr/>
        </p:nvSpPr>
        <p:spPr bwMode="auto">
          <a:xfrm>
            <a:off x="3287119" y="76274"/>
            <a:ext cx="56769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None/>
              <a:defRPr/>
            </a:pPr>
            <a:r>
              <a:rPr lang="es-SV" altLang="es-SV" sz="3600" b="1" dirty="0">
                <a:solidFill>
                  <a:srgbClr val="0066B1"/>
                </a:solidFill>
                <a:cs typeface="Calibri" panose="020F0502020204030204" pitchFamily="34" charset="0"/>
              </a:rPr>
              <a:t>Gestión financiera </a:t>
            </a:r>
          </a:p>
          <a:p>
            <a:pPr algn="ctr" eaLnBrk="1" hangingPunct="1">
              <a:spcBef>
                <a:spcPct val="0"/>
              </a:spcBef>
              <a:buNone/>
              <a:defRPr/>
            </a:pPr>
            <a:r>
              <a:rPr lang="es-SV" altLang="es-SV" sz="3600" b="1" dirty="0">
                <a:solidFill>
                  <a:srgbClr val="0066B1"/>
                </a:solidFill>
                <a:cs typeface="Calibri" panose="020F0502020204030204" pitchFamily="34" charset="0"/>
              </a:rPr>
              <a:t>Proyección a Mayo 2019</a:t>
            </a:r>
          </a:p>
        </p:txBody>
      </p:sp>
      <p:graphicFrame>
        <p:nvGraphicFramePr>
          <p:cNvPr id="12" name="11 Tabla"/>
          <p:cNvGraphicFramePr>
            <a:graphicFrameLocks noGrp="1"/>
          </p:cNvGraphicFramePr>
          <p:nvPr>
            <p:extLst>
              <p:ext uri="{D42A27DB-BD31-4B8C-83A1-F6EECF244321}">
                <p14:modId xmlns:p14="http://schemas.microsoft.com/office/powerpoint/2010/main" val="996534824"/>
              </p:ext>
            </p:extLst>
          </p:nvPr>
        </p:nvGraphicFramePr>
        <p:xfrm>
          <a:off x="1128214" y="1425885"/>
          <a:ext cx="9994710" cy="5250170"/>
        </p:xfrm>
        <a:graphic>
          <a:graphicData uri="http://schemas.openxmlformats.org/drawingml/2006/table">
            <a:tbl>
              <a:tblPr firstRow="1" bandRow="1">
                <a:tableStyleId>{5C22544A-7EE6-4342-B048-85BDC9FD1C3A}</a:tableStyleId>
              </a:tblPr>
              <a:tblGrid>
                <a:gridCol w="5015224">
                  <a:extLst>
                    <a:ext uri="{9D8B030D-6E8A-4147-A177-3AD203B41FA5}">
                      <a16:colId xmlns:a16="http://schemas.microsoft.com/office/drawing/2014/main" val="20000"/>
                    </a:ext>
                  </a:extLst>
                </a:gridCol>
                <a:gridCol w="4979486">
                  <a:extLst>
                    <a:ext uri="{9D8B030D-6E8A-4147-A177-3AD203B41FA5}">
                      <a16:colId xmlns:a16="http://schemas.microsoft.com/office/drawing/2014/main" val="20001"/>
                    </a:ext>
                  </a:extLst>
                </a:gridCol>
              </a:tblGrid>
              <a:tr h="5189537">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SV" sz="1800" b="1" dirty="0" smtClean="0">
                          <a:solidFill>
                            <a:schemeClr val="tx1"/>
                          </a:solidFill>
                          <a:latin typeface="Calibri" panose="020F0502020204030204" pitchFamily="34" charset="0"/>
                          <a:cs typeface="Calibri" panose="020F0502020204030204" pitchFamily="34" charset="0"/>
                        </a:rPr>
                        <a:t>Índice de mora: </a:t>
                      </a:r>
                      <a:r>
                        <a:rPr lang="es-SV" sz="1800" b="0" kern="1200" dirty="0" smtClean="0">
                          <a:solidFill>
                            <a:schemeClr val="tx1"/>
                          </a:solidFill>
                          <a:latin typeface="Calibri" panose="020F0502020204030204" pitchFamily="34" charset="0"/>
                          <a:ea typeface="+mn-ea"/>
                          <a:cs typeface="Calibri" panose="020F0502020204030204" pitchFamily="34" charset="0"/>
                        </a:rPr>
                        <a:t>A</a:t>
                      </a:r>
                      <a:r>
                        <a:rPr lang="es-SV" sz="1800" b="0" kern="1200" baseline="0" dirty="0" smtClean="0">
                          <a:solidFill>
                            <a:schemeClr val="tx1"/>
                          </a:solidFill>
                          <a:latin typeface="Calibri" panose="020F0502020204030204" pitchFamily="34" charset="0"/>
                          <a:ea typeface="+mn-ea"/>
                          <a:cs typeface="Calibri" panose="020F0502020204030204" pitchFamily="34" charset="0"/>
                        </a:rPr>
                        <a:t> </a:t>
                      </a:r>
                      <a:r>
                        <a:rPr lang="es-SV" sz="1800" b="0" kern="1200" dirty="0" smtClean="0">
                          <a:solidFill>
                            <a:schemeClr val="tx1"/>
                          </a:solidFill>
                          <a:latin typeface="Calibri" panose="020F0502020204030204" pitchFamily="34" charset="0"/>
                          <a:ea typeface="+mn-ea"/>
                          <a:cs typeface="Calibri" panose="020F0502020204030204" pitchFamily="34" charset="0"/>
                        </a:rPr>
                        <a:t>abril 2019 </a:t>
                      </a:r>
                      <a:r>
                        <a:rPr lang="es-SV" sz="1800" b="0" dirty="0" smtClean="0">
                          <a:solidFill>
                            <a:schemeClr val="tx1"/>
                          </a:solidFill>
                          <a:latin typeface="Calibri" panose="020F0502020204030204" pitchFamily="34" charset="0"/>
                          <a:cs typeface="Calibri" panose="020F0502020204030204" pitchFamily="34" charset="0"/>
                        </a:rPr>
                        <a:t>disminuyó </a:t>
                      </a:r>
                      <a:r>
                        <a:rPr lang="es-SV" sz="1800" b="1" kern="0" dirty="0" smtClean="0">
                          <a:solidFill>
                            <a:srgbClr val="0070C0"/>
                          </a:solidFill>
                          <a:latin typeface="Calibri" panose="020F0502020204030204" pitchFamily="34" charset="0"/>
                          <a:ea typeface="+mn-ea"/>
                          <a:cs typeface="Calibri" panose="020F0502020204030204" pitchFamily="34" charset="0"/>
                        </a:rPr>
                        <a:t>3.25%</a:t>
                      </a:r>
                      <a:r>
                        <a:rPr lang="es-SV" sz="1800" b="0" dirty="0" smtClean="0">
                          <a:solidFill>
                            <a:schemeClr val="tx1"/>
                          </a:solidFill>
                          <a:latin typeface="Calibri" panose="020F0502020204030204" pitchFamily="34" charset="0"/>
                          <a:cs typeface="Calibri" panose="020F0502020204030204" pitchFamily="34" charset="0"/>
                        </a:rPr>
                        <a:t> con respecto a mayo 2014.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SV" sz="1600" b="0" dirty="0" smtClean="0">
                        <a:solidFill>
                          <a:schemeClr val="tx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SV" sz="1600" b="0" dirty="0" smtClean="0">
                        <a:solidFill>
                          <a:schemeClr val="tx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SV" sz="1600" b="0" dirty="0" smtClean="0">
                        <a:solidFill>
                          <a:schemeClr val="tx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SV" sz="1600" b="0" dirty="0" smtClean="0">
                        <a:solidFill>
                          <a:schemeClr val="tx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SV" sz="1600" b="0" dirty="0" smtClean="0">
                        <a:solidFill>
                          <a:schemeClr val="tx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SV" sz="1600" b="0" dirty="0" smtClean="0">
                        <a:solidFill>
                          <a:schemeClr val="tx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SV" sz="1600" b="0" dirty="0" smtClean="0">
                        <a:solidFill>
                          <a:schemeClr val="tx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SV" sz="1600" b="0" dirty="0" smtClean="0">
                        <a:solidFill>
                          <a:schemeClr val="tx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SV" sz="1600" b="0" dirty="0" smtClean="0">
                        <a:solidFill>
                          <a:schemeClr val="tx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SV" sz="1600" b="0" dirty="0" smtClean="0">
                        <a:solidFill>
                          <a:schemeClr val="tx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SV" sz="1600" b="0" dirty="0" smtClean="0">
                        <a:solidFill>
                          <a:schemeClr val="tx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SV" sz="1600" b="0" dirty="0" smtClean="0">
                        <a:solidFill>
                          <a:schemeClr val="tx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SV" sz="1600" b="0" dirty="0" smtClean="0">
                        <a:solidFill>
                          <a:schemeClr val="tx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SV" sz="1600" b="0" dirty="0" smtClean="0">
                        <a:solidFill>
                          <a:schemeClr val="tx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SV" sz="1600" b="0" dirty="0" smtClean="0">
                        <a:solidFill>
                          <a:schemeClr val="tx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SV" sz="1600" b="0" dirty="0" smtClean="0">
                        <a:solidFill>
                          <a:schemeClr val="tx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SV" sz="1600" b="0" dirty="0" smtClean="0">
                        <a:solidFill>
                          <a:schemeClr val="tx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SV" sz="1600" b="0" dirty="0" smtClean="0">
                        <a:solidFill>
                          <a:schemeClr val="tx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SV" sz="1600" b="0" dirty="0" smtClean="0">
                        <a:solidFill>
                          <a:schemeClr val="tx1"/>
                        </a:solidFill>
                        <a:latin typeface="Calibri" panose="020F0502020204030204" pitchFamily="34" charset="0"/>
                        <a:cs typeface="Calibri" panose="020F0502020204030204" pitchFamily="34" charset="0"/>
                      </a:endParaRPr>
                    </a:p>
                  </a:txBody>
                  <a:tcPr marL="68586" marR="68586" marT="34285" marB="34285">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SV" sz="1800" b="1" kern="1200" dirty="0" smtClean="0">
                          <a:solidFill>
                            <a:schemeClr val="tx1"/>
                          </a:solidFill>
                          <a:latin typeface="Calibri" panose="020F0502020204030204" pitchFamily="34" charset="0"/>
                          <a:ea typeface="+mn-ea"/>
                          <a:cs typeface="Calibri" panose="020F0502020204030204" pitchFamily="34" charset="0"/>
                        </a:rPr>
                        <a:t>Recaudación de cuotas: </a:t>
                      </a:r>
                      <a:r>
                        <a:rPr lang="es-SV" sz="1800" b="0" kern="1200" dirty="0" smtClean="0">
                          <a:solidFill>
                            <a:schemeClr val="tx1"/>
                          </a:solidFill>
                          <a:latin typeface="Calibri" panose="020F0502020204030204" pitchFamily="34" charset="0"/>
                          <a:ea typeface="+mn-ea"/>
                          <a:cs typeface="Calibri" panose="020F0502020204030204" pitchFamily="34" charset="0"/>
                        </a:rPr>
                        <a:t>hasta</a:t>
                      </a:r>
                      <a:r>
                        <a:rPr lang="es-SV" sz="1800" b="0" kern="1200" baseline="0" dirty="0" smtClean="0">
                          <a:solidFill>
                            <a:schemeClr val="tx1"/>
                          </a:solidFill>
                          <a:latin typeface="Calibri" panose="020F0502020204030204" pitchFamily="34" charset="0"/>
                          <a:ea typeface="+mn-ea"/>
                          <a:cs typeface="Calibri" panose="020F0502020204030204" pitchFamily="34" charset="0"/>
                        </a:rPr>
                        <a:t> mayo 2019 </a:t>
                      </a:r>
                      <a:r>
                        <a:rPr lang="es-SV" sz="1800" b="0" dirty="0" smtClean="0">
                          <a:solidFill>
                            <a:schemeClr val="tx1"/>
                          </a:solidFill>
                          <a:latin typeface="Calibri" panose="020F0502020204030204" pitchFamily="34" charset="0"/>
                          <a:cs typeface="Calibri" panose="020F0502020204030204" pitchFamily="34" charset="0"/>
                        </a:rPr>
                        <a:t>incrementó </a:t>
                      </a:r>
                      <a:r>
                        <a:rPr lang="es-MX" sz="1800" b="1" kern="0" dirty="0" smtClean="0">
                          <a:solidFill>
                            <a:srgbClr val="0070C0"/>
                          </a:solidFill>
                          <a:latin typeface="Calibri" panose="020F0502020204030204" pitchFamily="34" charset="0"/>
                          <a:ea typeface="+mn-ea"/>
                          <a:cs typeface="Calibri" panose="020F0502020204030204" pitchFamily="34" charset="0"/>
                        </a:rPr>
                        <a:t>US$25.10</a:t>
                      </a:r>
                      <a:r>
                        <a:rPr lang="es-MX" sz="1800" b="0" kern="1200" dirty="0" smtClean="0">
                          <a:solidFill>
                            <a:schemeClr val="tx1"/>
                          </a:solidFill>
                          <a:latin typeface="Calibri" panose="020F0502020204030204" pitchFamily="34" charset="0"/>
                          <a:ea typeface="+mn-ea"/>
                          <a:cs typeface="Calibri" panose="020F0502020204030204" pitchFamily="34" charset="0"/>
                        </a:rPr>
                        <a:t> millones (</a:t>
                      </a:r>
                      <a:r>
                        <a:rPr lang="es-MX" sz="1800" b="1" kern="0" dirty="0" smtClean="0">
                          <a:solidFill>
                            <a:srgbClr val="0070C0"/>
                          </a:solidFill>
                          <a:latin typeface="Calibri" panose="020F0502020204030204" pitchFamily="34" charset="0"/>
                          <a:ea typeface="+mn-ea"/>
                          <a:cs typeface="Calibri" panose="020F0502020204030204" pitchFamily="34" charset="0"/>
                        </a:rPr>
                        <a:t>19.6%</a:t>
                      </a:r>
                      <a:r>
                        <a:rPr lang="es-MX" sz="1800" b="0" kern="1200" dirty="0" smtClean="0">
                          <a:solidFill>
                            <a:schemeClr val="tx1"/>
                          </a:solidFill>
                          <a:latin typeface="Calibri" panose="020F0502020204030204" pitchFamily="34" charset="0"/>
                          <a:ea typeface="+mn-ea"/>
                          <a:cs typeface="Calibri" panose="020F0502020204030204" pitchFamily="34" charset="0"/>
                        </a:rPr>
                        <a:t>) con respecto a mayo 2014.</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s-MX" sz="1600" b="0" kern="1200" dirty="0" smtClean="0">
                        <a:solidFill>
                          <a:schemeClr val="tx1"/>
                        </a:solidFill>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s-SV" sz="1600" b="0" dirty="0" smtClean="0">
                        <a:solidFill>
                          <a:schemeClr val="tx1"/>
                        </a:solidFill>
                        <a:latin typeface="Calibri" panose="020F0502020204030204" pitchFamily="34" charset="0"/>
                        <a:cs typeface="Calibri" panose="020F0502020204030204" pitchFamily="34" charset="0"/>
                      </a:endParaRPr>
                    </a:p>
                  </a:txBody>
                  <a:tcPr marL="68586" marR="68586" marT="34285" marB="34285">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3" name="Rectangle 12"/>
          <p:cNvSpPr>
            <a:spLocks noChangeArrowheads="1"/>
          </p:cNvSpPr>
          <p:nvPr/>
        </p:nvSpPr>
        <p:spPr bwMode="auto">
          <a:xfrm>
            <a:off x="2667000" y="2235201"/>
            <a:ext cx="6858000" cy="4352925"/>
          </a:xfrm>
          <a:prstGeom prst="rect">
            <a:avLst/>
          </a:prstGeom>
          <a:noFill/>
          <a:ln w="12700" cap="sq">
            <a:noFill/>
            <a:miter lim="800000"/>
            <a:headEnd type="none" w="sm" len="sm"/>
            <a:tailEnd type="none" w="sm" len="sm"/>
          </a:ln>
          <a:effectLst>
            <a:prstShdw prst="shdw17" dist="17961" dir="2700000">
              <a:schemeClr val="bg1">
                <a:gamma/>
                <a:shade val="60000"/>
                <a:invGamma/>
              </a:schemeClr>
            </a:prstShdw>
          </a:effectLst>
        </p:spPr>
        <p:txBody>
          <a:bodyPr wrap="none" anchor="ctr"/>
          <a:lstStyle/>
          <a:p>
            <a:pPr>
              <a:defRPr/>
            </a:pPr>
            <a:endParaRPr lang="es-SV" sz="1351">
              <a:solidFill>
                <a:prstClr val="black"/>
              </a:solidFill>
              <a:latin typeface="Calibri" panose="020F0502020204030204" pitchFamily="34" charset="0"/>
              <a:cs typeface="Calibri" panose="020F0502020204030204" pitchFamily="34" charset="0"/>
            </a:endParaRPr>
          </a:p>
        </p:txBody>
      </p:sp>
      <p:graphicFrame>
        <p:nvGraphicFramePr>
          <p:cNvPr id="9" name="Gráfico 8"/>
          <p:cNvGraphicFramePr/>
          <p:nvPr>
            <p:extLst>
              <p:ext uri="{D42A27DB-BD31-4B8C-83A1-F6EECF244321}">
                <p14:modId xmlns:p14="http://schemas.microsoft.com/office/powerpoint/2010/main" val="3507975874"/>
              </p:ext>
            </p:extLst>
          </p:nvPr>
        </p:nvGraphicFramePr>
        <p:xfrm>
          <a:off x="6096000" y="2327117"/>
          <a:ext cx="5232400" cy="356948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1 Gráfico"/>
          <p:cNvGraphicFramePr>
            <a:graphicFrameLocks/>
          </p:cNvGraphicFramePr>
          <p:nvPr>
            <p:extLst>
              <p:ext uri="{D42A27DB-BD31-4B8C-83A1-F6EECF244321}">
                <p14:modId xmlns:p14="http://schemas.microsoft.com/office/powerpoint/2010/main" val="3705416371"/>
              </p:ext>
            </p:extLst>
          </p:nvPr>
        </p:nvGraphicFramePr>
        <p:xfrm>
          <a:off x="1078174" y="2327115"/>
          <a:ext cx="4898186" cy="399179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877387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TextBox 16"/>
          <p:cNvSpPr txBox="1">
            <a:spLocks noChangeArrowheads="1"/>
          </p:cNvSpPr>
          <p:nvPr/>
        </p:nvSpPr>
        <p:spPr bwMode="auto">
          <a:xfrm>
            <a:off x="3280782" y="5437"/>
            <a:ext cx="56769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None/>
              <a:defRPr/>
            </a:pPr>
            <a:r>
              <a:rPr lang="es-SV" altLang="es-SV" sz="3600" b="1" dirty="0">
                <a:solidFill>
                  <a:srgbClr val="0066B1"/>
                </a:solidFill>
                <a:cs typeface="Calibri" panose="020F0502020204030204" pitchFamily="34" charset="0"/>
              </a:rPr>
              <a:t>Gestión financiera </a:t>
            </a:r>
          </a:p>
          <a:p>
            <a:pPr algn="ctr" eaLnBrk="1" hangingPunct="1">
              <a:spcBef>
                <a:spcPct val="0"/>
              </a:spcBef>
              <a:buNone/>
              <a:defRPr/>
            </a:pPr>
            <a:r>
              <a:rPr lang="es-SV" altLang="es-SV" sz="3600" b="1" dirty="0">
                <a:solidFill>
                  <a:srgbClr val="0066B1"/>
                </a:solidFill>
                <a:cs typeface="Calibri" panose="020F0502020204030204" pitchFamily="34" charset="0"/>
              </a:rPr>
              <a:t>Proyección a Mayo 2019</a:t>
            </a:r>
          </a:p>
        </p:txBody>
      </p:sp>
      <p:graphicFrame>
        <p:nvGraphicFramePr>
          <p:cNvPr id="10" name="11 Tabla"/>
          <p:cNvGraphicFramePr>
            <a:graphicFrameLocks noGrp="1"/>
          </p:cNvGraphicFramePr>
          <p:nvPr>
            <p:extLst>
              <p:ext uri="{D42A27DB-BD31-4B8C-83A1-F6EECF244321}">
                <p14:modId xmlns:p14="http://schemas.microsoft.com/office/powerpoint/2010/main" val="2493118241"/>
              </p:ext>
            </p:extLst>
          </p:nvPr>
        </p:nvGraphicFramePr>
        <p:xfrm>
          <a:off x="764275" y="1268814"/>
          <a:ext cx="10385946" cy="5688511"/>
        </p:xfrm>
        <a:graphic>
          <a:graphicData uri="http://schemas.openxmlformats.org/drawingml/2006/table">
            <a:tbl>
              <a:tblPr firstRow="1" bandRow="1">
                <a:tableStyleId>{5C22544A-7EE6-4342-B048-85BDC9FD1C3A}</a:tableStyleId>
              </a:tblPr>
              <a:tblGrid>
                <a:gridCol w="5211542">
                  <a:extLst>
                    <a:ext uri="{9D8B030D-6E8A-4147-A177-3AD203B41FA5}">
                      <a16:colId xmlns:a16="http://schemas.microsoft.com/office/drawing/2014/main" val="20000"/>
                    </a:ext>
                  </a:extLst>
                </a:gridCol>
                <a:gridCol w="5174404">
                  <a:extLst>
                    <a:ext uri="{9D8B030D-6E8A-4147-A177-3AD203B41FA5}">
                      <a16:colId xmlns:a16="http://schemas.microsoft.com/office/drawing/2014/main" val="20001"/>
                    </a:ext>
                  </a:extLst>
                </a:gridCol>
              </a:tblGrid>
              <a:tr h="2750047">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SV" sz="1600" b="1" dirty="0" smtClean="0">
                          <a:solidFill>
                            <a:schemeClr val="tx1"/>
                          </a:solidFill>
                          <a:latin typeface="Calibri" panose="020F0502020204030204" pitchFamily="34" charset="0"/>
                          <a:cs typeface="Calibri" panose="020F0502020204030204" pitchFamily="34" charset="0"/>
                        </a:rPr>
                        <a:t>Activo: </a:t>
                      </a:r>
                      <a:r>
                        <a:rPr lang="es-SV" sz="1400" b="0" dirty="0" smtClean="0">
                          <a:solidFill>
                            <a:schemeClr val="tx1"/>
                          </a:solidFill>
                          <a:latin typeface="Calibri" panose="020F0502020204030204" pitchFamily="34" charset="0"/>
                          <a:cs typeface="Calibri" panose="020F0502020204030204" pitchFamily="34" charset="0"/>
                        </a:rPr>
                        <a:t>aumentó </a:t>
                      </a:r>
                      <a:r>
                        <a:rPr lang="es-SV" sz="1400" b="1" kern="0" dirty="0" smtClean="0">
                          <a:solidFill>
                            <a:srgbClr val="0070C0"/>
                          </a:solidFill>
                          <a:latin typeface="Calibri" panose="020F0502020204030204" pitchFamily="34" charset="0"/>
                          <a:ea typeface="+mn-ea"/>
                          <a:cs typeface="Calibri" panose="020F0502020204030204" pitchFamily="34" charset="0"/>
                        </a:rPr>
                        <a:t>US$122.82 </a:t>
                      </a:r>
                      <a:r>
                        <a:rPr lang="es-SV" sz="1400" b="0" dirty="0" smtClean="0">
                          <a:solidFill>
                            <a:schemeClr val="tx1"/>
                          </a:solidFill>
                          <a:latin typeface="Calibri" panose="020F0502020204030204" pitchFamily="34" charset="0"/>
                          <a:cs typeface="Calibri" panose="020F0502020204030204" pitchFamily="34" charset="0"/>
                        </a:rPr>
                        <a:t>millones (</a:t>
                      </a:r>
                      <a:r>
                        <a:rPr lang="es-SV" sz="1400" b="1" kern="0" dirty="0" smtClean="0">
                          <a:solidFill>
                            <a:srgbClr val="0070C0"/>
                          </a:solidFill>
                          <a:latin typeface="Calibri" panose="020F0502020204030204" pitchFamily="34" charset="0"/>
                          <a:ea typeface="+mn-ea"/>
                          <a:cs typeface="Calibri" panose="020F0502020204030204" pitchFamily="34" charset="0"/>
                        </a:rPr>
                        <a:t>15.2%</a:t>
                      </a:r>
                      <a:r>
                        <a:rPr lang="es-SV" sz="1400" b="0" dirty="0" smtClean="0">
                          <a:solidFill>
                            <a:schemeClr val="tx1"/>
                          </a:solidFill>
                          <a:latin typeface="Calibri" panose="020F0502020204030204" pitchFamily="34" charset="0"/>
                          <a:cs typeface="Calibri" panose="020F0502020204030204" pitchFamily="34" charset="0"/>
                        </a:rPr>
                        <a:t>) con respecto a 2014.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SV" sz="1600" b="0" dirty="0" smtClean="0">
                        <a:solidFill>
                          <a:schemeClr val="tx1"/>
                        </a:solidFill>
                        <a:latin typeface="Calibri" panose="020F0502020204030204" pitchFamily="34" charset="0"/>
                        <a:cs typeface="Calibri" panose="020F0502020204030204" pitchFamily="34" charset="0"/>
                      </a:endParaRPr>
                    </a:p>
                  </a:txBody>
                  <a:tcPr marL="68586" marR="68586" marT="34286" marB="34286">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SV" sz="1600" b="1" kern="1200" dirty="0" smtClean="0">
                          <a:solidFill>
                            <a:schemeClr val="tx1"/>
                          </a:solidFill>
                          <a:latin typeface="Calibri" panose="020F0502020204030204" pitchFamily="34" charset="0"/>
                          <a:ea typeface="+mn-ea"/>
                          <a:cs typeface="Calibri" panose="020F0502020204030204" pitchFamily="34" charset="0"/>
                        </a:rPr>
                        <a:t>Pasivos:  </a:t>
                      </a:r>
                      <a:r>
                        <a:rPr lang="es-SV" sz="1400" b="0" kern="1200" dirty="0" smtClean="0">
                          <a:solidFill>
                            <a:schemeClr val="tx1"/>
                          </a:solidFill>
                          <a:latin typeface="Calibri" panose="020F0502020204030204" pitchFamily="34" charset="0"/>
                          <a:ea typeface="+mn-ea"/>
                          <a:cs typeface="Calibri" panose="020F0502020204030204" pitchFamily="34" charset="0"/>
                        </a:rPr>
                        <a:t>disminuyó </a:t>
                      </a:r>
                      <a:r>
                        <a:rPr lang="es-SV" sz="1400" b="1" kern="0" dirty="0" smtClean="0">
                          <a:solidFill>
                            <a:srgbClr val="0070C0"/>
                          </a:solidFill>
                          <a:latin typeface="Calibri" panose="020F0502020204030204" pitchFamily="34" charset="0"/>
                          <a:ea typeface="+mn-ea"/>
                          <a:cs typeface="Calibri" panose="020F0502020204030204" pitchFamily="34" charset="0"/>
                        </a:rPr>
                        <a:t>US$53.54 </a:t>
                      </a:r>
                      <a:r>
                        <a:rPr lang="es-SV" sz="1400" b="0" kern="1200" dirty="0" smtClean="0">
                          <a:solidFill>
                            <a:schemeClr val="tx1"/>
                          </a:solidFill>
                          <a:latin typeface="Calibri" panose="020F0502020204030204" pitchFamily="34" charset="0"/>
                          <a:ea typeface="+mn-ea"/>
                          <a:cs typeface="Calibri" panose="020F0502020204030204" pitchFamily="34" charset="0"/>
                        </a:rPr>
                        <a:t>millones (</a:t>
                      </a:r>
                      <a:r>
                        <a:rPr lang="es-SV" sz="1400" b="1" kern="0" dirty="0" smtClean="0">
                          <a:solidFill>
                            <a:srgbClr val="0070C0"/>
                          </a:solidFill>
                          <a:latin typeface="Calibri" panose="020F0502020204030204" pitchFamily="34" charset="0"/>
                          <a:ea typeface="+mn-ea"/>
                          <a:cs typeface="Calibri" panose="020F0502020204030204" pitchFamily="34" charset="0"/>
                        </a:rPr>
                        <a:t>10.42%</a:t>
                      </a:r>
                      <a:r>
                        <a:rPr lang="es-SV" sz="1400" b="0" kern="1200" dirty="0" smtClean="0">
                          <a:solidFill>
                            <a:schemeClr val="tx1"/>
                          </a:solidFill>
                          <a:latin typeface="Calibri" panose="020F0502020204030204" pitchFamily="34" charset="0"/>
                          <a:ea typeface="+mn-ea"/>
                          <a:cs typeface="Calibri" panose="020F0502020204030204" pitchFamily="34" charset="0"/>
                        </a:rPr>
                        <a:t>) con respecto a 2014.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SV" sz="1600" b="0" dirty="0" smtClean="0">
                        <a:solidFill>
                          <a:schemeClr val="tx1"/>
                        </a:solidFill>
                        <a:latin typeface="Calibri" panose="020F0502020204030204" pitchFamily="34" charset="0"/>
                        <a:cs typeface="Calibri" panose="020F0502020204030204" pitchFamily="34" charset="0"/>
                      </a:endParaRPr>
                    </a:p>
                  </a:txBody>
                  <a:tcPr marL="68586" marR="68586" marT="34286" marB="34286">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93846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SV" sz="1600" b="1" dirty="0" smtClean="0">
                          <a:solidFill>
                            <a:schemeClr val="tx1"/>
                          </a:solidFill>
                          <a:latin typeface="Calibri" panose="020F0502020204030204" pitchFamily="34" charset="0"/>
                          <a:cs typeface="Calibri" panose="020F0502020204030204" pitchFamily="34" charset="0"/>
                        </a:rPr>
                        <a:t>Patrimonio: </a:t>
                      </a:r>
                      <a:r>
                        <a:rPr lang="es-SV" sz="1400" b="0" dirty="0" smtClean="0">
                          <a:solidFill>
                            <a:schemeClr val="tx1"/>
                          </a:solidFill>
                          <a:latin typeface="Calibri" panose="020F0502020204030204" pitchFamily="34" charset="0"/>
                          <a:cs typeface="Calibri" panose="020F0502020204030204" pitchFamily="34" charset="0"/>
                        </a:rPr>
                        <a:t>aumentó </a:t>
                      </a:r>
                      <a:r>
                        <a:rPr lang="es-SV" sz="1400" b="1" kern="0" dirty="0" smtClean="0">
                          <a:solidFill>
                            <a:srgbClr val="0070C0"/>
                          </a:solidFill>
                          <a:latin typeface="Calibri" panose="020F0502020204030204" pitchFamily="34" charset="0"/>
                          <a:ea typeface="+mn-ea"/>
                          <a:cs typeface="Calibri" panose="020F0502020204030204" pitchFamily="34" charset="0"/>
                        </a:rPr>
                        <a:t>US$176.37</a:t>
                      </a:r>
                      <a:r>
                        <a:rPr lang="es-SV" sz="1400" b="0" dirty="0" smtClean="0">
                          <a:solidFill>
                            <a:schemeClr val="tx1"/>
                          </a:solidFill>
                          <a:latin typeface="Calibri" panose="020F0502020204030204" pitchFamily="34" charset="0"/>
                          <a:cs typeface="Calibri" panose="020F0502020204030204" pitchFamily="34" charset="0"/>
                        </a:rPr>
                        <a:t> millones (</a:t>
                      </a:r>
                      <a:r>
                        <a:rPr lang="es-SV" sz="1400" b="1" kern="0" dirty="0" smtClean="0">
                          <a:solidFill>
                            <a:srgbClr val="0070C0"/>
                          </a:solidFill>
                          <a:latin typeface="Calibri" panose="020F0502020204030204" pitchFamily="34" charset="0"/>
                          <a:ea typeface="+mn-ea"/>
                          <a:cs typeface="Calibri" panose="020F0502020204030204" pitchFamily="34" charset="0"/>
                        </a:rPr>
                        <a:t>60.0%</a:t>
                      </a:r>
                      <a:r>
                        <a:rPr lang="es-SV" sz="1400" b="0" dirty="0" smtClean="0">
                          <a:solidFill>
                            <a:schemeClr val="tx1"/>
                          </a:solidFill>
                          <a:latin typeface="Calibri" panose="020F0502020204030204" pitchFamily="34" charset="0"/>
                          <a:cs typeface="Calibri" panose="020F0502020204030204" pitchFamily="34" charset="0"/>
                        </a:rPr>
                        <a:t>) con respecto a 2014.</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s-SV" sz="1400" b="0" dirty="0" smtClean="0">
                        <a:solidFill>
                          <a:schemeClr val="tx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SV" sz="1600" b="0" dirty="0" smtClean="0">
                        <a:solidFill>
                          <a:schemeClr val="tx1"/>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SV" sz="1600" b="1" kern="1200" dirty="0" smtClean="0">
                        <a:solidFill>
                          <a:schemeClr val="tx1"/>
                        </a:solidFill>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SV" sz="1600" b="1" dirty="0">
                        <a:solidFill>
                          <a:schemeClr val="tx1"/>
                        </a:solidFill>
                        <a:latin typeface="Calibri" panose="020F0502020204030204" pitchFamily="34" charset="0"/>
                        <a:cs typeface="Calibri" panose="020F0502020204030204" pitchFamily="34" charset="0"/>
                      </a:endParaRPr>
                    </a:p>
                  </a:txBody>
                  <a:tcPr marL="68586" marR="68586" marT="34286" marB="34286">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SV" sz="1400" b="1" dirty="0" smtClean="0">
                          <a:solidFill>
                            <a:schemeClr val="tx1"/>
                          </a:solidFill>
                          <a:latin typeface="Calibri" panose="020F0502020204030204" pitchFamily="34" charset="0"/>
                          <a:cs typeface="Calibri" panose="020F0502020204030204" pitchFamily="34" charset="0"/>
                        </a:rPr>
                        <a:t>Cartera hipotecaria administrada: </a:t>
                      </a:r>
                      <a:r>
                        <a:rPr lang="es-SV" sz="1400" b="0" dirty="0" smtClean="0">
                          <a:solidFill>
                            <a:schemeClr val="tx1"/>
                          </a:solidFill>
                          <a:latin typeface="Calibri" panose="020F0502020204030204" pitchFamily="34" charset="0"/>
                          <a:cs typeface="Calibri" panose="020F0502020204030204" pitchFamily="34" charset="0"/>
                        </a:rPr>
                        <a:t>l</a:t>
                      </a:r>
                      <a:r>
                        <a:rPr lang="es-MX" sz="1400" b="0" dirty="0" smtClean="0">
                          <a:solidFill>
                            <a:schemeClr val="tx1"/>
                          </a:solidFill>
                          <a:latin typeface="Calibri" panose="020F0502020204030204" pitchFamily="34" charset="0"/>
                          <a:cs typeface="Calibri" panose="020F0502020204030204" pitchFamily="34" charset="0"/>
                        </a:rPr>
                        <a:t>a cartera hipotecaria administrada aumentó </a:t>
                      </a:r>
                      <a:r>
                        <a:rPr lang="es-MX" sz="1400" b="1" kern="0" dirty="0" smtClean="0">
                          <a:solidFill>
                            <a:srgbClr val="0070C0"/>
                          </a:solidFill>
                          <a:latin typeface="Calibri" panose="020F0502020204030204" pitchFamily="34" charset="0"/>
                          <a:ea typeface="+mn-ea"/>
                          <a:cs typeface="Calibri" panose="020F0502020204030204" pitchFamily="34" charset="0"/>
                        </a:rPr>
                        <a:t>US$155.00</a:t>
                      </a:r>
                      <a:r>
                        <a:rPr lang="es-MX" sz="1400" b="0" dirty="0" smtClean="0">
                          <a:solidFill>
                            <a:schemeClr val="tx1"/>
                          </a:solidFill>
                          <a:latin typeface="Calibri" panose="020F0502020204030204" pitchFamily="34" charset="0"/>
                          <a:cs typeface="Calibri" panose="020F0502020204030204" pitchFamily="34" charset="0"/>
                        </a:rPr>
                        <a:t> millones en saldos (</a:t>
                      </a:r>
                      <a:r>
                        <a:rPr lang="es-MX" sz="1400" b="1" kern="0" dirty="0" smtClean="0">
                          <a:solidFill>
                            <a:srgbClr val="0070C0"/>
                          </a:solidFill>
                          <a:latin typeface="Calibri" panose="020F0502020204030204" pitchFamily="34" charset="0"/>
                          <a:ea typeface="+mn-ea"/>
                          <a:cs typeface="Calibri" panose="020F0502020204030204" pitchFamily="34" charset="0"/>
                        </a:rPr>
                        <a:t>14.6%</a:t>
                      </a:r>
                      <a:r>
                        <a:rPr lang="es-MX" sz="1400" b="0" dirty="0" smtClean="0">
                          <a:solidFill>
                            <a:schemeClr val="tx1"/>
                          </a:solidFill>
                          <a:latin typeface="Calibri" panose="020F0502020204030204" pitchFamily="34" charset="0"/>
                          <a:cs typeface="Calibri" panose="020F0502020204030204" pitchFamily="34" charset="0"/>
                        </a:rPr>
                        <a:t>) con respecto a 2014.</a:t>
                      </a:r>
                      <a:endParaRPr lang="es-SV" sz="1400" b="1" dirty="0">
                        <a:solidFill>
                          <a:schemeClr val="tx1"/>
                        </a:solidFill>
                        <a:latin typeface="Calibri" panose="020F0502020204030204" pitchFamily="34" charset="0"/>
                        <a:cs typeface="Calibri" panose="020F0502020204030204" pitchFamily="34" charset="0"/>
                      </a:endParaRPr>
                    </a:p>
                  </a:txBody>
                  <a:tcPr marL="68586" marR="68586" marT="34286" marB="34286">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graphicFrame>
        <p:nvGraphicFramePr>
          <p:cNvPr id="11" name="Gráfico 10"/>
          <p:cNvGraphicFramePr/>
          <p:nvPr>
            <p:extLst>
              <p:ext uri="{D42A27DB-BD31-4B8C-83A1-F6EECF244321}">
                <p14:modId xmlns:p14="http://schemas.microsoft.com/office/powerpoint/2010/main" val="983884565"/>
              </p:ext>
            </p:extLst>
          </p:nvPr>
        </p:nvGraphicFramePr>
        <p:xfrm>
          <a:off x="957616" y="1622491"/>
          <a:ext cx="4455261" cy="244823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Gráfico 11"/>
          <p:cNvGraphicFramePr/>
          <p:nvPr>
            <p:extLst>
              <p:ext uri="{D42A27DB-BD31-4B8C-83A1-F6EECF244321}">
                <p14:modId xmlns:p14="http://schemas.microsoft.com/office/powerpoint/2010/main" val="3229191559"/>
              </p:ext>
            </p:extLst>
          </p:nvPr>
        </p:nvGraphicFramePr>
        <p:xfrm>
          <a:off x="6279332" y="1635411"/>
          <a:ext cx="4658436" cy="23373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Gráfico 12"/>
          <p:cNvGraphicFramePr/>
          <p:nvPr>
            <p:extLst>
              <p:ext uri="{D42A27DB-BD31-4B8C-83A1-F6EECF244321}">
                <p14:modId xmlns:p14="http://schemas.microsoft.com/office/powerpoint/2010/main" val="2225364121"/>
              </p:ext>
            </p:extLst>
          </p:nvPr>
        </p:nvGraphicFramePr>
        <p:xfrm>
          <a:off x="1053151" y="4389878"/>
          <a:ext cx="4455262" cy="23859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1 Gráfico"/>
          <p:cNvGraphicFramePr>
            <a:graphicFrameLocks/>
          </p:cNvGraphicFramePr>
          <p:nvPr>
            <p:extLst>
              <p:ext uri="{D42A27DB-BD31-4B8C-83A1-F6EECF244321}">
                <p14:modId xmlns:p14="http://schemas.microsoft.com/office/powerpoint/2010/main" val="2430330530"/>
              </p:ext>
            </p:extLst>
          </p:nvPr>
        </p:nvGraphicFramePr>
        <p:xfrm>
          <a:off x="6605233" y="4636035"/>
          <a:ext cx="4225000" cy="232129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3747679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03" name="TextBox 16"/>
          <p:cNvSpPr txBox="1">
            <a:spLocks noChangeArrowheads="1"/>
          </p:cNvSpPr>
          <p:nvPr/>
        </p:nvSpPr>
        <p:spPr bwMode="auto">
          <a:xfrm>
            <a:off x="3257550" y="75438"/>
            <a:ext cx="56769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SV" altLang="es-SV" sz="3600" b="1" dirty="0">
                <a:solidFill>
                  <a:srgbClr val="0066B1"/>
                </a:solidFill>
                <a:cs typeface="Calibri" panose="020F0502020204030204" pitchFamily="34" charset="0"/>
              </a:rPr>
              <a:t>Clasificación de riesgo </a:t>
            </a:r>
          </a:p>
          <a:p>
            <a:pPr algn="ctr" eaLnBrk="1" hangingPunct="1">
              <a:spcBef>
                <a:spcPct val="0"/>
              </a:spcBef>
              <a:buFontTx/>
              <a:buNone/>
            </a:pPr>
            <a:r>
              <a:rPr lang="es-SV" altLang="es-SV" sz="3600" b="1" dirty="0">
                <a:solidFill>
                  <a:srgbClr val="0066B1"/>
                </a:solidFill>
                <a:cs typeface="Calibri" panose="020F0502020204030204" pitchFamily="34" charset="0"/>
              </a:rPr>
              <a:t>y sus fundamentos</a:t>
            </a:r>
          </a:p>
        </p:txBody>
      </p:sp>
      <p:graphicFrame>
        <p:nvGraphicFramePr>
          <p:cNvPr id="9" name="18 Tabla"/>
          <p:cNvGraphicFramePr>
            <a:graphicFrameLocks noGrp="1"/>
          </p:cNvGraphicFramePr>
          <p:nvPr>
            <p:extLst>
              <p:ext uri="{D42A27DB-BD31-4B8C-83A1-F6EECF244321}">
                <p14:modId xmlns:p14="http://schemas.microsoft.com/office/powerpoint/2010/main" val="1400843285"/>
              </p:ext>
            </p:extLst>
          </p:nvPr>
        </p:nvGraphicFramePr>
        <p:xfrm>
          <a:off x="1936114" y="2270311"/>
          <a:ext cx="3397250" cy="1181100"/>
        </p:xfrm>
        <a:graphic>
          <a:graphicData uri="http://schemas.openxmlformats.org/drawingml/2006/table">
            <a:tbl>
              <a:tblPr/>
              <a:tblGrid>
                <a:gridCol w="849510">
                  <a:extLst>
                    <a:ext uri="{9D8B030D-6E8A-4147-A177-3AD203B41FA5}">
                      <a16:colId xmlns:a16="http://schemas.microsoft.com/office/drawing/2014/main" val="20000"/>
                    </a:ext>
                  </a:extLst>
                </a:gridCol>
                <a:gridCol w="644756">
                  <a:extLst>
                    <a:ext uri="{9D8B030D-6E8A-4147-A177-3AD203B41FA5}">
                      <a16:colId xmlns:a16="http://schemas.microsoft.com/office/drawing/2014/main" val="20001"/>
                    </a:ext>
                  </a:extLst>
                </a:gridCol>
                <a:gridCol w="644756">
                  <a:extLst>
                    <a:ext uri="{9D8B030D-6E8A-4147-A177-3AD203B41FA5}">
                      <a16:colId xmlns:a16="http://schemas.microsoft.com/office/drawing/2014/main" val="20002"/>
                    </a:ext>
                  </a:extLst>
                </a:gridCol>
                <a:gridCol w="629114">
                  <a:extLst>
                    <a:ext uri="{9D8B030D-6E8A-4147-A177-3AD203B41FA5}">
                      <a16:colId xmlns:a16="http://schemas.microsoft.com/office/drawing/2014/main" val="20003"/>
                    </a:ext>
                  </a:extLst>
                </a:gridCol>
                <a:gridCol w="629114">
                  <a:extLst>
                    <a:ext uri="{9D8B030D-6E8A-4147-A177-3AD203B41FA5}">
                      <a16:colId xmlns:a16="http://schemas.microsoft.com/office/drawing/2014/main" val="20004"/>
                    </a:ext>
                  </a:extLst>
                </a:gridCol>
              </a:tblGrid>
              <a:tr h="2952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SV" sz="1000" b="1" i="0" u="none" strike="noStrike" cap="none" normalizeH="0" baseline="0" dirty="0" smtClean="0">
                          <a:ln>
                            <a:noFill/>
                          </a:ln>
                          <a:solidFill>
                            <a:srgbClr val="FFFFFF"/>
                          </a:solidFill>
                          <a:effectLst/>
                          <a:latin typeface="+mn-lt"/>
                          <a:cs typeface="Calibri" panose="020F0502020204030204" pitchFamily="34" charset="0"/>
                        </a:rPr>
                        <a:t>.</a:t>
                      </a:r>
                    </a:p>
                  </a:txBody>
                  <a:tcPr marL="35976" marR="35976" marT="35998" marB="35998"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000" b="0" i="0" u="none" strike="noStrike" cap="none" normalizeH="0" baseline="0" dirty="0" smtClean="0">
                          <a:ln>
                            <a:noFill/>
                          </a:ln>
                          <a:solidFill>
                            <a:schemeClr val="tx1"/>
                          </a:solidFill>
                          <a:effectLst/>
                          <a:latin typeface="+mn-lt"/>
                          <a:cs typeface="Calibri" panose="020F0502020204030204" pitchFamily="34" charset="0"/>
                        </a:rPr>
                        <a:t>2015</a:t>
                      </a:r>
                    </a:p>
                  </a:txBody>
                  <a:tcPr marL="35976" marR="35976" marT="35998" marB="35998"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000" b="0" i="0" u="none" strike="noStrike" cap="none" normalizeH="0" baseline="0" dirty="0" smtClean="0">
                          <a:ln>
                            <a:noFill/>
                          </a:ln>
                          <a:solidFill>
                            <a:schemeClr val="tx1"/>
                          </a:solidFill>
                          <a:effectLst/>
                          <a:latin typeface="+mn-lt"/>
                          <a:cs typeface="Calibri" panose="020F0502020204030204" pitchFamily="34" charset="0"/>
                        </a:rPr>
                        <a:t>2016</a:t>
                      </a:r>
                    </a:p>
                  </a:txBody>
                  <a:tcPr marL="35976" marR="35976" marT="35998" marB="35998"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000" b="0" i="0" u="none" strike="noStrike" kern="1200" cap="none" normalizeH="0" baseline="0" dirty="0" smtClean="0">
                          <a:ln>
                            <a:noFill/>
                          </a:ln>
                          <a:solidFill>
                            <a:schemeClr val="tx1"/>
                          </a:solidFill>
                          <a:effectLst/>
                          <a:latin typeface="+mn-lt"/>
                          <a:ea typeface="+mn-ea"/>
                          <a:cs typeface="Calibri" panose="020F0502020204030204" pitchFamily="34" charset="0"/>
                        </a:rPr>
                        <a:t>2017 </a:t>
                      </a:r>
                    </a:p>
                  </a:txBody>
                  <a:tcPr marL="35976" marR="35976" marT="35998" marB="35998"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000" b="0" i="0" u="none" strike="noStrike" kern="1200" cap="none" normalizeH="0" baseline="0" dirty="0" smtClean="0">
                          <a:ln>
                            <a:noFill/>
                          </a:ln>
                          <a:solidFill>
                            <a:schemeClr val="tx1"/>
                          </a:solidFill>
                          <a:effectLst/>
                          <a:latin typeface="+mn-lt"/>
                          <a:ea typeface="+mn-ea"/>
                          <a:cs typeface="Calibri" panose="020F0502020204030204" pitchFamily="34" charset="0"/>
                        </a:rPr>
                        <a:t>2018 </a:t>
                      </a:r>
                    </a:p>
                  </a:txBody>
                  <a:tcPr marL="35976" marR="35976" marT="35998" marB="35998"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95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000" b="0" i="0" u="none" strike="noStrike" cap="none" normalizeH="0" baseline="0" dirty="0" smtClean="0">
                          <a:ln>
                            <a:noFill/>
                          </a:ln>
                          <a:solidFill>
                            <a:srgbClr val="000000"/>
                          </a:solidFill>
                          <a:effectLst/>
                          <a:latin typeface="+mn-lt"/>
                          <a:cs typeface="Calibri" panose="020F0502020204030204" pitchFamily="34" charset="0"/>
                        </a:rPr>
                        <a:t>EMISOR</a:t>
                      </a:r>
                    </a:p>
                  </a:txBody>
                  <a:tcPr marL="35976" marR="35976" marT="35998" marB="35998"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000" b="0" i="0" u="none" strike="noStrike" cap="none" normalizeH="0" baseline="0" dirty="0" smtClean="0">
                          <a:ln>
                            <a:noFill/>
                          </a:ln>
                          <a:solidFill>
                            <a:srgbClr val="000000"/>
                          </a:solidFill>
                          <a:effectLst/>
                          <a:latin typeface="+mn-lt"/>
                          <a:cs typeface="Calibri" panose="020F0502020204030204" pitchFamily="34" charset="0"/>
                        </a:rPr>
                        <a:t>A +</a:t>
                      </a:r>
                    </a:p>
                  </a:txBody>
                  <a:tcPr marL="35976" marR="35976" marT="35998" marB="35998"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000" b="0" i="0" u="none" strike="noStrike" cap="none" normalizeH="0" baseline="0" dirty="0" smtClean="0">
                          <a:ln>
                            <a:noFill/>
                          </a:ln>
                          <a:solidFill>
                            <a:srgbClr val="000000"/>
                          </a:solidFill>
                          <a:effectLst/>
                          <a:latin typeface="+mn-lt"/>
                          <a:cs typeface="Calibri" panose="020F0502020204030204" pitchFamily="34" charset="0"/>
                        </a:rPr>
                        <a:t>A +</a:t>
                      </a:r>
                    </a:p>
                  </a:txBody>
                  <a:tcPr marL="35976" marR="35976" marT="35998" marB="35998"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000" b="0" i="0" u="none" strike="noStrike" cap="none" normalizeH="0" baseline="0" dirty="0" smtClean="0">
                          <a:ln>
                            <a:noFill/>
                          </a:ln>
                          <a:solidFill>
                            <a:srgbClr val="000000"/>
                          </a:solidFill>
                          <a:effectLst/>
                          <a:latin typeface="+mn-lt"/>
                          <a:cs typeface="Leelawadee" panose="020B0502040204020203" pitchFamily="34" charset="-34"/>
                        </a:rPr>
                        <a:t>A +</a:t>
                      </a:r>
                    </a:p>
                  </a:txBody>
                  <a:tcPr marL="36000" marR="36000" marT="36000" marB="36000"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a:noFill/>
                    </a:lnTlToBr>
                    <a:lnBlToTr>
                      <a:noFill/>
                    </a:lnBlToTr>
                    <a:noFill/>
                  </a:tcPr>
                </a:tc>
                <a:tc>
                  <a:txBody>
                    <a:bodyPr/>
                    <a:lstStyle/>
                    <a:p>
                      <a:pPr algn="ctr">
                        <a:lnSpc>
                          <a:spcPct val="115000"/>
                        </a:lnSpc>
                        <a:spcAft>
                          <a:spcPts val="0"/>
                        </a:spcAft>
                      </a:pPr>
                      <a:r>
                        <a:rPr lang="es-SV" sz="1000" dirty="0">
                          <a:effectLst/>
                          <a:latin typeface="+mn-lt"/>
                          <a:ea typeface="MS Mincho" panose="02020609040205080304"/>
                          <a:cs typeface="Times New Roman" panose="02020603050405020304" pitchFamily="18" charset="0"/>
                        </a:rPr>
                        <a:t>A+</a:t>
                      </a:r>
                    </a:p>
                  </a:txBody>
                  <a:tcPr marL="48260" marR="48260" marT="36195" marB="36195"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95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000" b="0" i="0" u="none" strike="noStrike" cap="none" normalizeH="0" baseline="0" dirty="0" smtClean="0">
                          <a:ln>
                            <a:noFill/>
                          </a:ln>
                          <a:solidFill>
                            <a:srgbClr val="000000"/>
                          </a:solidFill>
                          <a:effectLst/>
                          <a:latin typeface="+mn-lt"/>
                          <a:cs typeface="Calibri" panose="020F0502020204030204" pitchFamily="34" charset="0"/>
                        </a:rPr>
                        <a:t>EMISIONES</a:t>
                      </a:r>
                    </a:p>
                  </a:txBody>
                  <a:tcPr marL="35976" marR="35976" marT="35998" marB="35998"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000" b="0" i="0" u="none" strike="noStrike" cap="none" normalizeH="0" baseline="0" dirty="0" smtClean="0">
                          <a:ln>
                            <a:noFill/>
                          </a:ln>
                          <a:solidFill>
                            <a:srgbClr val="000000"/>
                          </a:solidFill>
                          <a:effectLst/>
                          <a:latin typeface="+mn-lt"/>
                          <a:cs typeface="Calibri" panose="020F0502020204030204" pitchFamily="34" charset="0"/>
                        </a:rPr>
                        <a:t>AA -</a:t>
                      </a:r>
                    </a:p>
                  </a:txBody>
                  <a:tcPr marL="35976" marR="35976" marT="35998" marB="35998"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000" b="0" i="0" u="none" strike="noStrike" cap="none" normalizeH="0" baseline="0" dirty="0" smtClean="0">
                          <a:ln>
                            <a:noFill/>
                          </a:ln>
                          <a:solidFill>
                            <a:srgbClr val="000000"/>
                          </a:solidFill>
                          <a:effectLst/>
                          <a:latin typeface="+mn-lt"/>
                          <a:cs typeface="Calibri" panose="020F0502020204030204" pitchFamily="34" charset="0"/>
                        </a:rPr>
                        <a:t>AA -</a:t>
                      </a:r>
                    </a:p>
                  </a:txBody>
                  <a:tcPr marL="35976" marR="35976" marT="35998" marB="35998"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000" b="0" i="0" u="none" strike="noStrike" cap="none" normalizeH="0" baseline="0" dirty="0" smtClean="0">
                          <a:ln>
                            <a:noFill/>
                          </a:ln>
                          <a:solidFill>
                            <a:srgbClr val="000000"/>
                          </a:solidFill>
                          <a:effectLst/>
                          <a:latin typeface="+mn-lt"/>
                          <a:cs typeface="Leelawadee" panose="020B0502040204020203" pitchFamily="34" charset="-34"/>
                        </a:rPr>
                        <a:t>AA -</a:t>
                      </a:r>
                    </a:p>
                  </a:txBody>
                  <a:tcPr marL="36000" marR="36000" marT="36000" marB="36000"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a:noFill/>
                    </a:lnTlToBr>
                    <a:lnBlToTr>
                      <a:noFill/>
                    </a:lnBlToTr>
                    <a:noFill/>
                  </a:tcPr>
                </a:tc>
                <a:tc>
                  <a:txBody>
                    <a:bodyPr/>
                    <a:lstStyle/>
                    <a:p>
                      <a:pPr algn="ctr">
                        <a:lnSpc>
                          <a:spcPct val="115000"/>
                        </a:lnSpc>
                        <a:spcAft>
                          <a:spcPts val="0"/>
                        </a:spcAft>
                      </a:pPr>
                      <a:r>
                        <a:rPr lang="es-SV" sz="1000" dirty="0">
                          <a:effectLst/>
                          <a:latin typeface="+mn-lt"/>
                          <a:ea typeface="MS Mincho" panose="02020609040205080304"/>
                          <a:cs typeface="Times New Roman" panose="02020603050405020304" pitchFamily="18" charset="0"/>
                        </a:rPr>
                        <a:t>AA -</a:t>
                      </a:r>
                    </a:p>
                  </a:txBody>
                  <a:tcPr marL="48260" marR="48260" marT="36195" marB="36195"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95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000" b="0" i="0" u="none" strike="noStrike" cap="none" normalizeH="0" baseline="0" dirty="0" smtClean="0">
                          <a:ln>
                            <a:noFill/>
                          </a:ln>
                          <a:solidFill>
                            <a:srgbClr val="000000"/>
                          </a:solidFill>
                          <a:effectLst/>
                          <a:latin typeface="+mn-lt"/>
                          <a:cs typeface="Calibri" panose="020F0502020204030204" pitchFamily="34" charset="0"/>
                        </a:rPr>
                        <a:t>PERSPECTIVA</a:t>
                      </a:r>
                    </a:p>
                  </a:txBody>
                  <a:tcPr marL="35976" marR="35976" marT="35998" marB="35998"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000" b="0" i="0" u="none" strike="noStrike" cap="none" normalizeH="0" baseline="0" dirty="0" smtClean="0">
                          <a:ln>
                            <a:noFill/>
                          </a:ln>
                          <a:solidFill>
                            <a:srgbClr val="000000"/>
                          </a:solidFill>
                          <a:effectLst/>
                          <a:latin typeface="+mn-lt"/>
                          <a:cs typeface="Calibri" panose="020F0502020204030204" pitchFamily="34" charset="0"/>
                        </a:rPr>
                        <a:t>ESTABLE</a:t>
                      </a:r>
                    </a:p>
                  </a:txBody>
                  <a:tcPr marL="35976" marR="35976" marT="35998" marB="35998"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SV" sz="1000" b="0" i="0" u="none" strike="noStrike" cap="none" normalizeH="0" baseline="0" dirty="0" smtClean="0">
                          <a:ln>
                            <a:noFill/>
                          </a:ln>
                          <a:solidFill>
                            <a:srgbClr val="000000"/>
                          </a:solidFill>
                          <a:effectLst/>
                          <a:latin typeface="+mn-lt"/>
                          <a:cs typeface="Calibri" panose="020F0502020204030204" pitchFamily="34" charset="0"/>
                        </a:rPr>
                        <a:t>ESTABLE</a:t>
                      </a:r>
                    </a:p>
                  </a:txBody>
                  <a:tcPr marL="35976" marR="35976" marT="35998" marB="35998"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SV" sz="1000" b="0" i="0" u="none" strike="noStrike" cap="none" normalizeH="0" baseline="0" dirty="0" smtClean="0">
                          <a:ln>
                            <a:noFill/>
                          </a:ln>
                          <a:solidFill>
                            <a:srgbClr val="000000"/>
                          </a:solidFill>
                          <a:effectLst/>
                          <a:latin typeface="+mn-lt"/>
                          <a:cs typeface="Leelawadee" panose="020B0502040204020203" pitchFamily="34" charset="-34"/>
                        </a:rPr>
                        <a:t>ESTABLE</a:t>
                      </a:r>
                    </a:p>
                  </a:txBody>
                  <a:tcPr marL="36000" marR="36000" marT="36000" marB="36000"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a:noFill/>
                    </a:lnTlToBr>
                    <a:lnBlToTr>
                      <a:noFill/>
                    </a:lnBlToTr>
                    <a:noFill/>
                  </a:tcPr>
                </a:tc>
                <a:tc>
                  <a:txBody>
                    <a:bodyPr/>
                    <a:lstStyle/>
                    <a:p>
                      <a:pPr algn="ctr">
                        <a:lnSpc>
                          <a:spcPct val="115000"/>
                        </a:lnSpc>
                        <a:spcAft>
                          <a:spcPts val="0"/>
                        </a:spcAft>
                      </a:pPr>
                      <a:r>
                        <a:rPr lang="es-SV" sz="1000" dirty="0" smtClean="0">
                          <a:effectLst/>
                          <a:latin typeface="+mn-lt"/>
                          <a:ea typeface="MS Mincho" panose="02020609040205080304"/>
                          <a:cs typeface="Times New Roman" panose="02020603050405020304" pitchFamily="18" charset="0"/>
                        </a:rPr>
                        <a:t>ESTABLE</a:t>
                      </a:r>
                      <a:endParaRPr lang="es-SV" sz="1000" dirty="0">
                        <a:effectLst/>
                        <a:latin typeface="+mn-lt"/>
                        <a:ea typeface="MS Mincho" panose="02020609040205080304"/>
                        <a:cs typeface="Times New Roman" panose="02020603050405020304" pitchFamily="18" charset="0"/>
                      </a:endParaRPr>
                    </a:p>
                  </a:txBody>
                  <a:tcPr marL="48260" marR="48260" marT="36195" marB="36195"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11" name="19 Tabla"/>
          <p:cNvGraphicFramePr>
            <a:graphicFrameLocks noGrp="1"/>
          </p:cNvGraphicFramePr>
          <p:nvPr>
            <p:extLst>
              <p:ext uri="{D42A27DB-BD31-4B8C-83A1-F6EECF244321}">
                <p14:modId xmlns:p14="http://schemas.microsoft.com/office/powerpoint/2010/main" val="702086179"/>
              </p:ext>
            </p:extLst>
          </p:nvPr>
        </p:nvGraphicFramePr>
        <p:xfrm>
          <a:off x="6849027" y="2231249"/>
          <a:ext cx="3651251" cy="1174752"/>
        </p:xfrm>
        <a:graphic>
          <a:graphicData uri="http://schemas.openxmlformats.org/drawingml/2006/table">
            <a:tbl>
              <a:tblPr/>
              <a:tblGrid>
                <a:gridCol w="902657">
                  <a:extLst>
                    <a:ext uri="{9D8B030D-6E8A-4147-A177-3AD203B41FA5}">
                      <a16:colId xmlns:a16="http://schemas.microsoft.com/office/drawing/2014/main" val="20000"/>
                    </a:ext>
                  </a:extLst>
                </a:gridCol>
                <a:gridCol w="620188">
                  <a:extLst>
                    <a:ext uri="{9D8B030D-6E8A-4147-A177-3AD203B41FA5}">
                      <a16:colId xmlns:a16="http://schemas.microsoft.com/office/drawing/2014/main" val="20001"/>
                    </a:ext>
                  </a:extLst>
                </a:gridCol>
                <a:gridCol w="705790">
                  <a:extLst>
                    <a:ext uri="{9D8B030D-6E8A-4147-A177-3AD203B41FA5}">
                      <a16:colId xmlns:a16="http://schemas.microsoft.com/office/drawing/2014/main" val="20002"/>
                    </a:ext>
                  </a:extLst>
                </a:gridCol>
                <a:gridCol w="697780">
                  <a:extLst>
                    <a:ext uri="{9D8B030D-6E8A-4147-A177-3AD203B41FA5}">
                      <a16:colId xmlns:a16="http://schemas.microsoft.com/office/drawing/2014/main" val="20003"/>
                    </a:ext>
                  </a:extLst>
                </a:gridCol>
                <a:gridCol w="724836">
                  <a:extLst>
                    <a:ext uri="{9D8B030D-6E8A-4147-A177-3AD203B41FA5}">
                      <a16:colId xmlns:a16="http://schemas.microsoft.com/office/drawing/2014/main" val="20004"/>
                    </a:ext>
                  </a:extLst>
                </a:gridCol>
              </a:tblGrid>
              <a:tr h="29368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SV" sz="1000" b="1" i="0" u="none" strike="noStrike" cap="none" normalizeH="0" baseline="0" dirty="0" smtClean="0">
                        <a:ln>
                          <a:noFill/>
                        </a:ln>
                        <a:solidFill>
                          <a:srgbClr val="FFFFFF"/>
                        </a:solidFill>
                        <a:effectLst/>
                        <a:latin typeface="+mn-lt"/>
                        <a:cs typeface="Calibri" panose="020F0502020204030204" pitchFamily="34" charset="0"/>
                      </a:endParaRPr>
                    </a:p>
                  </a:txBody>
                  <a:tcPr marL="36015" marR="36015" marT="35961" marB="35961"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000" b="0" i="0" u="none" strike="noStrike" cap="none" normalizeH="0" baseline="0" dirty="0" smtClean="0">
                          <a:ln>
                            <a:noFill/>
                          </a:ln>
                          <a:solidFill>
                            <a:schemeClr val="tx1"/>
                          </a:solidFill>
                          <a:effectLst/>
                          <a:latin typeface="+mn-lt"/>
                          <a:cs typeface="Calibri" panose="020F0502020204030204" pitchFamily="34" charset="0"/>
                        </a:rPr>
                        <a:t>2015 </a:t>
                      </a:r>
                    </a:p>
                  </a:txBody>
                  <a:tcPr marL="36015" marR="36015" marT="35961" marB="35961"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000" b="0" i="0" u="none" strike="noStrike" cap="none" normalizeH="0" baseline="0" dirty="0" smtClean="0">
                          <a:ln>
                            <a:noFill/>
                          </a:ln>
                          <a:solidFill>
                            <a:schemeClr val="tx1"/>
                          </a:solidFill>
                          <a:effectLst/>
                          <a:latin typeface="+mn-lt"/>
                          <a:cs typeface="Calibri" panose="020F0502020204030204" pitchFamily="34" charset="0"/>
                        </a:rPr>
                        <a:t>2016</a:t>
                      </a:r>
                    </a:p>
                  </a:txBody>
                  <a:tcPr marL="36015" marR="36015" marT="35961" marB="35961"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000" b="0" i="0" u="none" strike="noStrike" cap="none" normalizeH="0" baseline="0" dirty="0" smtClean="0">
                          <a:ln>
                            <a:noFill/>
                          </a:ln>
                          <a:solidFill>
                            <a:schemeClr val="tx1"/>
                          </a:solidFill>
                          <a:effectLst/>
                          <a:latin typeface="+mn-lt"/>
                          <a:cs typeface="Calibri" panose="020F0502020204030204" pitchFamily="34" charset="0"/>
                        </a:rPr>
                        <a:t>2017</a:t>
                      </a:r>
                    </a:p>
                  </a:txBody>
                  <a:tcPr marL="36015" marR="36015" marT="35961" marB="35961"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000" b="0" i="0" u="none" strike="noStrike" cap="none" normalizeH="0" baseline="0" dirty="0" smtClean="0">
                          <a:ln>
                            <a:noFill/>
                          </a:ln>
                          <a:solidFill>
                            <a:schemeClr val="tx1"/>
                          </a:solidFill>
                          <a:effectLst/>
                          <a:latin typeface="+mn-lt"/>
                          <a:cs typeface="Calibri" panose="020F0502020204030204" pitchFamily="34" charset="0"/>
                        </a:rPr>
                        <a:t>2018</a:t>
                      </a:r>
                    </a:p>
                  </a:txBody>
                  <a:tcPr marL="36015" marR="36015" marT="35961" marB="35961"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936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000" b="0" i="0" u="none" strike="noStrike" cap="none" normalizeH="0" baseline="0" dirty="0" smtClean="0">
                          <a:ln>
                            <a:noFill/>
                          </a:ln>
                          <a:solidFill>
                            <a:srgbClr val="000000"/>
                          </a:solidFill>
                          <a:effectLst/>
                          <a:latin typeface="+mn-lt"/>
                          <a:cs typeface="Calibri" panose="020F0502020204030204" pitchFamily="34" charset="0"/>
                        </a:rPr>
                        <a:t>EMISOR</a:t>
                      </a:r>
                    </a:p>
                  </a:txBody>
                  <a:tcPr marL="36015" marR="36015" marT="35961" marB="35961"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000" b="0" i="0" u="none" strike="noStrike" cap="none" normalizeH="0" baseline="0" dirty="0" smtClean="0">
                          <a:ln>
                            <a:noFill/>
                          </a:ln>
                          <a:solidFill>
                            <a:srgbClr val="000000"/>
                          </a:solidFill>
                          <a:effectLst/>
                          <a:latin typeface="+mn-lt"/>
                          <a:cs typeface="Calibri" panose="020F0502020204030204" pitchFamily="34" charset="0"/>
                        </a:rPr>
                        <a:t>A</a:t>
                      </a:r>
                    </a:p>
                  </a:txBody>
                  <a:tcPr marL="36015" marR="36015" marT="35961" marB="35961"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000" b="0" i="0" u="none" strike="noStrike" cap="none" normalizeH="0" baseline="0" dirty="0" smtClean="0">
                          <a:ln>
                            <a:noFill/>
                          </a:ln>
                          <a:solidFill>
                            <a:srgbClr val="000000"/>
                          </a:solidFill>
                          <a:effectLst/>
                          <a:latin typeface="+mn-lt"/>
                          <a:cs typeface="Calibri" panose="020F0502020204030204" pitchFamily="34" charset="0"/>
                        </a:rPr>
                        <a:t>A</a:t>
                      </a:r>
                    </a:p>
                  </a:txBody>
                  <a:tcPr marL="36015" marR="36015" marT="35961" marB="35961"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000" b="0" i="0" u="none" strike="noStrike" kern="1200" cap="none" normalizeH="0" baseline="0" dirty="0" smtClean="0">
                          <a:ln>
                            <a:noFill/>
                          </a:ln>
                          <a:solidFill>
                            <a:schemeClr val="tx1"/>
                          </a:solidFill>
                          <a:effectLst/>
                          <a:latin typeface="+mn-lt"/>
                          <a:ea typeface="+mn-ea"/>
                          <a:cs typeface="Calibri" panose="020F0502020204030204" pitchFamily="34" charset="0"/>
                        </a:rPr>
                        <a:t>A</a:t>
                      </a:r>
                    </a:p>
                  </a:txBody>
                  <a:tcPr marL="36000" marR="36000" marT="36000" marB="36000"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a:noFill/>
                    </a:lnTlToBr>
                    <a:lnBlToTr>
                      <a:noFill/>
                    </a:lnBlToTr>
                    <a:noFill/>
                  </a:tcPr>
                </a:tc>
                <a:tc>
                  <a:txBody>
                    <a:bodyPr/>
                    <a:lstStyle/>
                    <a:p>
                      <a:pPr algn="ctr">
                        <a:lnSpc>
                          <a:spcPct val="115000"/>
                        </a:lnSpc>
                        <a:spcAft>
                          <a:spcPts val="0"/>
                        </a:spcAft>
                      </a:pPr>
                      <a:r>
                        <a:rPr lang="es-SV" sz="1000" dirty="0">
                          <a:effectLst/>
                          <a:latin typeface="+mn-lt"/>
                          <a:ea typeface="MS Mincho" panose="02020609040205080304"/>
                          <a:cs typeface="Times New Roman" panose="02020603050405020304" pitchFamily="18" charset="0"/>
                        </a:rPr>
                        <a:t>A</a:t>
                      </a:r>
                    </a:p>
                  </a:txBody>
                  <a:tcPr marL="48260" marR="48260" marT="36195" marB="36195"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936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000" b="0" i="0" u="none" strike="noStrike" cap="none" normalizeH="0" baseline="0" dirty="0" smtClean="0">
                          <a:ln>
                            <a:noFill/>
                          </a:ln>
                          <a:solidFill>
                            <a:srgbClr val="000000"/>
                          </a:solidFill>
                          <a:effectLst/>
                          <a:latin typeface="+mn-lt"/>
                          <a:cs typeface="Calibri" panose="020F0502020204030204" pitchFamily="34" charset="0"/>
                        </a:rPr>
                        <a:t>EMISIONES</a:t>
                      </a:r>
                    </a:p>
                  </a:txBody>
                  <a:tcPr marL="36015" marR="36015" marT="35961" marB="35961"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000" b="0" i="0" u="none" strike="noStrike" cap="none" normalizeH="0" baseline="0" dirty="0" smtClean="0">
                          <a:ln>
                            <a:noFill/>
                          </a:ln>
                          <a:solidFill>
                            <a:srgbClr val="000000"/>
                          </a:solidFill>
                          <a:effectLst/>
                          <a:latin typeface="+mn-lt"/>
                          <a:cs typeface="Calibri" panose="020F0502020204030204" pitchFamily="34" charset="0"/>
                        </a:rPr>
                        <a:t>A +</a:t>
                      </a:r>
                    </a:p>
                  </a:txBody>
                  <a:tcPr marL="36015" marR="36015" marT="35961" marB="35961"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000" b="0" i="0" u="none" strike="noStrike" cap="none" normalizeH="0" baseline="0" dirty="0" smtClean="0">
                          <a:ln>
                            <a:noFill/>
                          </a:ln>
                          <a:solidFill>
                            <a:srgbClr val="000000"/>
                          </a:solidFill>
                          <a:effectLst/>
                          <a:latin typeface="+mn-lt"/>
                          <a:cs typeface="Calibri" panose="020F0502020204030204" pitchFamily="34" charset="0"/>
                        </a:rPr>
                        <a:t>A +</a:t>
                      </a:r>
                    </a:p>
                  </a:txBody>
                  <a:tcPr marL="36015" marR="36015" marT="35961" marB="35961"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000" b="0" i="0" u="none" strike="noStrike" kern="1200" cap="none" normalizeH="0" baseline="0" dirty="0" smtClean="0">
                          <a:ln>
                            <a:noFill/>
                          </a:ln>
                          <a:solidFill>
                            <a:schemeClr val="tx1"/>
                          </a:solidFill>
                          <a:effectLst/>
                          <a:latin typeface="+mn-lt"/>
                          <a:ea typeface="+mn-ea"/>
                          <a:cs typeface="Calibri" panose="020F0502020204030204" pitchFamily="34" charset="0"/>
                        </a:rPr>
                        <a:t>A +</a:t>
                      </a:r>
                    </a:p>
                  </a:txBody>
                  <a:tcPr marL="36000" marR="36000" marT="36000" marB="36000"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a:noFill/>
                    </a:lnTlToBr>
                    <a:lnBlToTr>
                      <a:noFill/>
                    </a:lnBlToTr>
                    <a:noFill/>
                  </a:tcPr>
                </a:tc>
                <a:tc>
                  <a:txBody>
                    <a:bodyPr/>
                    <a:lstStyle/>
                    <a:p>
                      <a:pPr algn="ctr">
                        <a:lnSpc>
                          <a:spcPct val="115000"/>
                        </a:lnSpc>
                        <a:spcAft>
                          <a:spcPts val="0"/>
                        </a:spcAft>
                      </a:pPr>
                      <a:r>
                        <a:rPr lang="es-SV" sz="1000">
                          <a:effectLst/>
                          <a:latin typeface="+mn-lt"/>
                          <a:ea typeface="MS Mincho" panose="02020609040205080304"/>
                          <a:cs typeface="Times New Roman" panose="02020603050405020304" pitchFamily="18" charset="0"/>
                        </a:rPr>
                        <a:t>A +</a:t>
                      </a:r>
                    </a:p>
                  </a:txBody>
                  <a:tcPr marL="48260" marR="48260" marT="36195" marB="36195"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936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000" b="0" i="0" u="none" strike="noStrike" cap="none" normalizeH="0" baseline="0" dirty="0" smtClean="0">
                          <a:ln>
                            <a:noFill/>
                          </a:ln>
                          <a:solidFill>
                            <a:srgbClr val="000000"/>
                          </a:solidFill>
                          <a:effectLst/>
                          <a:latin typeface="+mn-lt"/>
                          <a:cs typeface="Calibri" panose="020F0502020204030204" pitchFamily="34" charset="0"/>
                        </a:rPr>
                        <a:t>PERSPECTIVA</a:t>
                      </a:r>
                    </a:p>
                  </a:txBody>
                  <a:tcPr marL="36015" marR="36015" marT="35961" marB="35961"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000" b="0" i="0" u="none" strike="noStrike" cap="none" normalizeH="0" baseline="0" dirty="0" smtClean="0">
                          <a:ln>
                            <a:noFill/>
                          </a:ln>
                          <a:solidFill>
                            <a:schemeClr val="tx1"/>
                          </a:solidFill>
                          <a:effectLst/>
                          <a:latin typeface="+mn-lt"/>
                          <a:cs typeface="Calibri" panose="020F0502020204030204" pitchFamily="34" charset="0"/>
                        </a:rPr>
                        <a:t>ESTABLE</a:t>
                      </a:r>
                    </a:p>
                  </a:txBody>
                  <a:tcPr marL="36015" marR="36015" marT="35961" marB="35961"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000" b="0" i="0" u="none" strike="noStrike" cap="none" normalizeH="0" baseline="0" dirty="0" smtClean="0">
                          <a:ln>
                            <a:noFill/>
                          </a:ln>
                          <a:solidFill>
                            <a:schemeClr val="tx1"/>
                          </a:solidFill>
                          <a:effectLst/>
                          <a:latin typeface="+mn-lt"/>
                          <a:cs typeface="Calibri" panose="020F0502020204030204" pitchFamily="34" charset="0"/>
                        </a:rPr>
                        <a:t>NEGATIVA</a:t>
                      </a:r>
                    </a:p>
                  </a:txBody>
                  <a:tcPr marL="36015" marR="36015" marT="35961" marB="35961"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SV" sz="1000" b="0" i="0" u="none" strike="noStrike" kern="1200" cap="none" normalizeH="0" baseline="0" dirty="0" smtClean="0">
                          <a:ln>
                            <a:noFill/>
                          </a:ln>
                          <a:solidFill>
                            <a:schemeClr val="tx1"/>
                          </a:solidFill>
                          <a:effectLst/>
                          <a:latin typeface="+mn-lt"/>
                          <a:ea typeface="+mn-ea"/>
                          <a:cs typeface="Calibri" panose="020F0502020204030204" pitchFamily="34" charset="0"/>
                        </a:rPr>
                        <a:t>ESTABLE</a:t>
                      </a:r>
                    </a:p>
                  </a:txBody>
                  <a:tcPr marL="36000" marR="36000" marT="36000" marB="36000" anchor="ctr" horzOverflow="overflow">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a:noFill/>
                    </a:lnTlToBr>
                    <a:lnBlToTr>
                      <a:noFill/>
                    </a:lnBlToTr>
                    <a:noFill/>
                  </a:tcPr>
                </a:tc>
                <a:tc>
                  <a:txBody>
                    <a:bodyPr/>
                    <a:lstStyle/>
                    <a:p>
                      <a:pPr algn="ctr">
                        <a:lnSpc>
                          <a:spcPct val="115000"/>
                        </a:lnSpc>
                        <a:spcAft>
                          <a:spcPts val="0"/>
                        </a:spcAft>
                      </a:pPr>
                      <a:r>
                        <a:rPr lang="es-SV" sz="1000" dirty="0" smtClean="0">
                          <a:effectLst/>
                          <a:latin typeface="+mn-lt"/>
                          <a:ea typeface="MS Mincho" panose="02020609040205080304"/>
                          <a:cs typeface="Times New Roman" panose="02020603050405020304" pitchFamily="18" charset="0"/>
                        </a:rPr>
                        <a:t>ESTABLE</a:t>
                      </a:r>
                      <a:endParaRPr lang="es-SV" sz="1000" dirty="0">
                        <a:effectLst/>
                        <a:latin typeface="+mn-lt"/>
                        <a:ea typeface="MS Mincho" panose="02020609040205080304"/>
                        <a:cs typeface="Times New Roman" panose="02020603050405020304" pitchFamily="18" charset="0"/>
                      </a:endParaRPr>
                    </a:p>
                  </a:txBody>
                  <a:tcPr marL="48260" marR="48260" marT="36195" marB="36195" anchor="ctr">
                    <a:lnL w="12700" cap="flat" cmpd="sng" algn="ctr">
                      <a:solidFill>
                        <a:schemeClr val="tx2">
                          <a:lumMod val="60000"/>
                          <a:lumOff val="40000"/>
                        </a:schemeClr>
                      </a:solidFill>
                      <a:prstDash val="solid"/>
                      <a:round/>
                      <a:headEnd type="none" w="med" len="med"/>
                      <a:tailEnd type="none" w="med" len="med"/>
                    </a:lnL>
                    <a:lnR w="12700" cap="flat" cmpd="sng" algn="ctr">
                      <a:solidFill>
                        <a:schemeClr val="tx2">
                          <a:lumMod val="60000"/>
                          <a:lumOff val="40000"/>
                        </a:schemeClr>
                      </a:solidFill>
                      <a:prstDash val="solid"/>
                      <a:round/>
                      <a:headEnd type="none" w="med" len="med"/>
                      <a:tailEnd type="none" w="med" len="med"/>
                    </a:lnR>
                    <a:lnT w="12700" cap="flat" cmpd="sng" algn="ctr">
                      <a:solidFill>
                        <a:schemeClr val="tx2">
                          <a:lumMod val="60000"/>
                          <a:lumOff val="40000"/>
                        </a:schemeClr>
                      </a:solidFill>
                      <a:prstDash val="solid"/>
                      <a:round/>
                      <a:headEnd type="none" w="med" len="med"/>
                      <a:tailEnd type="none" w="med" len="med"/>
                    </a:lnT>
                    <a:lnB w="12700" cap="flat" cmpd="sng" algn="ctr">
                      <a:solidFill>
                        <a:schemeClr val="tx2">
                          <a:lumMod val="60000"/>
                          <a:lumOff val="40000"/>
                        </a:schemeClr>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51268" name="Picture 5"/>
          <p:cNvPicPr>
            <a:picLocks noChangeAspect="1" noChangeArrowheads="1"/>
          </p:cNvPicPr>
          <p:nvPr/>
        </p:nvPicPr>
        <p:blipFill>
          <a:blip r:embed="rId2">
            <a:extLst>
              <a:ext uri="{28A0092B-C50C-407E-A947-70E740481C1C}">
                <a14:useLocalDpi xmlns:a14="http://schemas.microsoft.com/office/drawing/2010/main" val="0"/>
              </a:ext>
            </a:extLst>
          </a:blip>
          <a:srcRect l="13844" t="9171" r="13022" b="18864"/>
          <a:stretch>
            <a:fillRect/>
          </a:stretch>
        </p:blipFill>
        <p:spPr bwMode="auto">
          <a:xfrm>
            <a:off x="7483287" y="1658871"/>
            <a:ext cx="2603500" cy="44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69" name="1 Rectángulo"/>
          <p:cNvSpPr>
            <a:spLocks noChangeArrowheads="1"/>
          </p:cNvSpPr>
          <p:nvPr/>
        </p:nvSpPr>
        <p:spPr bwMode="auto">
          <a:xfrm>
            <a:off x="1161635" y="1263216"/>
            <a:ext cx="4489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SV" altLang="es-SV" sz="1400" dirty="0">
                <a:solidFill>
                  <a:srgbClr val="000000"/>
                </a:solidFill>
                <a:cs typeface="Calibri" panose="020F0502020204030204" pitchFamily="34" charset="0"/>
              </a:rPr>
              <a:t>El FSV ha obtenido las siguientes calificaciones de riesgos:</a:t>
            </a:r>
          </a:p>
        </p:txBody>
      </p:sp>
      <p:pic>
        <p:nvPicPr>
          <p:cNvPr id="51270" name="Imagen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213" y="1723549"/>
            <a:ext cx="223520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14 CuadroTexto"/>
          <p:cNvSpPr txBox="1">
            <a:spLocks noChangeArrowheads="1"/>
          </p:cNvSpPr>
          <p:nvPr/>
        </p:nvSpPr>
        <p:spPr bwMode="auto">
          <a:xfrm>
            <a:off x="1605920" y="4034114"/>
            <a:ext cx="3785787" cy="2354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80975" indent="-180975"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lvl="0" algn="just">
              <a:buFont typeface="Arial" panose="020B0604020202020204" pitchFamily="34" charset="0"/>
              <a:buChar char="•"/>
            </a:pPr>
            <a:r>
              <a:rPr lang="es-SV" sz="1050" dirty="0">
                <a:effectLst>
                  <a:glow>
                    <a:srgbClr val="000000"/>
                  </a:glow>
                </a:effectLst>
                <a:latin typeface="+mn-lt"/>
                <a:ea typeface="MS Mincho" panose="02020609040205080304"/>
                <a:cs typeface="Times New Roman" panose="02020603050405020304" pitchFamily="18" charset="0"/>
              </a:rPr>
              <a:t>Posee la característica de acumular la totalidad de sus resultados netos mientras que es el administrador de un fondeo cerrado de cotizaciones que representa una proporción alta de su pasivo. Ambos elementos le permiten operar con indicadores destacados de rentabilidad y capitalización. </a:t>
            </a:r>
          </a:p>
          <a:p>
            <a:pPr algn="just">
              <a:buFont typeface="Arial" panose="020B0604020202020204" pitchFamily="34" charset="0"/>
              <a:buChar char="•"/>
            </a:pPr>
            <a:endParaRPr lang="es-SV" sz="1050" dirty="0">
              <a:effectLst>
                <a:glow>
                  <a:srgbClr val="000000"/>
                </a:glow>
              </a:effectLst>
              <a:latin typeface="+mn-lt"/>
              <a:ea typeface="MS Mincho" panose="02020609040205080304"/>
              <a:cs typeface="Times New Roman" panose="02020603050405020304" pitchFamily="18" charset="0"/>
            </a:endParaRPr>
          </a:p>
          <a:p>
            <a:pPr lvl="0" algn="just">
              <a:buFont typeface="Arial" panose="020B0604020202020204" pitchFamily="34" charset="0"/>
              <a:buChar char="•"/>
            </a:pPr>
            <a:r>
              <a:rPr lang="es-SV" sz="1050" dirty="0">
                <a:effectLst>
                  <a:glow>
                    <a:srgbClr val="000000"/>
                  </a:glow>
                </a:effectLst>
                <a:latin typeface="+mn-lt"/>
                <a:ea typeface="MS Mincho" panose="02020609040205080304"/>
                <a:cs typeface="Times New Roman" panose="02020603050405020304" pitchFamily="18" charset="0"/>
              </a:rPr>
              <a:t>El FSV destaca en su rentabilidad alta proporcionada por un margen de interés neto amplio que se beneficia de su base de fondeo de bajo costo y eficiencia alta operativa.</a:t>
            </a:r>
          </a:p>
          <a:p>
            <a:pPr algn="just">
              <a:buFont typeface="Arial" panose="020B0604020202020204" pitchFamily="34" charset="0"/>
              <a:buChar char="•"/>
            </a:pPr>
            <a:endParaRPr lang="es-SV" sz="1050" dirty="0">
              <a:effectLst>
                <a:glow>
                  <a:srgbClr val="000000"/>
                </a:glow>
              </a:effectLst>
              <a:latin typeface="+mn-lt"/>
              <a:ea typeface="MS Mincho" panose="02020609040205080304"/>
              <a:cs typeface="Times New Roman" panose="02020603050405020304" pitchFamily="18" charset="0"/>
            </a:endParaRPr>
          </a:p>
          <a:p>
            <a:pPr algn="just">
              <a:buFont typeface="Arial" panose="020B0604020202020204" pitchFamily="34" charset="0"/>
              <a:buChar char="•"/>
            </a:pPr>
            <a:r>
              <a:rPr lang="es-SV" sz="1050" dirty="0">
                <a:effectLst>
                  <a:glow>
                    <a:srgbClr val="000000"/>
                  </a:glow>
                </a:effectLst>
                <a:latin typeface="+mn-lt"/>
                <a:ea typeface="MS Mincho" panose="02020609040205080304"/>
                <a:cs typeface="Times New Roman" panose="02020603050405020304" pitchFamily="18" charset="0"/>
              </a:rPr>
              <a:t>Cuenta con margen amplio gracias a una estructura de fondeo y eficiencia bastante alto por volumen de activos como por capacidad de generación de ingresos. Por lo cual el fondeo del FSV es considerado altamente estable.</a:t>
            </a:r>
          </a:p>
        </p:txBody>
      </p:sp>
      <p:sp>
        <p:nvSpPr>
          <p:cNvPr id="20" name="23 Rectángulo"/>
          <p:cNvSpPr/>
          <p:nvPr/>
        </p:nvSpPr>
        <p:spPr>
          <a:xfrm>
            <a:off x="4033323" y="3689021"/>
            <a:ext cx="4331730" cy="358816"/>
          </a:xfrm>
          <a:prstGeom prst="rect">
            <a:avLst/>
          </a:prstGeom>
        </p:spPr>
        <p:txBody>
          <a:bodyPr>
            <a:spAutoFit/>
          </a:bodyPr>
          <a:lstStyle/>
          <a:p>
            <a:pPr algn="ctr">
              <a:lnSpc>
                <a:spcPct val="115000"/>
              </a:lnSpc>
              <a:defRPr/>
            </a:pPr>
            <a:r>
              <a:rPr lang="es-ES" sz="1600" dirty="0">
                <a:ln w="13335" cmpd="sng">
                  <a:solidFill>
                    <a:srgbClr val="4F81BD">
                      <a:lumMod val="50000"/>
                    </a:srgbClr>
                  </a:solidFill>
                  <a:prstDash val="solid"/>
                </a:ln>
                <a:solidFill>
                  <a:srgbClr val="002060"/>
                </a:solidFill>
                <a:latin typeface="Calibri" panose="020F0502020204030204" pitchFamily="34" charset="0"/>
                <a:cs typeface="Calibri" panose="020F0502020204030204" pitchFamily="34" charset="0"/>
              </a:rPr>
              <a:t>Aspectos relevantes de la calificación </a:t>
            </a:r>
            <a:r>
              <a:rPr lang="es-SV" sz="1600" dirty="0">
                <a:ln w="13335" cmpd="sng">
                  <a:solidFill>
                    <a:srgbClr val="4F81BD">
                      <a:lumMod val="50000"/>
                    </a:srgbClr>
                  </a:solidFill>
                  <a:prstDash val="solid"/>
                </a:ln>
                <a:solidFill>
                  <a:srgbClr val="002060"/>
                </a:solidFill>
                <a:latin typeface="Calibri" panose="020F0502020204030204" pitchFamily="34" charset="0"/>
                <a:cs typeface="Calibri" panose="020F0502020204030204" pitchFamily="34" charset="0"/>
              </a:rPr>
              <a:t>de riesgo</a:t>
            </a:r>
          </a:p>
        </p:txBody>
      </p:sp>
      <p:sp>
        <p:nvSpPr>
          <p:cNvPr id="13" name="20 Rectángulo"/>
          <p:cNvSpPr/>
          <p:nvPr/>
        </p:nvSpPr>
        <p:spPr>
          <a:xfrm>
            <a:off x="1867418" y="3500341"/>
            <a:ext cx="6343501" cy="200055"/>
          </a:xfrm>
          <a:prstGeom prst="rect">
            <a:avLst/>
          </a:prstGeom>
        </p:spPr>
        <p:txBody>
          <a:bodyPr wrap="square">
            <a:spAutoFit/>
          </a:bodyPr>
          <a:lstStyle/>
          <a:p>
            <a:pPr>
              <a:spcAft>
                <a:spcPts val="600"/>
              </a:spcAft>
              <a:defRPr/>
            </a:pPr>
            <a:r>
              <a:rPr lang="es-SV" sz="700" kern="0" dirty="0">
                <a:solidFill>
                  <a:prstClr val="black"/>
                </a:solidFill>
                <a:latin typeface="Leelawadee" panose="020B0502040204020203" pitchFamily="34" charset="-34"/>
                <a:cs typeface="Leelawadee" panose="020B0502040204020203" pitchFamily="34" charset="-34"/>
              </a:rPr>
              <a:t> 2015 – 2018 Calificación con Estados Financieros a diciembre. </a:t>
            </a:r>
          </a:p>
        </p:txBody>
      </p:sp>
      <p:sp>
        <p:nvSpPr>
          <p:cNvPr id="3" name="Rectángulo 2"/>
          <p:cNvSpPr/>
          <p:nvPr/>
        </p:nvSpPr>
        <p:spPr>
          <a:xfrm>
            <a:off x="6695500" y="4034113"/>
            <a:ext cx="3804778" cy="2354491"/>
          </a:xfrm>
          <a:prstGeom prst="rect">
            <a:avLst/>
          </a:prstGeom>
        </p:spPr>
        <p:txBody>
          <a:bodyPr wrap="square">
            <a:spAutoFit/>
          </a:bodyPr>
          <a:lstStyle/>
          <a:p>
            <a:pPr marL="180975" indent="-180975" algn="just">
              <a:buFont typeface="Arial" panose="020B0604020202020204" pitchFamily="34" charset="0"/>
              <a:buChar char="•"/>
            </a:pPr>
            <a:r>
              <a:rPr lang="es-ES" sz="1050" dirty="0">
                <a:effectLst>
                  <a:glow>
                    <a:srgbClr val="000000"/>
                  </a:glow>
                </a:effectLst>
                <a:latin typeface="+mn-lt"/>
                <a:ea typeface="MS Mincho" panose="02020609040205080304"/>
                <a:cs typeface="Times New Roman" panose="02020603050405020304" pitchFamily="18" charset="0"/>
              </a:rPr>
              <a:t>La base patrimonial favorece la flexibilidad financiera y el respaldo hacia los activos de baja productividad.</a:t>
            </a:r>
          </a:p>
          <a:p>
            <a:pPr marL="180975" indent="-180975" algn="just">
              <a:buFont typeface="Arial" panose="020B0604020202020204" pitchFamily="34" charset="0"/>
              <a:buChar char="•"/>
            </a:pPr>
            <a:endParaRPr lang="es-ES" sz="1050" dirty="0">
              <a:effectLst>
                <a:glow>
                  <a:srgbClr val="000000"/>
                </a:glow>
              </a:effectLst>
              <a:latin typeface="+mn-lt"/>
              <a:ea typeface="MS Mincho" panose="02020609040205080304"/>
              <a:cs typeface="Times New Roman" panose="02020603050405020304" pitchFamily="18" charset="0"/>
            </a:endParaRPr>
          </a:p>
          <a:p>
            <a:pPr marL="180975" indent="-180975" algn="just">
              <a:buFont typeface="Arial" panose="020B0604020202020204" pitchFamily="34" charset="0"/>
              <a:buChar char="•"/>
            </a:pPr>
            <a:r>
              <a:rPr lang="es-ES" sz="1050" dirty="0">
                <a:effectLst>
                  <a:glow>
                    <a:srgbClr val="000000"/>
                  </a:glow>
                </a:effectLst>
                <a:latin typeface="+mn-lt"/>
                <a:ea typeface="MS Mincho" panose="02020609040205080304"/>
                <a:cs typeface="Times New Roman" panose="02020603050405020304" pitchFamily="18" charset="0"/>
              </a:rPr>
              <a:t>El índice de mora continúa mejorando paulatinamente, esta evolución es determinada por las gestiones de recuperación de cartera.</a:t>
            </a:r>
          </a:p>
          <a:p>
            <a:pPr marL="180975" indent="-180975" algn="just">
              <a:buFont typeface="Arial" panose="020B0604020202020204" pitchFamily="34" charset="0"/>
              <a:buChar char="•"/>
            </a:pPr>
            <a:endParaRPr lang="es-ES" sz="1050" dirty="0">
              <a:effectLst>
                <a:glow>
                  <a:srgbClr val="000000"/>
                </a:glow>
              </a:effectLst>
              <a:latin typeface="+mn-lt"/>
              <a:ea typeface="MS Mincho" panose="02020609040205080304"/>
              <a:cs typeface="Times New Roman" panose="02020603050405020304" pitchFamily="18" charset="0"/>
            </a:endParaRPr>
          </a:p>
          <a:p>
            <a:pPr marL="180975" indent="-180975" algn="just">
              <a:buFont typeface="Arial" panose="020B0604020202020204" pitchFamily="34" charset="0"/>
              <a:buChar char="•"/>
            </a:pPr>
            <a:r>
              <a:rPr lang="es-ES" sz="1050" dirty="0">
                <a:effectLst>
                  <a:glow>
                    <a:srgbClr val="000000"/>
                  </a:glow>
                </a:effectLst>
                <a:latin typeface="+mn-lt"/>
                <a:ea typeface="MS Mincho" panose="02020609040205080304"/>
                <a:cs typeface="Times New Roman" panose="02020603050405020304" pitchFamily="18" charset="0"/>
              </a:rPr>
              <a:t>Exhibe un alto volumen de reservas en línea con sus prácticas conservadoras para absorber la pérdida esperada de su cartera.</a:t>
            </a:r>
          </a:p>
          <a:p>
            <a:pPr marL="180975" indent="-180975" algn="just">
              <a:buFont typeface="Arial" panose="020B0604020202020204" pitchFamily="34" charset="0"/>
              <a:buChar char="•"/>
            </a:pPr>
            <a:endParaRPr lang="es-ES" sz="1050" dirty="0">
              <a:effectLst>
                <a:glow>
                  <a:srgbClr val="000000"/>
                </a:glow>
              </a:effectLst>
              <a:latin typeface="+mn-lt"/>
              <a:ea typeface="MS Mincho" panose="02020609040205080304"/>
              <a:cs typeface="Times New Roman" panose="02020603050405020304" pitchFamily="18" charset="0"/>
            </a:endParaRPr>
          </a:p>
          <a:p>
            <a:pPr marL="180975" indent="-180975" algn="just">
              <a:buFont typeface="Arial" panose="020B0604020202020204" pitchFamily="34" charset="0"/>
              <a:buChar char="•"/>
            </a:pPr>
            <a:r>
              <a:rPr lang="es-ES" sz="1050" dirty="0">
                <a:effectLst>
                  <a:glow>
                    <a:srgbClr val="000000"/>
                  </a:glow>
                </a:effectLst>
                <a:latin typeface="+mn-lt"/>
                <a:ea typeface="MS Mincho" panose="02020609040205080304"/>
                <a:cs typeface="Times New Roman" panose="02020603050405020304" pitchFamily="18" charset="0"/>
              </a:rPr>
              <a:t>Registra un volumen de utilidad consistente a lo mostrado en años previos. Posee buen desempeño en los indicadores de rentabilidad, favorables niveles de eficiencia y margen neto.</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extBox 16"/>
          <p:cNvSpPr txBox="1">
            <a:spLocks noChangeArrowheads="1"/>
          </p:cNvSpPr>
          <p:nvPr/>
        </p:nvSpPr>
        <p:spPr bwMode="auto">
          <a:xfrm>
            <a:off x="3257550" y="144131"/>
            <a:ext cx="56769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SV" altLang="es-SV" sz="3600" b="1" dirty="0">
                <a:solidFill>
                  <a:srgbClr val="0066B1"/>
                </a:solidFill>
                <a:cs typeface="Calibri" panose="020F0502020204030204" pitchFamily="34" charset="0"/>
              </a:rPr>
              <a:t>Gestión financiera</a:t>
            </a:r>
          </a:p>
          <a:p>
            <a:pPr algn="ctr" eaLnBrk="1" hangingPunct="1">
              <a:spcBef>
                <a:spcPct val="0"/>
              </a:spcBef>
              <a:buFontTx/>
              <a:buNone/>
            </a:pPr>
            <a:r>
              <a:rPr lang="es-SV" altLang="es-SV" sz="3600" b="1" dirty="0">
                <a:solidFill>
                  <a:srgbClr val="0066B1"/>
                </a:solidFill>
                <a:cs typeface="Calibri" panose="020F0502020204030204" pitchFamily="34" charset="0"/>
              </a:rPr>
              <a:t>a Mayo 2019</a:t>
            </a:r>
          </a:p>
        </p:txBody>
      </p:sp>
      <p:sp>
        <p:nvSpPr>
          <p:cNvPr id="52228" name="9 Rectángulo"/>
          <p:cNvSpPr>
            <a:spLocks noChangeArrowheads="1"/>
          </p:cNvSpPr>
          <p:nvPr/>
        </p:nvSpPr>
        <p:spPr bwMode="auto">
          <a:xfrm>
            <a:off x="4804012" y="1942183"/>
            <a:ext cx="6373504"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50000"/>
              </a:lnSpc>
              <a:spcBef>
                <a:spcPct val="0"/>
              </a:spcBef>
            </a:pPr>
            <a:r>
              <a:rPr lang="es-SV" altLang="es-SV" sz="1800" dirty="0">
                <a:cs typeface="Calibri" panose="020F0502020204030204" pitchFamily="34" charset="0"/>
              </a:rPr>
              <a:t>El Estado de Resultados mostró en el período Junio 2018 - Mayo 2019, ingresos de </a:t>
            </a:r>
            <a:r>
              <a:rPr lang="es-SV" altLang="es-SV" sz="1800" b="1" dirty="0">
                <a:solidFill>
                  <a:srgbClr val="0070C0"/>
                </a:solidFill>
                <a:cs typeface="Calibri" panose="020F0502020204030204" pitchFamily="34" charset="0"/>
              </a:rPr>
              <a:t>US$110.32 </a:t>
            </a:r>
            <a:r>
              <a:rPr lang="es-SV" altLang="es-SV" sz="1800" dirty="0">
                <a:cs typeface="Calibri" panose="020F0502020204030204" pitchFamily="34" charset="0"/>
              </a:rPr>
              <a:t>millones y gastos totales por </a:t>
            </a:r>
            <a:r>
              <a:rPr lang="es-SV" altLang="es-SV" sz="1800" b="1" dirty="0">
                <a:solidFill>
                  <a:srgbClr val="0070C0"/>
                </a:solidFill>
                <a:cs typeface="Calibri" panose="020F0502020204030204" pitchFamily="34" charset="0"/>
              </a:rPr>
              <a:t>US$75.59 </a:t>
            </a:r>
            <a:r>
              <a:rPr lang="es-SV" altLang="es-SV" sz="1800" dirty="0">
                <a:cs typeface="Calibri" panose="020F0502020204030204" pitchFamily="34" charset="0"/>
              </a:rPr>
              <a:t>millones, reflejando un superávit de </a:t>
            </a:r>
            <a:r>
              <a:rPr lang="es-SV" altLang="es-SV" sz="1800" b="1" dirty="0">
                <a:solidFill>
                  <a:srgbClr val="0070C0"/>
                </a:solidFill>
                <a:cs typeface="Calibri" panose="020F0502020204030204" pitchFamily="34" charset="0"/>
              </a:rPr>
              <a:t>US$34.73 millones. </a:t>
            </a:r>
          </a:p>
          <a:p>
            <a:pPr algn="just">
              <a:lnSpc>
                <a:spcPct val="150000"/>
              </a:lnSpc>
              <a:spcBef>
                <a:spcPct val="0"/>
              </a:spcBef>
            </a:pPr>
            <a:r>
              <a:rPr lang="es-SV" altLang="es-SV" sz="1800" dirty="0">
                <a:cs typeface="Calibri" panose="020F0502020204030204" pitchFamily="34" charset="0"/>
              </a:rPr>
              <a:t>El FSV es una institución financiera sólida con indicadores clave en el mercado:</a:t>
            </a:r>
          </a:p>
          <a:p>
            <a:pPr lvl="1" algn="just">
              <a:lnSpc>
                <a:spcPct val="150000"/>
              </a:lnSpc>
              <a:spcBef>
                <a:spcPct val="0"/>
              </a:spcBef>
              <a:buFont typeface="Wingdings" panose="05000000000000000000" pitchFamily="2" charset="2"/>
              <a:buChar char="ü"/>
            </a:pPr>
            <a:r>
              <a:rPr lang="es-SV" altLang="es-SV" sz="1800" dirty="0">
                <a:cs typeface="Calibri" panose="020F0502020204030204" pitchFamily="34" charset="0"/>
              </a:rPr>
              <a:t>1era en cartera hipotecaria.</a:t>
            </a:r>
          </a:p>
          <a:p>
            <a:pPr lvl="1" algn="just">
              <a:lnSpc>
                <a:spcPct val="150000"/>
              </a:lnSpc>
              <a:spcBef>
                <a:spcPct val="0"/>
              </a:spcBef>
              <a:buFont typeface="Wingdings" panose="05000000000000000000" pitchFamily="2" charset="2"/>
              <a:buChar char="ü"/>
            </a:pPr>
            <a:r>
              <a:rPr lang="es-SV" altLang="es-SV" sz="1800" dirty="0">
                <a:cs typeface="Calibri" panose="020F0502020204030204" pitchFamily="34" charset="0"/>
              </a:rPr>
              <a:t>2da en utilidades.</a:t>
            </a:r>
          </a:p>
          <a:p>
            <a:pPr lvl="1" algn="just">
              <a:lnSpc>
                <a:spcPct val="150000"/>
              </a:lnSpc>
              <a:spcBef>
                <a:spcPct val="0"/>
              </a:spcBef>
              <a:buFont typeface="Wingdings" panose="05000000000000000000" pitchFamily="2" charset="2"/>
              <a:buChar char="ü"/>
            </a:pPr>
            <a:r>
              <a:rPr lang="es-SV" altLang="es-SV" sz="1800" dirty="0">
                <a:cs typeface="Calibri" panose="020F0502020204030204" pitchFamily="34" charset="0"/>
              </a:rPr>
              <a:t>2da en porcentaje de participación del patrimonio en todo el sector.</a:t>
            </a:r>
          </a:p>
        </p:txBody>
      </p:sp>
      <p:pic>
        <p:nvPicPr>
          <p:cNvPr id="51202" name="Picture 2" descr="Resultado de imagen para presupuestos"/>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232011" y="2311932"/>
            <a:ext cx="4677089" cy="35078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3250" name="TextBox 16"/>
          <p:cNvSpPr txBox="1">
            <a:spLocks noChangeArrowheads="1"/>
          </p:cNvSpPr>
          <p:nvPr/>
        </p:nvSpPr>
        <p:spPr bwMode="auto">
          <a:xfrm>
            <a:off x="3584575" y="407989"/>
            <a:ext cx="567690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SV" altLang="es-SV" sz="4000" b="1">
                <a:solidFill>
                  <a:srgbClr val="0066B1"/>
                </a:solidFill>
                <a:cs typeface="Calibri" panose="020F0502020204030204" pitchFamily="34" charset="0"/>
              </a:rPr>
              <a:t>Flujo de fondos</a:t>
            </a:r>
          </a:p>
        </p:txBody>
      </p:sp>
      <p:sp>
        <p:nvSpPr>
          <p:cNvPr id="7" name="4 Rectángulo"/>
          <p:cNvSpPr>
            <a:spLocks noChangeArrowheads="1"/>
          </p:cNvSpPr>
          <p:nvPr/>
        </p:nvSpPr>
        <p:spPr bwMode="auto">
          <a:xfrm>
            <a:off x="1866901" y="1408114"/>
            <a:ext cx="83534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Source Sans Pro"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ource Sans Pr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ource Sans Pr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ource Sans Pr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ource Sans Pro"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9pPr>
          </a:lstStyle>
          <a:p>
            <a:pPr algn="just">
              <a:lnSpc>
                <a:spcPct val="100000"/>
              </a:lnSpc>
              <a:spcBef>
                <a:spcPct val="0"/>
              </a:spcBef>
              <a:buFontTx/>
              <a:buNone/>
              <a:defRPr/>
            </a:pPr>
            <a:r>
              <a:rPr lang="es-SV" altLang="es-SV" sz="1600" dirty="0">
                <a:latin typeface="+mn-lt"/>
              </a:rPr>
              <a:t>Las fuentes de ingresos y el detalle de egresos se presenta a continuación (en millones de US$):</a:t>
            </a:r>
          </a:p>
        </p:txBody>
      </p:sp>
      <p:graphicFrame>
        <p:nvGraphicFramePr>
          <p:cNvPr id="8" name="5 Tabla"/>
          <p:cNvGraphicFramePr>
            <a:graphicFrameLocks noGrp="1"/>
          </p:cNvGraphicFramePr>
          <p:nvPr>
            <p:extLst>
              <p:ext uri="{D42A27DB-BD31-4B8C-83A1-F6EECF244321}">
                <p14:modId xmlns:p14="http://schemas.microsoft.com/office/powerpoint/2010/main" val="2558195802"/>
              </p:ext>
            </p:extLst>
          </p:nvPr>
        </p:nvGraphicFramePr>
        <p:xfrm>
          <a:off x="1768476" y="2076451"/>
          <a:ext cx="4824413" cy="4464045"/>
        </p:xfrm>
        <a:graphic>
          <a:graphicData uri="http://schemas.openxmlformats.org/drawingml/2006/table">
            <a:tbl>
              <a:tblPr firstRow="1" firstCol="1" bandRow="1"/>
              <a:tblGrid>
                <a:gridCol w="2880247">
                  <a:extLst>
                    <a:ext uri="{9D8B030D-6E8A-4147-A177-3AD203B41FA5}">
                      <a16:colId xmlns:a16="http://schemas.microsoft.com/office/drawing/2014/main" val="20000"/>
                    </a:ext>
                  </a:extLst>
                </a:gridCol>
                <a:gridCol w="1944166">
                  <a:extLst>
                    <a:ext uri="{9D8B030D-6E8A-4147-A177-3AD203B41FA5}">
                      <a16:colId xmlns:a16="http://schemas.microsoft.com/office/drawing/2014/main" val="20001"/>
                    </a:ext>
                  </a:extLst>
                </a:gridCol>
              </a:tblGrid>
              <a:tr h="297603">
                <a:tc>
                  <a:txBody>
                    <a:bodyPr/>
                    <a:lstStyle/>
                    <a:p>
                      <a:pPr>
                        <a:lnSpc>
                          <a:spcPct val="115000"/>
                        </a:lnSpc>
                        <a:spcAft>
                          <a:spcPts val="0"/>
                        </a:spcAft>
                      </a:pPr>
                      <a:r>
                        <a:rPr lang="es-SV" sz="1200" dirty="0">
                          <a:solidFill>
                            <a:srgbClr val="000000"/>
                          </a:solidFill>
                          <a:effectLst/>
                          <a:latin typeface="Calibri Light" panose="020F0302020204030204" pitchFamily="34" charset="0"/>
                          <a:ea typeface="Times New Roman"/>
                          <a:cs typeface="Calibri Light" panose="020F0302020204030204" pitchFamily="34" charset="0"/>
                        </a:rPr>
                        <a:t> </a:t>
                      </a:r>
                      <a:endParaRPr lang="es-SV" sz="1200" dirty="0">
                        <a:effectLst/>
                        <a:latin typeface="Calibri Light" panose="020F0302020204030204" pitchFamily="34" charset="0"/>
                        <a:ea typeface="MS Mincho"/>
                        <a:cs typeface="Calibri Light" panose="020F0302020204030204" pitchFamily="34" charset="0"/>
                      </a:endParaRPr>
                    </a:p>
                  </a:txBody>
                  <a:tcPr marL="44449" marR="44449" marT="0" marB="0" anchor="ctr">
                    <a:lnL>
                      <a:noFill/>
                    </a:lnL>
                    <a:lnR w="12700" cap="flat" cmpd="sng" algn="ctr">
                      <a:solidFill>
                        <a:srgbClr val="0070C0"/>
                      </a:solidFill>
                      <a:prstDash val="solid"/>
                      <a:round/>
                      <a:headEnd type="none" w="med" len="med"/>
                      <a:tailEnd type="none" w="med" len="med"/>
                    </a:lnR>
                    <a:lnT>
                      <a:noFill/>
                    </a:lnT>
                    <a:lnB w="12700" cap="flat" cmpd="sng" algn="ctr">
                      <a:solidFill>
                        <a:srgbClr val="0070C0"/>
                      </a:solidFill>
                      <a:prstDash val="solid"/>
                      <a:round/>
                      <a:headEnd type="none" w="med" len="med"/>
                      <a:tailEnd type="none" w="med" len="med"/>
                    </a:lnB>
                    <a:noFill/>
                  </a:tcPr>
                </a:tc>
                <a:tc>
                  <a:txBody>
                    <a:bodyPr/>
                    <a:lstStyle/>
                    <a:p>
                      <a:pPr algn="ctr">
                        <a:lnSpc>
                          <a:spcPct val="115000"/>
                        </a:lnSpc>
                        <a:spcAft>
                          <a:spcPts val="0"/>
                        </a:spcAft>
                      </a:pPr>
                      <a:r>
                        <a:rPr lang="es-SV" sz="1200" b="1" dirty="0">
                          <a:solidFill>
                            <a:srgbClr val="000000"/>
                          </a:solidFill>
                          <a:effectLst/>
                          <a:latin typeface="Calibri Light" panose="020F0302020204030204" pitchFamily="34" charset="0"/>
                          <a:ea typeface="Times New Roman"/>
                          <a:cs typeface="Calibri Light" panose="020F0302020204030204" pitchFamily="34" charset="0"/>
                        </a:rPr>
                        <a:t>Junio </a:t>
                      </a:r>
                      <a:r>
                        <a:rPr lang="es-SV" sz="1200" b="1" dirty="0" smtClean="0">
                          <a:solidFill>
                            <a:srgbClr val="000000"/>
                          </a:solidFill>
                          <a:effectLst/>
                          <a:latin typeface="Calibri Light" panose="020F0302020204030204" pitchFamily="34" charset="0"/>
                          <a:ea typeface="Times New Roman"/>
                          <a:cs typeface="Calibri Light" panose="020F0302020204030204" pitchFamily="34" charset="0"/>
                        </a:rPr>
                        <a:t>2014 </a:t>
                      </a:r>
                      <a:r>
                        <a:rPr lang="es-SV" sz="1200" b="1" dirty="0">
                          <a:solidFill>
                            <a:srgbClr val="000000"/>
                          </a:solidFill>
                          <a:effectLst/>
                          <a:latin typeface="Calibri Light" panose="020F0302020204030204" pitchFamily="34" charset="0"/>
                          <a:ea typeface="Times New Roman"/>
                          <a:cs typeface="Calibri Light" panose="020F0302020204030204" pitchFamily="34" charset="0"/>
                        </a:rPr>
                        <a:t>– Mayo </a:t>
                      </a:r>
                      <a:r>
                        <a:rPr lang="es-SV" sz="1200" b="1" dirty="0" smtClean="0">
                          <a:solidFill>
                            <a:srgbClr val="000000"/>
                          </a:solidFill>
                          <a:effectLst/>
                          <a:latin typeface="Calibri Light" panose="020F0302020204030204" pitchFamily="34" charset="0"/>
                          <a:ea typeface="Times New Roman"/>
                          <a:cs typeface="Calibri Light" panose="020F0302020204030204" pitchFamily="34" charset="0"/>
                        </a:rPr>
                        <a:t>2019</a:t>
                      </a:r>
                      <a:endParaRPr lang="es-SV" sz="1200" dirty="0">
                        <a:effectLst/>
                        <a:latin typeface="Calibri Light" panose="020F0302020204030204" pitchFamily="34" charset="0"/>
                        <a:ea typeface="MS Mincho"/>
                        <a:cs typeface="Calibri Light" panose="020F0302020204030204" pitchFamily="34" charset="0"/>
                      </a:endParaRPr>
                    </a:p>
                  </a:txBody>
                  <a:tcPr marL="44449" marR="4444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C5D9F1"/>
                    </a:solidFill>
                  </a:tcPr>
                </a:tc>
                <a:extLst>
                  <a:ext uri="{0D108BD9-81ED-4DB2-BD59-A6C34878D82A}">
                    <a16:rowId xmlns:a16="http://schemas.microsoft.com/office/drawing/2014/main" val="10000"/>
                  </a:ext>
                </a:extLst>
              </a:tr>
              <a:tr h="297603">
                <a:tc>
                  <a:txBody>
                    <a:bodyPr/>
                    <a:lstStyle/>
                    <a:p>
                      <a:pPr>
                        <a:lnSpc>
                          <a:spcPct val="115000"/>
                        </a:lnSpc>
                        <a:spcAft>
                          <a:spcPts val="0"/>
                        </a:spcAft>
                      </a:pPr>
                      <a:r>
                        <a:rPr lang="es-SV" sz="1200" b="1" dirty="0">
                          <a:solidFill>
                            <a:srgbClr val="000000"/>
                          </a:solidFill>
                          <a:effectLst/>
                          <a:latin typeface="Calibri Light" panose="020F0302020204030204" pitchFamily="34" charset="0"/>
                          <a:ea typeface="Times New Roman"/>
                          <a:cs typeface="Calibri Light" panose="020F0302020204030204" pitchFamily="34" charset="0"/>
                        </a:rPr>
                        <a:t>Fuentes</a:t>
                      </a:r>
                      <a:endParaRPr lang="es-SV" sz="1200" dirty="0">
                        <a:effectLst/>
                        <a:latin typeface="Calibri Light" panose="020F0302020204030204" pitchFamily="34" charset="0"/>
                        <a:ea typeface="MS Mincho"/>
                        <a:cs typeface="Calibri Light" panose="020F0302020204030204" pitchFamily="34" charset="0"/>
                      </a:endParaRPr>
                    </a:p>
                  </a:txBody>
                  <a:tcPr marL="44449" marR="4444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C5D9F1"/>
                    </a:solidFill>
                  </a:tcPr>
                </a:tc>
                <a:tc>
                  <a:txBody>
                    <a:bodyPr/>
                    <a:lstStyle/>
                    <a:p>
                      <a:pPr algn="ctr" fontAlgn="ctr"/>
                      <a:r>
                        <a:rPr lang="es-SV" sz="1200" b="1" i="0" u="none" strike="noStrike" dirty="0">
                          <a:solidFill>
                            <a:srgbClr val="000000"/>
                          </a:solidFill>
                          <a:effectLst/>
                          <a:latin typeface="Calibri Light" panose="020F0302020204030204" pitchFamily="34" charset="0"/>
                          <a:cs typeface="Calibri Light" panose="020F0302020204030204" pitchFamily="34" charset="0"/>
                        </a:rPr>
                        <a:t> $   938.93 </a:t>
                      </a: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C5D9F1"/>
                    </a:solidFill>
                  </a:tcPr>
                </a:tc>
                <a:extLst>
                  <a:ext uri="{0D108BD9-81ED-4DB2-BD59-A6C34878D82A}">
                    <a16:rowId xmlns:a16="http://schemas.microsoft.com/office/drawing/2014/main" val="10001"/>
                  </a:ext>
                </a:extLst>
              </a:tr>
              <a:tr h="297603">
                <a:tc>
                  <a:txBody>
                    <a:bodyPr/>
                    <a:lstStyle/>
                    <a:p>
                      <a:pPr>
                        <a:lnSpc>
                          <a:spcPct val="115000"/>
                        </a:lnSpc>
                        <a:spcAft>
                          <a:spcPts val="0"/>
                        </a:spcAft>
                      </a:pPr>
                      <a:r>
                        <a:rPr lang="es-SV" sz="1200" dirty="0">
                          <a:solidFill>
                            <a:srgbClr val="000000"/>
                          </a:solidFill>
                          <a:effectLst/>
                          <a:latin typeface="Calibri Light" panose="020F0302020204030204" pitchFamily="34" charset="0"/>
                          <a:ea typeface="Times New Roman"/>
                          <a:cs typeface="Calibri Light" panose="020F0302020204030204" pitchFamily="34" charset="0"/>
                        </a:rPr>
                        <a:t>Recuperación de Cartera Hipotecaria</a:t>
                      </a:r>
                      <a:endParaRPr lang="es-SV" sz="1200" dirty="0">
                        <a:effectLst/>
                        <a:latin typeface="Calibri Light" panose="020F0302020204030204" pitchFamily="34" charset="0"/>
                        <a:ea typeface="MS Mincho"/>
                        <a:cs typeface="Calibri Light" panose="020F0302020204030204" pitchFamily="34" charset="0"/>
                      </a:endParaRPr>
                    </a:p>
                  </a:txBody>
                  <a:tcPr marL="44449" marR="4444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algn="ctr" fontAlgn="ctr"/>
                      <a:r>
                        <a:rPr lang="es-SV" sz="1200" b="0" i="0" u="none" strike="noStrike" dirty="0">
                          <a:solidFill>
                            <a:srgbClr val="000000"/>
                          </a:solidFill>
                          <a:effectLst/>
                          <a:latin typeface="Calibri Light" panose="020F0302020204030204" pitchFamily="34" charset="0"/>
                          <a:cs typeface="Calibri Light" panose="020F0302020204030204" pitchFamily="34" charset="0"/>
                        </a:rPr>
                        <a:t> $   723.72 </a:t>
                      </a: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0002"/>
                  </a:ext>
                </a:extLst>
              </a:tr>
              <a:tr h="297603">
                <a:tc>
                  <a:txBody>
                    <a:bodyPr/>
                    <a:lstStyle/>
                    <a:p>
                      <a:pPr>
                        <a:lnSpc>
                          <a:spcPct val="115000"/>
                        </a:lnSpc>
                        <a:spcAft>
                          <a:spcPts val="0"/>
                        </a:spcAft>
                      </a:pPr>
                      <a:r>
                        <a:rPr lang="es-SV" sz="1200" dirty="0">
                          <a:solidFill>
                            <a:srgbClr val="000000"/>
                          </a:solidFill>
                          <a:effectLst/>
                          <a:latin typeface="Calibri Light" panose="020F0302020204030204" pitchFamily="34" charset="0"/>
                          <a:ea typeface="Times New Roman"/>
                          <a:cs typeface="Calibri Light" panose="020F0302020204030204" pitchFamily="34" charset="0"/>
                        </a:rPr>
                        <a:t>Crédito BANDESAL</a:t>
                      </a:r>
                      <a:endParaRPr lang="es-SV" sz="1200" dirty="0">
                        <a:effectLst/>
                        <a:latin typeface="Calibri Light" panose="020F0302020204030204" pitchFamily="34" charset="0"/>
                        <a:ea typeface="MS Mincho"/>
                        <a:cs typeface="Calibri Light" panose="020F0302020204030204" pitchFamily="34" charset="0"/>
                      </a:endParaRPr>
                    </a:p>
                  </a:txBody>
                  <a:tcPr marL="44449" marR="4444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algn="ctr" fontAlgn="ctr"/>
                      <a:r>
                        <a:rPr lang="es-SV" sz="1200" b="0" i="0" u="none" strike="noStrike" dirty="0">
                          <a:solidFill>
                            <a:srgbClr val="000000"/>
                          </a:solidFill>
                          <a:effectLst/>
                          <a:latin typeface="Calibri Light" panose="020F0302020204030204" pitchFamily="34" charset="0"/>
                          <a:cs typeface="Calibri Light" panose="020F0302020204030204" pitchFamily="34" charset="0"/>
                        </a:rPr>
                        <a:t> $     34.23 </a:t>
                      </a: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0003"/>
                  </a:ext>
                </a:extLst>
              </a:tr>
              <a:tr h="297603">
                <a:tc>
                  <a:txBody>
                    <a:bodyPr/>
                    <a:lstStyle/>
                    <a:p>
                      <a:pPr marL="0" algn="l" defTabSz="914400" rtl="0" eaLnBrk="1" latinLnBrk="0" hangingPunct="1">
                        <a:lnSpc>
                          <a:spcPct val="115000"/>
                        </a:lnSpc>
                        <a:spcAft>
                          <a:spcPts val="0"/>
                        </a:spcAft>
                      </a:pPr>
                      <a:r>
                        <a:rPr lang="es-SV" sz="1200" kern="1200" dirty="0">
                          <a:solidFill>
                            <a:srgbClr val="000000"/>
                          </a:solidFill>
                          <a:effectLst/>
                          <a:latin typeface="Calibri Light" panose="020F0302020204030204" pitchFamily="34" charset="0"/>
                          <a:ea typeface="Times New Roman"/>
                          <a:cs typeface="Calibri Light" panose="020F0302020204030204" pitchFamily="34" charset="0"/>
                        </a:rPr>
                        <a:t>Crédito BCIE</a:t>
                      </a:r>
                    </a:p>
                  </a:txBody>
                  <a:tcPr marL="44449" marR="4444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algn="ctr" fontAlgn="ctr"/>
                      <a:r>
                        <a:rPr lang="es-SV" sz="1200" b="0" i="0" u="none" strike="noStrike" dirty="0">
                          <a:solidFill>
                            <a:srgbClr val="000000"/>
                          </a:solidFill>
                          <a:effectLst/>
                          <a:latin typeface="Calibri Light" panose="020F0302020204030204" pitchFamily="34" charset="0"/>
                          <a:cs typeface="Calibri Light" panose="020F0302020204030204" pitchFamily="34" charset="0"/>
                        </a:rPr>
                        <a:t> $     36.82 </a:t>
                      </a: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0004"/>
                  </a:ext>
                </a:extLst>
              </a:tr>
              <a:tr h="297603">
                <a:tc>
                  <a:txBody>
                    <a:bodyPr/>
                    <a:lstStyle/>
                    <a:p>
                      <a:pPr marL="0" algn="l" defTabSz="914400" rtl="0" eaLnBrk="1" latinLnBrk="0" hangingPunct="1">
                        <a:lnSpc>
                          <a:spcPct val="115000"/>
                        </a:lnSpc>
                        <a:spcAft>
                          <a:spcPts val="0"/>
                        </a:spcAft>
                      </a:pPr>
                      <a:r>
                        <a:rPr lang="es-SV" sz="1200" kern="1200" dirty="0">
                          <a:solidFill>
                            <a:srgbClr val="000000"/>
                          </a:solidFill>
                          <a:effectLst/>
                          <a:latin typeface="Calibri Light" panose="020F0302020204030204" pitchFamily="34" charset="0"/>
                          <a:ea typeface="Times New Roman"/>
                          <a:cs typeface="Calibri Light" panose="020F0302020204030204" pitchFamily="34" charset="0"/>
                        </a:rPr>
                        <a:t>Emisión CDVIS</a:t>
                      </a:r>
                    </a:p>
                  </a:txBody>
                  <a:tcPr marL="44449" marR="4444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algn="ctr" fontAlgn="ctr"/>
                      <a:r>
                        <a:rPr lang="es-SV" sz="1200" b="0" i="0" u="none" strike="noStrike" dirty="0">
                          <a:solidFill>
                            <a:srgbClr val="000000"/>
                          </a:solidFill>
                          <a:effectLst/>
                          <a:latin typeface="Calibri Light" panose="020F0302020204030204" pitchFamily="34" charset="0"/>
                          <a:cs typeface="Calibri Light" panose="020F0302020204030204" pitchFamily="34" charset="0"/>
                        </a:rPr>
                        <a:t> $     41.37 </a:t>
                      </a: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0005"/>
                  </a:ext>
                </a:extLst>
              </a:tr>
              <a:tr h="297603">
                <a:tc>
                  <a:txBody>
                    <a:bodyPr/>
                    <a:lstStyle/>
                    <a:p>
                      <a:pPr>
                        <a:lnSpc>
                          <a:spcPct val="115000"/>
                        </a:lnSpc>
                        <a:spcAft>
                          <a:spcPts val="0"/>
                        </a:spcAft>
                      </a:pPr>
                      <a:r>
                        <a:rPr lang="es-SV" sz="1200" dirty="0">
                          <a:solidFill>
                            <a:srgbClr val="000000"/>
                          </a:solidFill>
                          <a:effectLst/>
                          <a:latin typeface="Calibri Light" panose="020F0302020204030204" pitchFamily="34" charset="0"/>
                          <a:ea typeface="Times New Roman"/>
                          <a:cs typeface="Calibri Light" panose="020F0302020204030204" pitchFamily="34" charset="0"/>
                        </a:rPr>
                        <a:t>Uso de Disponibilidad</a:t>
                      </a:r>
                      <a:endParaRPr lang="es-SV" sz="1200" dirty="0">
                        <a:effectLst/>
                        <a:latin typeface="Calibri Light" panose="020F0302020204030204" pitchFamily="34" charset="0"/>
                        <a:ea typeface="MS Mincho"/>
                        <a:cs typeface="Calibri Light" panose="020F0302020204030204" pitchFamily="34" charset="0"/>
                      </a:endParaRPr>
                    </a:p>
                  </a:txBody>
                  <a:tcPr marL="44449" marR="4444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algn="ctr" fontAlgn="ctr"/>
                      <a:r>
                        <a:rPr lang="es-SV" sz="1200" b="0" i="0" u="none" strike="noStrike" dirty="0">
                          <a:solidFill>
                            <a:srgbClr val="000000"/>
                          </a:solidFill>
                          <a:effectLst/>
                          <a:latin typeface="Calibri Light" panose="020F0302020204030204" pitchFamily="34" charset="0"/>
                          <a:cs typeface="Calibri Light" panose="020F0302020204030204" pitchFamily="34" charset="0"/>
                        </a:rPr>
                        <a:t> $     46.07 </a:t>
                      </a: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0006"/>
                  </a:ext>
                </a:extLst>
              </a:tr>
              <a:tr h="297603">
                <a:tc>
                  <a:txBody>
                    <a:bodyPr/>
                    <a:lstStyle/>
                    <a:p>
                      <a:pPr>
                        <a:lnSpc>
                          <a:spcPct val="115000"/>
                        </a:lnSpc>
                        <a:spcAft>
                          <a:spcPts val="0"/>
                        </a:spcAft>
                      </a:pPr>
                      <a:r>
                        <a:rPr lang="es-SV" sz="1200" dirty="0">
                          <a:solidFill>
                            <a:srgbClr val="000000"/>
                          </a:solidFill>
                          <a:effectLst/>
                          <a:latin typeface="Calibri Light" panose="020F0302020204030204" pitchFamily="34" charset="0"/>
                          <a:ea typeface="Times New Roman"/>
                          <a:cs typeface="Calibri Light" panose="020F0302020204030204" pitchFamily="34" charset="0"/>
                        </a:rPr>
                        <a:t>Otros Ingresos</a:t>
                      </a:r>
                      <a:endParaRPr lang="es-SV" sz="1200" dirty="0">
                        <a:effectLst/>
                        <a:latin typeface="Calibri Light" panose="020F0302020204030204" pitchFamily="34" charset="0"/>
                        <a:ea typeface="MS Mincho"/>
                        <a:cs typeface="Calibri Light" panose="020F0302020204030204" pitchFamily="34" charset="0"/>
                      </a:endParaRPr>
                    </a:p>
                  </a:txBody>
                  <a:tcPr marL="44449" marR="4444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algn="ctr" fontAlgn="ctr"/>
                      <a:r>
                        <a:rPr lang="es-SV" sz="1200" b="0" i="0" u="none" strike="noStrike" dirty="0">
                          <a:solidFill>
                            <a:srgbClr val="000000"/>
                          </a:solidFill>
                          <a:effectLst/>
                          <a:latin typeface="Calibri Light" panose="020F0302020204030204" pitchFamily="34" charset="0"/>
                          <a:cs typeface="Calibri Light" panose="020F0302020204030204" pitchFamily="34" charset="0"/>
                        </a:rPr>
                        <a:t> $     </a:t>
                      </a:r>
                      <a:r>
                        <a:rPr lang="es-SV" sz="1200" b="0" i="0" u="none" strike="noStrike" dirty="0" smtClean="0">
                          <a:solidFill>
                            <a:srgbClr val="000000"/>
                          </a:solidFill>
                          <a:effectLst/>
                          <a:latin typeface="Calibri Light" panose="020F0302020204030204" pitchFamily="34" charset="0"/>
                          <a:cs typeface="Calibri Light" panose="020F0302020204030204" pitchFamily="34" charset="0"/>
                        </a:rPr>
                        <a:t>56.73 </a:t>
                      </a:r>
                      <a:endParaRPr lang="es-SV" sz="1200" b="0" i="0" u="none" strike="noStrike" dirty="0">
                        <a:solidFill>
                          <a:srgbClr val="000000"/>
                        </a:solidFill>
                        <a:effectLst/>
                        <a:latin typeface="Calibri Light" panose="020F0302020204030204" pitchFamily="34" charset="0"/>
                        <a:cs typeface="Calibri Light" panose="020F0302020204030204" pitchFamily="34" charset="0"/>
                      </a:endParaRP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0007"/>
                  </a:ext>
                </a:extLst>
              </a:tr>
              <a:tr h="297603">
                <a:tc>
                  <a:txBody>
                    <a:bodyPr/>
                    <a:lstStyle/>
                    <a:p>
                      <a:pPr>
                        <a:lnSpc>
                          <a:spcPct val="115000"/>
                        </a:lnSpc>
                        <a:spcAft>
                          <a:spcPts val="0"/>
                        </a:spcAft>
                      </a:pPr>
                      <a:r>
                        <a:rPr lang="es-SV" sz="1200" b="1">
                          <a:solidFill>
                            <a:srgbClr val="000000"/>
                          </a:solidFill>
                          <a:effectLst/>
                          <a:latin typeface="Calibri Light" panose="020F0302020204030204" pitchFamily="34" charset="0"/>
                          <a:ea typeface="Times New Roman"/>
                          <a:cs typeface="Calibri Light" panose="020F0302020204030204" pitchFamily="34" charset="0"/>
                        </a:rPr>
                        <a:t>Usos</a:t>
                      </a:r>
                      <a:endParaRPr lang="es-SV" sz="1200">
                        <a:effectLst/>
                        <a:latin typeface="Calibri Light" panose="020F0302020204030204" pitchFamily="34" charset="0"/>
                        <a:ea typeface="MS Mincho"/>
                        <a:cs typeface="Calibri Light" panose="020F0302020204030204" pitchFamily="34" charset="0"/>
                      </a:endParaRPr>
                    </a:p>
                  </a:txBody>
                  <a:tcPr marL="44449" marR="4444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C5D9F1"/>
                    </a:solidFill>
                  </a:tcPr>
                </a:tc>
                <a:tc>
                  <a:txBody>
                    <a:bodyPr/>
                    <a:lstStyle/>
                    <a:p>
                      <a:pPr algn="ctr" fontAlgn="ctr"/>
                      <a:r>
                        <a:rPr lang="es-SV" sz="1200" b="1" i="0" u="none" strike="noStrike" dirty="0">
                          <a:solidFill>
                            <a:srgbClr val="000000"/>
                          </a:solidFill>
                          <a:effectLst/>
                          <a:latin typeface="Calibri Light" panose="020F0302020204030204" pitchFamily="34" charset="0"/>
                          <a:cs typeface="Calibri Light" panose="020F0302020204030204" pitchFamily="34" charset="0"/>
                        </a:rPr>
                        <a:t> $   886.24 </a:t>
                      </a: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C5D9F1"/>
                    </a:solidFill>
                  </a:tcPr>
                </a:tc>
                <a:extLst>
                  <a:ext uri="{0D108BD9-81ED-4DB2-BD59-A6C34878D82A}">
                    <a16:rowId xmlns:a16="http://schemas.microsoft.com/office/drawing/2014/main" val="10008"/>
                  </a:ext>
                </a:extLst>
              </a:tr>
              <a:tr h="297603">
                <a:tc>
                  <a:txBody>
                    <a:bodyPr/>
                    <a:lstStyle/>
                    <a:p>
                      <a:pPr>
                        <a:lnSpc>
                          <a:spcPct val="115000"/>
                        </a:lnSpc>
                        <a:spcAft>
                          <a:spcPts val="0"/>
                        </a:spcAft>
                      </a:pPr>
                      <a:r>
                        <a:rPr lang="es-SV" sz="1200" dirty="0">
                          <a:solidFill>
                            <a:srgbClr val="000000"/>
                          </a:solidFill>
                          <a:effectLst/>
                          <a:latin typeface="Calibri Light" panose="020F0302020204030204" pitchFamily="34" charset="0"/>
                          <a:ea typeface="Times New Roman"/>
                          <a:cs typeface="Calibri Light" panose="020F0302020204030204" pitchFamily="34" charset="0"/>
                        </a:rPr>
                        <a:t>Inversión en Cartera Hipotecaria</a:t>
                      </a:r>
                      <a:endParaRPr lang="es-SV" sz="1200" dirty="0">
                        <a:effectLst/>
                        <a:latin typeface="Calibri Light" panose="020F0302020204030204" pitchFamily="34" charset="0"/>
                        <a:ea typeface="MS Mincho"/>
                        <a:cs typeface="Calibri Light" panose="020F0302020204030204" pitchFamily="34" charset="0"/>
                      </a:endParaRPr>
                    </a:p>
                  </a:txBody>
                  <a:tcPr marL="44449" marR="4444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algn="ctr" fontAlgn="ctr"/>
                      <a:r>
                        <a:rPr lang="es-SV" sz="1200" b="0" i="0" u="none" strike="noStrike" dirty="0">
                          <a:solidFill>
                            <a:srgbClr val="000000"/>
                          </a:solidFill>
                          <a:effectLst/>
                          <a:latin typeface="Calibri Light" panose="020F0302020204030204" pitchFamily="34" charset="0"/>
                          <a:cs typeface="Calibri Light" panose="020F0302020204030204" pitchFamily="34" charset="0"/>
                        </a:rPr>
                        <a:t> $   477.97 </a:t>
                      </a: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0009"/>
                  </a:ext>
                </a:extLst>
              </a:tr>
              <a:tr h="297603">
                <a:tc>
                  <a:txBody>
                    <a:bodyPr/>
                    <a:lstStyle/>
                    <a:p>
                      <a:pPr>
                        <a:lnSpc>
                          <a:spcPct val="115000"/>
                        </a:lnSpc>
                        <a:spcAft>
                          <a:spcPts val="0"/>
                        </a:spcAft>
                      </a:pPr>
                      <a:r>
                        <a:rPr lang="es-SV" sz="1200" dirty="0">
                          <a:solidFill>
                            <a:srgbClr val="000000"/>
                          </a:solidFill>
                          <a:effectLst/>
                          <a:latin typeface="Calibri Light" panose="020F0302020204030204" pitchFamily="34" charset="0"/>
                          <a:ea typeface="Times New Roman"/>
                          <a:cs typeface="Calibri Light" panose="020F0302020204030204" pitchFamily="34" charset="0"/>
                        </a:rPr>
                        <a:t>Gastos Administrativos</a:t>
                      </a:r>
                      <a:endParaRPr lang="es-SV" sz="1200" dirty="0">
                        <a:effectLst/>
                        <a:latin typeface="Calibri Light" panose="020F0302020204030204" pitchFamily="34" charset="0"/>
                        <a:ea typeface="MS Mincho"/>
                        <a:cs typeface="Calibri Light" panose="020F0302020204030204" pitchFamily="34" charset="0"/>
                      </a:endParaRPr>
                    </a:p>
                  </a:txBody>
                  <a:tcPr marL="44449" marR="4444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algn="ctr" fontAlgn="ctr"/>
                      <a:r>
                        <a:rPr lang="es-SV" sz="1200" b="0" i="0" u="none" strike="noStrike" dirty="0">
                          <a:solidFill>
                            <a:srgbClr val="000000"/>
                          </a:solidFill>
                          <a:effectLst/>
                          <a:latin typeface="Calibri Light" panose="020F0302020204030204" pitchFamily="34" charset="0"/>
                          <a:cs typeface="Calibri Light" panose="020F0302020204030204" pitchFamily="34" charset="0"/>
                        </a:rPr>
                        <a:t> $     98.74 </a:t>
                      </a: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0010"/>
                  </a:ext>
                </a:extLst>
              </a:tr>
              <a:tr h="297603">
                <a:tc>
                  <a:txBody>
                    <a:bodyPr/>
                    <a:lstStyle/>
                    <a:p>
                      <a:pPr>
                        <a:lnSpc>
                          <a:spcPct val="115000"/>
                        </a:lnSpc>
                        <a:spcAft>
                          <a:spcPts val="0"/>
                        </a:spcAft>
                      </a:pPr>
                      <a:r>
                        <a:rPr lang="es-SV" sz="1200">
                          <a:solidFill>
                            <a:srgbClr val="000000"/>
                          </a:solidFill>
                          <a:effectLst/>
                          <a:latin typeface="Calibri Light" panose="020F0302020204030204" pitchFamily="34" charset="0"/>
                          <a:ea typeface="Times New Roman"/>
                          <a:cs typeface="Calibri Light" panose="020F0302020204030204" pitchFamily="34" charset="0"/>
                        </a:rPr>
                        <a:t>Gastos Financieros y Otros</a:t>
                      </a:r>
                      <a:endParaRPr lang="es-SV" sz="1200">
                        <a:effectLst/>
                        <a:latin typeface="Calibri Light" panose="020F0302020204030204" pitchFamily="34" charset="0"/>
                        <a:ea typeface="MS Mincho"/>
                        <a:cs typeface="Calibri Light" panose="020F0302020204030204" pitchFamily="34" charset="0"/>
                      </a:endParaRPr>
                    </a:p>
                  </a:txBody>
                  <a:tcPr marL="44449" marR="4444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algn="ctr" fontAlgn="ctr"/>
                      <a:r>
                        <a:rPr lang="es-SV" sz="1200" b="0" i="0" u="none" strike="noStrike" dirty="0">
                          <a:solidFill>
                            <a:srgbClr val="000000"/>
                          </a:solidFill>
                          <a:effectLst/>
                          <a:latin typeface="Calibri Light" panose="020F0302020204030204" pitchFamily="34" charset="0"/>
                          <a:cs typeface="Calibri Light" panose="020F0302020204030204" pitchFamily="34" charset="0"/>
                        </a:rPr>
                        <a:t> $     95.36 </a:t>
                      </a: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0011"/>
                  </a:ext>
                </a:extLst>
              </a:tr>
              <a:tr h="297603">
                <a:tc>
                  <a:txBody>
                    <a:bodyPr/>
                    <a:lstStyle/>
                    <a:p>
                      <a:pPr>
                        <a:lnSpc>
                          <a:spcPct val="115000"/>
                        </a:lnSpc>
                        <a:spcAft>
                          <a:spcPts val="0"/>
                        </a:spcAft>
                      </a:pPr>
                      <a:r>
                        <a:rPr lang="es-SV" sz="1200" dirty="0">
                          <a:solidFill>
                            <a:srgbClr val="000000"/>
                          </a:solidFill>
                          <a:effectLst/>
                          <a:latin typeface="Calibri Light" panose="020F0302020204030204" pitchFamily="34" charset="0"/>
                          <a:ea typeface="Times New Roman"/>
                          <a:cs typeface="Calibri Light" panose="020F0302020204030204" pitchFamily="34" charset="0"/>
                        </a:rPr>
                        <a:t>Amortización de Endeudamiento Público</a:t>
                      </a:r>
                      <a:endParaRPr lang="es-SV" sz="1200" dirty="0">
                        <a:effectLst/>
                        <a:latin typeface="Calibri Light" panose="020F0302020204030204" pitchFamily="34" charset="0"/>
                        <a:ea typeface="MS Mincho"/>
                        <a:cs typeface="Calibri Light" panose="020F0302020204030204" pitchFamily="34" charset="0"/>
                      </a:endParaRPr>
                    </a:p>
                  </a:txBody>
                  <a:tcPr marL="44449" marR="4444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algn="ctr" fontAlgn="ctr"/>
                      <a:r>
                        <a:rPr lang="es-SV" sz="1200" b="0" i="0" u="none" strike="noStrike" dirty="0">
                          <a:solidFill>
                            <a:srgbClr val="000000"/>
                          </a:solidFill>
                          <a:effectLst/>
                          <a:latin typeface="Calibri Light" panose="020F0302020204030204" pitchFamily="34" charset="0"/>
                          <a:cs typeface="Calibri Light" panose="020F0302020204030204" pitchFamily="34" charset="0"/>
                        </a:rPr>
                        <a:t> $   122.32 </a:t>
                      </a: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0012"/>
                  </a:ext>
                </a:extLst>
              </a:tr>
              <a:tr h="297603">
                <a:tc>
                  <a:txBody>
                    <a:bodyPr/>
                    <a:lstStyle/>
                    <a:p>
                      <a:pPr>
                        <a:lnSpc>
                          <a:spcPct val="115000"/>
                        </a:lnSpc>
                        <a:spcAft>
                          <a:spcPts val="0"/>
                        </a:spcAft>
                      </a:pPr>
                      <a:r>
                        <a:rPr lang="es-SV" sz="1200" dirty="0">
                          <a:solidFill>
                            <a:srgbClr val="000000"/>
                          </a:solidFill>
                          <a:effectLst/>
                          <a:latin typeface="Calibri Light" panose="020F0302020204030204" pitchFamily="34" charset="0"/>
                          <a:ea typeface="Times New Roman"/>
                          <a:cs typeface="Calibri Light" panose="020F0302020204030204" pitchFamily="34" charset="0"/>
                        </a:rPr>
                        <a:t>Devolución de Cotizaciones</a:t>
                      </a:r>
                      <a:endParaRPr lang="es-SV" sz="1200" dirty="0">
                        <a:effectLst/>
                        <a:latin typeface="Calibri Light" panose="020F0302020204030204" pitchFamily="34" charset="0"/>
                        <a:ea typeface="MS Mincho"/>
                        <a:cs typeface="Calibri Light" panose="020F0302020204030204" pitchFamily="34" charset="0"/>
                      </a:endParaRPr>
                    </a:p>
                  </a:txBody>
                  <a:tcPr marL="44449" marR="4444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algn="ctr" fontAlgn="ctr"/>
                      <a:r>
                        <a:rPr lang="es-SV" sz="1200" b="0" i="0" u="none" strike="noStrike" dirty="0">
                          <a:solidFill>
                            <a:srgbClr val="000000"/>
                          </a:solidFill>
                          <a:effectLst/>
                          <a:latin typeface="Calibri Light" panose="020F0302020204030204" pitchFamily="34" charset="0"/>
                          <a:cs typeface="Calibri Light" panose="020F0302020204030204" pitchFamily="34" charset="0"/>
                        </a:rPr>
                        <a:t> $     44.54 </a:t>
                      </a: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0013"/>
                  </a:ext>
                </a:extLst>
              </a:tr>
              <a:tr h="297603">
                <a:tc>
                  <a:txBody>
                    <a:bodyPr/>
                    <a:lstStyle/>
                    <a:p>
                      <a:pPr>
                        <a:lnSpc>
                          <a:spcPct val="115000"/>
                        </a:lnSpc>
                        <a:spcAft>
                          <a:spcPts val="0"/>
                        </a:spcAft>
                      </a:pPr>
                      <a:r>
                        <a:rPr lang="es-SV" sz="1200" dirty="0">
                          <a:solidFill>
                            <a:srgbClr val="000000"/>
                          </a:solidFill>
                          <a:effectLst/>
                          <a:latin typeface="Calibri Light" panose="020F0302020204030204" pitchFamily="34" charset="0"/>
                          <a:ea typeface="Times New Roman"/>
                          <a:cs typeface="Calibri Light" panose="020F0302020204030204" pitchFamily="34" charset="0"/>
                        </a:rPr>
                        <a:t>Otros Egresos</a:t>
                      </a:r>
                      <a:endParaRPr lang="es-SV" sz="1200" dirty="0">
                        <a:effectLst/>
                        <a:latin typeface="Calibri Light" panose="020F0302020204030204" pitchFamily="34" charset="0"/>
                        <a:ea typeface="MS Mincho"/>
                        <a:cs typeface="Calibri Light" panose="020F0302020204030204" pitchFamily="34" charset="0"/>
                      </a:endParaRPr>
                    </a:p>
                  </a:txBody>
                  <a:tcPr marL="44449" marR="44449"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algn="ctr" fontAlgn="ctr"/>
                      <a:r>
                        <a:rPr lang="es-SV" sz="1200" b="0" i="0" u="none" strike="noStrike" dirty="0">
                          <a:solidFill>
                            <a:srgbClr val="000000"/>
                          </a:solidFill>
                          <a:effectLst/>
                          <a:latin typeface="Calibri Light" panose="020F0302020204030204" pitchFamily="34" charset="0"/>
                          <a:cs typeface="Calibri Light" panose="020F0302020204030204" pitchFamily="34" charset="0"/>
                        </a:rPr>
                        <a:t> $     47.29 </a:t>
                      </a:r>
                    </a:p>
                  </a:txBody>
                  <a:tcPr marL="0" marR="0"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10014"/>
                  </a:ext>
                </a:extLst>
              </a:tr>
            </a:tbl>
          </a:graphicData>
        </a:graphic>
      </p:graphicFrame>
      <p:graphicFrame>
        <p:nvGraphicFramePr>
          <p:cNvPr id="9" name="6 Tabla"/>
          <p:cNvGraphicFramePr>
            <a:graphicFrameLocks noGrp="1"/>
          </p:cNvGraphicFramePr>
          <p:nvPr>
            <p:extLst>
              <p:ext uri="{D42A27DB-BD31-4B8C-83A1-F6EECF244321}">
                <p14:modId xmlns:p14="http://schemas.microsoft.com/office/powerpoint/2010/main" val="3083357290"/>
              </p:ext>
            </p:extLst>
          </p:nvPr>
        </p:nvGraphicFramePr>
        <p:xfrm>
          <a:off x="7297739" y="4343402"/>
          <a:ext cx="3170237" cy="1144587"/>
        </p:xfrm>
        <a:graphic>
          <a:graphicData uri="http://schemas.openxmlformats.org/drawingml/2006/table">
            <a:tbl>
              <a:tblPr/>
              <a:tblGrid>
                <a:gridCol w="2266783">
                  <a:extLst>
                    <a:ext uri="{9D8B030D-6E8A-4147-A177-3AD203B41FA5}">
                      <a16:colId xmlns:a16="http://schemas.microsoft.com/office/drawing/2014/main" val="20000"/>
                    </a:ext>
                  </a:extLst>
                </a:gridCol>
                <a:gridCol w="903454">
                  <a:extLst>
                    <a:ext uri="{9D8B030D-6E8A-4147-A177-3AD203B41FA5}">
                      <a16:colId xmlns:a16="http://schemas.microsoft.com/office/drawing/2014/main" val="20001"/>
                    </a:ext>
                  </a:extLst>
                </a:gridCol>
              </a:tblGrid>
              <a:tr h="226411">
                <a:tc>
                  <a:txBody>
                    <a:bodyPr/>
                    <a:lstStyle/>
                    <a:p>
                      <a:pPr algn="ctr" fontAlgn="b"/>
                      <a:r>
                        <a:rPr lang="es-SV" sz="1200" b="1" i="0" u="none" strike="noStrike" dirty="0">
                          <a:solidFill>
                            <a:srgbClr val="000000"/>
                          </a:solidFill>
                          <a:effectLst/>
                          <a:latin typeface="Calibri Light" panose="020F0302020204030204" pitchFamily="34" charset="0"/>
                          <a:cs typeface="Calibri Light" panose="020F0302020204030204" pitchFamily="34" charset="0"/>
                        </a:rPr>
                        <a:t>Línea Financiera</a:t>
                      </a:r>
                    </a:p>
                  </a:txBody>
                  <a:tcPr marL="35998" marR="35998" marT="9531"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tx2">
                        <a:lumMod val="20000"/>
                        <a:lumOff val="80000"/>
                      </a:schemeClr>
                    </a:solidFill>
                  </a:tcPr>
                </a:tc>
                <a:tc>
                  <a:txBody>
                    <a:bodyPr/>
                    <a:lstStyle/>
                    <a:p>
                      <a:pPr algn="ctr" fontAlgn="b"/>
                      <a:r>
                        <a:rPr lang="es-SV" sz="1200" b="1" i="0" u="none" strike="noStrike" dirty="0">
                          <a:solidFill>
                            <a:srgbClr val="000000"/>
                          </a:solidFill>
                          <a:effectLst/>
                          <a:latin typeface="Calibri Light" panose="020F0302020204030204" pitchFamily="34" charset="0"/>
                          <a:cs typeface="Calibri Light" panose="020F0302020204030204" pitchFamily="34" charset="0"/>
                        </a:rPr>
                        <a:t>Inversión</a:t>
                      </a:r>
                    </a:p>
                  </a:txBody>
                  <a:tcPr marL="35998" marR="35998" marT="9531"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229544">
                <a:tc>
                  <a:txBody>
                    <a:bodyPr/>
                    <a:lstStyle/>
                    <a:p>
                      <a:pPr algn="l" fontAlgn="ctr"/>
                      <a:r>
                        <a:rPr lang="es-SV" sz="1200" b="0" i="0" u="none" strike="noStrike" dirty="0">
                          <a:solidFill>
                            <a:srgbClr val="000000"/>
                          </a:solidFill>
                          <a:effectLst/>
                          <a:latin typeface="Calibri Light" panose="020F0302020204030204" pitchFamily="34" charset="0"/>
                          <a:cs typeface="Calibri Light" panose="020F0302020204030204" pitchFamily="34" charset="0"/>
                        </a:rPr>
                        <a:t>Vivienda Nueva</a:t>
                      </a:r>
                    </a:p>
                  </a:txBody>
                  <a:tcPr marL="85725" marR="0" marT="0"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r>
                        <a:rPr lang="es-SV" sz="1200" b="0" i="0" u="none" strike="noStrike" dirty="0">
                          <a:solidFill>
                            <a:srgbClr val="000000"/>
                          </a:solidFill>
                          <a:effectLst/>
                          <a:latin typeface="Calibri Light" panose="020F0302020204030204" pitchFamily="34" charset="0"/>
                          <a:cs typeface="Calibri Light" panose="020F0302020204030204" pitchFamily="34" charset="0"/>
                        </a:rPr>
                        <a:t>$191.50</a:t>
                      </a:r>
                    </a:p>
                  </a:txBody>
                  <a:tcPr marL="0" marR="0" marT="0"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229544">
                <a:tc>
                  <a:txBody>
                    <a:bodyPr/>
                    <a:lstStyle/>
                    <a:p>
                      <a:pPr algn="l" fontAlgn="ctr"/>
                      <a:r>
                        <a:rPr lang="es-SV" sz="1200" b="0" i="0" u="none" strike="noStrike">
                          <a:solidFill>
                            <a:srgbClr val="000000"/>
                          </a:solidFill>
                          <a:effectLst/>
                          <a:latin typeface="Calibri Light" panose="020F0302020204030204" pitchFamily="34" charset="0"/>
                          <a:cs typeface="Calibri Light" panose="020F0302020204030204" pitchFamily="34" charset="0"/>
                        </a:rPr>
                        <a:t>Vivienda Usada</a:t>
                      </a:r>
                    </a:p>
                  </a:txBody>
                  <a:tcPr marL="85725" marR="0" marT="0"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r>
                        <a:rPr lang="es-SV" sz="1200" b="0" i="0" u="none" strike="noStrike" dirty="0">
                          <a:solidFill>
                            <a:srgbClr val="000000"/>
                          </a:solidFill>
                          <a:effectLst/>
                          <a:latin typeface="Calibri Light" panose="020F0302020204030204" pitchFamily="34" charset="0"/>
                          <a:cs typeface="Calibri Light" panose="020F0302020204030204" pitchFamily="34" charset="0"/>
                        </a:rPr>
                        <a:t>$287.29</a:t>
                      </a:r>
                    </a:p>
                  </a:txBody>
                  <a:tcPr marL="0" marR="0" marT="0"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r h="229544">
                <a:tc>
                  <a:txBody>
                    <a:bodyPr/>
                    <a:lstStyle/>
                    <a:p>
                      <a:pPr algn="l" fontAlgn="ctr"/>
                      <a:r>
                        <a:rPr lang="es-SV" sz="1200" b="0" i="0" u="none" strike="noStrike">
                          <a:solidFill>
                            <a:srgbClr val="000000"/>
                          </a:solidFill>
                          <a:effectLst/>
                          <a:latin typeface="Calibri Light" panose="020F0302020204030204" pitchFamily="34" charset="0"/>
                          <a:cs typeface="Calibri Light" panose="020F0302020204030204" pitchFamily="34" charset="0"/>
                        </a:rPr>
                        <a:t>Viviendas del FSV</a:t>
                      </a:r>
                    </a:p>
                  </a:txBody>
                  <a:tcPr marL="85725" marR="0" marT="0"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r>
                        <a:rPr lang="es-SV" sz="1200" b="0" i="0" u="none" strike="noStrike" dirty="0">
                          <a:solidFill>
                            <a:srgbClr val="000000"/>
                          </a:solidFill>
                          <a:effectLst/>
                          <a:latin typeface="Calibri Light" panose="020F0302020204030204" pitchFamily="34" charset="0"/>
                          <a:cs typeface="Calibri Light" panose="020F0302020204030204" pitchFamily="34" charset="0"/>
                        </a:rPr>
                        <a:t>$39.13</a:t>
                      </a:r>
                    </a:p>
                  </a:txBody>
                  <a:tcPr marL="0" marR="0" marT="0"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3"/>
                  </a:ext>
                </a:extLst>
              </a:tr>
              <a:tr h="229544">
                <a:tc>
                  <a:txBody>
                    <a:bodyPr/>
                    <a:lstStyle/>
                    <a:p>
                      <a:pPr algn="l" fontAlgn="ctr"/>
                      <a:r>
                        <a:rPr lang="es-SV" sz="1200" b="0" i="0" u="none" strike="noStrike" dirty="0">
                          <a:solidFill>
                            <a:srgbClr val="000000"/>
                          </a:solidFill>
                          <a:effectLst/>
                          <a:latin typeface="Calibri Light" panose="020F0302020204030204" pitchFamily="34" charset="0"/>
                          <a:cs typeface="Calibri Light" panose="020F0302020204030204" pitchFamily="34" charset="0"/>
                        </a:rPr>
                        <a:t>Otras Líneas</a:t>
                      </a:r>
                    </a:p>
                  </a:txBody>
                  <a:tcPr marL="85725" marR="0" marT="0"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tc>
                  <a:txBody>
                    <a:bodyPr/>
                    <a:lstStyle/>
                    <a:p>
                      <a:pPr algn="ctr" fontAlgn="ctr"/>
                      <a:r>
                        <a:rPr lang="es-SV" sz="1200" b="0" i="0" u="none" strike="noStrike" dirty="0">
                          <a:solidFill>
                            <a:srgbClr val="000000"/>
                          </a:solidFill>
                          <a:effectLst/>
                          <a:latin typeface="Calibri Light" panose="020F0302020204030204" pitchFamily="34" charset="0"/>
                          <a:cs typeface="Calibri Light" panose="020F0302020204030204" pitchFamily="34" charset="0"/>
                        </a:rPr>
                        <a:t>$25.23</a:t>
                      </a:r>
                    </a:p>
                  </a:txBody>
                  <a:tcPr marL="0" marR="0" marT="0" marB="0" anchor="ctr">
                    <a:lnL w="6350" cap="flat" cmpd="sng" algn="ctr">
                      <a:solidFill>
                        <a:srgbClr val="0070C0"/>
                      </a:solidFill>
                      <a:prstDash val="solid"/>
                      <a:round/>
                      <a:headEnd type="none" w="med" len="med"/>
                      <a:tailEnd type="none" w="med" len="med"/>
                    </a:lnL>
                    <a:lnR w="6350" cap="flat" cmpd="sng" algn="ctr">
                      <a:solidFill>
                        <a:srgbClr val="0070C0"/>
                      </a:solidFill>
                      <a:prstDash val="solid"/>
                      <a:round/>
                      <a:headEnd type="none" w="med" len="med"/>
                      <a:tailEnd type="none" w="med" len="med"/>
                    </a:lnR>
                    <a:lnT w="6350" cap="flat" cmpd="sng" algn="ctr">
                      <a:solidFill>
                        <a:srgbClr val="0070C0"/>
                      </a:solidFill>
                      <a:prstDash val="solid"/>
                      <a:round/>
                      <a:headEnd type="none" w="med" len="med"/>
                      <a:tailEnd type="none" w="med" len="med"/>
                    </a:lnT>
                    <a:lnB w="635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0" name="7 Flecha derecha"/>
          <p:cNvSpPr/>
          <p:nvPr/>
        </p:nvSpPr>
        <p:spPr>
          <a:xfrm>
            <a:off x="6678613" y="4645026"/>
            <a:ext cx="539750" cy="595313"/>
          </a:xfrm>
          <a:prstGeom prst="rightArrow">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SV"/>
          </a:p>
        </p:txBody>
      </p:sp>
    </p:spTree>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TextBox 16"/>
          <p:cNvSpPr txBox="1">
            <a:spLocks noChangeArrowheads="1"/>
          </p:cNvSpPr>
          <p:nvPr/>
        </p:nvSpPr>
        <p:spPr bwMode="auto">
          <a:xfrm>
            <a:off x="3257549" y="94589"/>
            <a:ext cx="567690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SV" altLang="es-SV" sz="3600" b="1" dirty="0">
                <a:solidFill>
                  <a:srgbClr val="0066B1"/>
                </a:solidFill>
                <a:cs typeface="Calibri" panose="020F0502020204030204" pitchFamily="34" charset="0"/>
              </a:rPr>
              <a:t>Proyección de inversión</a:t>
            </a:r>
          </a:p>
          <a:p>
            <a:pPr algn="ctr" eaLnBrk="1" hangingPunct="1">
              <a:spcBef>
                <a:spcPct val="0"/>
              </a:spcBef>
              <a:buFontTx/>
              <a:buNone/>
            </a:pPr>
            <a:r>
              <a:rPr lang="es-SV" altLang="es-SV" b="1" dirty="0">
                <a:solidFill>
                  <a:srgbClr val="0066B1"/>
                </a:solidFill>
                <a:cs typeface="Calibri" panose="020F0502020204030204" pitchFamily="34" charset="0"/>
              </a:rPr>
              <a:t>Junio 2019 – Mayo 2020</a:t>
            </a:r>
          </a:p>
        </p:txBody>
      </p:sp>
      <p:graphicFrame>
        <p:nvGraphicFramePr>
          <p:cNvPr id="6" name="8 Tabla"/>
          <p:cNvGraphicFramePr>
            <a:graphicFrameLocks noGrp="1"/>
          </p:cNvGraphicFramePr>
          <p:nvPr>
            <p:extLst>
              <p:ext uri="{D42A27DB-BD31-4B8C-83A1-F6EECF244321}">
                <p14:modId xmlns:p14="http://schemas.microsoft.com/office/powerpoint/2010/main" val="769770836"/>
              </p:ext>
            </p:extLst>
          </p:nvPr>
        </p:nvGraphicFramePr>
        <p:xfrm>
          <a:off x="2374934" y="2483894"/>
          <a:ext cx="7442131" cy="3190374"/>
        </p:xfrm>
        <a:graphic>
          <a:graphicData uri="http://schemas.openxmlformats.org/drawingml/2006/table">
            <a:tbl>
              <a:tblPr firstRow="1" firstCol="1" bandRow="1"/>
              <a:tblGrid>
                <a:gridCol w="3653217">
                  <a:extLst>
                    <a:ext uri="{9D8B030D-6E8A-4147-A177-3AD203B41FA5}">
                      <a16:colId xmlns:a16="http://schemas.microsoft.com/office/drawing/2014/main" val="20000"/>
                    </a:ext>
                  </a:extLst>
                </a:gridCol>
                <a:gridCol w="1894457">
                  <a:extLst>
                    <a:ext uri="{9D8B030D-6E8A-4147-A177-3AD203B41FA5}">
                      <a16:colId xmlns:a16="http://schemas.microsoft.com/office/drawing/2014/main" val="20001"/>
                    </a:ext>
                  </a:extLst>
                </a:gridCol>
                <a:gridCol w="1894457">
                  <a:extLst>
                    <a:ext uri="{9D8B030D-6E8A-4147-A177-3AD203B41FA5}">
                      <a16:colId xmlns:a16="http://schemas.microsoft.com/office/drawing/2014/main" val="20002"/>
                    </a:ext>
                  </a:extLst>
                </a:gridCol>
              </a:tblGrid>
              <a:tr h="354486">
                <a:tc>
                  <a:txBody>
                    <a:bodyPr/>
                    <a:lstStyle/>
                    <a:p>
                      <a:pPr algn="ctr">
                        <a:lnSpc>
                          <a:spcPct val="115000"/>
                        </a:lnSpc>
                        <a:spcAft>
                          <a:spcPts val="0"/>
                        </a:spcAft>
                      </a:pPr>
                      <a:r>
                        <a:rPr lang="es-SV" sz="1600" b="1" dirty="0">
                          <a:effectLst/>
                          <a:latin typeface="Calibri Light" panose="020F0302020204030204" pitchFamily="34" charset="0"/>
                          <a:ea typeface="Times New Roman"/>
                          <a:cs typeface="Calibri Light" panose="020F0302020204030204" pitchFamily="34" charset="0"/>
                        </a:rPr>
                        <a:t>Inversión en unidades</a:t>
                      </a:r>
                      <a:endParaRPr lang="es-SV" sz="1600" dirty="0">
                        <a:effectLst/>
                        <a:latin typeface="Calibri Light" panose="020F0302020204030204" pitchFamily="34" charset="0"/>
                        <a:ea typeface="MS Mincho"/>
                        <a:cs typeface="Calibri Light" panose="020F0302020204030204" pitchFamily="34" charset="0"/>
                      </a:endParaRPr>
                    </a:p>
                  </a:txBody>
                  <a:tcPr marL="44448" marR="44448" marT="0"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C6D9F1"/>
                    </a:solidFill>
                  </a:tcPr>
                </a:tc>
                <a:tc>
                  <a:txBody>
                    <a:bodyPr/>
                    <a:lstStyle/>
                    <a:p>
                      <a:pPr algn="ctr" rtl="0" fontAlgn="ctr"/>
                      <a:r>
                        <a:rPr lang="es-SV" sz="1600" b="1" i="0" u="none" strike="noStrike" dirty="0">
                          <a:solidFill>
                            <a:srgbClr val="000000"/>
                          </a:solidFill>
                          <a:effectLst/>
                          <a:latin typeface="Calibri Light" panose="020F0302020204030204" pitchFamily="34" charset="0"/>
                          <a:cs typeface="Calibri Light" panose="020F0302020204030204" pitchFamily="34" charset="0"/>
                        </a:rPr>
                        <a:t>Número</a:t>
                      </a:r>
                    </a:p>
                  </a:txBody>
                  <a:tcPr marL="9525" marR="9525" marT="9529"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C6D9F1"/>
                    </a:solidFill>
                  </a:tcPr>
                </a:tc>
                <a:tc>
                  <a:txBody>
                    <a:bodyPr/>
                    <a:lstStyle/>
                    <a:p>
                      <a:pPr algn="ctr" rtl="0" fontAlgn="ctr"/>
                      <a:r>
                        <a:rPr lang="es-SV" sz="1600" b="1" i="0" u="none" strike="noStrike" dirty="0">
                          <a:solidFill>
                            <a:srgbClr val="000000"/>
                          </a:solidFill>
                          <a:effectLst/>
                          <a:latin typeface="Calibri Light" panose="020F0302020204030204" pitchFamily="34" charset="0"/>
                          <a:cs typeface="Calibri Light" panose="020F0302020204030204" pitchFamily="34" charset="0"/>
                        </a:rPr>
                        <a:t>Monto</a:t>
                      </a:r>
                    </a:p>
                  </a:txBody>
                  <a:tcPr marL="9525" marR="9525" marT="9529"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C6D9F1"/>
                    </a:solidFill>
                  </a:tcPr>
                </a:tc>
                <a:extLst>
                  <a:ext uri="{0D108BD9-81ED-4DB2-BD59-A6C34878D82A}">
                    <a16:rowId xmlns:a16="http://schemas.microsoft.com/office/drawing/2014/main" val="10000"/>
                  </a:ext>
                </a:extLst>
              </a:tr>
              <a:tr h="354486">
                <a:tc>
                  <a:txBody>
                    <a:bodyPr/>
                    <a:lstStyle/>
                    <a:p>
                      <a:pPr>
                        <a:lnSpc>
                          <a:spcPct val="115000"/>
                        </a:lnSpc>
                        <a:spcAft>
                          <a:spcPts val="0"/>
                        </a:spcAft>
                      </a:pPr>
                      <a:r>
                        <a:rPr lang="es-SV" sz="1600" kern="1200" dirty="0">
                          <a:solidFill>
                            <a:srgbClr val="000000"/>
                          </a:solidFill>
                          <a:effectLst/>
                          <a:latin typeface="Calibri Light" panose="020F0302020204030204" pitchFamily="34" charset="0"/>
                          <a:ea typeface="Times New Roman" panose="02020603050405020304" pitchFamily="18" charset="0"/>
                          <a:cs typeface="Calibri Light" panose="020F0302020204030204" pitchFamily="34" charset="0"/>
                        </a:rPr>
                        <a:t> Vivienda Nueva</a:t>
                      </a:r>
                      <a:endParaRPr lang="es-SV" sz="1600" dirty="0">
                        <a:effectLst/>
                        <a:latin typeface="Calibri Light" panose="020F0302020204030204" pitchFamily="34" charset="0"/>
                        <a:ea typeface="MS Mincho" panose="02020609040205080304"/>
                        <a:cs typeface="Calibri Light" panose="020F0302020204030204" pitchFamily="34" charset="0"/>
                      </a:endParaRPr>
                    </a:p>
                  </a:txBody>
                  <a:tcPr marL="44450" marR="44450" marT="9525"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lnSpc>
                          <a:spcPct val="115000"/>
                        </a:lnSpc>
                        <a:spcAft>
                          <a:spcPts val="0"/>
                        </a:spcAft>
                      </a:pPr>
                      <a:r>
                        <a:rPr lang="es-SV" sz="1600" kern="1200" dirty="0">
                          <a:solidFill>
                            <a:srgbClr val="000000"/>
                          </a:solidFill>
                          <a:effectLst/>
                          <a:latin typeface="Calibri Light" panose="020F0302020204030204" pitchFamily="34" charset="0"/>
                          <a:ea typeface="Times New Roman" panose="02020603050405020304" pitchFamily="18" charset="0"/>
                          <a:cs typeface="Calibri Light" panose="020F0302020204030204" pitchFamily="34" charset="0"/>
                        </a:rPr>
                        <a:t>722</a:t>
                      </a:r>
                      <a:endParaRPr lang="es-SV" sz="1600" dirty="0">
                        <a:effectLst/>
                        <a:latin typeface="Calibri Light" panose="020F0302020204030204" pitchFamily="34" charset="0"/>
                        <a:ea typeface="MS Mincho" panose="02020609040205080304"/>
                        <a:cs typeface="Calibri Light" panose="020F0302020204030204" pitchFamily="34" charset="0"/>
                      </a:endParaRPr>
                    </a:p>
                  </a:txBody>
                  <a:tcPr marL="9525" marR="9525" marT="9525"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lnSpc>
                          <a:spcPct val="115000"/>
                        </a:lnSpc>
                        <a:spcAft>
                          <a:spcPts val="0"/>
                        </a:spcAft>
                      </a:pPr>
                      <a:r>
                        <a:rPr lang="es-SV" sz="1600" kern="1200">
                          <a:solidFill>
                            <a:srgbClr val="000000"/>
                          </a:solidFill>
                          <a:effectLst/>
                          <a:latin typeface="Calibri Light" panose="020F0302020204030204" pitchFamily="34" charset="0"/>
                          <a:ea typeface="Times New Roman" panose="02020603050405020304" pitchFamily="18" charset="0"/>
                          <a:cs typeface="Calibri Light" panose="020F0302020204030204" pitchFamily="34" charset="0"/>
                        </a:rPr>
                        <a:t>$25.66</a:t>
                      </a:r>
                      <a:endParaRPr lang="es-SV" sz="1600">
                        <a:effectLst/>
                        <a:latin typeface="Calibri Light" panose="020F0302020204030204" pitchFamily="34" charset="0"/>
                        <a:ea typeface="MS Mincho" panose="02020609040205080304"/>
                        <a:cs typeface="Calibri Light" panose="020F0302020204030204" pitchFamily="34" charset="0"/>
                      </a:endParaRPr>
                    </a:p>
                  </a:txBody>
                  <a:tcPr marL="9525" marR="9525" marT="9525"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1"/>
                  </a:ext>
                </a:extLst>
              </a:tr>
              <a:tr h="354486">
                <a:tc>
                  <a:txBody>
                    <a:bodyPr/>
                    <a:lstStyle/>
                    <a:p>
                      <a:pPr>
                        <a:lnSpc>
                          <a:spcPct val="115000"/>
                        </a:lnSpc>
                        <a:spcAft>
                          <a:spcPts val="0"/>
                        </a:spcAft>
                      </a:pPr>
                      <a:r>
                        <a:rPr lang="es-SV" sz="1600" kern="1200">
                          <a:solidFill>
                            <a:srgbClr val="000000"/>
                          </a:solidFill>
                          <a:effectLst/>
                          <a:latin typeface="Calibri Light" panose="020F0302020204030204" pitchFamily="34" charset="0"/>
                          <a:ea typeface="Times New Roman" panose="02020603050405020304" pitchFamily="18" charset="0"/>
                          <a:cs typeface="Calibri Light" panose="020F0302020204030204" pitchFamily="34" charset="0"/>
                        </a:rPr>
                        <a:t> Vivienda Usada</a:t>
                      </a:r>
                      <a:endParaRPr lang="es-SV" sz="1600">
                        <a:effectLst/>
                        <a:latin typeface="Calibri Light" panose="020F0302020204030204" pitchFamily="34" charset="0"/>
                        <a:ea typeface="MS Mincho" panose="02020609040205080304"/>
                        <a:cs typeface="Calibri Light" panose="020F0302020204030204" pitchFamily="34" charset="0"/>
                      </a:endParaRPr>
                    </a:p>
                  </a:txBody>
                  <a:tcPr marL="44450" marR="44450" marT="9525"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lnSpc>
                          <a:spcPct val="115000"/>
                        </a:lnSpc>
                        <a:spcAft>
                          <a:spcPts val="0"/>
                        </a:spcAft>
                      </a:pPr>
                      <a:r>
                        <a:rPr lang="es-SV" sz="1600" kern="1200" dirty="0">
                          <a:solidFill>
                            <a:srgbClr val="000000"/>
                          </a:solidFill>
                          <a:effectLst/>
                          <a:latin typeface="Calibri Light" panose="020F0302020204030204" pitchFamily="34" charset="0"/>
                          <a:ea typeface="Times New Roman" panose="02020603050405020304" pitchFamily="18" charset="0"/>
                          <a:cs typeface="Calibri Light" panose="020F0302020204030204" pitchFamily="34" charset="0"/>
                        </a:rPr>
                        <a:t>4,073</a:t>
                      </a:r>
                      <a:endParaRPr lang="es-SV" sz="1600" dirty="0">
                        <a:effectLst/>
                        <a:latin typeface="Calibri Light" panose="020F0302020204030204" pitchFamily="34" charset="0"/>
                        <a:ea typeface="MS Mincho" panose="02020609040205080304"/>
                        <a:cs typeface="Calibri Light" panose="020F0302020204030204" pitchFamily="34" charset="0"/>
                      </a:endParaRPr>
                    </a:p>
                  </a:txBody>
                  <a:tcPr marL="9525" marR="9525" marT="9525"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lnSpc>
                          <a:spcPct val="115000"/>
                        </a:lnSpc>
                        <a:spcAft>
                          <a:spcPts val="0"/>
                        </a:spcAft>
                      </a:pPr>
                      <a:r>
                        <a:rPr lang="es-SV" sz="1600" kern="1200">
                          <a:solidFill>
                            <a:srgbClr val="000000"/>
                          </a:solidFill>
                          <a:effectLst/>
                          <a:latin typeface="Calibri Light" panose="020F0302020204030204" pitchFamily="34" charset="0"/>
                          <a:ea typeface="Times New Roman" panose="02020603050405020304" pitchFamily="18" charset="0"/>
                          <a:cs typeface="Calibri Light" panose="020F0302020204030204" pitchFamily="34" charset="0"/>
                        </a:rPr>
                        <a:t>$65.93</a:t>
                      </a:r>
                      <a:endParaRPr lang="es-SV" sz="1600">
                        <a:effectLst/>
                        <a:latin typeface="Calibri Light" panose="020F0302020204030204" pitchFamily="34" charset="0"/>
                        <a:ea typeface="MS Mincho" panose="02020609040205080304"/>
                        <a:cs typeface="Calibri Light" panose="020F0302020204030204" pitchFamily="34" charset="0"/>
                      </a:endParaRPr>
                    </a:p>
                  </a:txBody>
                  <a:tcPr marL="9525" marR="9525" marT="9525"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2"/>
                  </a:ext>
                </a:extLst>
              </a:tr>
              <a:tr h="354486">
                <a:tc>
                  <a:txBody>
                    <a:bodyPr/>
                    <a:lstStyle/>
                    <a:p>
                      <a:pPr>
                        <a:lnSpc>
                          <a:spcPct val="115000"/>
                        </a:lnSpc>
                        <a:spcAft>
                          <a:spcPts val="0"/>
                        </a:spcAft>
                      </a:pPr>
                      <a:r>
                        <a:rPr lang="es-SV" sz="1600" kern="1200">
                          <a:solidFill>
                            <a:srgbClr val="000000"/>
                          </a:solidFill>
                          <a:effectLst/>
                          <a:latin typeface="Calibri Light" panose="020F0302020204030204" pitchFamily="34" charset="0"/>
                          <a:ea typeface="Times New Roman" panose="02020603050405020304" pitchFamily="18" charset="0"/>
                          <a:cs typeface="Calibri Light" panose="020F0302020204030204" pitchFamily="34" charset="0"/>
                        </a:rPr>
                        <a:t> Otras Líneas </a:t>
                      </a:r>
                      <a:endParaRPr lang="es-SV" sz="1600">
                        <a:effectLst/>
                        <a:latin typeface="Calibri Light" panose="020F0302020204030204" pitchFamily="34" charset="0"/>
                        <a:ea typeface="MS Mincho" panose="02020609040205080304"/>
                        <a:cs typeface="Calibri Light" panose="020F0302020204030204" pitchFamily="34" charset="0"/>
                      </a:endParaRPr>
                    </a:p>
                  </a:txBody>
                  <a:tcPr marL="44450" marR="44450" marT="9525"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lnSpc>
                          <a:spcPct val="115000"/>
                        </a:lnSpc>
                        <a:spcAft>
                          <a:spcPts val="0"/>
                        </a:spcAft>
                      </a:pPr>
                      <a:r>
                        <a:rPr lang="es-SV" sz="1600" kern="1200">
                          <a:solidFill>
                            <a:srgbClr val="000000"/>
                          </a:solidFill>
                          <a:effectLst/>
                          <a:latin typeface="Calibri Light" panose="020F0302020204030204" pitchFamily="34" charset="0"/>
                          <a:ea typeface="Times New Roman" panose="02020603050405020304" pitchFamily="18" charset="0"/>
                          <a:cs typeface="Calibri Light" panose="020F0302020204030204" pitchFamily="34" charset="0"/>
                        </a:rPr>
                        <a:t>145</a:t>
                      </a:r>
                      <a:endParaRPr lang="es-SV" sz="1600">
                        <a:effectLst/>
                        <a:latin typeface="Calibri Light" panose="020F0302020204030204" pitchFamily="34" charset="0"/>
                        <a:ea typeface="MS Mincho" panose="02020609040205080304"/>
                        <a:cs typeface="Calibri Light" panose="020F0302020204030204" pitchFamily="34" charset="0"/>
                      </a:endParaRPr>
                    </a:p>
                  </a:txBody>
                  <a:tcPr marL="9525" marR="9525" marT="9525"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lnSpc>
                          <a:spcPct val="115000"/>
                        </a:lnSpc>
                        <a:spcAft>
                          <a:spcPts val="0"/>
                        </a:spcAft>
                      </a:pPr>
                      <a:r>
                        <a:rPr lang="es-SV" sz="1600" kern="1200" dirty="0">
                          <a:solidFill>
                            <a:srgbClr val="000000"/>
                          </a:solidFill>
                          <a:effectLst/>
                          <a:latin typeface="Calibri Light" panose="020F0302020204030204" pitchFamily="34" charset="0"/>
                          <a:ea typeface="Times New Roman" panose="02020603050405020304" pitchFamily="18" charset="0"/>
                          <a:cs typeface="Calibri Light" panose="020F0302020204030204" pitchFamily="34" charset="0"/>
                        </a:rPr>
                        <a:t>$2.21</a:t>
                      </a:r>
                      <a:endParaRPr lang="es-SV" sz="1600" dirty="0">
                        <a:effectLst/>
                        <a:latin typeface="Calibri Light" panose="020F0302020204030204" pitchFamily="34" charset="0"/>
                        <a:ea typeface="MS Mincho" panose="02020609040205080304"/>
                        <a:cs typeface="Calibri Light" panose="020F0302020204030204" pitchFamily="34" charset="0"/>
                      </a:endParaRPr>
                    </a:p>
                  </a:txBody>
                  <a:tcPr marL="9525" marR="9525" marT="9525"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3"/>
                  </a:ext>
                </a:extLst>
              </a:tr>
              <a:tr h="354486">
                <a:tc>
                  <a:txBody>
                    <a:bodyPr/>
                    <a:lstStyle/>
                    <a:p>
                      <a:pPr>
                        <a:lnSpc>
                          <a:spcPct val="115000"/>
                        </a:lnSpc>
                        <a:spcAft>
                          <a:spcPts val="0"/>
                        </a:spcAft>
                      </a:pPr>
                      <a:r>
                        <a:rPr lang="es-SV" sz="1600" b="1" kern="1200">
                          <a:solidFill>
                            <a:srgbClr val="000000"/>
                          </a:solidFill>
                          <a:effectLst/>
                          <a:latin typeface="Calibri Light" panose="020F0302020204030204" pitchFamily="34" charset="0"/>
                          <a:ea typeface="Times New Roman" panose="02020603050405020304" pitchFamily="18" charset="0"/>
                          <a:cs typeface="Calibri Light" panose="020F0302020204030204" pitchFamily="34" charset="0"/>
                        </a:rPr>
                        <a:t> Sub total con desembolso </a:t>
                      </a:r>
                      <a:endParaRPr lang="es-SV" sz="1600">
                        <a:effectLst/>
                        <a:latin typeface="Calibri Light" panose="020F0302020204030204" pitchFamily="34" charset="0"/>
                        <a:ea typeface="MS Mincho" panose="02020609040205080304"/>
                        <a:cs typeface="Calibri Light" panose="020F0302020204030204" pitchFamily="34" charset="0"/>
                      </a:endParaRPr>
                    </a:p>
                  </a:txBody>
                  <a:tcPr marL="44450" marR="44450" marT="9525"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lnSpc>
                          <a:spcPct val="115000"/>
                        </a:lnSpc>
                        <a:spcAft>
                          <a:spcPts val="0"/>
                        </a:spcAft>
                      </a:pPr>
                      <a:r>
                        <a:rPr lang="es-SV" sz="1600" b="1" kern="1200">
                          <a:solidFill>
                            <a:srgbClr val="000000"/>
                          </a:solidFill>
                          <a:effectLst/>
                          <a:latin typeface="Calibri Light" panose="020F0302020204030204" pitchFamily="34" charset="0"/>
                          <a:ea typeface="Times New Roman" panose="02020603050405020304" pitchFamily="18" charset="0"/>
                          <a:cs typeface="Calibri Light" panose="020F0302020204030204" pitchFamily="34" charset="0"/>
                        </a:rPr>
                        <a:t>4,939</a:t>
                      </a:r>
                      <a:endParaRPr lang="es-SV" sz="1600">
                        <a:effectLst/>
                        <a:latin typeface="Calibri Light" panose="020F0302020204030204" pitchFamily="34" charset="0"/>
                        <a:ea typeface="MS Mincho" panose="02020609040205080304"/>
                        <a:cs typeface="Calibri Light" panose="020F0302020204030204" pitchFamily="34" charset="0"/>
                      </a:endParaRPr>
                    </a:p>
                  </a:txBody>
                  <a:tcPr marL="9525" marR="9525" marT="9525"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lnSpc>
                          <a:spcPct val="115000"/>
                        </a:lnSpc>
                        <a:spcAft>
                          <a:spcPts val="0"/>
                        </a:spcAft>
                      </a:pPr>
                      <a:r>
                        <a:rPr lang="es-SV" sz="1600" b="1" kern="1200" dirty="0">
                          <a:solidFill>
                            <a:srgbClr val="000000"/>
                          </a:solidFill>
                          <a:effectLst/>
                          <a:latin typeface="Calibri Light" panose="020F0302020204030204" pitchFamily="34" charset="0"/>
                          <a:ea typeface="Times New Roman" panose="02020603050405020304" pitchFamily="18" charset="0"/>
                          <a:cs typeface="Calibri Light" panose="020F0302020204030204" pitchFamily="34" charset="0"/>
                        </a:rPr>
                        <a:t>$93.80</a:t>
                      </a:r>
                      <a:endParaRPr lang="es-SV" sz="1600" dirty="0">
                        <a:effectLst/>
                        <a:latin typeface="Calibri Light" panose="020F0302020204030204" pitchFamily="34" charset="0"/>
                        <a:ea typeface="MS Mincho" panose="02020609040205080304"/>
                        <a:cs typeface="Calibri Light" panose="020F0302020204030204" pitchFamily="34" charset="0"/>
                      </a:endParaRPr>
                    </a:p>
                  </a:txBody>
                  <a:tcPr marL="9525" marR="9525" marT="9525"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4"/>
                  </a:ext>
                </a:extLst>
              </a:tr>
              <a:tr h="354486">
                <a:tc>
                  <a:txBody>
                    <a:bodyPr/>
                    <a:lstStyle/>
                    <a:p>
                      <a:pPr>
                        <a:lnSpc>
                          <a:spcPct val="115000"/>
                        </a:lnSpc>
                        <a:spcAft>
                          <a:spcPts val="0"/>
                        </a:spcAft>
                      </a:pPr>
                      <a:r>
                        <a:rPr lang="es-SV" sz="1600" kern="1200">
                          <a:solidFill>
                            <a:srgbClr val="000000"/>
                          </a:solidFill>
                          <a:effectLst/>
                          <a:latin typeface="Calibri Light" panose="020F0302020204030204" pitchFamily="34" charset="0"/>
                          <a:ea typeface="Times New Roman" panose="02020603050405020304" pitchFamily="18" charset="0"/>
                          <a:cs typeface="Calibri Light" panose="020F0302020204030204" pitchFamily="34" charset="0"/>
                        </a:rPr>
                        <a:t> Activos Extraordinarios </a:t>
                      </a:r>
                      <a:endParaRPr lang="es-SV" sz="1600">
                        <a:effectLst/>
                        <a:latin typeface="Calibri Light" panose="020F0302020204030204" pitchFamily="34" charset="0"/>
                        <a:ea typeface="MS Mincho" panose="02020609040205080304"/>
                        <a:cs typeface="Calibri Light" panose="020F0302020204030204" pitchFamily="34" charset="0"/>
                      </a:endParaRPr>
                    </a:p>
                  </a:txBody>
                  <a:tcPr marL="44450" marR="44450" marT="9525"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lnSpc>
                          <a:spcPct val="115000"/>
                        </a:lnSpc>
                        <a:spcAft>
                          <a:spcPts val="0"/>
                        </a:spcAft>
                      </a:pPr>
                      <a:r>
                        <a:rPr lang="es-SV" sz="1600" kern="1200">
                          <a:solidFill>
                            <a:srgbClr val="000000"/>
                          </a:solidFill>
                          <a:effectLst/>
                          <a:latin typeface="Calibri Light" panose="020F0302020204030204" pitchFamily="34" charset="0"/>
                          <a:ea typeface="Times New Roman" panose="02020603050405020304" pitchFamily="18" charset="0"/>
                          <a:cs typeface="Calibri Light" panose="020F0302020204030204" pitchFamily="34" charset="0"/>
                        </a:rPr>
                        <a:t>1,128</a:t>
                      </a:r>
                      <a:endParaRPr lang="es-SV" sz="1600">
                        <a:effectLst/>
                        <a:latin typeface="Calibri Light" panose="020F0302020204030204" pitchFamily="34" charset="0"/>
                        <a:ea typeface="MS Mincho" panose="02020609040205080304"/>
                        <a:cs typeface="Calibri Light" panose="020F0302020204030204" pitchFamily="34" charset="0"/>
                      </a:endParaRPr>
                    </a:p>
                  </a:txBody>
                  <a:tcPr marL="9525" marR="9525" marT="9525"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lnSpc>
                          <a:spcPct val="115000"/>
                        </a:lnSpc>
                        <a:spcAft>
                          <a:spcPts val="0"/>
                        </a:spcAft>
                      </a:pPr>
                      <a:r>
                        <a:rPr lang="es-SV" sz="1600" kern="1200" dirty="0">
                          <a:solidFill>
                            <a:srgbClr val="000000"/>
                          </a:solidFill>
                          <a:effectLst/>
                          <a:latin typeface="Calibri Light" panose="020F0302020204030204" pitchFamily="34" charset="0"/>
                          <a:ea typeface="Times New Roman" panose="02020603050405020304" pitchFamily="18" charset="0"/>
                          <a:cs typeface="Calibri Light" panose="020F0302020204030204" pitchFamily="34" charset="0"/>
                        </a:rPr>
                        <a:t>$8.38</a:t>
                      </a:r>
                      <a:endParaRPr lang="es-SV" sz="1600" dirty="0">
                        <a:effectLst/>
                        <a:latin typeface="Calibri Light" panose="020F0302020204030204" pitchFamily="34" charset="0"/>
                        <a:ea typeface="MS Mincho" panose="02020609040205080304"/>
                        <a:cs typeface="Calibri Light" panose="020F0302020204030204" pitchFamily="34" charset="0"/>
                      </a:endParaRPr>
                    </a:p>
                  </a:txBody>
                  <a:tcPr marL="9525" marR="9525" marT="9525"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5"/>
                  </a:ext>
                </a:extLst>
              </a:tr>
              <a:tr h="354486">
                <a:tc>
                  <a:txBody>
                    <a:bodyPr/>
                    <a:lstStyle/>
                    <a:p>
                      <a:pPr>
                        <a:lnSpc>
                          <a:spcPct val="115000"/>
                        </a:lnSpc>
                        <a:spcAft>
                          <a:spcPts val="0"/>
                        </a:spcAft>
                      </a:pPr>
                      <a:r>
                        <a:rPr lang="es-SV" sz="1600" kern="1200">
                          <a:solidFill>
                            <a:srgbClr val="000000"/>
                          </a:solidFill>
                          <a:effectLst/>
                          <a:latin typeface="Calibri Light" panose="020F0302020204030204" pitchFamily="34" charset="0"/>
                          <a:ea typeface="Times New Roman" panose="02020603050405020304" pitchFamily="18" charset="0"/>
                          <a:cs typeface="Calibri Light" panose="020F0302020204030204" pitchFamily="34" charset="0"/>
                        </a:rPr>
                        <a:t> Refinanciamientos </a:t>
                      </a:r>
                      <a:endParaRPr lang="es-SV" sz="1600">
                        <a:effectLst/>
                        <a:latin typeface="Calibri Light" panose="020F0302020204030204" pitchFamily="34" charset="0"/>
                        <a:ea typeface="MS Mincho" panose="02020609040205080304"/>
                        <a:cs typeface="Calibri Light" panose="020F0302020204030204" pitchFamily="34" charset="0"/>
                      </a:endParaRPr>
                    </a:p>
                  </a:txBody>
                  <a:tcPr marL="44450" marR="44450" marT="9525"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lnSpc>
                          <a:spcPct val="115000"/>
                        </a:lnSpc>
                        <a:spcAft>
                          <a:spcPts val="0"/>
                        </a:spcAft>
                      </a:pPr>
                      <a:r>
                        <a:rPr lang="es-SV" sz="1600" kern="1200">
                          <a:solidFill>
                            <a:srgbClr val="000000"/>
                          </a:solidFill>
                          <a:effectLst/>
                          <a:latin typeface="Calibri Light" panose="020F0302020204030204" pitchFamily="34" charset="0"/>
                          <a:ea typeface="Times New Roman" panose="02020603050405020304" pitchFamily="18" charset="0"/>
                          <a:cs typeface="Calibri Light" panose="020F0302020204030204" pitchFamily="34" charset="0"/>
                        </a:rPr>
                        <a:t>269</a:t>
                      </a:r>
                      <a:endParaRPr lang="es-SV" sz="1600">
                        <a:effectLst/>
                        <a:latin typeface="Calibri Light" panose="020F0302020204030204" pitchFamily="34" charset="0"/>
                        <a:ea typeface="MS Mincho" panose="02020609040205080304"/>
                        <a:cs typeface="Calibri Light" panose="020F0302020204030204" pitchFamily="34" charset="0"/>
                      </a:endParaRPr>
                    </a:p>
                  </a:txBody>
                  <a:tcPr marL="9525" marR="9525" marT="9525"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lnSpc>
                          <a:spcPct val="115000"/>
                        </a:lnSpc>
                        <a:spcAft>
                          <a:spcPts val="0"/>
                        </a:spcAft>
                      </a:pPr>
                      <a:r>
                        <a:rPr lang="es-SV" sz="1600" kern="1200" dirty="0">
                          <a:solidFill>
                            <a:srgbClr val="000000"/>
                          </a:solidFill>
                          <a:effectLst/>
                          <a:latin typeface="Calibri Light" panose="020F0302020204030204" pitchFamily="34" charset="0"/>
                          <a:ea typeface="Times New Roman" panose="02020603050405020304" pitchFamily="18" charset="0"/>
                          <a:cs typeface="Calibri Light" panose="020F0302020204030204" pitchFamily="34" charset="0"/>
                        </a:rPr>
                        <a:t>$2.19</a:t>
                      </a:r>
                      <a:endParaRPr lang="es-SV" sz="1600" dirty="0">
                        <a:effectLst/>
                        <a:latin typeface="Calibri Light" panose="020F0302020204030204" pitchFamily="34" charset="0"/>
                        <a:ea typeface="MS Mincho" panose="02020609040205080304"/>
                        <a:cs typeface="Calibri Light" panose="020F0302020204030204" pitchFamily="34" charset="0"/>
                      </a:endParaRPr>
                    </a:p>
                  </a:txBody>
                  <a:tcPr marL="9525" marR="9525" marT="9525"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6"/>
                  </a:ext>
                </a:extLst>
              </a:tr>
              <a:tr h="354486">
                <a:tc>
                  <a:txBody>
                    <a:bodyPr/>
                    <a:lstStyle/>
                    <a:p>
                      <a:pPr>
                        <a:lnSpc>
                          <a:spcPct val="115000"/>
                        </a:lnSpc>
                        <a:spcAft>
                          <a:spcPts val="0"/>
                        </a:spcAft>
                      </a:pPr>
                      <a:r>
                        <a:rPr lang="es-SV" sz="1600" b="1" kern="1200">
                          <a:solidFill>
                            <a:srgbClr val="000000"/>
                          </a:solidFill>
                          <a:effectLst/>
                          <a:latin typeface="Calibri Light" panose="020F0302020204030204" pitchFamily="34" charset="0"/>
                          <a:ea typeface="Times New Roman" panose="02020603050405020304" pitchFamily="18" charset="0"/>
                          <a:cs typeface="Calibri Light" panose="020F0302020204030204" pitchFamily="34" charset="0"/>
                        </a:rPr>
                        <a:t> Sub total sin desembolso </a:t>
                      </a:r>
                      <a:endParaRPr lang="es-SV" sz="1600">
                        <a:effectLst/>
                        <a:latin typeface="Calibri Light" panose="020F0302020204030204" pitchFamily="34" charset="0"/>
                        <a:ea typeface="MS Mincho" panose="02020609040205080304"/>
                        <a:cs typeface="Calibri Light" panose="020F0302020204030204" pitchFamily="34" charset="0"/>
                      </a:endParaRPr>
                    </a:p>
                  </a:txBody>
                  <a:tcPr marL="44450" marR="44450" marT="9525"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lnSpc>
                          <a:spcPct val="115000"/>
                        </a:lnSpc>
                        <a:spcAft>
                          <a:spcPts val="0"/>
                        </a:spcAft>
                      </a:pPr>
                      <a:r>
                        <a:rPr lang="es-SV" sz="1600" b="1" kern="1200">
                          <a:solidFill>
                            <a:srgbClr val="000000"/>
                          </a:solidFill>
                          <a:effectLst/>
                          <a:latin typeface="Calibri Light" panose="020F0302020204030204" pitchFamily="34" charset="0"/>
                          <a:ea typeface="Times New Roman" panose="02020603050405020304" pitchFamily="18" charset="0"/>
                          <a:cs typeface="Calibri Light" panose="020F0302020204030204" pitchFamily="34" charset="0"/>
                        </a:rPr>
                        <a:t>1,396</a:t>
                      </a:r>
                      <a:endParaRPr lang="es-SV" sz="1600">
                        <a:effectLst/>
                        <a:latin typeface="Calibri Light" panose="020F0302020204030204" pitchFamily="34" charset="0"/>
                        <a:ea typeface="MS Mincho" panose="02020609040205080304"/>
                        <a:cs typeface="Calibri Light" panose="020F0302020204030204" pitchFamily="34" charset="0"/>
                      </a:endParaRPr>
                    </a:p>
                  </a:txBody>
                  <a:tcPr marL="9525" marR="9525" marT="9525"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lnSpc>
                          <a:spcPct val="115000"/>
                        </a:lnSpc>
                        <a:spcAft>
                          <a:spcPts val="0"/>
                        </a:spcAft>
                      </a:pPr>
                      <a:r>
                        <a:rPr lang="es-SV" sz="1600" b="1" kern="1200" dirty="0">
                          <a:solidFill>
                            <a:srgbClr val="000000"/>
                          </a:solidFill>
                          <a:effectLst/>
                          <a:latin typeface="Calibri Light" panose="020F0302020204030204" pitchFamily="34" charset="0"/>
                          <a:ea typeface="Times New Roman" panose="02020603050405020304" pitchFamily="18" charset="0"/>
                          <a:cs typeface="Calibri Light" panose="020F0302020204030204" pitchFamily="34" charset="0"/>
                        </a:rPr>
                        <a:t>$10.56</a:t>
                      </a:r>
                      <a:endParaRPr lang="es-SV" sz="1600" dirty="0">
                        <a:effectLst/>
                        <a:latin typeface="Calibri Light" panose="020F0302020204030204" pitchFamily="34" charset="0"/>
                        <a:ea typeface="MS Mincho" panose="02020609040205080304"/>
                        <a:cs typeface="Calibri Light" panose="020F0302020204030204" pitchFamily="34" charset="0"/>
                      </a:endParaRPr>
                    </a:p>
                  </a:txBody>
                  <a:tcPr marL="9525" marR="9525" marT="9525"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0007"/>
                  </a:ext>
                </a:extLst>
              </a:tr>
              <a:tr h="354486">
                <a:tc>
                  <a:txBody>
                    <a:bodyPr/>
                    <a:lstStyle/>
                    <a:p>
                      <a:pPr>
                        <a:lnSpc>
                          <a:spcPct val="115000"/>
                        </a:lnSpc>
                        <a:spcAft>
                          <a:spcPts val="0"/>
                        </a:spcAft>
                      </a:pPr>
                      <a:r>
                        <a:rPr lang="es-SV" sz="1600" b="1" kern="1200" dirty="0">
                          <a:solidFill>
                            <a:srgbClr val="000000"/>
                          </a:solidFill>
                          <a:effectLst/>
                          <a:latin typeface="Calibri Light" panose="020F0302020204030204" pitchFamily="34" charset="0"/>
                          <a:ea typeface="Times New Roman" panose="02020603050405020304" pitchFamily="18" charset="0"/>
                          <a:cs typeface="Calibri Light" panose="020F0302020204030204" pitchFamily="34" charset="0"/>
                        </a:rPr>
                        <a:t>Total</a:t>
                      </a:r>
                      <a:endParaRPr lang="es-SV" sz="1600" dirty="0">
                        <a:effectLst/>
                        <a:latin typeface="Calibri Light" panose="020F0302020204030204" pitchFamily="34" charset="0"/>
                        <a:ea typeface="MS Mincho" panose="02020609040205080304"/>
                        <a:cs typeface="Calibri Light" panose="020F0302020204030204" pitchFamily="34" charset="0"/>
                      </a:endParaRPr>
                    </a:p>
                  </a:txBody>
                  <a:tcPr marL="44450" marR="44450" marT="9525"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C6D9F1"/>
                    </a:solidFill>
                  </a:tcPr>
                </a:tc>
                <a:tc>
                  <a:txBody>
                    <a:bodyPr/>
                    <a:lstStyle/>
                    <a:p>
                      <a:pPr algn="ctr">
                        <a:lnSpc>
                          <a:spcPct val="115000"/>
                        </a:lnSpc>
                        <a:spcAft>
                          <a:spcPts val="0"/>
                        </a:spcAft>
                      </a:pPr>
                      <a:r>
                        <a:rPr lang="es-SV" sz="1600" b="1" kern="1200">
                          <a:solidFill>
                            <a:srgbClr val="000000"/>
                          </a:solidFill>
                          <a:effectLst/>
                          <a:latin typeface="Calibri Light" panose="020F0302020204030204" pitchFamily="34" charset="0"/>
                          <a:ea typeface="Times New Roman" panose="02020603050405020304" pitchFamily="18" charset="0"/>
                          <a:cs typeface="Calibri Light" panose="020F0302020204030204" pitchFamily="34" charset="0"/>
                        </a:rPr>
                        <a:t>6,335</a:t>
                      </a:r>
                      <a:endParaRPr lang="es-SV" sz="1600">
                        <a:effectLst/>
                        <a:latin typeface="Calibri Light" panose="020F0302020204030204" pitchFamily="34" charset="0"/>
                        <a:ea typeface="MS Mincho" panose="02020609040205080304"/>
                        <a:cs typeface="Calibri Light" panose="020F0302020204030204" pitchFamily="34" charset="0"/>
                      </a:endParaRPr>
                    </a:p>
                  </a:txBody>
                  <a:tcPr marL="9525" marR="9525" marT="9525"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C6D9F1"/>
                    </a:solidFill>
                  </a:tcPr>
                </a:tc>
                <a:tc>
                  <a:txBody>
                    <a:bodyPr/>
                    <a:lstStyle/>
                    <a:p>
                      <a:pPr algn="ctr">
                        <a:lnSpc>
                          <a:spcPct val="115000"/>
                        </a:lnSpc>
                        <a:spcAft>
                          <a:spcPts val="0"/>
                        </a:spcAft>
                      </a:pPr>
                      <a:r>
                        <a:rPr lang="es-SV" sz="1600" b="1" kern="1200" dirty="0">
                          <a:solidFill>
                            <a:srgbClr val="000000"/>
                          </a:solidFill>
                          <a:effectLst/>
                          <a:latin typeface="Calibri Light" panose="020F0302020204030204" pitchFamily="34" charset="0"/>
                          <a:ea typeface="Times New Roman" panose="02020603050405020304" pitchFamily="18" charset="0"/>
                          <a:cs typeface="Calibri Light" panose="020F0302020204030204" pitchFamily="34" charset="0"/>
                        </a:rPr>
                        <a:t>$104.36</a:t>
                      </a:r>
                      <a:endParaRPr lang="es-SV" sz="1600" dirty="0">
                        <a:effectLst/>
                        <a:latin typeface="Calibri Light" panose="020F0302020204030204" pitchFamily="34" charset="0"/>
                        <a:ea typeface="MS Mincho" panose="02020609040205080304"/>
                        <a:cs typeface="Calibri Light" panose="020F0302020204030204" pitchFamily="34" charset="0"/>
                      </a:endParaRPr>
                    </a:p>
                  </a:txBody>
                  <a:tcPr marL="9525" marR="9525" marT="9525" marB="0"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solidFill>
                      <a:srgbClr val="C6D9F1"/>
                    </a:solidFill>
                  </a:tcPr>
                </a:tc>
                <a:extLst>
                  <a:ext uri="{0D108BD9-81ED-4DB2-BD59-A6C34878D82A}">
                    <a16:rowId xmlns:a16="http://schemas.microsoft.com/office/drawing/2014/main" val="10008"/>
                  </a:ext>
                </a:extLst>
              </a:tr>
            </a:tbl>
          </a:graphicData>
        </a:graphic>
      </p:graphicFrame>
      <p:sp>
        <p:nvSpPr>
          <p:cNvPr id="54318" name="Rectángulo 4"/>
          <p:cNvSpPr>
            <a:spLocks noChangeArrowheads="1"/>
          </p:cNvSpPr>
          <p:nvPr/>
        </p:nvSpPr>
        <p:spPr bwMode="auto">
          <a:xfrm>
            <a:off x="1542197" y="1512888"/>
            <a:ext cx="9471546" cy="410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15000"/>
              </a:lnSpc>
              <a:spcBef>
                <a:spcPct val="0"/>
              </a:spcBef>
              <a:spcAft>
                <a:spcPts val="1000"/>
              </a:spcAft>
              <a:buNone/>
            </a:pPr>
            <a:r>
              <a:rPr lang="es-SV" altLang="es-SV" sz="1800" dirty="0">
                <a:latin typeface="Calibri Light" panose="020F0302020204030204" pitchFamily="34" charset="0"/>
                <a:ea typeface="MS Mincho" pitchFamily="49" charset="-128"/>
                <a:cs typeface="Calibri Light" panose="020F0302020204030204" pitchFamily="34" charset="0"/>
              </a:rPr>
              <a:t>Para el período se cuenta con la siguiente proyección de inversión crediticia (en millones de US$):</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1796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0 CuadroTexto"/>
          <p:cNvSpPr txBox="1">
            <a:spLocks noChangeArrowheads="1"/>
          </p:cNvSpPr>
          <p:nvPr/>
        </p:nvSpPr>
        <p:spPr bwMode="auto">
          <a:xfrm>
            <a:off x="1047206" y="1471614"/>
            <a:ext cx="2867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Source Sans Pro"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ource Sans Pr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ource Sans Pr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ource Sans Pr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ource Sans Pro"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9pPr>
          </a:lstStyle>
          <a:p>
            <a:pPr>
              <a:lnSpc>
                <a:spcPct val="100000"/>
              </a:lnSpc>
              <a:spcBef>
                <a:spcPct val="0"/>
              </a:spcBef>
              <a:buFont typeface="Montserrat" pitchFamily="50" charset="0"/>
              <a:buAutoNum type="alphaLcPeriod"/>
              <a:defRPr/>
            </a:pPr>
            <a:r>
              <a:rPr lang="es-SV" altLang="es-SV" sz="1800" b="1" dirty="0">
                <a:solidFill>
                  <a:srgbClr val="0070C0"/>
                </a:solidFill>
                <a:latin typeface="+mn-lt"/>
              </a:rPr>
              <a:t>Por línea financiera</a:t>
            </a:r>
          </a:p>
        </p:txBody>
      </p:sp>
      <p:sp>
        <p:nvSpPr>
          <p:cNvPr id="9" name="2 CuadroTexto"/>
          <p:cNvSpPr txBox="1">
            <a:spLocks noChangeArrowheads="1"/>
          </p:cNvSpPr>
          <p:nvPr/>
        </p:nvSpPr>
        <p:spPr bwMode="auto">
          <a:xfrm>
            <a:off x="1047206" y="5407574"/>
            <a:ext cx="963296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Source Sans Pro"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ource Sans Pr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ource Sans Pr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ource Sans Pr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ource Sans Pro"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9pPr>
          </a:lstStyle>
          <a:p>
            <a:pPr algn="just">
              <a:lnSpc>
                <a:spcPct val="100000"/>
              </a:lnSpc>
              <a:spcBef>
                <a:spcPct val="0"/>
              </a:spcBef>
              <a:buFontTx/>
              <a:buNone/>
              <a:defRPr/>
            </a:pPr>
            <a:r>
              <a:rPr lang="es-SV" altLang="es-SV" sz="1800" dirty="0">
                <a:solidFill>
                  <a:srgbClr val="000000"/>
                </a:solidFill>
                <a:latin typeface="+mn-lt"/>
                <a:cs typeface="Calibri" panose="020F0502020204030204" pitchFamily="34" charset="0"/>
              </a:rPr>
              <a:t>Se han beneficiado </a:t>
            </a:r>
            <a:r>
              <a:rPr lang="es-SV" altLang="es-SV" sz="1800" b="1" dirty="0">
                <a:solidFill>
                  <a:srgbClr val="0070C0"/>
                </a:solidFill>
                <a:latin typeface="+mn-lt"/>
                <a:cs typeface="Calibri" panose="020F0502020204030204" pitchFamily="34" charset="0"/>
              </a:rPr>
              <a:t>74,873 </a:t>
            </a:r>
            <a:r>
              <a:rPr lang="es-SV" altLang="es-SV" sz="1800" dirty="0">
                <a:solidFill>
                  <a:srgbClr val="000000"/>
                </a:solidFill>
                <a:latin typeface="+mn-lt"/>
                <a:cs typeface="Calibri" panose="020F0502020204030204" pitchFamily="34" charset="0"/>
              </a:rPr>
              <a:t>salvadoreños con el otorgamiento de </a:t>
            </a:r>
            <a:r>
              <a:rPr lang="es-SV" altLang="es-SV" sz="1800" b="1" dirty="0">
                <a:solidFill>
                  <a:srgbClr val="0070C0"/>
                </a:solidFill>
                <a:latin typeface="+mn-lt"/>
                <a:cs typeface="Calibri" panose="020F0502020204030204" pitchFamily="34" charset="0"/>
              </a:rPr>
              <a:t>17,827 </a:t>
            </a:r>
            <a:r>
              <a:rPr lang="es-SV" altLang="es-SV" sz="1800" dirty="0">
                <a:solidFill>
                  <a:srgbClr val="000000"/>
                </a:solidFill>
                <a:latin typeface="+mn-lt"/>
                <a:cs typeface="Calibri" panose="020F0502020204030204" pitchFamily="34" charset="0"/>
              </a:rPr>
              <a:t>créditos por un monto de </a:t>
            </a:r>
            <a:r>
              <a:rPr lang="es-SV" altLang="es-SV" sz="1800" b="1" dirty="0">
                <a:solidFill>
                  <a:srgbClr val="0070C0"/>
                </a:solidFill>
                <a:latin typeface="+mn-lt"/>
                <a:cs typeface="Calibri" panose="020F0502020204030204" pitchFamily="34" charset="0"/>
              </a:rPr>
              <a:t>US$287.29</a:t>
            </a:r>
            <a:r>
              <a:rPr lang="es-SV" altLang="es-SV" sz="1800" dirty="0">
                <a:solidFill>
                  <a:srgbClr val="000000"/>
                </a:solidFill>
                <a:latin typeface="+mn-lt"/>
                <a:cs typeface="Calibri" panose="020F0502020204030204" pitchFamily="34" charset="0"/>
              </a:rPr>
              <a:t> para la adquisición de vivienda usada y</a:t>
            </a:r>
            <a:r>
              <a:rPr lang="es-SV" altLang="es-SV" sz="1800" dirty="0">
                <a:latin typeface="+mn-lt"/>
                <a:cs typeface="Calibri" panose="020F0502020204030204" pitchFamily="34" charset="0"/>
              </a:rPr>
              <a:t> </a:t>
            </a:r>
            <a:r>
              <a:rPr lang="es-SV" altLang="es-SV" sz="1800" b="1" dirty="0">
                <a:solidFill>
                  <a:srgbClr val="0070C0"/>
                </a:solidFill>
                <a:latin typeface="+mn-lt"/>
                <a:cs typeface="Calibri" panose="020F0502020204030204" pitchFamily="34" charset="0"/>
              </a:rPr>
              <a:t>27,233 </a:t>
            </a:r>
            <a:r>
              <a:rPr lang="es-SV" altLang="es-SV" sz="1800" dirty="0">
                <a:solidFill>
                  <a:srgbClr val="000000"/>
                </a:solidFill>
                <a:latin typeface="+mn-lt"/>
                <a:cs typeface="Calibri" panose="020F0502020204030204" pitchFamily="34" charset="0"/>
              </a:rPr>
              <a:t>salvadoreños con el otorgamiento de </a:t>
            </a:r>
            <a:r>
              <a:rPr lang="es-SV" altLang="es-SV" sz="1800" b="1" dirty="0">
                <a:solidFill>
                  <a:srgbClr val="0070C0"/>
                </a:solidFill>
                <a:latin typeface="+mn-lt"/>
                <a:cs typeface="Calibri" panose="020F0502020204030204" pitchFamily="34" charset="0"/>
              </a:rPr>
              <a:t>6,484</a:t>
            </a:r>
            <a:r>
              <a:rPr lang="es-SV" altLang="es-SV" sz="1800" dirty="0">
                <a:latin typeface="+mn-lt"/>
              </a:rPr>
              <a:t> </a:t>
            </a:r>
            <a:r>
              <a:rPr lang="es-SV" altLang="es-SV" sz="1800" dirty="0">
                <a:solidFill>
                  <a:srgbClr val="000000"/>
                </a:solidFill>
                <a:latin typeface="+mn-lt"/>
                <a:cs typeface="Calibri" panose="020F0502020204030204" pitchFamily="34" charset="0"/>
              </a:rPr>
              <a:t>créditos para la adquisición de vivienda nueva, por un monto de </a:t>
            </a:r>
            <a:r>
              <a:rPr lang="es-SV" altLang="es-SV" sz="1800" b="1" dirty="0">
                <a:solidFill>
                  <a:srgbClr val="0070C0"/>
                </a:solidFill>
                <a:latin typeface="+mn-lt"/>
                <a:cs typeface="Calibri" panose="020F0502020204030204" pitchFamily="34" charset="0"/>
              </a:rPr>
              <a:t>$191.50 </a:t>
            </a:r>
            <a:r>
              <a:rPr lang="es-SV" altLang="es-SV" sz="1800" dirty="0">
                <a:solidFill>
                  <a:srgbClr val="000000"/>
                </a:solidFill>
                <a:latin typeface="+mn-lt"/>
                <a:cs typeface="Calibri" panose="020F0502020204030204" pitchFamily="34" charset="0"/>
              </a:rPr>
              <a:t>millones.</a:t>
            </a:r>
            <a:endParaRPr lang="es-SV" altLang="es-SV" sz="1800" dirty="0">
              <a:latin typeface="+mn-lt"/>
              <a:cs typeface="Calibri" panose="020F0502020204030204" pitchFamily="34" charset="0"/>
            </a:endParaRPr>
          </a:p>
        </p:txBody>
      </p:sp>
      <p:graphicFrame>
        <p:nvGraphicFramePr>
          <p:cNvPr id="13" name="5 Gráfico"/>
          <p:cNvGraphicFramePr>
            <a:graphicFrameLocks/>
          </p:cNvGraphicFramePr>
          <p:nvPr>
            <p:extLst>
              <p:ext uri="{D42A27DB-BD31-4B8C-83A1-F6EECF244321}">
                <p14:modId xmlns:p14="http://schemas.microsoft.com/office/powerpoint/2010/main" val="1058976557"/>
              </p:ext>
            </p:extLst>
          </p:nvPr>
        </p:nvGraphicFramePr>
        <p:xfrm>
          <a:off x="1047206" y="1841501"/>
          <a:ext cx="4548376" cy="3361721"/>
        </p:xfrm>
        <a:graphic>
          <a:graphicData uri="http://schemas.openxmlformats.org/drawingml/2006/chart">
            <c:chart xmlns:c="http://schemas.openxmlformats.org/drawingml/2006/chart" xmlns:r="http://schemas.openxmlformats.org/officeDocument/2006/relationships" r:id="rId2"/>
          </a:graphicData>
        </a:graphic>
      </p:graphicFrame>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9345" y="2142699"/>
            <a:ext cx="4240822" cy="2828636"/>
          </a:xfrm>
          <a:prstGeom prst="rect">
            <a:avLst/>
          </a:prstGeom>
        </p:spPr>
      </p:pic>
      <p:sp>
        <p:nvSpPr>
          <p:cNvPr id="11" name="TextBox 16"/>
          <p:cNvSpPr txBox="1"/>
          <p:nvPr/>
        </p:nvSpPr>
        <p:spPr>
          <a:xfrm>
            <a:off x="3993887" y="255588"/>
            <a:ext cx="4278312" cy="1077912"/>
          </a:xfrm>
          <a:prstGeom prst="rect">
            <a:avLst/>
          </a:prstGeom>
          <a:noFill/>
        </p:spPr>
        <p:txBody>
          <a:bodyPr wrap="none">
            <a:spAutoFit/>
          </a:bodyPr>
          <a:lstStyle/>
          <a:p>
            <a:pPr eaLnBrk="1" fontAlgn="auto" hangingPunct="1">
              <a:spcBef>
                <a:spcPts val="0"/>
              </a:spcBef>
              <a:spcAft>
                <a:spcPts val="0"/>
              </a:spcAft>
              <a:defRPr/>
            </a:pPr>
            <a:r>
              <a:rPr lang="es-SV" sz="4000" b="1" dirty="0">
                <a:solidFill>
                  <a:srgbClr val="0066B1"/>
                </a:solidFill>
                <a:latin typeface="+mj-lt"/>
              </a:rPr>
              <a:t>Créditos Otorgados</a:t>
            </a:r>
          </a:p>
          <a:p>
            <a:pPr algn="ctr" eaLnBrk="1" fontAlgn="auto" hangingPunct="1">
              <a:spcBef>
                <a:spcPts val="0"/>
              </a:spcBef>
              <a:spcAft>
                <a:spcPts val="0"/>
              </a:spcAft>
              <a:defRPr/>
            </a:pPr>
            <a:r>
              <a:rPr lang="es-SV" sz="2400" b="1" dirty="0">
                <a:solidFill>
                  <a:srgbClr val="0066B1"/>
                </a:solidFill>
                <a:latin typeface="+mj-lt"/>
              </a:rPr>
              <a:t>Junio 2014 – Mayo 2019</a:t>
            </a:r>
            <a:endParaRPr lang="en-US" sz="2400" b="1" dirty="0">
              <a:solidFill>
                <a:srgbClr val="0066B1"/>
              </a:solidFill>
              <a:latin typeface="+mj-l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0 CuadroTexto"/>
          <p:cNvSpPr txBox="1">
            <a:spLocks noChangeArrowheads="1"/>
          </p:cNvSpPr>
          <p:nvPr/>
        </p:nvSpPr>
        <p:spPr bwMode="auto">
          <a:xfrm>
            <a:off x="1001972" y="1395682"/>
            <a:ext cx="39893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Source Sans Pro"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ource Sans Pr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ource Sans Pr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ource Sans Pr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ource Sans Pro"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9pPr>
          </a:lstStyle>
          <a:p>
            <a:pPr>
              <a:lnSpc>
                <a:spcPct val="100000"/>
              </a:lnSpc>
              <a:spcBef>
                <a:spcPct val="0"/>
              </a:spcBef>
              <a:buFont typeface="+mj-lt"/>
              <a:buAutoNum type="alphaLcPeriod" startAt="2"/>
              <a:defRPr/>
            </a:pPr>
            <a:r>
              <a:rPr lang="es-SV" altLang="es-SV" sz="1800" b="1" dirty="0">
                <a:solidFill>
                  <a:srgbClr val="0070C0"/>
                </a:solidFill>
                <a:latin typeface="+mn-lt"/>
              </a:rPr>
              <a:t>Por ingresos del solicitante</a:t>
            </a:r>
          </a:p>
        </p:txBody>
      </p:sp>
      <p:sp>
        <p:nvSpPr>
          <p:cNvPr id="12" name="2 CuadroTexto"/>
          <p:cNvSpPr txBox="1">
            <a:spLocks noChangeArrowheads="1"/>
          </p:cNvSpPr>
          <p:nvPr/>
        </p:nvSpPr>
        <p:spPr bwMode="auto">
          <a:xfrm>
            <a:off x="1001971" y="4814909"/>
            <a:ext cx="9929886"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Source Sans Pro"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ource Sans Pr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ource Sans Pr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ource Sans Pr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ource Sans Pro"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9pPr>
          </a:lstStyle>
          <a:p>
            <a:pPr algn="just">
              <a:lnSpc>
                <a:spcPct val="100000"/>
              </a:lnSpc>
              <a:spcBef>
                <a:spcPct val="0"/>
              </a:spcBef>
              <a:buFontTx/>
              <a:buNone/>
              <a:defRPr/>
            </a:pPr>
            <a:r>
              <a:rPr lang="es-SV" altLang="es-SV" sz="1800" dirty="0">
                <a:solidFill>
                  <a:srgbClr val="000000"/>
                </a:solidFill>
                <a:latin typeface="+mn-lt"/>
                <a:ea typeface="MS Mincho" pitchFamily="49" charset="-128"/>
                <a:cs typeface="Times New Roman" panose="02020603050405020304" pitchFamily="18" charset="0"/>
              </a:rPr>
              <a:t>El FSV cumpliendo con su rol social en beneficio de los sectores vulnerables, cuyo ingreso familiar es de hasta 4 salarios mínimos, otorgó </a:t>
            </a:r>
            <a:r>
              <a:rPr lang="es-SV" altLang="es-SV" sz="1800" b="1" dirty="0">
                <a:solidFill>
                  <a:srgbClr val="0070C0"/>
                </a:solidFill>
                <a:latin typeface="+mn-lt"/>
                <a:ea typeface="MS Mincho" pitchFamily="49" charset="-128"/>
                <a:cs typeface="Times New Roman" panose="02020603050405020304" pitchFamily="18" charset="0"/>
              </a:rPr>
              <a:t>25,693 </a:t>
            </a:r>
            <a:r>
              <a:rPr lang="es-SV" altLang="es-SV" sz="1800" dirty="0">
                <a:solidFill>
                  <a:srgbClr val="000000"/>
                </a:solidFill>
                <a:latin typeface="+mn-lt"/>
                <a:ea typeface="MS Mincho" pitchFamily="49" charset="-128"/>
                <a:cs typeface="Times New Roman" panose="02020603050405020304" pitchFamily="18" charset="0"/>
              </a:rPr>
              <a:t>créditos</a:t>
            </a:r>
            <a:r>
              <a:rPr lang="es-SV" altLang="es-SV" sz="1800" b="1" dirty="0">
                <a:solidFill>
                  <a:srgbClr val="000000"/>
                </a:solidFill>
                <a:latin typeface="+mn-lt"/>
                <a:ea typeface="MS Mincho" pitchFamily="49" charset="-128"/>
                <a:cs typeface="Times New Roman" panose="02020603050405020304" pitchFamily="18" charset="0"/>
              </a:rPr>
              <a:t> </a:t>
            </a:r>
            <a:r>
              <a:rPr lang="es-SV" altLang="es-SV" sz="1800" dirty="0">
                <a:solidFill>
                  <a:srgbClr val="000000"/>
                </a:solidFill>
                <a:latin typeface="+mn-lt"/>
                <a:ea typeface="MS Mincho" pitchFamily="49" charset="-128"/>
                <a:cs typeface="Times New Roman" panose="02020603050405020304" pitchFamily="18" charset="0"/>
              </a:rPr>
              <a:t>por</a:t>
            </a:r>
            <a:r>
              <a:rPr lang="es-SV" altLang="es-SV" sz="1800" dirty="0">
                <a:latin typeface="+mn-lt"/>
                <a:ea typeface="MS Mincho" pitchFamily="49" charset="-128"/>
                <a:cs typeface="Times New Roman" panose="02020603050405020304" pitchFamily="18" charset="0"/>
              </a:rPr>
              <a:t> </a:t>
            </a:r>
            <a:r>
              <a:rPr lang="es-SV" altLang="es-SV" sz="1800" b="1" dirty="0">
                <a:solidFill>
                  <a:srgbClr val="0070C0"/>
                </a:solidFill>
                <a:latin typeface="+mn-lt"/>
                <a:ea typeface="MS Mincho" pitchFamily="49" charset="-128"/>
                <a:cs typeface="Times New Roman" panose="02020603050405020304" pitchFamily="18" charset="0"/>
              </a:rPr>
              <a:t>US$363.68 </a:t>
            </a:r>
            <a:r>
              <a:rPr lang="es-SV" altLang="es-SV" sz="1800" dirty="0">
                <a:solidFill>
                  <a:srgbClr val="000000"/>
                </a:solidFill>
                <a:latin typeface="+mn-lt"/>
                <a:ea typeface="MS Mincho" pitchFamily="49" charset="-128"/>
                <a:cs typeface="Times New Roman" panose="02020603050405020304" pitchFamily="18" charset="0"/>
              </a:rPr>
              <a:t>millones, representando el </a:t>
            </a:r>
            <a:r>
              <a:rPr lang="es-SV" altLang="es-SV" sz="1800" b="1" dirty="0">
                <a:solidFill>
                  <a:srgbClr val="0070C0"/>
                </a:solidFill>
                <a:latin typeface="+mn-lt"/>
                <a:ea typeface="MS Mincho" pitchFamily="49" charset="-128"/>
                <a:cs typeface="Times New Roman" panose="02020603050405020304" pitchFamily="18" charset="0"/>
              </a:rPr>
              <a:t>84.4%</a:t>
            </a:r>
            <a:r>
              <a:rPr lang="es-SV" altLang="es-SV" sz="1800" dirty="0">
                <a:latin typeface="+mn-lt"/>
                <a:ea typeface="MS Mincho" pitchFamily="49" charset="-128"/>
                <a:cs typeface="Times New Roman" panose="02020603050405020304" pitchFamily="18" charset="0"/>
              </a:rPr>
              <a:t> </a:t>
            </a:r>
            <a:r>
              <a:rPr lang="es-SV" altLang="es-SV" sz="1800" dirty="0">
                <a:solidFill>
                  <a:srgbClr val="000000"/>
                </a:solidFill>
                <a:latin typeface="+mn-lt"/>
                <a:ea typeface="MS Mincho" pitchFamily="49" charset="-128"/>
                <a:cs typeface="Times New Roman" panose="02020603050405020304" pitchFamily="18" charset="0"/>
              </a:rPr>
              <a:t>del total de créditos otorgados. Los restantes</a:t>
            </a:r>
            <a:r>
              <a:rPr lang="es-SV" altLang="es-SV" sz="1800" dirty="0">
                <a:latin typeface="+mn-lt"/>
                <a:ea typeface="MS Mincho" pitchFamily="49" charset="-128"/>
                <a:cs typeface="Times New Roman" panose="02020603050405020304" pitchFamily="18" charset="0"/>
              </a:rPr>
              <a:t> </a:t>
            </a:r>
            <a:r>
              <a:rPr lang="es-SV" altLang="es-SV" sz="1800" b="1" dirty="0">
                <a:solidFill>
                  <a:srgbClr val="0070C0"/>
                </a:solidFill>
                <a:latin typeface="+mn-lt"/>
                <a:ea typeface="MS Mincho" pitchFamily="49" charset="-128"/>
                <a:cs typeface="Times New Roman" panose="02020603050405020304" pitchFamily="18" charset="0"/>
              </a:rPr>
              <a:t>4,744 </a:t>
            </a:r>
            <a:r>
              <a:rPr lang="es-SV" altLang="es-SV" sz="1800" dirty="0">
                <a:solidFill>
                  <a:srgbClr val="000000"/>
                </a:solidFill>
                <a:latin typeface="+mn-lt"/>
                <a:ea typeface="MS Mincho" pitchFamily="49" charset="-128"/>
                <a:cs typeface="Times New Roman" panose="02020603050405020304" pitchFamily="18" charset="0"/>
              </a:rPr>
              <a:t>créditos</a:t>
            </a:r>
            <a:r>
              <a:rPr lang="es-SV" altLang="es-SV" sz="1800" b="1" dirty="0">
                <a:solidFill>
                  <a:srgbClr val="000000"/>
                </a:solidFill>
                <a:latin typeface="+mn-lt"/>
                <a:ea typeface="MS Mincho" pitchFamily="49" charset="-128"/>
                <a:cs typeface="Times New Roman" panose="02020603050405020304" pitchFamily="18" charset="0"/>
              </a:rPr>
              <a:t>, </a:t>
            </a:r>
            <a:r>
              <a:rPr lang="es-SV" altLang="es-SV" sz="1800" dirty="0">
                <a:solidFill>
                  <a:srgbClr val="000000"/>
                </a:solidFill>
                <a:latin typeface="+mn-lt"/>
                <a:ea typeface="MS Mincho" pitchFamily="49" charset="-128"/>
                <a:cs typeface="Times New Roman" panose="02020603050405020304" pitchFamily="18" charset="0"/>
              </a:rPr>
              <a:t>que representan el </a:t>
            </a:r>
            <a:r>
              <a:rPr lang="es-SV" altLang="es-SV" sz="1800" b="1" dirty="0">
                <a:solidFill>
                  <a:srgbClr val="0070C0"/>
                </a:solidFill>
                <a:latin typeface="+mn-lt"/>
                <a:ea typeface="MS Mincho" pitchFamily="49" charset="-128"/>
                <a:cs typeface="Times New Roman" panose="02020603050405020304" pitchFamily="18" charset="0"/>
              </a:rPr>
              <a:t>15.5%</a:t>
            </a:r>
            <a:r>
              <a:rPr lang="es-SV" altLang="es-SV" sz="1800" dirty="0">
                <a:latin typeface="+mn-lt"/>
                <a:ea typeface="MS Mincho" pitchFamily="49" charset="-128"/>
                <a:cs typeface="Times New Roman" panose="02020603050405020304" pitchFamily="18" charset="0"/>
              </a:rPr>
              <a:t>, </a:t>
            </a:r>
            <a:r>
              <a:rPr lang="es-SV" altLang="es-SV" sz="1800" dirty="0">
                <a:solidFill>
                  <a:srgbClr val="000000"/>
                </a:solidFill>
                <a:latin typeface="+mn-lt"/>
                <a:ea typeface="MS Mincho" pitchFamily="49" charset="-128"/>
                <a:cs typeface="Times New Roman" panose="02020603050405020304" pitchFamily="18" charset="0"/>
              </a:rPr>
              <a:t>fueron otorgados a clientes con ingresos mayores a 4 salarios mínimos.</a:t>
            </a:r>
          </a:p>
          <a:p>
            <a:pPr algn="just">
              <a:lnSpc>
                <a:spcPct val="100000"/>
              </a:lnSpc>
              <a:spcBef>
                <a:spcPct val="0"/>
              </a:spcBef>
              <a:buFontTx/>
              <a:buNone/>
              <a:defRPr/>
            </a:pPr>
            <a:endParaRPr lang="es-SV" altLang="es-SV" sz="1800" b="1" dirty="0">
              <a:solidFill>
                <a:srgbClr val="000000"/>
              </a:solidFill>
              <a:latin typeface="+mn-lt"/>
              <a:ea typeface="MS Mincho" pitchFamily="49" charset="-128"/>
              <a:cs typeface="Times New Roman" panose="02020603050405020304" pitchFamily="18" charset="0"/>
            </a:endParaRPr>
          </a:p>
          <a:p>
            <a:pPr algn="just">
              <a:lnSpc>
                <a:spcPct val="100000"/>
              </a:lnSpc>
              <a:spcBef>
                <a:spcPct val="0"/>
              </a:spcBef>
              <a:buFontTx/>
              <a:buNone/>
              <a:defRPr/>
            </a:pPr>
            <a:r>
              <a:rPr lang="es-SV" altLang="es-SV" sz="1800" b="1" dirty="0">
                <a:solidFill>
                  <a:srgbClr val="000000"/>
                </a:solidFill>
                <a:latin typeface="+mn-lt"/>
                <a:ea typeface="MS Mincho" pitchFamily="49" charset="-128"/>
                <a:cs typeface="Times New Roman" panose="02020603050405020304" pitchFamily="18" charset="0"/>
              </a:rPr>
              <a:t>Es decir, que de cada 10 créditos, 8 son otorgados a salvadoreños de menores ingresos en el país.</a:t>
            </a:r>
          </a:p>
        </p:txBody>
      </p:sp>
      <p:graphicFrame>
        <p:nvGraphicFramePr>
          <p:cNvPr id="9" name="11 Gráfico"/>
          <p:cNvGraphicFramePr>
            <a:graphicFrameLocks/>
          </p:cNvGraphicFramePr>
          <p:nvPr>
            <p:extLst>
              <p:ext uri="{D42A27DB-BD31-4B8C-83A1-F6EECF244321}">
                <p14:modId xmlns:p14="http://schemas.microsoft.com/office/powerpoint/2010/main" val="2977004798"/>
              </p:ext>
            </p:extLst>
          </p:nvPr>
        </p:nvGraphicFramePr>
        <p:xfrm>
          <a:off x="1001971" y="1827752"/>
          <a:ext cx="3989387" cy="2775956"/>
        </p:xfrm>
        <a:graphic>
          <a:graphicData uri="http://schemas.openxmlformats.org/drawingml/2006/chart">
            <c:chart xmlns:c="http://schemas.openxmlformats.org/drawingml/2006/chart" xmlns:r="http://schemas.openxmlformats.org/officeDocument/2006/relationships" r:id="rId2"/>
          </a:graphicData>
        </a:graphic>
      </p:graphicFrame>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7416" y="1827752"/>
            <a:ext cx="4200668" cy="2800446"/>
          </a:xfrm>
          <a:prstGeom prst="rect">
            <a:avLst/>
          </a:prstGeom>
        </p:spPr>
      </p:pic>
      <p:sp>
        <p:nvSpPr>
          <p:cNvPr id="11" name="TextBox 16"/>
          <p:cNvSpPr txBox="1"/>
          <p:nvPr/>
        </p:nvSpPr>
        <p:spPr>
          <a:xfrm>
            <a:off x="3993887" y="255588"/>
            <a:ext cx="4278312" cy="1077912"/>
          </a:xfrm>
          <a:prstGeom prst="rect">
            <a:avLst/>
          </a:prstGeom>
          <a:noFill/>
        </p:spPr>
        <p:txBody>
          <a:bodyPr wrap="none">
            <a:spAutoFit/>
          </a:bodyPr>
          <a:lstStyle/>
          <a:p>
            <a:pPr eaLnBrk="1" fontAlgn="auto" hangingPunct="1">
              <a:spcBef>
                <a:spcPts val="0"/>
              </a:spcBef>
              <a:spcAft>
                <a:spcPts val="0"/>
              </a:spcAft>
              <a:defRPr/>
            </a:pPr>
            <a:r>
              <a:rPr lang="es-SV" sz="4000" b="1" dirty="0">
                <a:solidFill>
                  <a:srgbClr val="0066B1"/>
                </a:solidFill>
                <a:latin typeface="+mj-lt"/>
              </a:rPr>
              <a:t>Créditos Otorgados</a:t>
            </a:r>
          </a:p>
          <a:p>
            <a:pPr algn="ctr" eaLnBrk="1" fontAlgn="auto" hangingPunct="1">
              <a:spcBef>
                <a:spcPts val="0"/>
              </a:spcBef>
              <a:spcAft>
                <a:spcPts val="0"/>
              </a:spcAft>
              <a:defRPr/>
            </a:pPr>
            <a:r>
              <a:rPr lang="es-SV" sz="2400" b="1" dirty="0">
                <a:solidFill>
                  <a:srgbClr val="0066B1"/>
                </a:solidFill>
                <a:latin typeface="+mj-lt"/>
              </a:rPr>
              <a:t>Junio 2014 – Mayo 2019</a:t>
            </a:r>
            <a:endParaRPr lang="en-US" sz="2400" b="1" dirty="0">
              <a:solidFill>
                <a:srgbClr val="0066B1"/>
              </a:solidFill>
              <a:latin typeface="+mj-l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0 CuadroTexto"/>
          <p:cNvSpPr txBox="1">
            <a:spLocks noChangeArrowheads="1"/>
          </p:cNvSpPr>
          <p:nvPr/>
        </p:nvSpPr>
        <p:spPr bwMode="auto">
          <a:xfrm>
            <a:off x="1004002" y="1507821"/>
            <a:ext cx="39893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Source Sans Pro"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ource Sans Pr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ource Sans Pr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ource Sans Pr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ource Sans Pro"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9pPr>
          </a:lstStyle>
          <a:p>
            <a:pPr>
              <a:lnSpc>
                <a:spcPct val="100000"/>
              </a:lnSpc>
              <a:spcBef>
                <a:spcPct val="0"/>
              </a:spcBef>
              <a:buFont typeface="+mj-lt"/>
              <a:buAutoNum type="alphaLcPeriod" startAt="3"/>
              <a:defRPr/>
            </a:pPr>
            <a:r>
              <a:rPr lang="es-SV" altLang="es-SV" sz="1800" b="1" dirty="0">
                <a:solidFill>
                  <a:srgbClr val="0070C0"/>
                </a:solidFill>
                <a:latin typeface="+mn-lt"/>
              </a:rPr>
              <a:t>Por género del solicitante</a:t>
            </a:r>
          </a:p>
        </p:txBody>
      </p:sp>
      <p:sp>
        <p:nvSpPr>
          <p:cNvPr id="9" name="2 CuadroTexto"/>
          <p:cNvSpPr txBox="1">
            <a:spLocks noChangeArrowheads="1"/>
          </p:cNvSpPr>
          <p:nvPr/>
        </p:nvSpPr>
        <p:spPr bwMode="auto">
          <a:xfrm>
            <a:off x="1004002" y="5192714"/>
            <a:ext cx="1002338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Source Sans Pro"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ource Sans Pr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ource Sans Pr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ource Sans Pr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ource Sans Pro"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9pPr>
          </a:lstStyle>
          <a:p>
            <a:pPr algn="just">
              <a:lnSpc>
                <a:spcPct val="100000"/>
              </a:lnSpc>
              <a:spcBef>
                <a:spcPct val="0"/>
              </a:spcBef>
              <a:buFontTx/>
              <a:buNone/>
              <a:defRPr/>
            </a:pPr>
            <a:r>
              <a:rPr lang="es-SV" altLang="es-SV" sz="1800" dirty="0">
                <a:solidFill>
                  <a:srgbClr val="000000"/>
                </a:solidFill>
                <a:latin typeface="+mn-lt"/>
                <a:ea typeface="MS Mincho" pitchFamily="49" charset="-128"/>
                <a:cs typeface="Times New Roman" panose="02020603050405020304" pitchFamily="18" charset="0"/>
              </a:rPr>
              <a:t>El FSV, apoyando el fortalecimiento de la equidad de género, otorgó </a:t>
            </a:r>
            <a:r>
              <a:rPr lang="es-SV" altLang="es-SV" sz="1800" b="1" dirty="0">
                <a:solidFill>
                  <a:srgbClr val="0070C0"/>
                </a:solidFill>
                <a:latin typeface="+mn-lt"/>
                <a:ea typeface="MS Mincho" pitchFamily="49" charset="-128"/>
                <a:cs typeface="Times New Roman" panose="02020603050405020304" pitchFamily="18" charset="0"/>
              </a:rPr>
              <a:t>13,570 </a:t>
            </a:r>
            <a:r>
              <a:rPr lang="es-SV" altLang="es-SV" sz="1800" dirty="0">
                <a:solidFill>
                  <a:srgbClr val="000000"/>
                </a:solidFill>
                <a:latin typeface="+mn-lt"/>
                <a:ea typeface="MS Mincho" pitchFamily="49" charset="-128"/>
                <a:cs typeface="Times New Roman" panose="02020603050405020304" pitchFamily="18" charset="0"/>
              </a:rPr>
              <a:t>créditos</a:t>
            </a:r>
            <a:r>
              <a:rPr lang="es-SV" altLang="es-SV" sz="1800" b="1" dirty="0">
                <a:solidFill>
                  <a:srgbClr val="000000"/>
                </a:solidFill>
                <a:latin typeface="+mn-lt"/>
                <a:ea typeface="MS Mincho" pitchFamily="49" charset="-128"/>
                <a:cs typeface="Times New Roman" panose="02020603050405020304" pitchFamily="18" charset="0"/>
              </a:rPr>
              <a:t> </a:t>
            </a:r>
            <a:r>
              <a:rPr lang="es-SV" altLang="es-SV" sz="1800" dirty="0">
                <a:solidFill>
                  <a:srgbClr val="000000"/>
                </a:solidFill>
                <a:latin typeface="+mn-lt"/>
                <a:ea typeface="MS Mincho" pitchFamily="49" charset="-128"/>
                <a:cs typeface="Times New Roman" panose="02020603050405020304" pitchFamily="18" charset="0"/>
              </a:rPr>
              <a:t>por </a:t>
            </a:r>
            <a:r>
              <a:rPr lang="es-SV" altLang="es-SV" sz="1800" b="1" dirty="0">
                <a:solidFill>
                  <a:srgbClr val="0070C0"/>
                </a:solidFill>
                <a:latin typeface="+mn-lt"/>
                <a:ea typeface="MS Mincho" pitchFamily="49" charset="-128"/>
                <a:cs typeface="Times New Roman" panose="02020603050405020304" pitchFamily="18" charset="0"/>
              </a:rPr>
              <a:t>US$238.92 </a:t>
            </a:r>
            <a:r>
              <a:rPr lang="es-SV" altLang="es-SV" sz="1800" dirty="0">
                <a:solidFill>
                  <a:srgbClr val="000000"/>
                </a:solidFill>
                <a:latin typeface="+mn-lt"/>
                <a:ea typeface="MS Mincho" pitchFamily="49" charset="-128"/>
                <a:cs typeface="Times New Roman" panose="02020603050405020304" pitchFamily="18" charset="0"/>
              </a:rPr>
              <a:t>millones a mujeres como deudoras principales.</a:t>
            </a:r>
          </a:p>
          <a:p>
            <a:pPr algn="just">
              <a:lnSpc>
                <a:spcPct val="100000"/>
              </a:lnSpc>
              <a:spcBef>
                <a:spcPct val="0"/>
              </a:spcBef>
              <a:buFontTx/>
              <a:buNone/>
              <a:defRPr/>
            </a:pPr>
            <a:endParaRPr lang="es-SV" altLang="es-SV" sz="1800" b="1" dirty="0">
              <a:latin typeface="+mn-lt"/>
              <a:ea typeface="MS Mincho" pitchFamily="49" charset="-128"/>
              <a:cs typeface="Times New Roman" panose="02020603050405020304" pitchFamily="18" charset="0"/>
            </a:endParaRPr>
          </a:p>
          <a:p>
            <a:pPr algn="just">
              <a:lnSpc>
                <a:spcPct val="100000"/>
              </a:lnSpc>
              <a:spcBef>
                <a:spcPct val="0"/>
              </a:spcBef>
              <a:buFontTx/>
              <a:buNone/>
              <a:defRPr/>
            </a:pPr>
            <a:r>
              <a:rPr lang="es-SV" altLang="es-SV" sz="1800" b="1" dirty="0">
                <a:solidFill>
                  <a:srgbClr val="000000"/>
                </a:solidFill>
                <a:latin typeface="+mn-lt"/>
                <a:ea typeface="MS Mincho" pitchFamily="49" charset="-128"/>
                <a:cs typeface="Times New Roman" panose="02020603050405020304" pitchFamily="18" charset="0"/>
              </a:rPr>
              <a:t>Con lo anterior, 4 de cada 10 créditos han sido otorgados a mujeres. </a:t>
            </a:r>
          </a:p>
        </p:txBody>
      </p:sp>
      <p:pic>
        <p:nvPicPr>
          <p:cNvPr id="16390" name="Imagen 6"/>
          <p:cNvPicPr>
            <a:picLocks noChangeAspect="1" noChangeArrowheads="1"/>
          </p:cNvPicPr>
          <p:nvPr/>
        </p:nvPicPr>
        <p:blipFill rotWithShape="1">
          <a:blip r:embed="rId2">
            <a:extLst>
              <a:ext uri="{28A0092B-C50C-407E-A947-70E740481C1C}">
                <a14:useLocalDpi xmlns:a14="http://schemas.microsoft.com/office/drawing/2010/main" val="0"/>
              </a:ext>
            </a:extLst>
          </a:blip>
          <a:srcRect r="47512"/>
          <a:stretch/>
        </p:blipFill>
        <p:spPr bwMode="auto">
          <a:xfrm>
            <a:off x="1486988" y="2130089"/>
            <a:ext cx="1189039"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13 Cuadro de texto"/>
          <p:cNvSpPr txBox="1"/>
          <p:nvPr/>
        </p:nvSpPr>
        <p:spPr>
          <a:xfrm>
            <a:off x="1371894" y="3905321"/>
            <a:ext cx="1419225" cy="77682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Aft>
                <a:spcPts val="0"/>
              </a:spcAft>
              <a:defRPr/>
            </a:pPr>
            <a:r>
              <a:rPr lang="es-SV" sz="1400" b="1" dirty="0">
                <a:solidFill>
                  <a:srgbClr val="000000"/>
                </a:solidFill>
                <a:ea typeface="MS Mincho" panose="02020609040205080304" pitchFamily="49" charset="-128"/>
                <a:cs typeface="Times New Roman" panose="02020603050405020304" pitchFamily="18" charset="0"/>
              </a:rPr>
              <a:t>Hombres</a:t>
            </a:r>
            <a:endParaRPr lang="es-SV" sz="1200" dirty="0">
              <a:solidFill>
                <a:srgbClr val="000000"/>
              </a:solidFill>
              <a:ea typeface="MS Mincho" panose="02020609040205080304" pitchFamily="49" charset="-128"/>
              <a:cs typeface="Times New Roman" panose="02020603050405020304" pitchFamily="18" charset="0"/>
            </a:endParaRPr>
          </a:p>
          <a:p>
            <a:pPr algn="ctr">
              <a:lnSpc>
                <a:spcPct val="115000"/>
              </a:lnSpc>
              <a:spcAft>
                <a:spcPts val="0"/>
              </a:spcAft>
              <a:defRPr/>
            </a:pPr>
            <a:r>
              <a:rPr lang="es-SV" sz="1400" b="1" dirty="0">
                <a:solidFill>
                  <a:srgbClr val="000000"/>
                </a:solidFill>
                <a:ea typeface="MS Mincho" panose="02020609040205080304" pitchFamily="49" charset="-128"/>
                <a:cs typeface="Times New Roman" panose="02020603050405020304" pitchFamily="18" charset="0"/>
              </a:rPr>
              <a:t>16,867 créditos</a:t>
            </a:r>
            <a:endParaRPr lang="es-SV" sz="1200" dirty="0">
              <a:solidFill>
                <a:srgbClr val="000000"/>
              </a:solidFill>
              <a:ea typeface="MS Mincho" panose="02020609040205080304" pitchFamily="49" charset="-128"/>
              <a:cs typeface="Times New Roman" panose="02020603050405020304" pitchFamily="18" charset="0"/>
            </a:endParaRPr>
          </a:p>
          <a:p>
            <a:pPr algn="ctr">
              <a:lnSpc>
                <a:spcPct val="115000"/>
              </a:lnSpc>
              <a:spcAft>
                <a:spcPts val="0"/>
              </a:spcAft>
              <a:defRPr/>
            </a:pPr>
            <a:r>
              <a:rPr lang="es-SV" sz="1400" b="1" dirty="0">
                <a:solidFill>
                  <a:srgbClr val="000000"/>
                </a:solidFill>
                <a:ea typeface="MS Mincho" panose="02020609040205080304" pitchFamily="49" charset="-128"/>
                <a:cs typeface="Times New Roman" panose="02020603050405020304" pitchFamily="18" charset="0"/>
              </a:rPr>
              <a:t>55.4%</a:t>
            </a:r>
            <a:endParaRPr lang="es-SV" sz="1200" dirty="0">
              <a:solidFill>
                <a:srgbClr val="000000"/>
              </a:solidFill>
              <a:ea typeface="MS Mincho" panose="02020609040205080304" pitchFamily="49" charset="-128"/>
              <a:cs typeface="Times New Roman" panose="02020603050405020304" pitchFamily="18" charset="0"/>
            </a:endParaRPr>
          </a:p>
        </p:txBody>
      </p:sp>
      <p:sp>
        <p:nvSpPr>
          <p:cNvPr id="16" name="12 Cuadro de texto"/>
          <p:cNvSpPr txBox="1"/>
          <p:nvPr/>
        </p:nvSpPr>
        <p:spPr>
          <a:xfrm>
            <a:off x="2964906" y="3905321"/>
            <a:ext cx="1504950" cy="81492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a:lstStyle/>
          <a:p>
            <a:pPr algn="ctr">
              <a:lnSpc>
                <a:spcPct val="115000"/>
              </a:lnSpc>
              <a:spcAft>
                <a:spcPts val="0"/>
              </a:spcAft>
              <a:defRPr/>
            </a:pPr>
            <a:r>
              <a:rPr lang="es-SV" sz="1400" b="1" dirty="0">
                <a:solidFill>
                  <a:srgbClr val="000000"/>
                </a:solidFill>
                <a:ea typeface="MS Mincho" panose="02020609040205080304" pitchFamily="49" charset="-128"/>
                <a:cs typeface="Times New Roman" panose="02020603050405020304" pitchFamily="18" charset="0"/>
              </a:rPr>
              <a:t>Mujeres</a:t>
            </a:r>
            <a:endParaRPr lang="es-SV" sz="1200" dirty="0">
              <a:solidFill>
                <a:srgbClr val="000000"/>
              </a:solidFill>
              <a:ea typeface="MS Mincho" panose="02020609040205080304" pitchFamily="49" charset="-128"/>
              <a:cs typeface="Times New Roman" panose="02020603050405020304" pitchFamily="18" charset="0"/>
            </a:endParaRPr>
          </a:p>
          <a:p>
            <a:pPr algn="ctr">
              <a:lnSpc>
                <a:spcPct val="115000"/>
              </a:lnSpc>
              <a:spcAft>
                <a:spcPts val="0"/>
              </a:spcAft>
              <a:defRPr/>
            </a:pPr>
            <a:r>
              <a:rPr lang="es-SV" sz="1400" b="1" dirty="0">
                <a:solidFill>
                  <a:srgbClr val="000000"/>
                </a:solidFill>
                <a:ea typeface="MS Mincho" panose="02020609040205080304" pitchFamily="49" charset="-128"/>
                <a:cs typeface="Times New Roman" panose="02020603050405020304" pitchFamily="18" charset="0"/>
              </a:rPr>
              <a:t>13,570 créditos</a:t>
            </a:r>
            <a:endParaRPr lang="es-SV" sz="1200" dirty="0">
              <a:solidFill>
                <a:srgbClr val="000000"/>
              </a:solidFill>
              <a:ea typeface="MS Mincho" panose="02020609040205080304" pitchFamily="49" charset="-128"/>
              <a:cs typeface="Times New Roman" panose="02020603050405020304" pitchFamily="18" charset="0"/>
            </a:endParaRPr>
          </a:p>
          <a:p>
            <a:pPr algn="ctr">
              <a:lnSpc>
                <a:spcPct val="115000"/>
              </a:lnSpc>
              <a:spcAft>
                <a:spcPts val="0"/>
              </a:spcAft>
              <a:defRPr/>
            </a:pPr>
            <a:r>
              <a:rPr lang="es-SV" sz="1400" b="1" dirty="0">
                <a:solidFill>
                  <a:srgbClr val="000000"/>
                </a:solidFill>
                <a:ea typeface="MS Mincho" panose="02020609040205080304" pitchFamily="49" charset="-128"/>
                <a:cs typeface="Times New Roman" panose="02020603050405020304" pitchFamily="18" charset="0"/>
              </a:rPr>
              <a:t>44.6%</a:t>
            </a:r>
            <a:endParaRPr lang="es-SV" sz="1200" dirty="0">
              <a:solidFill>
                <a:srgbClr val="000000"/>
              </a:solidFill>
              <a:ea typeface="MS Mincho" panose="02020609040205080304" pitchFamily="49" charset="-128"/>
              <a:cs typeface="Times New Roman" panose="02020603050405020304" pitchFamily="18" charset="0"/>
            </a:endParaRPr>
          </a:p>
        </p:txBody>
      </p:sp>
      <p:pic>
        <p:nvPicPr>
          <p:cNvPr id="10" name="Imagen 6"/>
          <p:cNvPicPr>
            <a:picLocks noChangeAspect="1" noChangeArrowheads="1"/>
          </p:cNvPicPr>
          <p:nvPr/>
        </p:nvPicPr>
        <p:blipFill rotWithShape="1">
          <a:blip r:embed="rId2">
            <a:extLst>
              <a:ext uri="{28A0092B-C50C-407E-A947-70E740481C1C}">
                <a14:useLocalDpi xmlns:a14="http://schemas.microsoft.com/office/drawing/2010/main" val="0"/>
              </a:ext>
            </a:extLst>
          </a:blip>
          <a:srcRect l="51433"/>
          <a:stretch/>
        </p:blipFill>
        <p:spPr bwMode="auto">
          <a:xfrm>
            <a:off x="3167267" y="2130089"/>
            <a:ext cx="110022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2377" y="1479289"/>
            <a:ext cx="2268909" cy="3403364"/>
          </a:xfrm>
          <a:prstGeom prst="rect">
            <a:avLst/>
          </a:prstGeom>
        </p:spPr>
      </p:pic>
      <p:sp>
        <p:nvSpPr>
          <p:cNvPr id="12" name="TextBox 16"/>
          <p:cNvSpPr txBox="1"/>
          <p:nvPr/>
        </p:nvSpPr>
        <p:spPr>
          <a:xfrm>
            <a:off x="3993887" y="255588"/>
            <a:ext cx="4278312" cy="1077912"/>
          </a:xfrm>
          <a:prstGeom prst="rect">
            <a:avLst/>
          </a:prstGeom>
          <a:noFill/>
        </p:spPr>
        <p:txBody>
          <a:bodyPr wrap="none">
            <a:spAutoFit/>
          </a:bodyPr>
          <a:lstStyle/>
          <a:p>
            <a:pPr eaLnBrk="1" fontAlgn="auto" hangingPunct="1">
              <a:spcBef>
                <a:spcPts val="0"/>
              </a:spcBef>
              <a:spcAft>
                <a:spcPts val="0"/>
              </a:spcAft>
              <a:defRPr/>
            </a:pPr>
            <a:r>
              <a:rPr lang="es-SV" sz="4000" b="1" dirty="0">
                <a:solidFill>
                  <a:srgbClr val="0066B1"/>
                </a:solidFill>
                <a:latin typeface="+mj-lt"/>
              </a:rPr>
              <a:t>Créditos Otorgados</a:t>
            </a:r>
          </a:p>
          <a:p>
            <a:pPr algn="ctr" eaLnBrk="1" fontAlgn="auto" hangingPunct="1">
              <a:spcBef>
                <a:spcPts val="0"/>
              </a:spcBef>
              <a:spcAft>
                <a:spcPts val="0"/>
              </a:spcAft>
              <a:defRPr/>
            </a:pPr>
            <a:r>
              <a:rPr lang="es-SV" sz="2400" b="1" dirty="0">
                <a:solidFill>
                  <a:srgbClr val="0066B1"/>
                </a:solidFill>
                <a:latin typeface="+mj-lt"/>
              </a:rPr>
              <a:t>Junio 2014 – Mayo 2019</a:t>
            </a:r>
            <a:endParaRPr lang="en-US" sz="2400" b="1" dirty="0">
              <a:solidFill>
                <a:srgbClr val="0066B1"/>
              </a:solidFill>
              <a:latin typeface="+mj-l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0 CuadroTexto"/>
          <p:cNvSpPr txBox="1">
            <a:spLocks noChangeArrowheads="1"/>
          </p:cNvSpPr>
          <p:nvPr/>
        </p:nvSpPr>
        <p:spPr bwMode="auto">
          <a:xfrm>
            <a:off x="965320" y="1462087"/>
            <a:ext cx="39893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Source Sans Pro"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ource Sans Pr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ource Sans Pr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ource Sans Pr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ource Sans Pro"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9pPr>
          </a:lstStyle>
          <a:p>
            <a:pPr>
              <a:lnSpc>
                <a:spcPct val="100000"/>
              </a:lnSpc>
              <a:spcBef>
                <a:spcPct val="0"/>
              </a:spcBef>
              <a:buFont typeface="+mj-lt"/>
              <a:buAutoNum type="alphaLcPeriod" startAt="4"/>
              <a:defRPr/>
            </a:pPr>
            <a:r>
              <a:rPr lang="es-SV" altLang="es-SV" sz="1800" b="1" dirty="0">
                <a:solidFill>
                  <a:srgbClr val="0070C0"/>
                </a:solidFill>
                <a:latin typeface="+mn-lt"/>
              </a:rPr>
              <a:t>Por edad del solicitante</a:t>
            </a:r>
          </a:p>
        </p:txBody>
      </p:sp>
      <p:sp>
        <p:nvSpPr>
          <p:cNvPr id="11" name="2 CuadroTexto"/>
          <p:cNvSpPr txBox="1">
            <a:spLocks noChangeArrowheads="1"/>
          </p:cNvSpPr>
          <p:nvPr/>
        </p:nvSpPr>
        <p:spPr bwMode="auto">
          <a:xfrm>
            <a:off x="965319" y="5540094"/>
            <a:ext cx="1021219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Source Sans Pro"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ource Sans Pr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ource Sans Pr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ource Sans Pr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ource Sans Pro"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9pPr>
          </a:lstStyle>
          <a:p>
            <a:pPr algn="just">
              <a:lnSpc>
                <a:spcPct val="100000"/>
              </a:lnSpc>
              <a:spcBef>
                <a:spcPct val="0"/>
              </a:spcBef>
              <a:buFontTx/>
              <a:buNone/>
              <a:defRPr/>
            </a:pPr>
            <a:r>
              <a:rPr lang="es-SV" altLang="es-SV" sz="1800" dirty="0">
                <a:solidFill>
                  <a:srgbClr val="000000"/>
                </a:solidFill>
                <a:latin typeface="+mn-lt"/>
                <a:cs typeface="Calibri" panose="020F0502020204030204" pitchFamily="34" charset="0"/>
              </a:rPr>
              <a:t>El otorgamiento de créditos se concentró principalmente en el rango de 26 a 60 años por un total de </a:t>
            </a:r>
            <a:r>
              <a:rPr lang="es-SV" altLang="es-SV" sz="1800" b="1" dirty="0">
                <a:solidFill>
                  <a:srgbClr val="0070C0"/>
                </a:solidFill>
                <a:latin typeface="+mn-lt"/>
                <a:cs typeface="Calibri" panose="020F0502020204030204" pitchFamily="34" charset="0"/>
              </a:rPr>
              <a:t>22,807 </a:t>
            </a:r>
            <a:r>
              <a:rPr lang="es-SV" altLang="es-SV" sz="1800" dirty="0">
                <a:solidFill>
                  <a:srgbClr val="000000"/>
                </a:solidFill>
                <a:latin typeface="+mn-lt"/>
                <a:cs typeface="Calibri" panose="020F0502020204030204" pitchFamily="34" charset="0"/>
              </a:rPr>
              <a:t>créditos</a:t>
            </a:r>
            <a:r>
              <a:rPr lang="es-SV" altLang="es-SV" sz="1800" b="1" dirty="0">
                <a:solidFill>
                  <a:srgbClr val="000000"/>
                </a:solidFill>
                <a:latin typeface="+mn-lt"/>
                <a:cs typeface="Calibri" panose="020F0502020204030204" pitchFamily="34" charset="0"/>
              </a:rPr>
              <a:t> </a:t>
            </a:r>
            <a:r>
              <a:rPr lang="es-SV" altLang="es-SV" sz="1800" dirty="0">
                <a:solidFill>
                  <a:srgbClr val="000000"/>
                </a:solidFill>
                <a:latin typeface="+mn-lt"/>
                <a:cs typeface="Calibri" panose="020F0502020204030204" pitchFamily="34" charset="0"/>
              </a:rPr>
              <a:t>por </a:t>
            </a:r>
            <a:r>
              <a:rPr lang="es-SV" altLang="es-SV" sz="1800" b="1" dirty="0">
                <a:solidFill>
                  <a:srgbClr val="0070C0"/>
                </a:solidFill>
                <a:latin typeface="+mn-lt"/>
                <a:cs typeface="Calibri" panose="020F0502020204030204" pitchFamily="34" charset="0"/>
              </a:rPr>
              <a:t>US$412.86 </a:t>
            </a:r>
            <a:r>
              <a:rPr lang="es-SV" altLang="es-SV" sz="1800" dirty="0">
                <a:solidFill>
                  <a:srgbClr val="000000"/>
                </a:solidFill>
                <a:latin typeface="+mn-lt"/>
                <a:cs typeface="Calibri" panose="020F0502020204030204" pitchFamily="34" charset="0"/>
              </a:rPr>
              <a:t>millones, seguido por el rango de hasta 25 años con </a:t>
            </a:r>
            <a:r>
              <a:rPr lang="es-SV" altLang="es-SV" sz="1800" b="1" dirty="0">
                <a:solidFill>
                  <a:srgbClr val="0070C0"/>
                </a:solidFill>
                <a:latin typeface="+mn-lt"/>
                <a:cs typeface="Calibri" panose="020F0502020204030204" pitchFamily="34" charset="0"/>
              </a:rPr>
              <a:t>7,153 </a:t>
            </a:r>
            <a:r>
              <a:rPr lang="es-SV" altLang="es-SV" sz="1800" dirty="0">
                <a:solidFill>
                  <a:srgbClr val="000000"/>
                </a:solidFill>
                <a:latin typeface="+mn-lt"/>
                <a:cs typeface="Calibri" panose="020F0502020204030204" pitchFamily="34" charset="0"/>
              </a:rPr>
              <a:t>créditos</a:t>
            </a:r>
            <a:r>
              <a:rPr lang="es-SV" altLang="es-SV" sz="1800" b="1" dirty="0">
                <a:solidFill>
                  <a:srgbClr val="000000"/>
                </a:solidFill>
                <a:latin typeface="+mn-lt"/>
                <a:cs typeface="Calibri" panose="020F0502020204030204" pitchFamily="34" charset="0"/>
              </a:rPr>
              <a:t> </a:t>
            </a:r>
            <a:r>
              <a:rPr lang="es-SV" altLang="es-SV" sz="1800" dirty="0">
                <a:solidFill>
                  <a:srgbClr val="000000"/>
                </a:solidFill>
                <a:latin typeface="+mn-lt"/>
                <a:cs typeface="Calibri" panose="020F0502020204030204" pitchFamily="34" charset="0"/>
              </a:rPr>
              <a:t>por </a:t>
            </a:r>
            <a:r>
              <a:rPr lang="es-SV" altLang="es-SV" sz="1800" b="1" dirty="0">
                <a:solidFill>
                  <a:srgbClr val="0070C0"/>
                </a:solidFill>
                <a:latin typeface="+mn-lt"/>
                <a:cs typeface="Calibri" panose="020F0502020204030204" pitchFamily="34" charset="0"/>
              </a:rPr>
              <a:t>US$119.85 </a:t>
            </a:r>
            <a:r>
              <a:rPr lang="es-SV" altLang="es-SV" sz="1800" dirty="0">
                <a:solidFill>
                  <a:srgbClr val="000000"/>
                </a:solidFill>
                <a:latin typeface="+mn-lt"/>
                <a:cs typeface="Calibri" panose="020F0502020204030204" pitchFamily="34" charset="0"/>
              </a:rPr>
              <a:t>millones y el rango de 61 a 70 años concentró </a:t>
            </a:r>
            <a:r>
              <a:rPr lang="es-SV" altLang="es-SV" sz="1800" b="1" dirty="0">
                <a:solidFill>
                  <a:srgbClr val="0070C0"/>
                </a:solidFill>
                <a:latin typeface="+mn-lt"/>
                <a:cs typeface="Calibri" panose="020F0502020204030204" pitchFamily="34" charset="0"/>
              </a:rPr>
              <a:t>477 </a:t>
            </a:r>
            <a:r>
              <a:rPr lang="es-SV" altLang="es-SV" sz="1800" dirty="0">
                <a:solidFill>
                  <a:srgbClr val="000000"/>
                </a:solidFill>
                <a:latin typeface="+mn-lt"/>
                <a:cs typeface="Calibri" panose="020F0502020204030204" pitchFamily="34" charset="0"/>
              </a:rPr>
              <a:t>créditos</a:t>
            </a:r>
            <a:r>
              <a:rPr lang="es-SV" altLang="es-SV" sz="1800" b="1" dirty="0">
                <a:solidFill>
                  <a:srgbClr val="000000"/>
                </a:solidFill>
                <a:latin typeface="+mn-lt"/>
                <a:cs typeface="Calibri" panose="020F0502020204030204" pitchFamily="34" charset="0"/>
              </a:rPr>
              <a:t> </a:t>
            </a:r>
            <a:r>
              <a:rPr lang="es-SV" altLang="es-SV" sz="1800" dirty="0">
                <a:solidFill>
                  <a:srgbClr val="000000"/>
                </a:solidFill>
                <a:latin typeface="+mn-lt"/>
                <a:cs typeface="Calibri" panose="020F0502020204030204" pitchFamily="34" charset="0"/>
              </a:rPr>
              <a:t>por </a:t>
            </a:r>
            <a:r>
              <a:rPr lang="es-SV" altLang="es-SV" sz="1800" b="1" dirty="0">
                <a:solidFill>
                  <a:srgbClr val="0070C0"/>
                </a:solidFill>
                <a:latin typeface="+mn-lt"/>
                <a:cs typeface="Calibri" panose="020F0502020204030204" pitchFamily="34" charset="0"/>
              </a:rPr>
              <a:t>US$10.44</a:t>
            </a:r>
            <a:r>
              <a:rPr lang="es-SV" altLang="es-SV" sz="1800" b="1" dirty="0">
                <a:solidFill>
                  <a:srgbClr val="000000"/>
                </a:solidFill>
                <a:latin typeface="+mn-lt"/>
                <a:cs typeface="Calibri" panose="020F0502020204030204" pitchFamily="34" charset="0"/>
              </a:rPr>
              <a:t> </a:t>
            </a:r>
            <a:r>
              <a:rPr lang="es-SV" altLang="es-SV" sz="1800" dirty="0">
                <a:solidFill>
                  <a:srgbClr val="000000"/>
                </a:solidFill>
                <a:latin typeface="+mn-lt"/>
                <a:cs typeface="Calibri" panose="020F0502020204030204" pitchFamily="34" charset="0"/>
              </a:rPr>
              <a:t>millones</a:t>
            </a:r>
            <a:r>
              <a:rPr lang="es-SV" altLang="es-SV" sz="1800" b="1" dirty="0">
                <a:solidFill>
                  <a:srgbClr val="000000"/>
                </a:solidFill>
                <a:latin typeface="+mn-lt"/>
                <a:cs typeface="Calibri" panose="020F0502020204030204" pitchFamily="34" charset="0"/>
              </a:rPr>
              <a:t>.</a:t>
            </a: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0280" y="2347415"/>
            <a:ext cx="4283515" cy="2855677"/>
          </a:xfrm>
          <a:prstGeom prst="rect">
            <a:avLst/>
          </a:prstGeom>
          <a:ln>
            <a:noFill/>
          </a:ln>
          <a:effectLst>
            <a:outerShdw blurRad="292100" dist="139700" dir="2700000" algn="tl" rotWithShape="0">
              <a:srgbClr val="333333">
                <a:alpha val="65000"/>
              </a:srgbClr>
            </a:outerShdw>
          </a:effectLst>
        </p:spPr>
      </p:pic>
      <p:graphicFrame>
        <p:nvGraphicFramePr>
          <p:cNvPr id="9" name="Gráfico 8"/>
          <p:cNvGraphicFramePr/>
          <p:nvPr>
            <p:extLst>
              <p:ext uri="{D42A27DB-BD31-4B8C-83A1-F6EECF244321}">
                <p14:modId xmlns:p14="http://schemas.microsoft.com/office/powerpoint/2010/main" val="4052373845"/>
              </p:ext>
            </p:extLst>
          </p:nvPr>
        </p:nvGraphicFramePr>
        <p:xfrm>
          <a:off x="965319" y="1960562"/>
          <a:ext cx="4357307" cy="3454402"/>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6"/>
          <p:cNvSpPr txBox="1"/>
          <p:nvPr/>
        </p:nvSpPr>
        <p:spPr>
          <a:xfrm>
            <a:off x="3993887" y="255588"/>
            <a:ext cx="4278312" cy="1077912"/>
          </a:xfrm>
          <a:prstGeom prst="rect">
            <a:avLst/>
          </a:prstGeom>
          <a:noFill/>
        </p:spPr>
        <p:txBody>
          <a:bodyPr wrap="none">
            <a:spAutoFit/>
          </a:bodyPr>
          <a:lstStyle/>
          <a:p>
            <a:pPr eaLnBrk="1" fontAlgn="auto" hangingPunct="1">
              <a:spcBef>
                <a:spcPts val="0"/>
              </a:spcBef>
              <a:spcAft>
                <a:spcPts val="0"/>
              </a:spcAft>
              <a:defRPr/>
            </a:pPr>
            <a:r>
              <a:rPr lang="es-SV" sz="4000" b="1" dirty="0">
                <a:solidFill>
                  <a:srgbClr val="0066B1"/>
                </a:solidFill>
                <a:latin typeface="+mj-lt"/>
              </a:rPr>
              <a:t>Créditos Otorgados</a:t>
            </a:r>
          </a:p>
          <a:p>
            <a:pPr algn="ctr" eaLnBrk="1" fontAlgn="auto" hangingPunct="1">
              <a:spcBef>
                <a:spcPts val="0"/>
              </a:spcBef>
              <a:spcAft>
                <a:spcPts val="0"/>
              </a:spcAft>
              <a:defRPr/>
            </a:pPr>
            <a:r>
              <a:rPr lang="es-SV" sz="2400" b="1" dirty="0">
                <a:solidFill>
                  <a:srgbClr val="0066B1"/>
                </a:solidFill>
                <a:latin typeface="+mj-lt"/>
              </a:rPr>
              <a:t>Junio 2014 – Mayo 2019</a:t>
            </a:r>
            <a:endParaRPr lang="en-US" sz="2400" b="1" dirty="0">
              <a:solidFill>
                <a:srgbClr val="0066B1"/>
              </a:solidFill>
              <a:latin typeface="+mj-l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16"/>
          <p:cNvSpPr txBox="1"/>
          <p:nvPr/>
        </p:nvSpPr>
        <p:spPr>
          <a:xfrm>
            <a:off x="3993887" y="255588"/>
            <a:ext cx="4278312" cy="1077912"/>
          </a:xfrm>
          <a:prstGeom prst="rect">
            <a:avLst/>
          </a:prstGeom>
          <a:noFill/>
        </p:spPr>
        <p:txBody>
          <a:bodyPr wrap="none">
            <a:spAutoFit/>
          </a:bodyPr>
          <a:lstStyle/>
          <a:p>
            <a:pPr eaLnBrk="1" fontAlgn="auto" hangingPunct="1">
              <a:spcBef>
                <a:spcPts val="0"/>
              </a:spcBef>
              <a:spcAft>
                <a:spcPts val="0"/>
              </a:spcAft>
              <a:defRPr/>
            </a:pPr>
            <a:r>
              <a:rPr lang="es-SV" sz="4000" b="1" dirty="0">
                <a:solidFill>
                  <a:srgbClr val="0066B1"/>
                </a:solidFill>
                <a:latin typeface="+mj-lt"/>
              </a:rPr>
              <a:t>Créditos Otorgados</a:t>
            </a:r>
          </a:p>
          <a:p>
            <a:pPr algn="ctr" eaLnBrk="1" fontAlgn="auto" hangingPunct="1">
              <a:spcBef>
                <a:spcPts val="0"/>
              </a:spcBef>
              <a:spcAft>
                <a:spcPts val="0"/>
              </a:spcAft>
              <a:defRPr/>
            </a:pPr>
            <a:r>
              <a:rPr lang="es-SV" sz="2400" b="1" dirty="0">
                <a:solidFill>
                  <a:srgbClr val="0066B1"/>
                </a:solidFill>
                <a:latin typeface="+mj-lt"/>
              </a:rPr>
              <a:t>Junio 2014 – Mayo 2019</a:t>
            </a:r>
            <a:endParaRPr lang="en-US" sz="2400" b="1" dirty="0">
              <a:solidFill>
                <a:srgbClr val="0066B1"/>
              </a:solidFill>
              <a:latin typeface="+mj-lt"/>
            </a:endParaRPr>
          </a:p>
        </p:txBody>
      </p:sp>
      <p:sp>
        <p:nvSpPr>
          <p:cNvPr id="8" name="10 CuadroTexto"/>
          <p:cNvSpPr txBox="1">
            <a:spLocks noChangeArrowheads="1"/>
          </p:cNvSpPr>
          <p:nvPr/>
        </p:nvSpPr>
        <p:spPr bwMode="auto">
          <a:xfrm>
            <a:off x="992615" y="1458009"/>
            <a:ext cx="39893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Source Sans Pro"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ource Sans Pr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ource Sans Pr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ource Sans Pr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ource Sans Pro"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9pPr>
          </a:lstStyle>
          <a:p>
            <a:pPr>
              <a:lnSpc>
                <a:spcPct val="100000"/>
              </a:lnSpc>
              <a:spcBef>
                <a:spcPct val="0"/>
              </a:spcBef>
              <a:buFont typeface="+mj-lt"/>
              <a:buAutoNum type="alphaLcPeriod" startAt="5"/>
              <a:defRPr/>
            </a:pPr>
            <a:r>
              <a:rPr lang="es-SV" altLang="es-SV" sz="1800" b="1" dirty="0">
                <a:solidFill>
                  <a:srgbClr val="0070C0"/>
                </a:solidFill>
                <a:latin typeface="+mn-lt"/>
              </a:rPr>
              <a:t>Por zona geográfica</a:t>
            </a:r>
          </a:p>
        </p:txBody>
      </p:sp>
      <p:sp>
        <p:nvSpPr>
          <p:cNvPr id="9" name="2 CuadroTexto"/>
          <p:cNvSpPr txBox="1">
            <a:spLocks noChangeArrowheads="1"/>
          </p:cNvSpPr>
          <p:nvPr/>
        </p:nvSpPr>
        <p:spPr bwMode="auto">
          <a:xfrm>
            <a:off x="2628900" y="5785031"/>
            <a:ext cx="73850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Source Sans Pro"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Source Sans Pro"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Source Sans Pro"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Source Sans Pro"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Source Sans Pro"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Source Sans Pro" pitchFamily="34" charset="0"/>
              </a:defRPr>
            </a:lvl9pPr>
          </a:lstStyle>
          <a:p>
            <a:pPr algn="just">
              <a:lnSpc>
                <a:spcPct val="100000"/>
              </a:lnSpc>
              <a:spcBef>
                <a:spcPct val="0"/>
              </a:spcBef>
              <a:defRPr/>
            </a:pPr>
            <a:r>
              <a:rPr lang="es-SV" altLang="es-SV" sz="1800" dirty="0">
                <a:solidFill>
                  <a:srgbClr val="000000"/>
                </a:solidFill>
                <a:latin typeface="+mn-lt"/>
                <a:ea typeface="MS Mincho" pitchFamily="49" charset="-128"/>
                <a:cs typeface="Times New Roman" panose="02020603050405020304" pitchFamily="18" charset="0"/>
              </a:rPr>
              <a:t>Zona Central……………… </a:t>
            </a:r>
            <a:r>
              <a:rPr lang="es-SV" altLang="es-SV" sz="1800" b="1" dirty="0">
                <a:solidFill>
                  <a:srgbClr val="0070C0"/>
                </a:solidFill>
                <a:latin typeface="+mn-lt"/>
                <a:ea typeface="MS Mincho" pitchFamily="49" charset="-128"/>
                <a:cs typeface="Times New Roman" panose="02020603050405020304" pitchFamily="18" charset="0"/>
              </a:rPr>
              <a:t>24,462 créditos</a:t>
            </a:r>
            <a:r>
              <a:rPr lang="es-SV" altLang="es-SV" sz="1800" dirty="0">
                <a:solidFill>
                  <a:srgbClr val="000000"/>
                </a:solidFill>
                <a:latin typeface="+mn-lt"/>
                <a:ea typeface="MS Mincho" pitchFamily="49" charset="-128"/>
                <a:cs typeface="Times New Roman" panose="02020603050405020304" pitchFamily="18" charset="0"/>
              </a:rPr>
              <a:t>………….</a:t>
            </a:r>
            <a:r>
              <a:rPr lang="es-SV" altLang="es-SV" sz="1800" b="1" dirty="0">
                <a:solidFill>
                  <a:srgbClr val="0070C0"/>
                </a:solidFill>
                <a:latin typeface="+mn-lt"/>
                <a:ea typeface="MS Mincho" pitchFamily="49" charset="-128"/>
                <a:cs typeface="Times New Roman" panose="02020603050405020304" pitchFamily="18" charset="0"/>
              </a:rPr>
              <a:t>US$424.64 millones.</a:t>
            </a:r>
          </a:p>
          <a:p>
            <a:pPr algn="just">
              <a:lnSpc>
                <a:spcPct val="100000"/>
              </a:lnSpc>
              <a:spcBef>
                <a:spcPct val="0"/>
              </a:spcBef>
              <a:defRPr/>
            </a:pPr>
            <a:r>
              <a:rPr lang="es-SV" altLang="es-SV" sz="1800" dirty="0">
                <a:solidFill>
                  <a:srgbClr val="000000"/>
                </a:solidFill>
                <a:latin typeface="+mn-lt"/>
                <a:ea typeface="MS Mincho" pitchFamily="49" charset="-128"/>
                <a:cs typeface="Times New Roman" panose="02020603050405020304" pitchFamily="18" charset="0"/>
              </a:rPr>
              <a:t>Zona Occidental…………….</a:t>
            </a:r>
            <a:r>
              <a:rPr lang="es-SV" altLang="es-SV" sz="1800" b="1" dirty="0">
                <a:solidFill>
                  <a:srgbClr val="000000"/>
                </a:solidFill>
                <a:latin typeface="+mn-lt"/>
                <a:ea typeface="MS Mincho" pitchFamily="49" charset="-128"/>
                <a:cs typeface="Times New Roman" panose="02020603050405020304" pitchFamily="18" charset="0"/>
              </a:rPr>
              <a:t> </a:t>
            </a:r>
            <a:r>
              <a:rPr lang="es-SV" altLang="es-SV" sz="1800" b="1" dirty="0">
                <a:solidFill>
                  <a:srgbClr val="0070C0"/>
                </a:solidFill>
                <a:latin typeface="+mn-lt"/>
                <a:ea typeface="MS Mincho" pitchFamily="49" charset="-128"/>
                <a:cs typeface="Times New Roman" panose="02020603050405020304" pitchFamily="18" charset="0"/>
              </a:rPr>
              <a:t>4,514 créditos</a:t>
            </a:r>
            <a:r>
              <a:rPr lang="es-SV" altLang="es-SV" sz="1800" dirty="0">
                <a:solidFill>
                  <a:srgbClr val="000000"/>
                </a:solidFill>
                <a:latin typeface="+mn-lt"/>
                <a:ea typeface="MS Mincho" pitchFamily="49" charset="-128"/>
                <a:cs typeface="Times New Roman" panose="02020603050405020304" pitchFamily="18" charset="0"/>
              </a:rPr>
              <a:t>…………..</a:t>
            </a:r>
            <a:r>
              <a:rPr lang="es-SV" altLang="es-SV" sz="1800" dirty="0">
                <a:latin typeface="+mn-lt"/>
                <a:ea typeface="MS Mincho" pitchFamily="49" charset="-128"/>
                <a:cs typeface="Times New Roman" panose="02020603050405020304" pitchFamily="18" charset="0"/>
              </a:rPr>
              <a:t> </a:t>
            </a:r>
            <a:r>
              <a:rPr lang="es-SV" altLang="es-SV" sz="1800" b="1" dirty="0">
                <a:solidFill>
                  <a:srgbClr val="0070C0"/>
                </a:solidFill>
                <a:latin typeface="+mn-lt"/>
                <a:ea typeface="MS Mincho" pitchFamily="49" charset="-128"/>
                <a:cs typeface="Times New Roman" panose="02020603050405020304" pitchFamily="18" charset="0"/>
              </a:rPr>
              <a:t>US$89.84 millones.</a:t>
            </a:r>
          </a:p>
          <a:p>
            <a:pPr algn="just">
              <a:lnSpc>
                <a:spcPct val="100000"/>
              </a:lnSpc>
              <a:spcBef>
                <a:spcPct val="0"/>
              </a:spcBef>
              <a:defRPr/>
            </a:pPr>
            <a:r>
              <a:rPr lang="es-SV" altLang="es-SV" sz="1800" dirty="0">
                <a:solidFill>
                  <a:srgbClr val="000000"/>
                </a:solidFill>
                <a:latin typeface="+mn-lt"/>
                <a:ea typeface="MS Mincho" pitchFamily="49" charset="-128"/>
                <a:cs typeface="Times New Roman" panose="02020603050405020304" pitchFamily="18" charset="0"/>
              </a:rPr>
              <a:t>Zona Oriental…………………..</a:t>
            </a:r>
            <a:r>
              <a:rPr lang="es-SV" altLang="es-SV" sz="1800" b="1" dirty="0">
                <a:solidFill>
                  <a:srgbClr val="000000"/>
                </a:solidFill>
                <a:latin typeface="+mn-lt"/>
                <a:ea typeface="MS Mincho" pitchFamily="49" charset="-128"/>
                <a:cs typeface="Times New Roman" panose="02020603050405020304" pitchFamily="18" charset="0"/>
              </a:rPr>
              <a:t> </a:t>
            </a:r>
            <a:r>
              <a:rPr lang="es-SV" altLang="es-SV" sz="1800" b="1" dirty="0">
                <a:solidFill>
                  <a:srgbClr val="0070C0"/>
                </a:solidFill>
                <a:latin typeface="+mn-lt"/>
                <a:ea typeface="MS Mincho" pitchFamily="49" charset="-128"/>
                <a:cs typeface="Times New Roman" panose="02020603050405020304" pitchFamily="18" charset="0"/>
              </a:rPr>
              <a:t>1,461 créditos</a:t>
            </a:r>
            <a:r>
              <a:rPr lang="es-SV" altLang="es-SV" sz="1800" dirty="0">
                <a:solidFill>
                  <a:srgbClr val="000000"/>
                </a:solidFill>
                <a:latin typeface="+mn-lt"/>
                <a:ea typeface="MS Mincho" pitchFamily="49" charset="-128"/>
                <a:cs typeface="Times New Roman" panose="02020603050405020304" pitchFamily="18" charset="0"/>
              </a:rPr>
              <a:t>…………...</a:t>
            </a:r>
            <a:r>
              <a:rPr lang="es-SV" altLang="es-SV" sz="1800" dirty="0">
                <a:latin typeface="+mn-lt"/>
                <a:ea typeface="MS Mincho" pitchFamily="49" charset="-128"/>
                <a:cs typeface="Times New Roman" panose="02020603050405020304" pitchFamily="18" charset="0"/>
              </a:rPr>
              <a:t> </a:t>
            </a:r>
            <a:r>
              <a:rPr lang="es-SV" altLang="es-SV" sz="1800" b="1" dirty="0">
                <a:solidFill>
                  <a:srgbClr val="0070C0"/>
                </a:solidFill>
                <a:latin typeface="+mn-lt"/>
                <a:ea typeface="MS Mincho" pitchFamily="49" charset="-128"/>
                <a:cs typeface="Times New Roman" panose="02020603050405020304" pitchFamily="18" charset="0"/>
              </a:rPr>
              <a:t>US$28.67 millones.</a:t>
            </a:r>
            <a:endParaRPr lang="es-SV" altLang="es-SV" sz="1800" dirty="0">
              <a:latin typeface="+mn-lt"/>
              <a:ea typeface="MS Mincho" pitchFamily="49" charset="-128"/>
              <a:cs typeface="Times New Roman" panose="02020603050405020304" pitchFamily="18" charset="0"/>
            </a:endParaRPr>
          </a:p>
        </p:txBody>
      </p:sp>
      <p:grpSp>
        <p:nvGrpSpPr>
          <p:cNvPr id="18438" name="294 Grupo"/>
          <p:cNvGrpSpPr>
            <a:grpSpLocks/>
          </p:cNvGrpSpPr>
          <p:nvPr/>
        </p:nvGrpSpPr>
        <p:grpSpPr bwMode="auto">
          <a:xfrm>
            <a:off x="2329479" y="1511696"/>
            <a:ext cx="7684471" cy="3987117"/>
            <a:chOff x="0" y="0"/>
            <a:chExt cx="5517515" cy="3094990"/>
          </a:xfrm>
        </p:grpSpPr>
        <p:sp>
          <p:nvSpPr>
            <p:cNvPr id="13" name="Freeform 5"/>
            <p:cNvSpPr>
              <a:spLocks/>
            </p:cNvSpPr>
            <p:nvPr/>
          </p:nvSpPr>
          <p:spPr bwMode="auto">
            <a:xfrm>
              <a:off x="0" y="9525"/>
              <a:ext cx="1979930" cy="2122805"/>
            </a:xfrm>
            <a:custGeom>
              <a:avLst/>
              <a:gdLst>
                <a:gd name="T0" fmla="*/ 229335041 w 1588"/>
                <a:gd name="T1" fmla="*/ 2147483647 h 1632"/>
                <a:gd name="T2" fmla="*/ 113407840 w 1588"/>
                <a:gd name="T3" fmla="*/ 2147483647 h 1632"/>
                <a:gd name="T4" fmla="*/ 572074698 w 1588"/>
                <a:gd name="T5" fmla="*/ 2147483647 h 1632"/>
                <a:gd name="T6" fmla="*/ 914817628 w 1588"/>
                <a:gd name="T7" fmla="*/ 2147483647 h 1632"/>
                <a:gd name="T8" fmla="*/ 1149191294 w 1588"/>
                <a:gd name="T9" fmla="*/ 2147483647 h 1632"/>
                <a:gd name="T10" fmla="*/ 1370964975 w 1588"/>
                <a:gd name="T11" fmla="*/ 2147483647 h 1632"/>
                <a:gd name="T12" fmla="*/ 1486892127 w 1588"/>
                <a:gd name="T13" fmla="*/ 2147483647 h 1632"/>
                <a:gd name="T14" fmla="*/ 1943041459 w 1588"/>
                <a:gd name="T15" fmla="*/ 2147483647 h 1632"/>
                <a:gd name="T16" fmla="*/ 2058967023 w 1588"/>
                <a:gd name="T17" fmla="*/ 2147483647 h 1632"/>
                <a:gd name="T18" fmla="*/ 2147483647 w 1588"/>
                <a:gd name="T19" fmla="*/ 2147483647 h 1632"/>
                <a:gd name="T20" fmla="*/ 2147483647 w 1588"/>
                <a:gd name="T21" fmla="*/ 2147483647 h 1632"/>
                <a:gd name="T22" fmla="*/ 2147483647 w 1588"/>
                <a:gd name="T23" fmla="*/ 2147483647 h 1632"/>
                <a:gd name="T24" fmla="*/ 2147483647 w 1588"/>
                <a:gd name="T25" fmla="*/ 2147483647 h 1632"/>
                <a:gd name="T26" fmla="*/ 2147483647 w 1588"/>
                <a:gd name="T27" fmla="*/ 2147483647 h 1632"/>
                <a:gd name="T28" fmla="*/ 2147483647 w 1588"/>
                <a:gd name="T29" fmla="*/ 2147483647 h 1632"/>
                <a:gd name="T30" fmla="*/ 2147483647 w 1588"/>
                <a:gd name="T31" fmla="*/ 2147483647 h 1632"/>
                <a:gd name="T32" fmla="*/ 2147483647 w 1588"/>
                <a:gd name="T33" fmla="*/ 2147483647 h 1632"/>
                <a:gd name="T34" fmla="*/ 2147483647 w 1588"/>
                <a:gd name="T35" fmla="*/ 2147483647 h 1632"/>
                <a:gd name="T36" fmla="*/ 2147483647 w 1588"/>
                <a:gd name="T37" fmla="*/ 2036286435 h 1632"/>
                <a:gd name="T38" fmla="*/ 2147483647 w 1588"/>
                <a:gd name="T39" fmla="*/ 1834673995 h 1632"/>
                <a:gd name="T40" fmla="*/ 2147483647 w 1588"/>
                <a:gd name="T41" fmla="*/ 1827114322 h 1632"/>
                <a:gd name="T42" fmla="*/ 2147483647 w 1588"/>
                <a:gd name="T43" fmla="*/ 1600299931 h 1632"/>
                <a:gd name="T44" fmla="*/ 2147483647 w 1588"/>
                <a:gd name="T45" fmla="*/ 1370964987 h 1632"/>
                <a:gd name="T46" fmla="*/ 2147483647 w 1588"/>
                <a:gd name="T47" fmla="*/ 1199594413 h 1632"/>
                <a:gd name="T48" fmla="*/ 2147483647 w 1588"/>
                <a:gd name="T49" fmla="*/ 912296686 h 1632"/>
                <a:gd name="T50" fmla="*/ 2147483647 w 1588"/>
                <a:gd name="T51" fmla="*/ 569555341 h 1632"/>
                <a:gd name="T52" fmla="*/ 2147483647 w 1588"/>
                <a:gd name="T53" fmla="*/ 113407841 h 1632"/>
                <a:gd name="T54" fmla="*/ 2147483647 w 1588"/>
                <a:gd name="T55" fmla="*/ 0 h 1632"/>
                <a:gd name="T56" fmla="*/ 2147483647 w 1588"/>
                <a:gd name="T57" fmla="*/ 50403122 h 1632"/>
                <a:gd name="T58" fmla="*/ 2147483647 w 1588"/>
                <a:gd name="T59" fmla="*/ 226814094 h 1632"/>
                <a:gd name="T60" fmla="*/ 2147483647 w 1588"/>
                <a:gd name="T61" fmla="*/ 113407841 h 1632"/>
                <a:gd name="T62" fmla="*/ 2147483647 w 1588"/>
                <a:gd name="T63" fmla="*/ 456149137 h 1632"/>
                <a:gd name="T64" fmla="*/ 2147483647 w 1588"/>
                <a:gd name="T65" fmla="*/ 569555341 h 1632"/>
                <a:gd name="T66" fmla="*/ 2147483647 w 1588"/>
                <a:gd name="T67" fmla="*/ 685482493 h 1632"/>
                <a:gd name="T68" fmla="*/ 2147483647 w 1588"/>
                <a:gd name="T69" fmla="*/ 912296686 h 1632"/>
                <a:gd name="T70" fmla="*/ 2147483647 w 1588"/>
                <a:gd name="T71" fmla="*/ 1068546327 h 1632"/>
                <a:gd name="T72" fmla="*/ 1943041459 w 1588"/>
                <a:gd name="T73" fmla="*/ 1141630043 h 1632"/>
                <a:gd name="T74" fmla="*/ 1829633669 w 1588"/>
                <a:gd name="T75" fmla="*/ 1370964987 h 1632"/>
                <a:gd name="T76" fmla="*/ 1713706517 w 1588"/>
                <a:gd name="T77" fmla="*/ 1713706531 h 1632"/>
                <a:gd name="T78" fmla="*/ 1600299917 w 1588"/>
                <a:gd name="T79" fmla="*/ 1600299931 h 1632"/>
                <a:gd name="T80" fmla="*/ 1257557185 w 1588"/>
                <a:gd name="T81" fmla="*/ 1600299931 h 1632"/>
                <a:gd name="T82" fmla="*/ 1028223831 w 1588"/>
                <a:gd name="T83" fmla="*/ 1713706531 h 1632"/>
                <a:gd name="T84" fmla="*/ 914817628 w 1588"/>
                <a:gd name="T85" fmla="*/ 1943041475 h 1632"/>
                <a:gd name="T86" fmla="*/ 685482488 w 1588"/>
                <a:gd name="T87" fmla="*/ 2056447678 h 1632"/>
                <a:gd name="T88" fmla="*/ 456149133 w 1588"/>
                <a:gd name="T89" fmla="*/ 2147483647 h 1632"/>
                <a:gd name="T90" fmla="*/ 229335041 w 1588"/>
                <a:gd name="T91" fmla="*/ 2147483647 h 1632"/>
                <a:gd name="T92" fmla="*/ 113407840 w 1588"/>
                <a:gd name="T93" fmla="*/ 2147483647 h 1632"/>
                <a:gd name="T94" fmla="*/ 0 w 1588"/>
                <a:gd name="T95" fmla="*/ 2147483647 h 163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588"/>
                <a:gd name="T145" fmla="*/ 0 h 1632"/>
                <a:gd name="T146" fmla="*/ 1588 w 1588"/>
                <a:gd name="T147" fmla="*/ 1632 h 163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588" h="1632">
                  <a:moveTo>
                    <a:pt x="45" y="1134"/>
                  </a:moveTo>
                  <a:lnTo>
                    <a:pt x="91" y="1179"/>
                  </a:lnTo>
                  <a:lnTo>
                    <a:pt x="45" y="1224"/>
                  </a:lnTo>
                  <a:lnTo>
                    <a:pt x="45" y="1270"/>
                  </a:lnTo>
                  <a:lnTo>
                    <a:pt x="181" y="1315"/>
                  </a:lnTo>
                  <a:lnTo>
                    <a:pt x="227" y="1315"/>
                  </a:lnTo>
                  <a:lnTo>
                    <a:pt x="318" y="1360"/>
                  </a:lnTo>
                  <a:lnTo>
                    <a:pt x="363" y="1406"/>
                  </a:lnTo>
                  <a:lnTo>
                    <a:pt x="432" y="1428"/>
                  </a:lnTo>
                  <a:lnTo>
                    <a:pt x="456" y="1480"/>
                  </a:lnTo>
                  <a:lnTo>
                    <a:pt x="499" y="1496"/>
                  </a:lnTo>
                  <a:lnTo>
                    <a:pt x="544" y="1496"/>
                  </a:lnTo>
                  <a:lnTo>
                    <a:pt x="544" y="1587"/>
                  </a:lnTo>
                  <a:lnTo>
                    <a:pt x="590" y="1632"/>
                  </a:lnTo>
                  <a:lnTo>
                    <a:pt x="635" y="1632"/>
                  </a:lnTo>
                  <a:lnTo>
                    <a:pt x="771" y="1632"/>
                  </a:lnTo>
                  <a:lnTo>
                    <a:pt x="817" y="1587"/>
                  </a:lnTo>
                  <a:lnTo>
                    <a:pt x="817" y="1632"/>
                  </a:lnTo>
                  <a:lnTo>
                    <a:pt x="953" y="1632"/>
                  </a:lnTo>
                  <a:lnTo>
                    <a:pt x="998" y="1542"/>
                  </a:lnTo>
                  <a:lnTo>
                    <a:pt x="1040" y="1492"/>
                  </a:lnTo>
                  <a:lnTo>
                    <a:pt x="1089" y="1451"/>
                  </a:lnTo>
                  <a:lnTo>
                    <a:pt x="1134" y="1406"/>
                  </a:lnTo>
                  <a:lnTo>
                    <a:pt x="1089" y="1360"/>
                  </a:lnTo>
                  <a:lnTo>
                    <a:pt x="1089" y="1315"/>
                  </a:lnTo>
                  <a:lnTo>
                    <a:pt x="1132" y="1292"/>
                  </a:lnTo>
                  <a:lnTo>
                    <a:pt x="1176" y="1284"/>
                  </a:lnTo>
                  <a:lnTo>
                    <a:pt x="1225" y="1270"/>
                  </a:lnTo>
                  <a:lnTo>
                    <a:pt x="1270" y="1179"/>
                  </a:lnTo>
                  <a:lnTo>
                    <a:pt x="1179" y="1134"/>
                  </a:lnTo>
                  <a:lnTo>
                    <a:pt x="1200" y="1104"/>
                  </a:lnTo>
                  <a:lnTo>
                    <a:pt x="1225" y="1088"/>
                  </a:lnTo>
                  <a:lnTo>
                    <a:pt x="1244" y="996"/>
                  </a:lnTo>
                  <a:lnTo>
                    <a:pt x="1225" y="952"/>
                  </a:lnTo>
                  <a:lnTo>
                    <a:pt x="1236" y="912"/>
                  </a:lnTo>
                  <a:lnTo>
                    <a:pt x="1300" y="908"/>
                  </a:lnTo>
                  <a:lnTo>
                    <a:pt x="1320" y="872"/>
                  </a:lnTo>
                  <a:lnTo>
                    <a:pt x="1336" y="808"/>
                  </a:lnTo>
                  <a:lnTo>
                    <a:pt x="1361" y="771"/>
                  </a:lnTo>
                  <a:lnTo>
                    <a:pt x="1360" y="728"/>
                  </a:lnTo>
                  <a:lnTo>
                    <a:pt x="1315" y="725"/>
                  </a:lnTo>
                  <a:lnTo>
                    <a:pt x="1270" y="725"/>
                  </a:lnTo>
                  <a:lnTo>
                    <a:pt x="1270" y="680"/>
                  </a:lnTo>
                  <a:lnTo>
                    <a:pt x="1270" y="635"/>
                  </a:lnTo>
                  <a:lnTo>
                    <a:pt x="1361" y="589"/>
                  </a:lnTo>
                  <a:lnTo>
                    <a:pt x="1361" y="544"/>
                  </a:lnTo>
                  <a:lnTo>
                    <a:pt x="1424" y="508"/>
                  </a:lnTo>
                  <a:lnTo>
                    <a:pt x="1472" y="476"/>
                  </a:lnTo>
                  <a:lnTo>
                    <a:pt x="1460" y="376"/>
                  </a:lnTo>
                  <a:lnTo>
                    <a:pt x="1542" y="362"/>
                  </a:lnTo>
                  <a:lnTo>
                    <a:pt x="1588" y="317"/>
                  </a:lnTo>
                  <a:lnTo>
                    <a:pt x="1588" y="226"/>
                  </a:lnTo>
                  <a:lnTo>
                    <a:pt x="1497" y="136"/>
                  </a:lnTo>
                  <a:lnTo>
                    <a:pt x="1452" y="45"/>
                  </a:lnTo>
                  <a:lnTo>
                    <a:pt x="1315" y="0"/>
                  </a:lnTo>
                  <a:lnTo>
                    <a:pt x="1270" y="0"/>
                  </a:lnTo>
                  <a:lnTo>
                    <a:pt x="1225" y="45"/>
                  </a:lnTo>
                  <a:lnTo>
                    <a:pt x="1160" y="20"/>
                  </a:lnTo>
                  <a:lnTo>
                    <a:pt x="1134" y="45"/>
                  </a:lnTo>
                  <a:lnTo>
                    <a:pt x="1089" y="90"/>
                  </a:lnTo>
                  <a:lnTo>
                    <a:pt x="1089" y="45"/>
                  </a:lnTo>
                  <a:lnTo>
                    <a:pt x="998" y="45"/>
                  </a:lnTo>
                  <a:lnTo>
                    <a:pt x="998" y="90"/>
                  </a:lnTo>
                  <a:lnTo>
                    <a:pt x="998" y="181"/>
                  </a:lnTo>
                  <a:lnTo>
                    <a:pt x="953" y="181"/>
                  </a:lnTo>
                  <a:lnTo>
                    <a:pt x="998" y="226"/>
                  </a:lnTo>
                  <a:lnTo>
                    <a:pt x="1043" y="226"/>
                  </a:lnTo>
                  <a:lnTo>
                    <a:pt x="998" y="272"/>
                  </a:lnTo>
                  <a:lnTo>
                    <a:pt x="1043" y="317"/>
                  </a:lnTo>
                  <a:lnTo>
                    <a:pt x="1089" y="362"/>
                  </a:lnTo>
                  <a:lnTo>
                    <a:pt x="998" y="408"/>
                  </a:lnTo>
                  <a:lnTo>
                    <a:pt x="884" y="424"/>
                  </a:lnTo>
                  <a:lnTo>
                    <a:pt x="862" y="453"/>
                  </a:lnTo>
                  <a:lnTo>
                    <a:pt x="771" y="453"/>
                  </a:lnTo>
                  <a:lnTo>
                    <a:pt x="726" y="498"/>
                  </a:lnTo>
                  <a:lnTo>
                    <a:pt x="726" y="544"/>
                  </a:lnTo>
                  <a:lnTo>
                    <a:pt x="726" y="635"/>
                  </a:lnTo>
                  <a:lnTo>
                    <a:pt x="680" y="680"/>
                  </a:lnTo>
                  <a:lnTo>
                    <a:pt x="635" y="680"/>
                  </a:lnTo>
                  <a:lnTo>
                    <a:pt x="635" y="635"/>
                  </a:lnTo>
                  <a:lnTo>
                    <a:pt x="590" y="635"/>
                  </a:lnTo>
                  <a:lnTo>
                    <a:pt x="499" y="635"/>
                  </a:lnTo>
                  <a:lnTo>
                    <a:pt x="456" y="692"/>
                  </a:lnTo>
                  <a:lnTo>
                    <a:pt x="408" y="680"/>
                  </a:lnTo>
                  <a:lnTo>
                    <a:pt x="408" y="725"/>
                  </a:lnTo>
                  <a:lnTo>
                    <a:pt x="363" y="771"/>
                  </a:lnTo>
                  <a:lnTo>
                    <a:pt x="318" y="816"/>
                  </a:lnTo>
                  <a:lnTo>
                    <a:pt x="272" y="816"/>
                  </a:lnTo>
                  <a:lnTo>
                    <a:pt x="227" y="861"/>
                  </a:lnTo>
                  <a:lnTo>
                    <a:pt x="181" y="861"/>
                  </a:lnTo>
                  <a:lnTo>
                    <a:pt x="181" y="907"/>
                  </a:lnTo>
                  <a:lnTo>
                    <a:pt x="91" y="907"/>
                  </a:lnTo>
                  <a:lnTo>
                    <a:pt x="91" y="997"/>
                  </a:lnTo>
                  <a:lnTo>
                    <a:pt x="45" y="997"/>
                  </a:lnTo>
                  <a:lnTo>
                    <a:pt x="0" y="1043"/>
                  </a:lnTo>
                  <a:lnTo>
                    <a:pt x="0" y="1088"/>
                  </a:lnTo>
                  <a:lnTo>
                    <a:pt x="45" y="1134"/>
                  </a:lnTo>
                  <a:close/>
                </a:path>
              </a:pathLst>
            </a:custGeom>
            <a:solidFill>
              <a:srgbClr val="0070C0"/>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defTabSz="914400" eaLnBrk="1" fontAlgn="auto" hangingPunct="1">
                <a:spcBef>
                  <a:spcPts val="0"/>
                </a:spcBef>
                <a:spcAft>
                  <a:spcPts val="0"/>
                </a:spcAft>
                <a:defRPr/>
              </a:pPr>
              <a:endParaRPr lang="es-SV" sz="2800" kern="0">
                <a:solidFill>
                  <a:sysClr val="windowText" lastClr="000000"/>
                </a:solidFill>
                <a:latin typeface="+mn-lt"/>
              </a:endParaRPr>
            </a:p>
          </p:txBody>
        </p:sp>
        <p:sp>
          <p:nvSpPr>
            <p:cNvPr id="15" name="Freeform 6"/>
            <p:cNvSpPr>
              <a:spLocks/>
            </p:cNvSpPr>
            <p:nvPr/>
          </p:nvSpPr>
          <p:spPr bwMode="auto">
            <a:xfrm>
              <a:off x="1152525" y="0"/>
              <a:ext cx="2548890" cy="2772410"/>
            </a:xfrm>
            <a:custGeom>
              <a:avLst/>
              <a:gdLst>
                <a:gd name="T0" fmla="*/ 2147483647 w 2046"/>
                <a:gd name="T1" fmla="*/ 2147483647 h 2132"/>
                <a:gd name="T2" fmla="*/ 2147483647 w 2046"/>
                <a:gd name="T3" fmla="*/ 2147483647 h 2132"/>
                <a:gd name="T4" fmla="*/ 2147483647 w 2046"/>
                <a:gd name="T5" fmla="*/ 2147483647 h 2132"/>
                <a:gd name="T6" fmla="*/ 2147483647 w 2046"/>
                <a:gd name="T7" fmla="*/ 2147483647 h 2132"/>
                <a:gd name="T8" fmla="*/ 2147483647 w 2046"/>
                <a:gd name="T9" fmla="*/ 2147483647 h 2132"/>
                <a:gd name="T10" fmla="*/ 2147483647 w 2046"/>
                <a:gd name="T11" fmla="*/ 2147483647 h 2132"/>
                <a:gd name="T12" fmla="*/ 2147483647 w 2046"/>
                <a:gd name="T13" fmla="*/ 2147483647 h 2132"/>
                <a:gd name="T14" fmla="*/ 2147483647 w 2046"/>
                <a:gd name="T15" fmla="*/ 2121971384 h 2132"/>
                <a:gd name="T16" fmla="*/ 2147483647 w 2046"/>
                <a:gd name="T17" fmla="*/ 2121971384 h 2132"/>
                <a:gd name="T18" fmla="*/ 2147483647 w 2046"/>
                <a:gd name="T19" fmla="*/ 1892636477 h 2132"/>
                <a:gd name="T20" fmla="*/ 2147483647 w 2046"/>
                <a:gd name="T21" fmla="*/ 1794351222 h 2132"/>
                <a:gd name="T22" fmla="*/ 2147483647 w 2046"/>
                <a:gd name="T23" fmla="*/ 1643141519 h 2132"/>
                <a:gd name="T24" fmla="*/ 2147483647 w 2046"/>
                <a:gd name="T25" fmla="*/ 1433967853 h 2132"/>
                <a:gd name="T26" fmla="*/ 2147483647 w 2046"/>
                <a:gd name="T27" fmla="*/ 1207153894 h 2132"/>
                <a:gd name="T28" fmla="*/ 2147483647 w 2046"/>
                <a:gd name="T29" fmla="*/ 1549894987 h 2132"/>
                <a:gd name="T30" fmla="*/ 2147483647 w 2046"/>
                <a:gd name="T31" fmla="*/ 1320561667 h 2132"/>
                <a:gd name="T32" fmla="*/ 2147483647 w 2046"/>
                <a:gd name="T33" fmla="*/ 1091226760 h 2132"/>
                <a:gd name="T34" fmla="*/ 2147483647 w 2046"/>
                <a:gd name="T35" fmla="*/ 1091226760 h 2132"/>
                <a:gd name="T36" fmla="*/ 2147483647 w 2046"/>
                <a:gd name="T37" fmla="*/ 977820574 h 2132"/>
                <a:gd name="T38" fmla="*/ 2147483647 w 2046"/>
                <a:gd name="T39" fmla="*/ 748485468 h 2132"/>
                <a:gd name="T40" fmla="*/ 2147483647 w 2046"/>
                <a:gd name="T41" fmla="*/ 405744276 h 2132"/>
                <a:gd name="T42" fmla="*/ 2147483647 w 2046"/>
                <a:gd name="T43" fmla="*/ 131048115 h 2132"/>
                <a:gd name="T44" fmla="*/ 2069049375 w 2046"/>
                <a:gd name="T45" fmla="*/ 292338090 h 2132"/>
                <a:gd name="T46" fmla="*/ 1955641577 w 2046"/>
                <a:gd name="T47" fmla="*/ 292338090 h 2132"/>
                <a:gd name="T48" fmla="*/ 1499493802 w 2046"/>
                <a:gd name="T49" fmla="*/ 176410906 h 2132"/>
                <a:gd name="T50" fmla="*/ 1428929443 w 2046"/>
                <a:gd name="T51" fmla="*/ 0 h 2132"/>
                <a:gd name="T52" fmla="*/ 1431448805 w 2046"/>
                <a:gd name="T53" fmla="*/ 413305535 h 2132"/>
                <a:gd name="T54" fmla="*/ 1643141880 w 2046"/>
                <a:gd name="T55" fmla="*/ 614918042 h 2132"/>
                <a:gd name="T56" fmla="*/ 1512093786 w 2046"/>
                <a:gd name="T57" fmla="*/ 917336852 h 2132"/>
                <a:gd name="T58" fmla="*/ 1330642579 w 2046"/>
                <a:gd name="T59" fmla="*/ 1219755463 h 2132"/>
                <a:gd name="T60" fmla="*/ 1217236369 w 2046"/>
                <a:gd name="T61" fmla="*/ 1280239185 h 2132"/>
                <a:gd name="T62" fmla="*/ 1048385147 w 2046"/>
                <a:gd name="T63" fmla="*/ 1481851593 h 2132"/>
                <a:gd name="T64" fmla="*/ 826611251 w 2046"/>
                <a:gd name="T65" fmla="*/ 1804431842 h 2132"/>
                <a:gd name="T66" fmla="*/ 1028223901 w 2046"/>
                <a:gd name="T67" fmla="*/ 1965721768 h 2132"/>
                <a:gd name="T68" fmla="*/ 937498298 w 2046"/>
                <a:gd name="T69" fmla="*/ 2147483647 h 2132"/>
                <a:gd name="T70" fmla="*/ 715724403 w 2046"/>
                <a:gd name="T71" fmla="*/ 2147483647 h 2132"/>
                <a:gd name="T72" fmla="*/ 715724403 w 2046"/>
                <a:gd name="T73" fmla="*/ 2147483647 h 2132"/>
                <a:gd name="T74" fmla="*/ 766127516 w 2046"/>
                <a:gd name="T75" fmla="*/ 2147483647 h 2132"/>
                <a:gd name="T76" fmla="*/ 698084107 w 2046"/>
                <a:gd name="T77" fmla="*/ 2147483647 h 2132"/>
                <a:gd name="T78" fmla="*/ 352821890 w 2046"/>
                <a:gd name="T79" fmla="*/ 2147483647 h 2132"/>
                <a:gd name="T80" fmla="*/ 473789460 w 2046"/>
                <a:gd name="T81" fmla="*/ 2147483647 h 2132"/>
                <a:gd name="T82" fmla="*/ 262096287 w 2046"/>
                <a:gd name="T83" fmla="*/ 2147483647 h 2132"/>
                <a:gd name="T84" fmla="*/ 126007832 w 2046"/>
                <a:gd name="T85" fmla="*/ 2147483647 h 2132"/>
                <a:gd name="T86" fmla="*/ 468749149 w 2046"/>
                <a:gd name="T87" fmla="*/ 2147483647 h 2132"/>
                <a:gd name="T88" fmla="*/ 927417676 w 2046"/>
                <a:gd name="T89" fmla="*/ 2147483647 h 2132"/>
                <a:gd name="T90" fmla="*/ 1297881350 w 2046"/>
                <a:gd name="T91" fmla="*/ 2147483647 h 2132"/>
                <a:gd name="T92" fmla="*/ 1519655047 w 2046"/>
                <a:gd name="T93" fmla="*/ 2147483647 h 2132"/>
                <a:gd name="T94" fmla="*/ 1852315989 w 2046"/>
                <a:gd name="T95" fmla="*/ 2147483647 h 2132"/>
                <a:gd name="T96" fmla="*/ 2147483647 w 2046"/>
                <a:gd name="T97" fmla="*/ 2147483647 h 2132"/>
                <a:gd name="T98" fmla="*/ 2147483647 w 2046"/>
                <a:gd name="T99" fmla="*/ 2147483647 h 2132"/>
                <a:gd name="T100" fmla="*/ 2147483647 w 2046"/>
                <a:gd name="T101" fmla="*/ 2147483647 h 2132"/>
                <a:gd name="T102" fmla="*/ 2147483647 w 2046"/>
                <a:gd name="T103" fmla="*/ 2147483647 h 2132"/>
                <a:gd name="T104" fmla="*/ 2147483647 w 2046"/>
                <a:gd name="T105" fmla="*/ 2147483647 h 2132"/>
                <a:gd name="T106" fmla="*/ 2147483647 w 2046"/>
                <a:gd name="T107" fmla="*/ 2147483647 h 2132"/>
                <a:gd name="T108" fmla="*/ 2147483647 w 2046"/>
                <a:gd name="T109" fmla="*/ 2147483647 h 2132"/>
                <a:gd name="T110" fmla="*/ 2147483647 w 2046"/>
                <a:gd name="T111" fmla="*/ 2147483647 h 2132"/>
                <a:gd name="T112" fmla="*/ 2147483647 w 2046"/>
                <a:gd name="T113" fmla="*/ 2147483647 h 2132"/>
                <a:gd name="T114" fmla="*/ 2147483647 w 2046"/>
                <a:gd name="T115" fmla="*/ 2147483647 h 21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046"/>
                <a:gd name="T175" fmla="*/ 0 h 2132"/>
                <a:gd name="T176" fmla="*/ 2046 w 2046"/>
                <a:gd name="T177" fmla="*/ 2132 h 21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046" h="2132">
                  <a:moveTo>
                    <a:pt x="1593" y="1976"/>
                  </a:moveTo>
                  <a:lnTo>
                    <a:pt x="1593" y="1885"/>
                  </a:lnTo>
                  <a:lnTo>
                    <a:pt x="1659" y="1816"/>
                  </a:lnTo>
                  <a:lnTo>
                    <a:pt x="1703" y="1732"/>
                  </a:lnTo>
                  <a:lnTo>
                    <a:pt x="1711" y="1604"/>
                  </a:lnTo>
                  <a:lnTo>
                    <a:pt x="1819" y="1522"/>
                  </a:lnTo>
                  <a:lnTo>
                    <a:pt x="1859" y="1508"/>
                  </a:lnTo>
                  <a:lnTo>
                    <a:pt x="1919" y="1448"/>
                  </a:lnTo>
                  <a:lnTo>
                    <a:pt x="2001" y="1431"/>
                  </a:lnTo>
                  <a:lnTo>
                    <a:pt x="2001" y="1295"/>
                  </a:lnTo>
                  <a:lnTo>
                    <a:pt x="1955" y="1250"/>
                  </a:lnTo>
                  <a:lnTo>
                    <a:pt x="2001" y="1114"/>
                  </a:lnTo>
                  <a:lnTo>
                    <a:pt x="2031" y="1036"/>
                  </a:lnTo>
                  <a:lnTo>
                    <a:pt x="2001" y="978"/>
                  </a:lnTo>
                  <a:lnTo>
                    <a:pt x="2046" y="887"/>
                  </a:lnTo>
                  <a:lnTo>
                    <a:pt x="2001" y="842"/>
                  </a:lnTo>
                  <a:lnTo>
                    <a:pt x="1939" y="816"/>
                  </a:lnTo>
                  <a:lnTo>
                    <a:pt x="1910" y="842"/>
                  </a:lnTo>
                  <a:lnTo>
                    <a:pt x="1865" y="796"/>
                  </a:lnTo>
                  <a:lnTo>
                    <a:pt x="1819" y="751"/>
                  </a:lnTo>
                  <a:lnTo>
                    <a:pt x="1729" y="751"/>
                  </a:lnTo>
                  <a:lnTo>
                    <a:pt x="1691" y="712"/>
                  </a:lnTo>
                  <a:lnTo>
                    <a:pt x="1638" y="705"/>
                  </a:lnTo>
                  <a:lnTo>
                    <a:pt x="1663" y="652"/>
                  </a:lnTo>
                  <a:lnTo>
                    <a:pt x="1638" y="569"/>
                  </a:lnTo>
                  <a:lnTo>
                    <a:pt x="1593" y="569"/>
                  </a:lnTo>
                  <a:lnTo>
                    <a:pt x="1579" y="508"/>
                  </a:lnTo>
                  <a:lnTo>
                    <a:pt x="1502" y="479"/>
                  </a:lnTo>
                  <a:lnTo>
                    <a:pt x="1457" y="524"/>
                  </a:lnTo>
                  <a:lnTo>
                    <a:pt x="1457" y="615"/>
                  </a:lnTo>
                  <a:lnTo>
                    <a:pt x="1427" y="576"/>
                  </a:lnTo>
                  <a:lnTo>
                    <a:pt x="1457" y="524"/>
                  </a:lnTo>
                  <a:lnTo>
                    <a:pt x="1366" y="433"/>
                  </a:lnTo>
                  <a:lnTo>
                    <a:pt x="1275" y="433"/>
                  </a:lnTo>
                  <a:lnTo>
                    <a:pt x="1275" y="479"/>
                  </a:lnTo>
                  <a:lnTo>
                    <a:pt x="1230" y="433"/>
                  </a:lnTo>
                  <a:lnTo>
                    <a:pt x="1184" y="433"/>
                  </a:lnTo>
                  <a:lnTo>
                    <a:pt x="1207" y="388"/>
                  </a:lnTo>
                  <a:lnTo>
                    <a:pt x="1184" y="343"/>
                  </a:lnTo>
                  <a:lnTo>
                    <a:pt x="1139" y="297"/>
                  </a:lnTo>
                  <a:lnTo>
                    <a:pt x="1094" y="206"/>
                  </a:lnTo>
                  <a:lnTo>
                    <a:pt x="1048" y="161"/>
                  </a:lnTo>
                  <a:lnTo>
                    <a:pt x="1003" y="70"/>
                  </a:lnTo>
                  <a:lnTo>
                    <a:pt x="943" y="52"/>
                  </a:lnTo>
                  <a:lnTo>
                    <a:pt x="912" y="116"/>
                  </a:lnTo>
                  <a:lnTo>
                    <a:pt x="821" y="116"/>
                  </a:lnTo>
                  <a:lnTo>
                    <a:pt x="821" y="161"/>
                  </a:lnTo>
                  <a:lnTo>
                    <a:pt x="776" y="116"/>
                  </a:lnTo>
                  <a:lnTo>
                    <a:pt x="685" y="70"/>
                  </a:lnTo>
                  <a:lnTo>
                    <a:pt x="595" y="70"/>
                  </a:lnTo>
                  <a:lnTo>
                    <a:pt x="595" y="25"/>
                  </a:lnTo>
                  <a:lnTo>
                    <a:pt x="567" y="0"/>
                  </a:lnTo>
                  <a:lnTo>
                    <a:pt x="520" y="52"/>
                  </a:lnTo>
                  <a:lnTo>
                    <a:pt x="568" y="164"/>
                  </a:lnTo>
                  <a:lnTo>
                    <a:pt x="640" y="206"/>
                  </a:lnTo>
                  <a:lnTo>
                    <a:pt x="652" y="244"/>
                  </a:lnTo>
                  <a:lnTo>
                    <a:pt x="648" y="304"/>
                  </a:lnTo>
                  <a:lnTo>
                    <a:pt x="600" y="364"/>
                  </a:lnTo>
                  <a:lnTo>
                    <a:pt x="524" y="388"/>
                  </a:lnTo>
                  <a:lnTo>
                    <a:pt x="528" y="484"/>
                  </a:lnTo>
                  <a:lnTo>
                    <a:pt x="508" y="488"/>
                  </a:lnTo>
                  <a:lnTo>
                    <a:pt x="483" y="508"/>
                  </a:lnTo>
                  <a:lnTo>
                    <a:pt x="416" y="548"/>
                  </a:lnTo>
                  <a:lnTo>
                    <a:pt x="416" y="588"/>
                  </a:lnTo>
                  <a:lnTo>
                    <a:pt x="328" y="636"/>
                  </a:lnTo>
                  <a:lnTo>
                    <a:pt x="328" y="716"/>
                  </a:lnTo>
                  <a:lnTo>
                    <a:pt x="404" y="724"/>
                  </a:lnTo>
                  <a:lnTo>
                    <a:pt x="408" y="780"/>
                  </a:lnTo>
                  <a:lnTo>
                    <a:pt x="380" y="832"/>
                  </a:lnTo>
                  <a:lnTo>
                    <a:pt x="372" y="876"/>
                  </a:lnTo>
                  <a:lnTo>
                    <a:pt x="352" y="904"/>
                  </a:lnTo>
                  <a:lnTo>
                    <a:pt x="284" y="912"/>
                  </a:lnTo>
                  <a:lnTo>
                    <a:pt x="292" y="1000"/>
                  </a:lnTo>
                  <a:lnTo>
                    <a:pt x="284" y="1072"/>
                  </a:lnTo>
                  <a:lnTo>
                    <a:pt x="240" y="1132"/>
                  </a:lnTo>
                  <a:lnTo>
                    <a:pt x="304" y="1164"/>
                  </a:lnTo>
                  <a:lnTo>
                    <a:pt x="320" y="1192"/>
                  </a:lnTo>
                  <a:lnTo>
                    <a:pt x="277" y="1250"/>
                  </a:lnTo>
                  <a:lnTo>
                    <a:pt x="244" y="1264"/>
                  </a:lnTo>
                  <a:lnTo>
                    <a:pt x="140" y="1312"/>
                  </a:lnTo>
                  <a:lnTo>
                    <a:pt x="160" y="1380"/>
                  </a:lnTo>
                  <a:lnTo>
                    <a:pt x="188" y="1408"/>
                  </a:lnTo>
                  <a:lnTo>
                    <a:pt x="148" y="1440"/>
                  </a:lnTo>
                  <a:lnTo>
                    <a:pt x="104" y="1480"/>
                  </a:lnTo>
                  <a:lnTo>
                    <a:pt x="0" y="1620"/>
                  </a:lnTo>
                  <a:lnTo>
                    <a:pt x="50" y="1658"/>
                  </a:lnTo>
                  <a:lnTo>
                    <a:pt x="123" y="1680"/>
                  </a:lnTo>
                  <a:lnTo>
                    <a:pt x="186" y="1703"/>
                  </a:lnTo>
                  <a:lnTo>
                    <a:pt x="277" y="1703"/>
                  </a:lnTo>
                  <a:lnTo>
                    <a:pt x="368" y="1703"/>
                  </a:lnTo>
                  <a:lnTo>
                    <a:pt x="419" y="1716"/>
                  </a:lnTo>
                  <a:lnTo>
                    <a:pt x="515" y="1716"/>
                  </a:lnTo>
                  <a:lnTo>
                    <a:pt x="579" y="1732"/>
                  </a:lnTo>
                  <a:lnTo>
                    <a:pt x="603" y="1700"/>
                  </a:lnTo>
                  <a:lnTo>
                    <a:pt x="685" y="1749"/>
                  </a:lnTo>
                  <a:lnTo>
                    <a:pt x="735" y="1780"/>
                  </a:lnTo>
                  <a:lnTo>
                    <a:pt x="821" y="1839"/>
                  </a:lnTo>
                  <a:lnTo>
                    <a:pt x="867" y="1839"/>
                  </a:lnTo>
                  <a:lnTo>
                    <a:pt x="958" y="1930"/>
                  </a:lnTo>
                  <a:lnTo>
                    <a:pt x="1048" y="1930"/>
                  </a:lnTo>
                  <a:lnTo>
                    <a:pt x="1127" y="2004"/>
                  </a:lnTo>
                  <a:lnTo>
                    <a:pt x="1184" y="2021"/>
                  </a:lnTo>
                  <a:lnTo>
                    <a:pt x="1295" y="2072"/>
                  </a:lnTo>
                  <a:lnTo>
                    <a:pt x="1343" y="2068"/>
                  </a:lnTo>
                  <a:lnTo>
                    <a:pt x="1320" y="2021"/>
                  </a:lnTo>
                  <a:lnTo>
                    <a:pt x="1231" y="1976"/>
                  </a:lnTo>
                  <a:lnTo>
                    <a:pt x="1139" y="1930"/>
                  </a:lnTo>
                  <a:lnTo>
                    <a:pt x="1231" y="1952"/>
                  </a:lnTo>
                  <a:lnTo>
                    <a:pt x="1307" y="1980"/>
                  </a:lnTo>
                  <a:lnTo>
                    <a:pt x="1359" y="2008"/>
                  </a:lnTo>
                  <a:lnTo>
                    <a:pt x="1391" y="2040"/>
                  </a:lnTo>
                  <a:lnTo>
                    <a:pt x="1459" y="2020"/>
                  </a:lnTo>
                  <a:lnTo>
                    <a:pt x="1411" y="2066"/>
                  </a:lnTo>
                  <a:lnTo>
                    <a:pt x="1447" y="2132"/>
                  </a:lnTo>
                  <a:lnTo>
                    <a:pt x="1487" y="2064"/>
                  </a:lnTo>
                  <a:lnTo>
                    <a:pt x="1547" y="2066"/>
                  </a:lnTo>
                  <a:lnTo>
                    <a:pt x="1593" y="1976"/>
                  </a:lnTo>
                  <a:close/>
                </a:path>
              </a:pathLst>
            </a:custGeom>
            <a:solidFill>
              <a:srgbClr val="1F497D">
                <a:lumMod val="40000"/>
                <a:lumOff val="60000"/>
              </a:srgbClr>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defTabSz="914400" eaLnBrk="1" fontAlgn="auto" hangingPunct="1">
                <a:spcBef>
                  <a:spcPts val="0"/>
                </a:spcBef>
                <a:spcAft>
                  <a:spcPts val="0"/>
                </a:spcAft>
                <a:defRPr/>
              </a:pPr>
              <a:endParaRPr lang="es-SV" sz="2800" kern="0">
                <a:solidFill>
                  <a:sysClr val="windowText" lastClr="000000"/>
                </a:solidFill>
                <a:latin typeface="+mn-lt"/>
              </a:endParaRPr>
            </a:p>
          </p:txBody>
        </p:sp>
        <p:sp>
          <p:nvSpPr>
            <p:cNvPr id="16" name="Freeform 7"/>
            <p:cNvSpPr>
              <a:spLocks/>
            </p:cNvSpPr>
            <p:nvPr/>
          </p:nvSpPr>
          <p:spPr bwMode="auto">
            <a:xfrm>
              <a:off x="2971800" y="1076325"/>
              <a:ext cx="2545715" cy="2018665"/>
            </a:xfrm>
            <a:custGeom>
              <a:avLst/>
              <a:gdLst>
                <a:gd name="T0" fmla="*/ 85685304 w 2041"/>
                <a:gd name="T1" fmla="*/ 2147483647 h 1552"/>
                <a:gd name="T2" fmla="*/ 236894693 w 2041"/>
                <a:gd name="T3" fmla="*/ 2147483647 h 1552"/>
                <a:gd name="T4" fmla="*/ 488910319 w 2041"/>
                <a:gd name="T5" fmla="*/ 2147483647 h 1552"/>
                <a:gd name="T6" fmla="*/ 791328950 w 2041"/>
                <a:gd name="T7" fmla="*/ 1799391790 h 1552"/>
                <a:gd name="T8" fmla="*/ 1063505916 w 2041"/>
                <a:gd name="T9" fmla="*/ 1617940200 h 1552"/>
                <a:gd name="T10" fmla="*/ 1244957094 w 2041"/>
                <a:gd name="T11" fmla="*/ 1436489007 h 1552"/>
                <a:gd name="T12" fmla="*/ 1285279579 w 2041"/>
                <a:gd name="T13" fmla="*/ 1295360302 h 1552"/>
                <a:gd name="T14" fmla="*/ 1123989642 w 2041"/>
                <a:gd name="T15" fmla="*/ 1123989731 h 1552"/>
                <a:gd name="T16" fmla="*/ 1255037715 w 2041"/>
                <a:gd name="T17" fmla="*/ 781248390 h 1552"/>
                <a:gd name="T18" fmla="*/ 1275198958 w 2041"/>
                <a:gd name="T19" fmla="*/ 428426626 h 1552"/>
                <a:gd name="T20" fmla="*/ 1577617588 w 2041"/>
                <a:gd name="T21" fmla="*/ 257055956 h 1552"/>
                <a:gd name="T22" fmla="*/ 1960681585 w 2041"/>
                <a:gd name="T23" fmla="*/ 468749113 h 1552"/>
                <a:gd name="T24" fmla="*/ 2147483647 w 2041"/>
                <a:gd name="T25" fmla="*/ 483870046 h 1552"/>
                <a:gd name="T26" fmla="*/ 2147483647 w 2041"/>
                <a:gd name="T27" fmla="*/ 221773779 h 1552"/>
                <a:gd name="T28" fmla="*/ 2147483647 w 2041"/>
                <a:gd name="T29" fmla="*/ 25201561 h 1552"/>
                <a:gd name="T30" fmla="*/ 2147483647 w 2041"/>
                <a:gd name="T31" fmla="*/ 90725621 h 1552"/>
                <a:gd name="T32" fmla="*/ 2147483647 w 2041"/>
                <a:gd name="T33" fmla="*/ 25201561 h 1552"/>
                <a:gd name="T34" fmla="*/ 2147483647 w 2041"/>
                <a:gd name="T35" fmla="*/ 138607806 h 1552"/>
                <a:gd name="T36" fmla="*/ 2147483647 w 2041"/>
                <a:gd name="T37" fmla="*/ 252015645 h 1552"/>
                <a:gd name="T38" fmla="*/ 2147483647 w 2041"/>
                <a:gd name="T39" fmla="*/ 506550652 h 1552"/>
                <a:gd name="T40" fmla="*/ 2147483647 w 2041"/>
                <a:gd name="T41" fmla="*/ 481350684 h 1552"/>
                <a:gd name="T42" fmla="*/ 2147483647 w 2041"/>
                <a:gd name="T43" fmla="*/ 481350684 h 1552"/>
                <a:gd name="T44" fmla="*/ 2147483647 w 2041"/>
                <a:gd name="T45" fmla="*/ 252015645 h 1552"/>
                <a:gd name="T46" fmla="*/ 2147483647 w 2041"/>
                <a:gd name="T47" fmla="*/ 252015645 h 1552"/>
                <a:gd name="T48" fmla="*/ 2147483647 w 2041"/>
                <a:gd name="T49" fmla="*/ 481350684 h 1552"/>
                <a:gd name="T50" fmla="*/ 2147483647 w 2041"/>
                <a:gd name="T51" fmla="*/ 824091827 h 1552"/>
                <a:gd name="T52" fmla="*/ 2147483647 w 2041"/>
                <a:gd name="T53" fmla="*/ 1166831580 h 1552"/>
                <a:gd name="T54" fmla="*/ 2147483647 w 2041"/>
                <a:gd name="T55" fmla="*/ 1401206831 h 1552"/>
                <a:gd name="T56" fmla="*/ 2147483647 w 2041"/>
                <a:gd name="T57" fmla="*/ 1612899889 h 1552"/>
                <a:gd name="T58" fmla="*/ 2147483647 w 2041"/>
                <a:gd name="T59" fmla="*/ 1935480185 h 1552"/>
                <a:gd name="T60" fmla="*/ 2147483647 w 2041"/>
                <a:gd name="T61" fmla="*/ 2081649201 h 1552"/>
                <a:gd name="T62" fmla="*/ 2147483647 w 2041"/>
                <a:gd name="T63" fmla="*/ 2147483647 h 1552"/>
                <a:gd name="T64" fmla="*/ 2147483647 w 2041"/>
                <a:gd name="T65" fmla="*/ 2147483647 h 1552"/>
                <a:gd name="T66" fmla="*/ 2147483647 w 2041"/>
                <a:gd name="T67" fmla="*/ 2147483647 h 1552"/>
                <a:gd name="T68" fmla="*/ 2147483647 w 2041"/>
                <a:gd name="T69" fmla="*/ 2147483647 h 1552"/>
                <a:gd name="T70" fmla="*/ 2147483647 w 2041"/>
                <a:gd name="T71" fmla="*/ 2147483647 h 1552"/>
                <a:gd name="T72" fmla="*/ 2147483647 w 2041"/>
                <a:gd name="T73" fmla="*/ 2147483647 h 1552"/>
                <a:gd name="T74" fmla="*/ 2147483647 w 2041"/>
                <a:gd name="T75" fmla="*/ 2147483647 h 1552"/>
                <a:gd name="T76" fmla="*/ 2147483647 w 2041"/>
                <a:gd name="T77" fmla="*/ 2147483647 h 1552"/>
                <a:gd name="T78" fmla="*/ 2147483647 w 2041"/>
                <a:gd name="T79" fmla="*/ 2147483647 h 1552"/>
                <a:gd name="T80" fmla="*/ 2147483647 w 2041"/>
                <a:gd name="T81" fmla="*/ 2147483647 h 1552"/>
                <a:gd name="T82" fmla="*/ 2147483647 w 2041"/>
                <a:gd name="T83" fmla="*/ 2147483647 h 1552"/>
                <a:gd name="T84" fmla="*/ 2147483647 w 2041"/>
                <a:gd name="T85" fmla="*/ 2147483647 h 1552"/>
                <a:gd name="T86" fmla="*/ 2147483647 w 2041"/>
                <a:gd name="T87" fmla="*/ 2147483647 h 1552"/>
                <a:gd name="T88" fmla="*/ 2147483647 w 2041"/>
                <a:gd name="T89" fmla="*/ 2147483647 h 1552"/>
                <a:gd name="T90" fmla="*/ 2147483647 w 2041"/>
                <a:gd name="T91" fmla="*/ 2147483647 h 1552"/>
                <a:gd name="T92" fmla="*/ 2147483647 w 2041"/>
                <a:gd name="T93" fmla="*/ 2147483647 h 1552"/>
                <a:gd name="T94" fmla="*/ 2121971521 w 2041"/>
                <a:gd name="T95" fmla="*/ 2147483647 h 1552"/>
                <a:gd name="T96" fmla="*/ 2121971521 w 2041"/>
                <a:gd name="T97" fmla="*/ 2147483647 h 1552"/>
                <a:gd name="T98" fmla="*/ 2056447484 w 2041"/>
                <a:gd name="T99" fmla="*/ 2147483647 h 1552"/>
                <a:gd name="T100" fmla="*/ 1738907922 w 2041"/>
                <a:gd name="T101" fmla="*/ 2147483647 h 1552"/>
                <a:gd name="T102" fmla="*/ 1537295104 w 2041"/>
                <a:gd name="T103" fmla="*/ 2147483647 h 1552"/>
                <a:gd name="T104" fmla="*/ 1370964857 w 2041"/>
                <a:gd name="T105" fmla="*/ 2147483647 h 1552"/>
                <a:gd name="T106" fmla="*/ 1028223742 w 2041"/>
                <a:gd name="T107" fmla="*/ 2147483647 h 1552"/>
                <a:gd name="T108" fmla="*/ 761087086 w 2041"/>
                <a:gd name="T109" fmla="*/ 2147483647 h 1552"/>
                <a:gd name="T110" fmla="*/ 811490192 w 2041"/>
                <a:gd name="T111" fmla="*/ 2147483647 h 1552"/>
                <a:gd name="T112" fmla="*/ 1194553989 w 2041"/>
                <a:gd name="T113" fmla="*/ 2147483647 h 1552"/>
                <a:gd name="T114" fmla="*/ 1600298192 w 2041"/>
                <a:gd name="T115" fmla="*/ 2147483647 h 1552"/>
                <a:gd name="T116" fmla="*/ 1113909021 w 2041"/>
                <a:gd name="T117" fmla="*/ 2147483647 h 1552"/>
                <a:gd name="T118" fmla="*/ 730845223 w 2041"/>
                <a:gd name="T119" fmla="*/ 2147483647 h 1552"/>
                <a:gd name="T120" fmla="*/ 367942767 w 2041"/>
                <a:gd name="T121" fmla="*/ 2147483647 h 1552"/>
                <a:gd name="T122" fmla="*/ 0 w 2041"/>
                <a:gd name="T123" fmla="*/ 2147483647 h 155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041"/>
                <a:gd name="T187" fmla="*/ 0 h 1552"/>
                <a:gd name="T188" fmla="*/ 2041 w 2041"/>
                <a:gd name="T189" fmla="*/ 1552 h 155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041" h="1552">
                  <a:moveTo>
                    <a:pt x="0" y="1325"/>
                  </a:moveTo>
                  <a:lnTo>
                    <a:pt x="34" y="1258"/>
                  </a:lnTo>
                  <a:lnTo>
                    <a:pt x="78" y="1190"/>
                  </a:lnTo>
                  <a:lnTo>
                    <a:pt x="94" y="1090"/>
                  </a:lnTo>
                  <a:lnTo>
                    <a:pt x="142" y="1022"/>
                  </a:lnTo>
                  <a:lnTo>
                    <a:pt x="194" y="934"/>
                  </a:lnTo>
                  <a:lnTo>
                    <a:pt x="210" y="798"/>
                  </a:lnTo>
                  <a:lnTo>
                    <a:pt x="314" y="714"/>
                  </a:lnTo>
                  <a:lnTo>
                    <a:pt x="390" y="682"/>
                  </a:lnTo>
                  <a:lnTo>
                    <a:pt x="422" y="642"/>
                  </a:lnTo>
                  <a:lnTo>
                    <a:pt x="498" y="618"/>
                  </a:lnTo>
                  <a:lnTo>
                    <a:pt x="494" y="570"/>
                  </a:lnTo>
                  <a:lnTo>
                    <a:pt x="506" y="534"/>
                  </a:lnTo>
                  <a:lnTo>
                    <a:pt x="510" y="514"/>
                  </a:lnTo>
                  <a:lnTo>
                    <a:pt x="494" y="482"/>
                  </a:lnTo>
                  <a:lnTo>
                    <a:pt x="446" y="446"/>
                  </a:lnTo>
                  <a:lnTo>
                    <a:pt x="470" y="386"/>
                  </a:lnTo>
                  <a:lnTo>
                    <a:pt x="498" y="310"/>
                  </a:lnTo>
                  <a:lnTo>
                    <a:pt x="538" y="246"/>
                  </a:lnTo>
                  <a:lnTo>
                    <a:pt x="506" y="170"/>
                  </a:lnTo>
                  <a:lnTo>
                    <a:pt x="538" y="78"/>
                  </a:lnTo>
                  <a:lnTo>
                    <a:pt x="626" y="102"/>
                  </a:lnTo>
                  <a:lnTo>
                    <a:pt x="686" y="154"/>
                  </a:lnTo>
                  <a:lnTo>
                    <a:pt x="778" y="186"/>
                  </a:lnTo>
                  <a:lnTo>
                    <a:pt x="816" y="191"/>
                  </a:lnTo>
                  <a:lnTo>
                    <a:pt x="870" y="192"/>
                  </a:lnTo>
                  <a:lnTo>
                    <a:pt x="952" y="146"/>
                  </a:lnTo>
                  <a:lnTo>
                    <a:pt x="1010" y="88"/>
                  </a:lnTo>
                  <a:lnTo>
                    <a:pt x="1042" y="56"/>
                  </a:lnTo>
                  <a:lnTo>
                    <a:pt x="1043" y="10"/>
                  </a:lnTo>
                  <a:lnTo>
                    <a:pt x="1134" y="10"/>
                  </a:lnTo>
                  <a:lnTo>
                    <a:pt x="1174" y="36"/>
                  </a:lnTo>
                  <a:lnTo>
                    <a:pt x="1214" y="16"/>
                  </a:lnTo>
                  <a:lnTo>
                    <a:pt x="1270" y="10"/>
                  </a:lnTo>
                  <a:lnTo>
                    <a:pt x="1298" y="0"/>
                  </a:lnTo>
                  <a:lnTo>
                    <a:pt x="1360" y="55"/>
                  </a:lnTo>
                  <a:lnTo>
                    <a:pt x="1406" y="55"/>
                  </a:lnTo>
                  <a:lnTo>
                    <a:pt x="1451" y="100"/>
                  </a:lnTo>
                  <a:lnTo>
                    <a:pt x="1406" y="146"/>
                  </a:lnTo>
                  <a:lnTo>
                    <a:pt x="1441" y="201"/>
                  </a:lnTo>
                  <a:lnTo>
                    <a:pt x="1496" y="236"/>
                  </a:lnTo>
                  <a:lnTo>
                    <a:pt x="1496" y="191"/>
                  </a:lnTo>
                  <a:lnTo>
                    <a:pt x="1537" y="177"/>
                  </a:lnTo>
                  <a:lnTo>
                    <a:pt x="1587" y="191"/>
                  </a:lnTo>
                  <a:lnTo>
                    <a:pt x="1587" y="236"/>
                  </a:lnTo>
                  <a:lnTo>
                    <a:pt x="1633" y="100"/>
                  </a:lnTo>
                  <a:lnTo>
                    <a:pt x="1730" y="88"/>
                  </a:lnTo>
                  <a:lnTo>
                    <a:pt x="1814" y="100"/>
                  </a:lnTo>
                  <a:lnTo>
                    <a:pt x="1850" y="148"/>
                  </a:lnTo>
                  <a:lnTo>
                    <a:pt x="1859" y="191"/>
                  </a:lnTo>
                  <a:lnTo>
                    <a:pt x="1950" y="236"/>
                  </a:lnTo>
                  <a:lnTo>
                    <a:pt x="2041" y="327"/>
                  </a:lnTo>
                  <a:lnTo>
                    <a:pt x="1995" y="463"/>
                  </a:lnTo>
                  <a:lnTo>
                    <a:pt x="1950" y="463"/>
                  </a:lnTo>
                  <a:lnTo>
                    <a:pt x="1978" y="512"/>
                  </a:lnTo>
                  <a:lnTo>
                    <a:pt x="1966" y="556"/>
                  </a:lnTo>
                  <a:lnTo>
                    <a:pt x="1934" y="580"/>
                  </a:lnTo>
                  <a:lnTo>
                    <a:pt x="1918" y="640"/>
                  </a:lnTo>
                  <a:lnTo>
                    <a:pt x="1950" y="690"/>
                  </a:lnTo>
                  <a:lnTo>
                    <a:pt x="1918" y="768"/>
                  </a:lnTo>
                  <a:lnTo>
                    <a:pt x="1859" y="781"/>
                  </a:lnTo>
                  <a:lnTo>
                    <a:pt x="1905" y="826"/>
                  </a:lnTo>
                  <a:lnTo>
                    <a:pt x="1859" y="871"/>
                  </a:lnTo>
                  <a:lnTo>
                    <a:pt x="1910" y="860"/>
                  </a:lnTo>
                  <a:lnTo>
                    <a:pt x="1950" y="871"/>
                  </a:lnTo>
                  <a:lnTo>
                    <a:pt x="1970" y="920"/>
                  </a:lnTo>
                  <a:lnTo>
                    <a:pt x="1950" y="962"/>
                  </a:lnTo>
                  <a:lnTo>
                    <a:pt x="1905" y="1008"/>
                  </a:lnTo>
                  <a:lnTo>
                    <a:pt x="1862" y="992"/>
                  </a:lnTo>
                  <a:lnTo>
                    <a:pt x="1814" y="1008"/>
                  </a:lnTo>
                  <a:lnTo>
                    <a:pt x="1762" y="1032"/>
                  </a:lnTo>
                  <a:lnTo>
                    <a:pt x="1702" y="1136"/>
                  </a:lnTo>
                  <a:lnTo>
                    <a:pt x="1814" y="1189"/>
                  </a:lnTo>
                  <a:lnTo>
                    <a:pt x="1859" y="1234"/>
                  </a:lnTo>
                  <a:lnTo>
                    <a:pt x="1859" y="1325"/>
                  </a:lnTo>
                  <a:lnTo>
                    <a:pt x="1810" y="1364"/>
                  </a:lnTo>
                  <a:lnTo>
                    <a:pt x="1769" y="1370"/>
                  </a:lnTo>
                  <a:lnTo>
                    <a:pt x="1678" y="1416"/>
                  </a:lnTo>
                  <a:lnTo>
                    <a:pt x="1633" y="1416"/>
                  </a:lnTo>
                  <a:lnTo>
                    <a:pt x="1678" y="1506"/>
                  </a:lnTo>
                  <a:lnTo>
                    <a:pt x="1587" y="1552"/>
                  </a:lnTo>
                  <a:lnTo>
                    <a:pt x="1496" y="1506"/>
                  </a:lnTo>
                  <a:lnTo>
                    <a:pt x="1496" y="1552"/>
                  </a:lnTo>
                  <a:lnTo>
                    <a:pt x="1398" y="1516"/>
                  </a:lnTo>
                  <a:lnTo>
                    <a:pt x="1360" y="1461"/>
                  </a:lnTo>
                  <a:lnTo>
                    <a:pt x="1360" y="1506"/>
                  </a:lnTo>
                  <a:lnTo>
                    <a:pt x="1270" y="1506"/>
                  </a:lnTo>
                  <a:lnTo>
                    <a:pt x="1190" y="1468"/>
                  </a:lnTo>
                  <a:lnTo>
                    <a:pt x="1134" y="1506"/>
                  </a:lnTo>
                  <a:lnTo>
                    <a:pt x="1070" y="1500"/>
                  </a:lnTo>
                  <a:lnTo>
                    <a:pt x="1034" y="1476"/>
                  </a:lnTo>
                  <a:lnTo>
                    <a:pt x="978" y="1488"/>
                  </a:lnTo>
                  <a:lnTo>
                    <a:pt x="930" y="1480"/>
                  </a:lnTo>
                  <a:lnTo>
                    <a:pt x="861" y="1506"/>
                  </a:lnTo>
                  <a:lnTo>
                    <a:pt x="822" y="1460"/>
                  </a:lnTo>
                  <a:lnTo>
                    <a:pt x="842" y="1440"/>
                  </a:lnTo>
                  <a:lnTo>
                    <a:pt x="907" y="1416"/>
                  </a:lnTo>
                  <a:lnTo>
                    <a:pt x="842" y="1396"/>
                  </a:lnTo>
                  <a:lnTo>
                    <a:pt x="816" y="1370"/>
                  </a:lnTo>
                  <a:lnTo>
                    <a:pt x="816" y="1416"/>
                  </a:lnTo>
                  <a:lnTo>
                    <a:pt x="725" y="1416"/>
                  </a:lnTo>
                  <a:lnTo>
                    <a:pt x="690" y="1404"/>
                  </a:lnTo>
                  <a:lnTo>
                    <a:pt x="635" y="1370"/>
                  </a:lnTo>
                  <a:lnTo>
                    <a:pt x="610" y="1336"/>
                  </a:lnTo>
                  <a:lnTo>
                    <a:pt x="562" y="1348"/>
                  </a:lnTo>
                  <a:lnTo>
                    <a:pt x="544" y="1370"/>
                  </a:lnTo>
                  <a:lnTo>
                    <a:pt x="453" y="1325"/>
                  </a:lnTo>
                  <a:lnTo>
                    <a:pt x="408" y="1325"/>
                  </a:lnTo>
                  <a:lnTo>
                    <a:pt x="317" y="1280"/>
                  </a:lnTo>
                  <a:lnTo>
                    <a:pt x="302" y="1308"/>
                  </a:lnTo>
                  <a:lnTo>
                    <a:pt x="317" y="1325"/>
                  </a:lnTo>
                  <a:lnTo>
                    <a:pt x="322" y="1352"/>
                  </a:lnTo>
                  <a:lnTo>
                    <a:pt x="398" y="1368"/>
                  </a:lnTo>
                  <a:lnTo>
                    <a:pt x="474" y="1380"/>
                  </a:lnTo>
                  <a:lnTo>
                    <a:pt x="542" y="1416"/>
                  </a:lnTo>
                  <a:lnTo>
                    <a:pt x="635" y="1461"/>
                  </a:lnTo>
                  <a:lnTo>
                    <a:pt x="589" y="1461"/>
                  </a:lnTo>
                  <a:lnTo>
                    <a:pt x="442" y="1460"/>
                  </a:lnTo>
                  <a:lnTo>
                    <a:pt x="390" y="1432"/>
                  </a:lnTo>
                  <a:lnTo>
                    <a:pt x="290" y="1404"/>
                  </a:lnTo>
                  <a:lnTo>
                    <a:pt x="181" y="1416"/>
                  </a:lnTo>
                  <a:lnTo>
                    <a:pt x="146" y="1388"/>
                  </a:lnTo>
                  <a:lnTo>
                    <a:pt x="90" y="1380"/>
                  </a:lnTo>
                  <a:lnTo>
                    <a:pt x="0" y="1325"/>
                  </a:lnTo>
                  <a:close/>
                </a:path>
              </a:pathLst>
            </a:custGeom>
            <a:solidFill>
              <a:srgbClr val="002060"/>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defTabSz="914400" eaLnBrk="1" fontAlgn="auto" hangingPunct="1">
                <a:spcBef>
                  <a:spcPts val="0"/>
                </a:spcBef>
                <a:spcAft>
                  <a:spcPts val="0"/>
                </a:spcAft>
                <a:defRPr/>
              </a:pPr>
              <a:endParaRPr lang="es-SV" sz="2800" kern="0">
                <a:solidFill>
                  <a:sysClr val="windowText" lastClr="000000"/>
                </a:solidFill>
                <a:latin typeface="+mn-lt"/>
              </a:endParaRPr>
            </a:p>
          </p:txBody>
        </p:sp>
        <p:sp>
          <p:nvSpPr>
            <p:cNvPr id="17" name="Rectangle 8"/>
            <p:cNvSpPr>
              <a:spLocks noChangeArrowheads="1"/>
            </p:cNvSpPr>
            <p:nvPr/>
          </p:nvSpPr>
          <p:spPr bwMode="auto">
            <a:xfrm>
              <a:off x="0" y="781892"/>
              <a:ext cx="1449267" cy="1013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defTabSz="914400" eaLnBrk="1" fontAlgn="auto" hangingPunct="1">
                <a:spcBef>
                  <a:spcPts val="0"/>
                </a:spcBef>
                <a:spcAft>
                  <a:spcPts val="0"/>
                </a:spcAft>
                <a:defRPr/>
              </a:pPr>
              <a:r>
                <a:rPr lang="es-ES" b="1" u="sng" dirty="0">
                  <a:solidFill>
                    <a:srgbClr val="FFFFFF"/>
                  </a:solidFill>
                  <a:latin typeface="+mn-lt"/>
                </a:rPr>
                <a:t>Zona </a:t>
              </a:r>
              <a:endParaRPr lang="es-SV" kern="0" dirty="0">
                <a:solidFill>
                  <a:sysClr val="windowText" lastClr="000000"/>
                </a:solidFill>
                <a:latin typeface="+mn-lt"/>
                <a:ea typeface="MS Mincho"/>
              </a:endParaRPr>
            </a:p>
            <a:p>
              <a:pPr algn="r" defTabSz="914400" eaLnBrk="1" fontAlgn="auto" hangingPunct="1">
                <a:spcBef>
                  <a:spcPts val="0"/>
                </a:spcBef>
                <a:spcAft>
                  <a:spcPts val="0"/>
                </a:spcAft>
                <a:defRPr/>
              </a:pPr>
              <a:r>
                <a:rPr lang="es-ES" b="1" u="sng" dirty="0">
                  <a:solidFill>
                    <a:srgbClr val="FFFFFF"/>
                  </a:solidFill>
                  <a:latin typeface="+mn-lt"/>
                </a:rPr>
                <a:t>Occidental</a:t>
              </a:r>
              <a:r>
                <a:rPr lang="es-ES" b="1" dirty="0">
                  <a:solidFill>
                    <a:srgbClr val="FFFFFF"/>
                  </a:solidFill>
                  <a:latin typeface="+mn-lt"/>
                </a:rPr>
                <a:t> </a:t>
              </a:r>
              <a:endParaRPr lang="es-SV" kern="0" dirty="0">
                <a:solidFill>
                  <a:sysClr val="windowText" lastClr="000000"/>
                </a:solidFill>
                <a:latin typeface="+mn-lt"/>
                <a:ea typeface="MS Mincho"/>
              </a:endParaRPr>
            </a:p>
            <a:p>
              <a:pPr algn="r" defTabSz="914400" eaLnBrk="1" fontAlgn="auto" hangingPunct="1">
                <a:spcBef>
                  <a:spcPts val="0"/>
                </a:spcBef>
                <a:spcAft>
                  <a:spcPts val="0"/>
                </a:spcAft>
                <a:defRPr/>
              </a:pPr>
              <a:r>
                <a:rPr lang="es-ES" b="1" dirty="0" smtClean="0">
                  <a:solidFill>
                    <a:srgbClr val="FFFFFF"/>
                  </a:solidFill>
                  <a:latin typeface="+mn-lt"/>
                </a:rPr>
                <a:t>14.8%</a:t>
              </a:r>
              <a:endParaRPr lang="es-SV" kern="0" dirty="0">
                <a:solidFill>
                  <a:sysClr val="windowText" lastClr="000000"/>
                </a:solidFill>
                <a:latin typeface="+mn-lt"/>
                <a:ea typeface="MS Mincho"/>
              </a:endParaRPr>
            </a:p>
          </p:txBody>
        </p:sp>
        <p:sp>
          <p:nvSpPr>
            <p:cNvPr id="18" name="Rectangle 9"/>
            <p:cNvSpPr>
              <a:spLocks noChangeArrowheads="1"/>
            </p:cNvSpPr>
            <p:nvPr/>
          </p:nvSpPr>
          <p:spPr bwMode="auto">
            <a:xfrm>
              <a:off x="1809745" y="1171287"/>
              <a:ext cx="1462509" cy="755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eaLnBrk="1" fontAlgn="auto" hangingPunct="1">
                <a:spcBef>
                  <a:spcPts val="0"/>
                </a:spcBef>
                <a:spcAft>
                  <a:spcPts val="0"/>
                </a:spcAft>
                <a:defRPr/>
              </a:pPr>
              <a:r>
                <a:rPr lang="es-ES" b="1" u="sng" dirty="0">
                  <a:solidFill>
                    <a:srgbClr val="000000"/>
                  </a:solidFill>
                  <a:latin typeface="+mn-lt"/>
                </a:rPr>
                <a:t>Zona Central</a:t>
              </a:r>
              <a:r>
                <a:rPr lang="es-ES" b="1" dirty="0">
                  <a:solidFill>
                    <a:srgbClr val="000000"/>
                  </a:solidFill>
                  <a:latin typeface="+mn-lt"/>
                </a:rPr>
                <a:t/>
              </a:r>
              <a:br>
                <a:rPr lang="es-ES" b="1" dirty="0">
                  <a:solidFill>
                    <a:srgbClr val="000000"/>
                  </a:solidFill>
                  <a:latin typeface="+mn-lt"/>
                </a:rPr>
              </a:br>
              <a:r>
                <a:rPr lang="es-ES" b="1" dirty="0" smtClean="0">
                  <a:solidFill>
                    <a:srgbClr val="000000"/>
                  </a:solidFill>
                  <a:latin typeface="+mn-lt"/>
                </a:rPr>
                <a:t>80.4%</a:t>
              </a:r>
              <a:endParaRPr lang="es-SV" kern="0" dirty="0">
                <a:solidFill>
                  <a:sysClr val="windowText" lastClr="000000"/>
                </a:solidFill>
                <a:latin typeface="+mn-lt"/>
                <a:ea typeface="MS Mincho"/>
              </a:endParaRPr>
            </a:p>
          </p:txBody>
        </p:sp>
        <p:sp>
          <p:nvSpPr>
            <p:cNvPr id="19" name="Rectangle 10"/>
            <p:cNvSpPr>
              <a:spLocks noChangeArrowheads="1"/>
            </p:cNvSpPr>
            <p:nvPr/>
          </p:nvSpPr>
          <p:spPr bwMode="auto">
            <a:xfrm>
              <a:off x="3638617" y="1656867"/>
              <a:ext cx="1424255" cy="78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eaLnBrk="1" fontAlgn="auto" hangingPunct="1">
                <a:spcBef>
                  <a:spcPts val="0"/>
                </a:spcBef>
                <a:spcAft>
                  <a:spcPts val="0"/>
                </a:spcAft>
                <a:defRPr/>
              </a:pPr>
              <a:r>
                <a:rPr lang="es-ES" b="1" u="sng" dirty="0">
                  <a:solidFill>
                    <a:srgbClr val="FFFFFF"/>
                  </a:solidFill>
                  <a:latin typeface="+mn-lt"/>
                </a:rPr>
                <a:t>Zona Oriental </a:t>
              </a:r>
              <a:br>
                <a:rPr lang="es-ES" b="1" u="sng" dirty="0">
                  <a:solidFill>
                    <a:srgbClr val="FFFFFF"/>
                  </a:solidFill>
                  <a:latin typeface="+mn-lt"/>
                </a:rPr>
              </a:br>
              <a:r>
                <a:rPr lang="es-ES" b="1" dirty="0" smtClean="0">
                  <a:solidFill>
                    <a:srgbClr val="FFFFFF"/>
                  </a:solidFill>
                  <a:latin typeface="+mn-lt"/>
                </a:rPr>
                <a:t>4.8%</a:t>
              </a:r>
              <a:endParaRPr lang="es-SV" kern="0" dirty="0">
                <a:solidFill>
                  <a:sysClr val="windowText" lastClr="000000"/>
                </a:solidFill>
                <a:latin typeface="+mn-lt"/>
                <a:ea typeface="MS Mincho"/>
              </a:endParaRPr>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5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NDICIÒN DE CUENTAS.potx" id="{9608FEA6-60DD-43E4-8716-4C8336E46A52}" vid="{06D90B72-F6C0-4619-8252-E41CA30FD9B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4640</TotalTime>
  <Words>4108</Words>
  <Application>Microsoft Office PowerPoint</Application>
  <PresentationFormat>Panorámica</PresentationFormat>
  <Paragraphs>500</Paragraphs>
  <Slides>49</Slides>
  <Notes>0</Notes>
  <HiddenSlides>11</HiddenSlides>
  <MMClips>0</MMClips>
  <ScaleCrop>false</ScaleCrop>
  <HeadingPairs>
    <vt:vector size="6" baseType="variant">
      <vt:variant>
        <vt:lpstr>Fuentes usadas</vt:lpstr>
      </vt:variant>
      <vt:variant>
        <vt:i4>14</vt:i4>
      </vt:variant>
      <vt:variant>
        <vt:lpstr>Tema</vt:lpstr>
      </vt:variant>
      <vt:variant>
        <vt:i4>1</vt:i4>
      </vt:variant>
      <vt:variant>
        <vt:lpstr>Títulos de diapositiva</vt:lpstr>
      </vt:variant>
      <vt:variant>
        <vt:i4>49</vt:i4>
      </vt:variant>
    </vt:vector>
  </HeadingPairs>
  <TitlesOfParts>
    <vt:vector size="64" baseType="lpstr">
      <vt:lpstr>Arial</vt:lpstr>
      <vt:lpstr>Arial Unicode MS</vt:lpstr>
      <vt:lpstr>Calibri</vt:lpstr>
      <vt:lpstr>Calibri Light</vt:lpstr>
      <vt:lpstr>Cambria</vt:lpstr>
      <vt:lpstr>Courier New</vt:lpstr>
      <vt:lpstr>Leelawadee</vt:lpstr>
      <vt:lpstr>メイリオ</vt:lpstr>
      <vt:lpstr>Montserrat</vt:lpstr>
      <vt:lpstr>MS Mincho</vt:lpstr>
      <vt:lpstr>Open Sans</vt:lpstr>
      <vt:lpstr>Source Sans Pro</vt:lpstr>
      <vt:lpstr>Times New Roman</vt:lpstr>
      <vt:lpstr>Wingdings</vt:lpstr>
      <vt:lpstr>5_Tema de Office</vt:lpstr>
      <vt:lpstr>Presentación de PowerPoint</vt:lpstr>
      <vt:lpstr>Contenido</vt:lpstr>
      <vt:lpstr>Resultados generales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Mejoras implementadas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Reconocimientos recibidos</vt:lpstr>
      <vt:lpstr>Presentación de PowerPoint</vt:lpstr>
      <vt:lpstr>Presentación de PowerPoint</vt:lpstr>
      <vt:lpstr>Presentación de PowerPoint</vt:lpstr>
      <vt:lpstr>Presentación de PowerPoint</vt:lpstr>
      <vt:lpstr>Presentación de PowerPoint</vt:lpstr>
      <vt:lpstr>Mecanismos de participación ciudadana</vt:lpstr>
      <vt:lpstr>Presentación de PowerPoint</vt:lpstr>
      <vt:lpstr>Contrataciones y adquisiciones, personal activo, denuncias y reclamos</vt:lpstr>
      <vt:lpstr>Presentación de PowerPoint</vt:lpstr>
      <vt:lpstr>Dificultades y acciones de mejora</vt:lpstr>
      <vt:lpstr>Presentación de PowerPoint</vt:lpstr>
      <vt:lpstr>Presentación de PowerPoint</vt:lpstr>
      <vt:lpstr>Gestión financiera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ICONIC</dc:title>
  <dc:creator>Musedsmh</dc:creator>
  <cp:lastModifiedBy>Evelin Janeth Soler de Torres</cp:lastModifiedBy>
  <cp:revision>471</cp:revision>
  <cp:lastPrinted>2018-07-04T16:22:56Z</cp:lastPrinted>
  <dcterms:created xsi:type="dcterms:W3CDTF">2017-01-10T11:09:36Z</dcterms:created>
  <dcterms:modified xsi:type="dcterms:W3CDTF">2019-10-07T22:17:46Z</dcterms:modified>
</cp:coreProperties>
</file>