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100" d="100"/>
          <a:sy n="100" d="100"/>
        </p:scale>
        <p:origin x="936" y="8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107FCA66-9E8C-41FB-8F91-E3F40C0C6374}">
      <dgm:prSet phldrT="[Texto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s-ES" sz="1600" dirty="0"/>
            <a:t>2 Hombres</a:t>
          </a:r>
          <a:endParaRPr lang="es-SV" sz="1600" dirty="0"/>
        </a:p>
      </dgm:t>
    </dgm:pt>
    <dgm:pt modelId="{2B281B3A-85DB-4871-AF25-4E392A520C26}" type="parTrans" cxnId="{08AF3F4B-614E-4E19-9BFA-C69FAD25F04E}">
      <dgm:prSet/>
      <dgm:spPr/>
      <dgm:t>
        <a:bodyPr/>
        <a:lstStyle/>
        <a:p>
          <a:endParaRPr lang="es-SV"/>
        </a:p>
      </dgm:t>
    </dgm:pt>
    <dgm:pt modelId="{1EACE317-8C0B-4420-A081-5B2C02542B14}" type="sibTrans" cxnId="{08AF3F4B-614E-4E19-9BFA-C69FAD25F04E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CB4E2538-044F-4292-9D06-2B711043DC66}" type="pres">
      <dgm:prSet presAssocID="{2B281B3A-85DB-4871-AF25-4E392A520C26}" presName="Name37" presStyleLbl="parChTrans1D2" presStyleIdx="1" presStyleCnt="2"/>
      <dgm:spPr/>
    </dgm:pt>
    <dgm:pt modelId="{9D8C822A-71EF-44DF-A3DC-3AD964884A55}" type="pres">
      <dgm:prSet presAssocID="{107FCA66-9E8C-41FB-8F91-E3F40C0C6374}" presName="hierRoot2" presStyleCnt="0">
        <dgm:presLayoutVars>
          <dgm:hierBranch val="init"/>
        </dgm:presLayoutVars>
      </dgm:prSet>
      <dgm:spPr/>
    </dgm:pt>
    <dgm:pt modelId="{6433E18B-0B43-4A80-B61F-C12462A692D1}" type="pres">
      <dgm:prSet presAssocID="{107FCA66-9E8C-41FB-8F91-E3F40C0C6374}" presName="rootComposite" presStyleCnt="0"/>
      <dgm:spPr/>
    </dgm:pt>
    <dgm:pt modelId="{46C204F9-3F8B-461B-B09F-AFC790E017FE}" type="pres">
      <dgm:prSet presAssocID="{107FCA66-9E8C-41FB-8F91-E3F40C0C6374}" presName="rootText" presStyleLbl="node2" presStyleIdx="1" presStyleCnt="2">
        <dgm:presLayoutVars>
          <dgm:chPref val="3"/>
        </dgm:presLayoutVars>
      </dgm:prSet>
      <dgm:spPr/>
    </dgm:pt>
    <dgm:pt modelId="{56D7122E-4ACE-4779-B418-C7992B0CA736}" type="pres">
      <dgm:prSet presAssocID="{107FCA66-9E8C-41FB-8F91-E3F40C0C6374}" presName="rootConnector" presStyleLbl="node2" presStyleIdx="1" presStyleCnt="2"/>
      <dgm:spPr/>
    </dgm:pt>
    <dgm:pt modelId="{76749A53-7844-4828-99A4-8848FA8372FA}" type="pres">
      <dgm:prSet presAssocID="{107FCA66-9E8C-41FB-8F91-E3F40C0C6374}" presName="hierChild4" presStyleCnt="0"/>
      <dgm:spPr/>
    </dgm:pt>
    <dgm:pt modelId="{2367CAA8-51F3-4DC1-8C78-0AF615D4435C}" type="pres">
      <dgm:prSet presAssocID="{107FCA66-9E8C-41FB-8F91-E3F40C0C6374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F8400C23-E10E-4D37-B407-6B6A4A1CAAEA}" type="presOf" srcId="{107FCA66-9E8C-41FB-8F91-E3F40C0C6374}" destId="{56D7122E-4ACE-4779-B418-C7992B0CA73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C0DC3F-950B-4E05-A44A-26C91F99CB0D}" type="presOf" srcId="{2B281B3A-85DB-4871-AF25-4E392A520C26}" destId="{CB4E2538-044F-4292-9D06-2B711043DC66}" srcOrd="0" destOrd="0" presId="urn:microsoft.com/office/officeart/2005/8/layout/orgChart1"/>
    <dgm:cxn modelId="{08AF3F4B-614E-4E19-9BFA-C69FAD25F04E}" srcId="{3DE7A9CF-E6C1-4D6B-8AA6-A71141C774E4}" destId="{107FCA66-9E8C-41FB-8F91-E3F40C0C6374}" srcOrd="1" destOrd="0" parTransId="{2B281B3A-85DB-4871-AF25-4E392A520C26}" sibTransId="{1EACE317-8C0B-4420-A081-5B2C02542B14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30DB29C5-A743-4462-9101-C2B04EA80FF2}" type="presOf" srcId="{107FCA66-9E8C-41FB-8F91-E3F40C0C6374}" destId="{46C204F9-3F8B-461B-B09F-AFC790E017F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82F2E1E6-2D33-44FB-921A-76C82DA88CA5}" type="presParOf" srcId="{83D2847A-64F1-4E49-B0D4-13B33A530AEE}" destId="{CB4E2538-044F-4292-9D06-2B711043DC66}" srcOrd="2" destOrd="0" presId="urn:microsoft.com/office/officeart/2005/8/layout/orgChart1"/>
    <dgm:cxn modelId="{38FE0AA4-2F0F-4AB5-A473-2DCEC56AAFAE}" type="presParOf" srcId="{83D2847A-64F1-4E49-B0D4-13B33A530AEE}" destId="{9D8C822A-71EF-44DF-A3DC-3AD964884A55}" srcOrd="3" destOrd="0" presId="urn:microsoft.com/office/officeart/2005/8/layout/orgChart1"/>
    <dgm:cxn modelId="{261909E7-22FB-4C46-8765-B74C0D3E2A72}" type="presParOf" srcId="{9D8C822A-71EF-44DF-A3DC-3AD964884A55}" destId="{6433E18B-0B43-4A80-B61F-C12462A692D1}" srcOrd="0" destOrd="0" presId="urn:microsoft.com/office/officeart/2005/8/layout/orgChart1"/>
    <dgm:cxn modelId="{44E606D0-76A8-4660-A7C0-5F49EEDE3606}" type="presParOf" srcId="{6433E18B-0B43-4A80-B61F-C12462A692D1}" destId="{46C204F9-3F8B-461B-B09F-AFC790E017FE}" srcOrd="0" destOrd="0" presId="urn:microsoft.com/office/officeart/2005/8/layout/orgChart1"/>
    <dgm:cxn modelId="{799F4C6C-E478-4B60-A548-F2DB7069B79C}" type="presParOf" srcId="{6433E18B-0B43-4A80-B61F-C12462A692D1}" destId="{56D7122E-4ACE-4779-B418-C7992B0CA736}" srcOrd="1" destOrd="0" presId="urn:microsoft.com/office/officeart/2005/8/layout/orgChart1"/>
    <dgm:cxn modelId="{20762B42-7F6F-4E18-855D-A43A4955676E}" type="presParOf" srcId="{9D8C822A-71EF-44DF-A3DC-3AD964884A55}" destId="{76749A53-7844-4828-99A4-8848FA8372FA}" srcOrd="1" destOrd="0" presId="urn:microsoft.com/office/officeart/2005/8/layout/orgChart1"/>
    <dgm:cxn modelId="{A242C0AB-51D4-453E-A7E8-269AC367D044}" type="presParOf" srcId="{9D8C822A-71EF-44DF-A3DC-3AD964884A55}" destId="{2367CAA8-51F3-4DC1-8C78-0AF615D4435C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21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86154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9"/>
              </a:lnTo>
              <a:lnTo>
                <a:pt x="575324" y="99849"/>
              </a:lnTo>
              <a:lnTo>
                <a:pt x="575324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810829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575324" y="0"/>
              </a:moveTo>
              <a:lnTo>
                <a:pt x="575324" y="99849"/>
              </a:lnTo>
              <a:lnTo>
                <a:pt x="0" y="99849"/>
              </a:lnTo>
              <a:lnTo>
                <a:pt x="0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0678" y="739"/>
          <a:ext cx="950950" cy="47547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Miembros</a:t>
          </a:r>
        </a:p>
      </dsp:txBody>
      <dsp:txXfrm>
        <a:off x="910678" y="739"/>
        <a:ext cx="950950" cy="475475"/>
      </dsp:txXfrm>
    </dsp:sp>
    <dsp:sp modelId="{BDDD5B13-6C24-454D-90E7-06E80FDCF246}">
      <dsp:nvSpPr>
        <dsp:cNvPr id="0" name=""/>
        <dsp:cNvSpPr/>
      </dsp:nvSpPr>
      <dsp:spPr>
        <a:xfrm>
          <a:off x="335353" y="675913"/>
          <a:ext cx="950950" cy="4754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335353" y="675913"/>
        <a:ext cx="950950" cy="475475"/>
      </dsp:txXfrm>
    </dsp:sp>
    <dsp:sp modelId="{C2477452-16FE-4718-BF85-9F902B926B6E}">
      <dsp:nvSpPr>
        <dsp:cNvPr id="0" name=""/>
        <dsp:cNvSpPr/>
      </dsp:nvSpPr>
      <dsp:spPr>
        <a:xfrm>
          <a:off x="1486003" y="675913"/>
          <a:ext cx="950950" cy="475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Hombres</a:t>
          </a:r>
        </a:p>
      </dsp:txBody>
      <dsp:txXfrm>
        <a:off x="1486003" y="675913"/>
        <a:ext cx="950950" cy="475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56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2538-044F-4292-9D06-2B711043DC66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46C204F9-3F8B-461B-B09F-AFC790E017FE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Hombres</a:t>
          </a:r>
          <a:endParaRPr lang="es-SV" sz="1600" kern="1200" dirty="0"/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28/1/2020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0721D5-F526-477A-B3E7-22D35C3B64CD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3E7425-C8CC-428E-871F-5DD511F2B814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5414E3-29FB-4358-BCC5-4CDC37FEA31C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5A75E-D692-4568-B83A-5BD662C4600C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F1EACA-65E8-4E27-AEF6-1822FC9BD1F2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F38435-5FF1-43FD-9D63-722C151CD0AF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A6AAF-75AF-4B84-80C4-BD5F06ADF1FF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A05D03-291E-439E-9517-701A86C7FEBC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4C1B2-48E0-4215-902A-FE745E3FC2C6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C4F51-FECD-4608-98A1-477139A0B15D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7B724-0426-4DA6-8E63-AFC4538868EA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452C6-E06E-4CEB-9158-85793E355335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A3263-9001-4B05-8E9B-8D51AC8D4C84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F327-0B41-4BFA-B59C-8D4459A8D25C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C99AD1-D9D6-4E81-B873-538F308F28BF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BBCF10-B18A-4B72-B920-4B4EE55CB40D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B1A11-4595-43C3-93E6-0A110EC147BF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ACFA3-8DE1-4C14-A1D0-0C89F8A1525C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F5D760-E84B-4C42-99A9-AE5680E08AE7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121CAA-35EB-49FF-B7FF-D0346497C03E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1D2340-309B-4F42-B801-FFF93F6022C9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29F6D-F3ED-4501-9DC4-988B50B757AF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3ADB5E-A8C3-419C-8957-E47E8A441882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134BE-4045-49A6-8221-6C9D396FEDE8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426DD-6281-49BD-B85B-C165A4639AD0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0762B8-BE90-4CF6-94B6-9671BF046699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37DC55-5AAB-4FEC-A4AE-6A7AD382F265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690511-E4E6-415A-8227-18F7AF043163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827F1-45AE-4206-B550-50B129E783AB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3CB93-717F-4D76-B33A-8962BA4ABBDE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3A381B-AAAE-44DB-BB28-BF4B9745AFD7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304C81-C7B1-47DD-86F6-10858E9A7F66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679DFB-10E7-41D9-8931-B8E9D61499F0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F2FBB-3CA8-4A16-A4A4-EA6DCC55F427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353686-B025-47A9-8FC6-374E0044220E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59C6C3-578E-4A2F-83EE-3AAD3054C5C8}" type="datetime1">
              <a:rPr lang="es-ES" smtClean="0"/>
              <a:t>28/01/2020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12.xml"/><Relationship Id="rId55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50.xml"/><Relationship Id="rId53" Type="http://schemas.openxmlformats.org/officeDocument/2006/relationships/slide" Target="slide7.xml"/><Relationship Id="rId58" Type="http://schemas.openxmlformats.org/officeDocument/2006/relationships/slide" Target="slide20.xml"/><Relationship Id="rId5" Type="http://schemas.openxmlformats.org/officeDocument/2006/relationships/slide" Target="slide4.xml"/><Relationship Id="rId19" Type="http://schemas.openxmlformats.org/officeDocument/2006/relationships/slide" Target="slide48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5.xml"/><Relationship Id="rId48" Type="http://schemas.openxmlformats.org/officeDocument/2006/relationships/slide" Target="slide45.xml"/><Relationship Id="rId56" Type="http://schemas.openxmlformats.org/officeDocument/2006/relationships/slide" Target="slide8.xml"/><Relationship Id="rId8" Type="http://schemas.openxmlformats.org/officeDocument/2006/relationships/slide" Target="slide16.xml"/><Relationship Id="rId51" Type="http://schemas.openxmlformats.org/officeDocument/2006/relationships/slide" Target="slide19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49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39.xml"/><Relationship Id="rId57" Type="http://schemas.openxmlformats.org/officeDocument/2006/relationships/slide" Target="slide10.xml"/><Relationship Id="rId10" Type="http://schemas.openxmlformats.org/officeDocument/2006/relationships/slide" Target="slide18.xml"/><Relationship Id="rId31" Type="http://schemas.openxmlformats.org/officeDocument/2006/relationships/slide" Target="slide29.xml"/><Relationship Id="rId44" Type="http://schemas.openxmlformats.org/officeDocument/2006/relationships/slide" Target="slide3.xml"/><Relationship Id="rId52" Type="http://schemas.openxmlformats.org/officeDocument/2006/relationships/slide" Target="slide5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80828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diciembre 2019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177347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hlinkClick r:id="rId58" action="ppaction://hlinksldjump"/>
              </a:rPr>
              <a:t>Unidad</a:t>
            </a:r>
            <a:r>
              <a:rPr lang="es-ES" sz="700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C3AA000-5C25-49B6-A236-CA9C1AE0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General:</a:t>
            </a:r>
          </a:p>
          <a:p>
            <a:pPr algn="ctr"/>
            <a:r>
              <a:rPr lang="es-SV" dirty="0">
                <a:latin typeface="+mn-lt"/>
              </a:rPr>
              <a:t>Lic. Mariano Arístides Bonilla </a:t>
            </a:r>
            <a:r>
              <a:rPr lang="es-SV" dirty="0" err="1">
                <a:latin typeface="+mn-lt"/>
              </a:rPr>
              <a:t>Bonilla</a:t>
            </a:r>
            <a:endParaRPr lang="es-SV" dirty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03F2273-96BA-4E6A-BD60-7D32E16A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10867246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E7605AF-907D-45AC-8D8A-E2E0C449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Riesgos:    </a:t>
            </a:r>
          </a:p>
          <a:p>
            <a:pPr algn="ctr"/>
            <a:r>
              <a:rPr lang="es-SV" dirty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54558638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Identificar, medir, controlar y divulgar todos los riesgos que enfrenta la Institución en sus operaciones.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pPr algn="ctr"/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Administrativo:   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  <a:r>
              <a:rPr lang="es-ES" b="1" dirty="0">
                <a:latin typeface="+mn-lt"/>
              </a:rPr>
              <a:t> </a:t>
            </a:r>
            <a:r>
              <a:rPr lang="es-ES" dirty="0">
                <a:latin typeface="+mn-lt"/>
              </a:rPr>
              <a:t>Lic. René Cuellar Marenco </a:t>
            </a:r>
          </a:p>
          <a:p>
            <a:pPr algn="ctr"/>
            <a:r>
              <a:rPr lang="es-ES" dirty="0">
                <a:latin typeface="+mn-lt"/>
              </a:rPr>
              <a:t>En funciones 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35355948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y Desarrollo Humano:</a:t>
            </a:r>
          </a:p>
          <a:p>
            <a:pPr algn="ctr"/>
            <a:r>
              <a:rPr lang="es-SV" dirty="0">
                <a:latin typeface="+mn-lt"/>
              </a:rPr>
              <a:t>Licda. Gladys Margarita Menéndez de Cárcamo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pPr algn="ctr"/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5528073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21945675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Lic. Edgar Romeo Rodríguez Herrera (Presidente)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Nelson Eduardo Fuentes </a:t>
            </a:r>
            <a:r>
              <a:rPr lang="es-SV" sz="1400" dirty="0" err="1">
                <a:latin typeface="+mn-lt"/>
              </a:rPr>
              <a:t>Menjívar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Ing. Herbert Danilo Alvarado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Arq. Gladys Esmeralda Manzanares Valiente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Ricardo Salvador Hernández Quirós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Junior Alejandro Ayala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73563941"/>
              </p:ext>
            </p:extLst>
          </p:nvPr>
        </p:nvGraphicFramePr>
        <p:xfrm>
          <a:off x="935596" y="4653136"/>
          <a:ext cx="2772308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19CF53-7D33-41D1-B122-11A27DDC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Organigrama vigente a diciembre de 2019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el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de normas ambientales en los programas, proyectos y acciones que la Institución desarrolla.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proyección financiera institucional, la gestión de fondos, así como la eficiente tramitación y pago de los distintos egresos del Fondo Social para la Vivienda.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Finanzas:        </a:t>
            </a:r>
          </a:p>
          <a:p>
            <a:pPr algn="ctr"/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Contabilidad:</a:t>
            </a:r>
          </a:p>
          <a:p>
            <a:pPr algn="ctr"/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Créditos:         </a:t>
            </a:r>
          </a:p>
          <a:p>
            <a:pPr algn="ctr"/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Préstamos      </a:t>
            </a:r>
          </a:p>
          <a:p>
            <a:pPr algn="ctr"/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</a:t>
            </a:r>
            <a:r>
              <a:rPr lang="es-SV" sz="1600" dirty="0" err="1">
                <a:latin typeface="+mn-lt"/>
              </a:rPr>
              <a:t>Jefry</a:t>
            </a:r>
            <a:r>
              <a:rPr lang="es-SV" sz="1600" dirty="0">
                <a:latin typeface="+mn-lt"/>
              </a:rPr>
              <a:t> Alexander </a:t>
            </a:r>
            <a:r>
              <a:rPr lang="es-SV" sz="1600" dirty="0" err="1">
                <a:latin typeface="+mn-lt"/>
              </a:rPr>
              <a:t>Caishpal</a:t>
            </a:r>
            <a:r>
              <a:rPr lang="es-SV" sz="1600" dirty="0">
                <a:latin typeface="+mn-lt"/>
              </a:rPr>
              <a:t> López (Presidente)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Obras 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>
                <a:latin typeface="+mn-lt"/>
              </a:rPr>
              <a:t>Lyz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Milizen</a:t>
            </a:r>
            <a:r>
              <a:rPr lang="es-SV" sz="1600" dirty="0">
                <a:latin typeface="+mn-lt"/>
              </a:rPr>
              <a:t> Carla </a:t>
            </a:r>
            <a:r>
              <a:rPr lang="es-SV" sz="1600" dirty="0" err="1">
                <a:latin typeface="+mn-lt"/>
              </a:rPr>
              <a:t>Samantha</a:t>
            </a:r>
            <a:r>
              <a:rPr lang="es-SV" sz="1600" dirty="0">
                <a:latin typeface="+mn-lt"/>
              </a:rPr>
              <a:t> Cerna de Gallegos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98741341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D714D59-BA02-407E-87DA-B74B865B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s-ES">
                <a:solidFill>
                  <a:prstClr val="black">
                    <a:tint val="75000"/>
                  </a:prstClr>
                </a:solidFill>
              </a:rPr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Legal:         </a:t>
            </a:r>
          </a:p>
          <a:p>
            <a:pPr algn="ctr"/>
            <a:r>
              <a:rPr lang="es-SV" dirty="0">
                <a:latin typeface="+mn-lt"/>
              </a:rPr>
              <a:t>Lic. Julio César Merino Escobar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Técnica Legal     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Escrituración:    </a:t>
            </a:r>
          </a:p>
          <a:p>
            <a:pPr algn="ctr"/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>
                <a:latin typeface="+mn-lt"/>
              </a:rPr>
              <a:t>Lic. Gregorio René Torres González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>
                <a:latin typeface="+mn-lt"/>
              </a:rPr>
              <a:t> </a:t>
            </a:r>
            <a:r>
              <a:rPr lang="es-ES" dirty="0">
                <a:latin typeface="+mn-lt"/>
              </a:rPr>
              <a:t>Lic. Carlos Alberto Chávez </a:t>
            </a:r>
          </a:p>
          <a:p>
            <a:pPr algn="ctr"/>
            <a:r>
              <a:rPr lang="es-ES" dirty="0">
                <a:latin typeface="+mn-lt"/>
              </a:rPr>
              <a:t>En funciones</a:t>
            </a:r>
            <a:endParaRPr lang="es-SV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Ing. Carlos Roberto Alvarado Celis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Angela </a:t>
            </a:r>
            <a:r>
              <a:rPr lang="es-SV" sz="1400" dirty="0" err="1">
                <a:latin typeface="+mn-lt"/>
              </a:rPr>
              <a:t>Lelany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Bigueur</a:t>
            </a:r>
            <a:r>
              <a:rPr lang="es-SV" sz="1400" dirty="0">
                <a:latin typeface="+mn-lt"/>
              </a:rPr>
              <a:t> González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13057351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740C643-CB8B-4C86-81A7-7D272FB8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Planificación:     </a:t>
            </a:r>
          </a:p>
          <a:p>
            <a:pPr algn="ctr"/>
            <a:r>
              <a:rPr lang="es-SV" dirty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>
                <a:latin typeface="+mn-lt"/>
              </a:rPr>
              <a:t> 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Planeación:</a:t>
            </a:r>
          </a:p>
          <a:p>
            <a:pPr algn="ctr"/>
            <a:r>
              <a:rPr lang="es-SV" dirty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pPr algn="ctr"/>
            <a:r>
              <a:rPr lang="es-SV" b="1" dirty="0">
                <a:latin typeface="+mn-lt"/>
              </a:rPr>
              <a:t>       </a:t>
            </a:r>
            <a:r>
              <a:rPr lang="es-SV" dirty="0">
                <a:latin typeface="+mn-lt"/>
              </a:rPr>
              <a:t>Lic. Ricardo Bonilla Viera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89710286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>
                <a:latin typeface="+mn-lt"/>
              </a:rPr>
              <a:t>Administrar eficientemente el inventario de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69179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Geisy</a:t>
            </a:r>
            <a:r>
              <a:rPr lang="es-SV" dirty="0">
                <a:latin typeface="+mn-lt"/>
              </a:rPr>
              <a:t> Diaz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7063686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923393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Promover, implementar y mantener la disponibilidad de los servicios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Santa Ana:   </a:t>
            </a:r>
          </a:p>
          <a:p>
            <a:pPr algn="ctr"/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069562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Fecha de vigencia de contrato:</a:t>
            </a:r>
          </a:p>
          <a:p>
            <a:pPr algn="ctr"/>
            <a:r>
              <a:rPr lang="es-SV" dirty="0">
                <a:latin typeface="+mn-lt"/>
              </a:rPr>
              <a:t>10 enero 2019 – 30 marzo 2020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</a:t>
            </a:r>
            <a:r>
              <a:rPr lang="es-SV" dirty="0" err="1">
                <a:latin typeface="+mn-lt"/>
              </a:rPr>
              <a:t>FSV</a:t>
            </a:r>
            <a:r>
              <a:rPr lang="es-SV" dirty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489C79-F3DB-45E8-88DE-6BA86C6A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 Miguel:   </a:t>
            </a:r>
          </a:p>
          <a:p>
            <a:pPr algn="ctr"/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757346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Coordinador de Sucursal:</a:t>
            </a:r>
          </a:p>
          <a:p>
            <a:pPr algn="ctr"/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83193271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Técnico:  </a:t>
            </a:r>
          </a:p>
          <a:p>
            <a:pPr algn="ctr"/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 y coordinar la elaboración y supervisión de </a:t>
            </a:r>
            <a:r>
              <a:rPr lang="es-SV" sz="1600" dirty="0" err="1">
                <a:latin typeface="+mn-lt"/>
              </a:rPr>
              <a:t>valúos</a:t>
            </a:r>
            <a:r>
              <a:rPr lang="es-SV" sz="1600" dirty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pPr algn="ctr"/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, entre otras atribuciones.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pPr algn="ctr"/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847446118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85EA489-5484-4C8A-A267-A0B37D6F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Gestionar la comunicación interna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que posicione al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de los clientes con servicios financieros de alta calidad.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Comunicaciones y Publicidad</a:t>
            </a:r>
          </a:p>
          <a:p>
            <a:pPr algn="ctr"/>
            <a:r>
              <a:rPr lang="es-SV" dirty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14486"/>
              </p:ext>
            </p:extLst>
          </p:nvPr>
        </p:nvGraphicFramePr>
        <p:xfrm>
          <a:off x="3180184" y="407707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33730F1-4D50-48F7-ACA9-C59C5C69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5038D6D-BF6B-4F3F-9836-93F5A294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45476834"/>
              </p:ext>
            </p:extLst>
          </p:nvPr>
        </p:nvGraphicFramePr>
        <p:xfrm>
          <a:off x="3036168" y="393305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9B0CDA2-B801-4C86-AA9C-C935A255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 diciembre de 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5430</TotalTime>
  <Words>4202</Words>
  <Application>Microsoft Office PowerPoint</Application>
  <PresentationFormat>Presentación en pantalla (4:3)</PresentationFormat>
  <Paragraphs>649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Garamond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Sussethy Yasmin Gamez Leon</cp:lastModifiedBy>
  <cp:revision>737</cp:revision>
  <cp:lastPrinted>2017-07-31T16:25:48Z</cp:lastPrinted>
  <dcterms:created xsi:type="dcterms:W3CDTF">2007-05-14T18:37:21Z</dcterms:created>
  <dcterms:modified xsi:type="dcterms:W3CDTF">2020-01-28T22:11:39Z</dcterms:modified>
</cp:coreProperties>
</file>