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2" d="100"/>
          <a:sy n="72" d="100"/>
        </p:scale>
        <p:origin x="1302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86154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9"/>
              </a:lnTo>
              <a:lnTo>
                <a:pt x="575324" y="99849"/>
              </a:lnTo>
              <a:lnTo>
                <a:pt x="575324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810829" y="476214"/>
          <a:ext cx="575324" cy="199699"/>
        </a:xfrm>
        <a:custGeom>
          <a:avLst/>
          <a:gdLst/>
          <a:ahLst/>
          <a:cxnLst/>
          <a:rect l="0" t="0" r="0" b="0"/>
          <a:pathLst>
            <a:path>
              <a:moveTo>
                <a:pt x="575324" y="0"/>
              </a:moveTo>
              <a:lnTo>
                <a:pt x="575324" y="99849"/>
              </a:lnTo>
              <a:lnTo>
                <a:pt x="0" y="99849"/>
              </a:lnTo>
              <a:lnTo>
                <a:pt x="0" y="199699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0678" y="739"/>
          <a:ext cx="950950" cy="47547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Miembros</a:t>
          </a:r>
        </a:p>
      </dsp:txBody>
      <dsp:txXfrm>
        <a:off x="910678" y="739"/>
        <a:ext cx="950950" cy="475475"/>
      </dsp:txXfrm>
    </dsp:sp>
    <dsp:sp modelId="{BDDD5B13-6C24-454D-90E7-06E80FDCF246}">
      <dsp:nvSpPr>
        <dsp:cNvPr id="0" name=""/>
        <dsp:cNvSpPr/>
      </dsp:nvSpPr>
      <dsp:spPr>
        <a:xfrm>
          <a:off x="335353" y="675913"/>
          <a:ext cx="950950" cy="4754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335353" y="675913"/>
        <a:ext cx="950950" cy="475475"/>
      </dsp:txXfrm>
    </dsp:sp>
    <dsp:sp modelId="{C2477452-16FE-4718-BF85-9F902B926B6E}">
      <dsp:nvSpPr>
        <dsp:cNvPr id="0" name=""/>
        <dsp:cNvSpPr/>
      </dsp:nvSpPr>
      <dsp:spPr>
        <a:xfrm>
          <a:off x="1486003" y="675913"/>
          <a:ext cx="950950" cy="475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Hombres</a:t>
          </a:r>
        </a:p>
      </dsp:txBody>
      <dsp:txXfrm>
        <a:off x="1486003" y="675913"/>
        <a:ext cx="950950" cy="475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29/7/2020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C681C-A29D-46F2-ACFB-18B287B1678B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0AC48-79F6-4935-BE45-9F849842C4E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1EC83-1EFF-43C6-A015-8B2779BF669A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272989-7D92-4E44-BAC2-9B73CE4AB93F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ED68A-4F30-434C-AC25-C184137AAD2D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4E42A-048B-4143-A74E-F82F362C7FB5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90606-B222-4B9F-AB48-1877DE09348F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94B49-3B0D-4F99-8643-1821EE4140B7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4073EC-A7E1-413C-BC60-440EAFF63AC3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3463D-7D45-4DC8-8E08-022CABE17B84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1A329-791F-4B12-922C-4FB89EE86D6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8C2F9-2FBA-469D-B8AF-DF60D6CB321F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4CB196-D205-4A35-A32D-87F4D2097E6C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957A6-BD7A-42C8-AC18-B46B7117942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81BF82-DFE2-4655-9C4F-3AE224158C48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68B30-102B-440E-9635-A8EC9AEE9A7C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1770FC-31E9-4D88-95D0-5C21077BFD78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A7F434-9C7B-4B3C-8BE8-BC2F43A122D3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A9A0D-7644-44D4-BA2F-B4A7429A6482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1802EC-8084-4B50-95D3-62D80D97335E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1F843F-1055-495F-91EE-22AFA584E75D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53816F-92D7-4F34-920D-C8DE7FD72EE8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111FF-3998-46F7-A73D-02D2170E3ABE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B2F04-7EB8-4F0B-9F4D-5CD2C28DD52A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B6FD45-B171-47AA-8121-48230ADBCB78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54669E-BBD5-43B3-A09C-0089B726C166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E371D3-12F9-4E6B-97CE-FE74A0A08F51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077891-0516-4DF8-8896-7BAFEB3648EC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2EB65E-4482-4E58-AB2F-4A1ECC6F09D4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382B0-5174-4DD7-8267-4ACF0CFDB70C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5855D5-E62D-41C5-9ACC-945078BD9E1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30A28A-4CCA-4455-8C18-D29F93892DD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4ACC96-49C2-4C87-8442-9062A1ECAAB2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C9D214-89E6-4D77-9E1B-EE551DF88AD1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6D0693-6ED7-4A52-808D-265A4348283E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7E2068-47A1-4265-B897-CF38AD14ED10}" type="datetime1">
              <a:rPr lang="es-ES" smtClean="0"/>
              <a:t>29/07/2020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12.xml"/><Relationship Id="rId55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50.xml"/><Relationship Id="rId53" Type="http://schemas.openxmlformats.org/officeDocument/2006/relationships/slide" Target="slide7.xml"/><Relationship Id="rId58" Type="http://schemas.openxmlformats.org/officeDocument/2006/relationships/slide" Target="slide20.xml"/><Relationship Id="rId5" Type="http://schemas.openxmlformats.org/officeDocument/2006/relationships/slide" Target="slide4.xml"/><Relationship Id="rId19" Type="http://schemas.openxmlformats.org/officeDocument/2006/relationships/slide" Target="slide48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5.xml"/><Relationship Id="rId48" Type="http://schemas.openxmlformats.org/officeDocument/2006/relationships/slide" Target="slide45.xml"/><Relationship Id="rId56" Type="http://schemas.openxmlformats.org/officeDocument/2006/relationships/slide" Target="slide8.xml"/><Relationship Id="rId8" Type="http://schemas.openxmlformats.org/officeDocument/2006/relationships/slide" Target="slide16.xml"/><Relationship Id="rId51" Type="http://schemas.openxmlformats.org/officeDocument/2006/relationships/slide" Target="slide19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49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39.xml"/><Relationship Id="rId57" Type="http://schemas.openxmlformats.org/officeDocument/2006/relationships/slide" Target="slide10.xml"/><Relationship Id="rId10" Type="http://schemas.openxmlformats.org/officeDocument/2006/relationships/slide" Target="slide18.xml"/><Relationship Id="rId31" Type="http://schemas.openxmlformats.org/officeDocument/2006/relationships/slide" Target="slide29.xml"/><Relationship Id="rId44" Type="http://schemas.openxmlformats.org/officeDocument/2006/relationships/slide" Target="slide3.xml"/><Relationship Id="rId52" Type="http://schemas.openxmlformats.org/officeDocument/2006/relationships/slide" Target="slide5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80828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marzo 2020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177347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hlinkClick r:id="rId58" action="ppaction://hlinksldjump"/>
              </a:rPr>
              <a:t>Unidad</a:t>
            </a:r>
            <a:r>
              <a:rPr lang="es-ES" sz="700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General:</a:t>
            </a:r>
          </a:p>
          <a:p>
            <a:pPr algn="ctr"/>
            <a:r>
              <a:rPr lang="es-SV" dirty="0">
                <a:latin typeface="+mn-lt"/>
              </a:rPr>
              <a:t>Lic. Mariano Arístides Bonilla </a:t>
            </a:r>
            <a:r>
              <a:rPr lang="es-SV" dirty="0" err="1">
                <a:latin typeface="+mn-lt"/>
              </a:rPr>
              <a:t>Bonilla</a:t>
            </a:r>
            <a:endParaRPr lang="es-SV" dirty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902903121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10867246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918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Riesgos:    </a:t>
            </a:r>
          </a:p>
          <a:p>
            <a:pPr algn="ctr"/>
            <a:r>
              <a:rPr lang="es-SV" dirty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19498916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Identificar, medir, controlar y divulgar todos los riesgos que enfrenta la Institución en sus operaciones.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pPr algn="ctr"/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11760" y="3070701"/>
            <a:ext cx="442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Administrativo:     </a:t>
            </a:r>
          </a:p>
          <a:p>
            <a:pPr algn="ctr"/>
            <a:r>
              <a:rPr lang="es-SV" dirty="0">
                <a:latin typeface="+mn-lt"/>
              </a:rPr>
              <a:t> Ing. Alberto Orlando Brizuela </a:t>
            </a:r>
            <a:r>
              <a:rPr lang="es-SV" sz="1600" dirty="0">
                <a:latin typeface="+mn-lt"/>
              </a:rPr>
              <a:t>conocido por </a:t>
            </a:r>
            <a:r>
              <a:rPr lang="es-SV" dirty="0">
                <a:latin typeface="+mn-lt"/>
              </a:rPr>
              <a:t>Rolando Roberto Brizuela Ramos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71313059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y Desarrollo Humano:</a:t>
            </a:r>
          </a:p>
          <a:p>
            <a:pPr algn="ctr"/>
            <a:r>
              <a:rPr lang="es-SV" dirty="0">
                <a:latin typeface="+mn-lt"/>
              </a:rPr>
              <a:t>Lic. Rogelio Castro Reyes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29156649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pPr algn="ctr"/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1354777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14681595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Lic. Edgar Romeo Rodríguez Herrera (Presidente)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Nelson Eduardo Fuentes </a:t>
            </a:r>
            <a:r>
              <a:rPr lang="es-SV" sz="1400" dirty="0" err="1">
                <a:latin typeface="+mn-lt"/>
              </a:rPr>
              <a:t>Menjívar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Junior Alejandro Ayala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340460208"/>
              </p:ext>
            </p:extLst>
          </p:nvPr>
        </p:nvGraphicFramePr>
        <p:xfrm>
          <a:off x="935596" y="4653136"/>
          <a:ext cx="2772308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el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de normas ambientales en los programas, proyectos y acciones que la Institución desarrolla.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proyección financiera institucional, la gestión de fondos, así como la eficiente tramitación y pago de los distintos egresos del Fondo Social para la Vivienda.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Finanzas:        </a:t>
            </a:r>
          </a:p>
          <a:p>
            <a:pPr algn="ctr"/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Contabilidad:</a:t>
            </a:r>
          </a:p>
          <a:p>
            <a:pPr algn="ctr"/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4779589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Créditos:         </a:t>
            </a:r>
          </a:p>
          <a:p>
            <a:pPr algn="ctr"/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96908907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Préstamos      </a:t>
            </a:r>
          </a:p>
          <a:p>
            <a:pPr algn="ctr"/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 </a:t>
            </a:r>
            <a:r>
              <a:rPr lang="pt-BR" sz="1600" dirty="0">
                <a:latin typeface="+mn-lt"/>
              </a:rPr>
              <a:t>Sr. Jefry Alexander Caishpal López </a:t>
            </a:r>
            <a:r>
              <a:rPr lang="es-SV" sz="1600" dirty="0">
                <a:latin typeface="+mn-lt"/>
              </a:rPr>
              <a:t>(Presidente)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Obras 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>
                <a:latin typeface="+mn-lt"/>
              </a:rPr>
              <a:t>Lyz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Milizen</a:t>
            </a:r>
            <a:r>
              <a:rPr lang="es-SV" sz="1600" dirty="0">
                <a:latin typeface="+mn-lt"/>
              </a:rPr>
              <a:t> Carla </a:t>
            </a:r>
            <a:r>
              <a:rPr lang="es-SV" sz="1600" dirty="0" err="1">
                <a:latin typeface="+mn-lt"/>
              </a:rPr>
              <a:t>Samantha</a:t>
            </a:r>
            <a:r>
              <a:rPr lang="es-SV" sz="1600" dirty="0">
                <a:latin typeface="+mn-lt"/>
              </a:rPr>
              <a:t> Cerna de Gallegos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198812890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3104964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Legal:         </a:t>
            </a:r>
          </a:p>
          <a:p>
            <a:pPr algn="ctr"/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Técnica Legal     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3572662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Escrituración:    </a:t>
            </a:r>
          </a:p>
          <a:p>
            <a:pPr algn="ctr"/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>
                <a:latin typeface="+mn-lt"/>
              </a:rPr>
              <a:t>Lic. Gregorio René Torres González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>
                <a:latin typeface="+mn-lt"/>
              </a:rPr>
              <a:t> Ing. Salvador Enrique </a:t>
            </a:r>
            <a:r>
              <a:rPr lang="es-SV" dirty="0" err="1">
                <a:latin typeface="+mn-lt"/>
              </a:rPr>
              <a:t>Bendek</a:t>
            </a:r>
            <a:r>
              <a:rPr lang="es-SV" dirty="0">
                <a:latin typeface="+mn-lt"/>
              </a:rPr>
              <a:t>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81826147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Ing. Carlos Roberto Alvarado Celis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757158401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Planificación:     </a:t>
            </a:r>
          </a:p>
          <a:p>
            <a:pPr algn="ctr"/>
            <a:r>
              <a:rPr lang="es-SV" dirty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>
                <a:latin typeface="+mn-lt"/>
              </a:rPr>
              <a:t> 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Planeación:</a:t>
            </a:r>
          </a:p>
          <a:p>
            <a:pPr algn="ctr"/>
            <a:r>
              <a:rPr lang="es-SV" dirty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42631972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pPr algn="ctr"/>
            <a:r>
              <a:rPr lang="es-SV" b="1" dirty="0">
                <a:latin typeface="+mn-lt"/>
              </a:rPr>
              <a:t>       </a:t>
            </a:r>
            <a:r>
              <a:rPr lang="es-SV" dirty="0">
                <a:latin typeface="+mn-lt"/>
              </a:rPr>
              <a:t>Lic. Ricardo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87782385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>
                <a:latin typeface="+mn-lt"/>
              </a:rPr>
              <a:t>Administrar eficientemente el inventario de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29232622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86931426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923393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Promover, implementar y mantener la disponibilidad de los servicios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Santa Ana:   </a:t>
            </a:r>
          </a:p>
          <a:p>
            <a:pPr algn="ctr"/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5667263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Aníbal Augusto Elías Reyes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Fecha de vigencia de contrato:</a:t>
            </a:r>
          </a:p>
          <a:p>
            <a:pPr algn="ctr"/>
            <a:r>
              <a:rPr lang="es-SV" dirty="0">
                <a:latin typeface="+mn-lt"/>
              </a:rPr>
              <a:t>06 enero 2020 – 31 marzo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</a:t>
            </a:r>
            <a:r>
              <a:rPr lang="es-SV" dirty="0" err="1">
                <a:latin typeface="+mn-lt"/>
              </a:rPr>
              <a:t>FSV</a:t>
            </a:r>
            <a:r>
              <a:rPr lang="es-SV" dirty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 Miguel:   </a:t>
            </a:r>
          </a:p>
          <a:p>
            <a:pPr algn="ctr"/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757346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Coordinador de Sucursal:</a:t>
            </a:r>
          </a:p>
          <a:p>
            <a:pPr algn="ctr"/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57621899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Técnico:  </a:t>
            </a:r>
          </a:p>
          <a:p>
            <a:pPr algn="ctr"/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 y coordinar la elaboración y supervisión de </a:t>
            </a:r>
            <a:r>
              <a:rPr lang="es-SV" sz="1600" dirty="0" err="1">
                <a:latin typeface="+mn-lt"/>
              </a:rPr>
              <a:t>valúos</a:t>
            </a:r>
            <a:r>
              <a:rPr lang="es-SV" sz="1600" dirty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pPr algn="ctr"/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, entre otras atribuciones.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pPr algn="ctr"/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563309560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Gestionar la comunicación interna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que posicione al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de los clientes con servicios financieros de alta calidad.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Comunicaciones y Publicidad</a:t>
            </a:r>
          </a:p>
          <a:p>
            <a:pPr algn="ctr"/>
            <a:r>
              <a:rPr lang="es-SV" dirty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14486"/>
              </p:ext>
            </p:extLst>
          </p:nvPr>
        </p:nvGraphicFramePr>
        <p:xfrm>
          <a:off x="3180184" y="407707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25086852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45476834"/>
              </p:ext>
            </p:extLst>
          </p:nvPr>
        </p:nvGraphicFramePr>
        <p:xfrm>
          <a:off x="3036168" y="393305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marzo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5997</TotalTime>
  <Words>4149</Words>
  <Application>Microsoft Office PowerPoint</Application>
  <PresentationFormat>Presentación en pantalla (4:3)</PresentationFormat>
  <Paragraphs>647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Garamond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760</cp:revision>
  <cp:lastPrinted>2017-07-31T16:25:48Z</cp:lastPrinted>
  <dcterms:created xsi:type="dcterms:W3CDTF">2007-05-14T18:37:21Z</dcterms:created>
  <dcterms:modified xsi:type="dcterms:W3CDTF">2020-07-29T14:30:50Z</dcterms:modified>
</cp:coreProperties>
</file>