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72" d="100"/>
          <a:sy n="72" d="100"/>
        </p:scale>
        <p:origin x="1314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</a:t>
          </a:r>
        </a:p>
        <a:p>
          <a:r>
            <a:rPr lang="es-SV" sz="1100" dirty="0"/>
            <a:t>(Actualmente se tienen dos vacancias)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/>
            <a:t>(Actualmente se tienen dos vacancias)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1/8/2020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7F7C8-DA0A-4266-AA96-72DDB71FAE2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E5FA30-69D9-4B64-8BD2-B34FADEFE4E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BF68B2-85A6-41C5-9640-7569CD90833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12DB8-747C-4301-8CBE-9B7D60D36C2C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A94E0-E4C3-444A-B96D-B42F3CE02419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F67F1-83CC-403C-9606-CA1F33EEB7A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D250A0-D343-41E9-90AC-23C8ADAB9357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76A26D-0CE5-4D1D-AA75-49EEE2E4C4D9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356E2-C7C1-4BDF-8CF0-E215CC4873F9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5805EC-C625-4360-9523-6135D14CE05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57A2A-F0F5-472A-9F37-E7B7028C493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798985-1C24-4C07-A803-CDBE11810F60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B11309-9D96-47F1-975B-3AEEF6014547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1F3B8-6FC4-4499-88AF-37E2549C00A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544C2F-19A1-4BDB-97FC-3AB7644C1308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820EF-910B-420A-BC87-963C647473D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25A69-839A-44DE-9C65-887947E185A0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CCDB85-3FB9-4A7C-9C5B-39D1946CBAB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A34388-4707-4CD1-AFCC-EB3D28D3539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E925D-AAE5-4A3A-8F3A-15248F9DA3A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F1B827-DB5B-42F2-B94D-CC3D19B0D3C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C9DA09-7D5D-4000-9F99-8D835591D826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A346F7-6DCD-4374-9C6E-DCB44EFA2282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97DA52-2010-4B16-93C3-BABB53A2144D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DB9C0-75E9-4A19-B248-F0A9EB2B642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6796D-53B2-4542-AB4F-2BAFA4F8153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7957A5-F075-44B9-8550-660D8D5296B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A0358-7DFD-4EAD-AF6B-09E256F81AC9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EE628-E340-4DFA-9164-36036E801609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16442-F6D2-430C-AB68-5842C9BD5B2E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3C8-F843-47EA-AF02-066B6D19D6FD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F0BB7-E6B0-4CFD-AF2E-530A326727E1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A764FB-9AF8-4887-894B-70D818CD4A50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A91CCE-F38A-469D-A72E-D995A1417CD2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E30E2D-2FF1-4EED-8B9F-2D27F331FC2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398531-02B2-492C-B9E6-94D52390716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12.xml"/><Relationship Id="rId55" Type="http://schemas.openxmlformats.org/officeDocument/2006/relationships/slide" Target="slide8.xml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50.xml"/><Relationship Id="rId53" Type="http://schemas.openxmlformats.org/officeDocument/2006/relationships/slide" Target="slide7.xml"/><Relationship Id="rId5" Type="http://schemas.openxmlformats.org/officeDocument/2006/relationships/slide" Target="slide4.xml"/><Relationship Id="rId19" Type="http://schemas.openxmlformats.org/officeDocument/2006/relationships/slide" Target="slide48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5.xml"/><Relationship Id="rId48" Type="http://schemas.openxmlformats.org/officeDocument/2006/relationships/slide" Target="slide45.xml"/><Relationship Id="rId56" Type="http://schemas.openxmlformats.org/officeDocument/2006/relationships/slide" Target="slide10.xml"/><Relationship Id="rId8" Type="http://schemas.openxmlformats.org/officeDocument/2006/relationships/slide" Target="slide16.xml"/><Relationship Id="rId51" Type="http://schemas.openxmlformats.org/officeDocument/2006/relationships/slide" Target="slide19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49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39.xml"/><Relationship Id="rId57" Type="http://schemas.openxmlformats.org/officeDocument/2006/relationships/slide" Target="slide20.xml"/><Relationship Id="rId10" Type="http://schemas.openxmlformats.org/officeDocument/2006/relationships/slide" Target="slide18.xml"/><Relationship Id="rId31" Type="http://schemas.openxmlformats.org/officeDocument/2006/relationships/slide" Target="slide29.xml"/><Relationship Id="rId44" Type="http://schemas.openxmlformats.org/officeDocument/2006/relationships/slide" Target="slide3.xml"/><Relationship Id="rId52" Type="http://schemas.openxmlformats.org/officeDocument/2006/relationships/slide" Target="slide5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194682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681673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166285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5082425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535110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575556" y="523114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30159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>
            <a:cxnSpLocks/>
          </p:cNvCxnSpPr>
          <p:nvPr/>
        </p:nvCxnSpPr>
        <p:spPr>
          <a:xfrm>
            <a:off x="6336196" y="3933825"/>
            <a:ext cx="0" cy="129124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79715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5229200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437112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905164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373216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841268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23528" y="1376772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julio 2020           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177347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hlinkClick r:id="rId57" action="ppaction://hlinksldjump"/>
              </a:rPr>
              <a:t>Unidad</a:t>
            </a:r>
            <a:r>
              <a:rPr lang="es-ES" sz="700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BB02F09-5B42-442D-BEC5-2923C5A819FF}"/>
              </a:ext>
            </a:extLst>
          </p:cNvPr>
          <p:cNvSpPr txBox="1"/>
          <p:nvPr/>
        </p:nvSpPr>
        <p:spPr>
          <a:xfrm>
            <a:off x="323528" y="872716"/>
            <a:ext cx="2723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latin typeface="+mn-lt"/>
              </a:rPr>
              <a:t>Fecha de vigencia</a:t>
            </a:r>
            <a:r>
              <a:rPr lang="es-ES" sz="1000" dirty="0">
                <a:latin typeface="+mn-lt"/>
              </a:rPr>
              <a:t>:   02 de julio de 2020</a:t>
            </a:r>
          </a:p>
          <a:p>
            <a:r>
              <a:rPr lang="es-ES" sz="1000" b="1" dirty="0">
                <a:latin typeface="+mn-lt"/>
              </a:rPr>
              <a:t>Autorización:</a:t>
            </a:r>
            <a:r>
              <a:rPr lang="es-ES" sz="1000" dirty="0">
                <a:latin typeface="+mn-lt"/>
              </a:rPr>
              <a:t>            JD </a:t>
            </a:r>
            <a:r>
              <a:rPr lang="es-ES" sz="1000" dirty="0" err="1">
                <a:latin typeface="+mn-lt"/>
              </a:rPr>
              <a:t>N°</a:t>
            </a:r>
            <a:r>
              <a:rPr lang="es-ES" sz="1000" dirty="0">
                <a:latin typeface="+mn-lt"/>
              </a:rPr>
              <a:t> 102/2020 punto XIV</a:t>
            </a:r>
          </a:p>
          <a:p>
            <a:r>
              <a:rPr lang="es-ES" sz="1000" b="1" dirty="0">
                <a:latin typeface="+mn-lt"/>
              </a:rPr>
              <a:t>Versión:</a:t>
            </a:r>
            <a:r>
              <a:rPr lang="es-ES" sz="1000" dirty="0">
                <a:latin typeface="+mn-lt"/>
              </a:rPr>
              <a:t>                      23</a:t>
            </a:r>
            <a:endParaRPr lang="es-SV" sz="1000" dirty="0">
              <a:latin typeface="+mn-lt"/>
            </a:endParaRPr>
          </a:p>
        </p:txBody>
      </p:sp>
      <p:cxnSp>
        <p:nvCxnSpPr>
          <p:cNvPr id="125" name="293 Conector recto">
            <a:extLst>
              <a:ext uri="{FF2B5EF4-FFF2-40B4-BE49-F238E27FC236}">
                <a16:creationId xmlns:a16="http://schemas.microsoft.com/office/drawing/2014/main" id="{29FC769A-DCFC-43E6-9B8B-112DB0CF4702}"/>
              </a:ext>
            </a:extLst>
          </p:cNvPr>
          <p:cNvCxnSpPr/>
          <p:nvPr/>
        </p:nvCxnSpPr>
        <p:spPr>
          <a:xfrm>
            <a:off x="7405712" y="43783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99 Forma libre">
            <a:hlinkClick r:id="rId36" action="ppaction://hlinksldjump"/>
            <a:extLst>
              <a:ext uri="{FF2B5EF4-FFF2-40B4-BE49-F238E27FC236}">
                <a16:creationId xmlns:a16="http://schemas.microsoft.com/office/drawing/2014/main" id="{63B477DB-43B0-4924-A554-152693AAA960}"/>
              </a:ext>
            </a:extLst>
          </p:cNvPr>
          <p:cNvSpPr/>
          <p:nvPr/>
        </p:nvSpPr>
        <p:spPr bwMode="auto">
          <a:xfrm>
            <a:off x="6491664" y="4015279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30" name="179 Conector recto">
            <a:extLst>
              <a:ext uri="{FF2B5EF4-FFF2-40B4-BE49-F238E27FC236}">
                <a16:creationId xmlns:a16="http://schemas.microsoft.com/office/drawing/2014/main" id="{0592B350-A4DC-4278-9BF4-F28047746AE8}"/>
              </a:ext>
            </a:extLst>
          </p:cNvPr>
          <p:cNvCxnSpPr>
            <a:cxnSpLocks/>
          </p:cNvCxnSpPr>
          <p:nvPr/>
        </p:nvCxnSpPr>
        <p:spPr>
          <a:xfrm>
            <a:off x="7164288" y="4185084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General:</a:t>
            </a:r>
          </a:p>
          <a:p>
            <a:pPr algn="ctr"/>
            <a:r>
              <a:rPr lang="es-SV" dirty="0">
                <a:latin typeface="+mn-lt"/>
              </a:rPr>
              <a:t>Lic. Mariano Arístides Bonilla </a:t>
            </a:r>
            <a:r>
              <a:rPr lang="es-SV" dirty="0" err="1">
                <a:latin typeface="+mn-lt"/>
              </a:rPr>
              <a:t>Bonilla</a:t>
            </a:r>
            <a:endParaRPr lang="es-SV" dirty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38181072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787282039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918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Riesgos:    </a:t>
            </a:r>
          </a:p>
          <a:p>
            <a:pPr algn="ctr"/>
            <a:r>
              <a:rPr lang="es-SV" dirty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40305210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Identificar, medir, controlar y divulgar todos los riesgos que enfrenta la Institución en sus operaciones.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pPr algn="ctr"/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11760" y="3070701"/>
            <a:ext cx="442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Administrativo:     </a:t>
            </a:r>
          </a:p>
          <a:p>
            <a:pPr algn="ctr"/>
            <a:r>
              <a:rPr lang="es-SV" dirty="0">
                <a:latin typeface="+mn-lt"/>
              </a:rPr>
              <a:t> Ing. Alberto Orlando Brizuela </a:t>
            </a:r>
            <a:r>
              <a:rPr lang="es-SV" sz="1600" dirty="0">
                <a:latin typeface="+mn-lt"/>
              </a:rPr>
              <a:t>conocido por </a:t>
            </a:r>
            <a:r>
              <a:rPr lang="es-SV" dirty="0">
                <a:latin typeface="+mn-lt"/>
              </a:rPr>
              <a:t>Rolando Roberto Brizuela Ramos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5682660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y Desarrollo Humano:</a:t>
            </a:r>
          </a:p>
          <a:p>
            <a:pPr algn="ctr"/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3847474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pPr algn="ctr"/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29695609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14681595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Nelson Eduardo Fuentes </a:t>
            </a:r>
            <a:r>
              <a:rPr lang="es-SV" sz="1400" dirty="0" err="1">
                <a:latin typeface="+mn-lt"/>
              </a:rPr>
              <a:t>Menjívar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913167598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el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de normas ambientales en los programas, proyectos y acciones que la Institución desarrolla.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411760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proyección financiera institucional, la gestión de fondos, así como la eficiente tramitación y pago de los distintos egresos del Fondo Social para la Vivienda.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Finanzas:        </a:t>
            </a:r>
          </a:p>
          <a:p>
            <a:pPr algn="ctr"/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Contabilidad:</a:t>
            </a:r>
          </a:p>
          <a:p>
            <a:pPr algn="ctr"/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5027693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Créditos:         </a:t>
            </a:r>
          </a:p>
          <a:p>
            <a:pPr algn="ctr"/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776615"/>
              </p:ext>
            </p:extLst>
          </p:nvPr>
        </p:nvGraphicFramePr>
        <p:xfrm>
          <a:off x="328819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90033087"/>
              </p:ext>
            </p:extLst>
          </p:nvPr>
        </p:nvGraphicFramePr>
        <p:xfrm>
          <a:off x="325219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Préstamos      </a:t>
            </a:r>
          </a:p>
          <a:p>
            <a:pPr algn="ctr"/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 </a:t>
            </a:r>
            <a:r>
              <a:rPr lang="pt-BR" sz="1600" dirty="0">
                <a:latin typeface="+mn-lt"/>
              </a:rPr>
              <a:t>Sr. Jefry Alexander Caishpal López </a:t>
            </a:r>
            <a:r>
              <a:rPr lang="es-SV" sz="1600" dirty="0">
                <a:latin typeface="+mn-lt"/>
              </a:rPr>
              <a:t>(Presidente)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Obras 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>
                <a:latin typeface="+mn-lt"/>
              </a:rPr>
              <a:t>Lyz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Milizen</a:t>
            </a:r>
            <a:r>
              <a:rPr lang="es-SV" sz="1600" dirty="0">
                <a:latin typeface="+mn-lt"/>
              </a:rPr>
              <a:t> Carla </a:t>
            </a:r>
            <a:r>
              <a:rPr lang="es-SV" sz="1600" dirty="0" err="1">
                <a:latin typeface="+mn-lt"/>
              </a:rPr>
              <a:t>Samantha</a:t>
            </a:r>
            <a:r>
              <a:rPr lang="es-SV" sz="1600" dirty="0">
                <a:latin typeface="+mn-lt"/>
              </a:rPr>
              <a:t> Cerna de Gallegos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198812890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3104964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Legal:         </a:t>
            </a:r>
          </a:p>
          <a:p>
            <a:pPr algn="ctr"/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22779492"/>
              </p:ext>
            </p:extLst>
          </p:nvPr>
        </p:nvGraphicFramePr>
        <p:xfrm>
          <a:off x="3059832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Técnica Legal     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555867891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Escrituración:    </a:t>
            </a:r>
          </a:p>
          <a:p>
            <a:pPr algn="ctr"/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>
                <a:latin typeface="+mn-lt"/>
              </a:rPr>
              <a:t>Lic. Gregorio René Torres González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>
                <a:latin typeface="+mn-lt"/>
              </a:rPr>
              <a:t> Ing. Salvador Enrique </a:t>
            </a:r>
            <a:r>
              <a:rPr lang="es-SV" dirty="0" err="1">
                <a:latin typeface="+mn-lt"/>
              </a:rPr>
              <a:t>Bendek</a:t>
            </a:r>
            <a:r>
              <a:rPr lang="es-SV" dirty="0">
                <a:latin typeface="+mn-lt"/>
              </a:rPr>
              <a:t>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7713541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Ing. Carlos Roberto Alvarado Celis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13540416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Planificación:     </a:t>
            </a:r>
          </a:p>
          <a:p>
            <a:pPr algn="ctr"/>
            <a:r>
              <a:rPr lang="es-SV" dirty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>
                <a:latin typeface="+mn-lt"/>
              </a:rPr>
              <a:t> 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Planeación:</a:t>
            </a:r>
          </a:p>
          <a:p>
            <a:pPr algn="ctr"/>
            <a:r>
              <a:rPr lang="es-SV" dirty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310443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pPr algn="ctr"/>
            <a:r>
              <a:rPr lang="es-SV" b="1" dirty="0">
                <a:latin typeface="+mn-lt"/>
              </a:rPr>
              <a:t>       </a:t>
            </a:r>
            <a:r>
              <a:rPr lang="es-SV" dirty="0">
                <a:latin typeface="+mn-lt"/>
              </a:rPr>
              <a:t>Lic. Ricardo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87782385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>
                <a:latin typeface="+mn-lt"/>
              </a:rPr>
              <a:t>Administrar eficientemente el inventario de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29232622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11760" y="332098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932435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923393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Promover, implementar y mantener la disponibilidad de los servicios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Santa Ana:   </a:t>
            </a:r>
          </a:p>
          <a:p>
            <a:pPr algn="ctr"/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6517515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Fecha de vigencia de contrato:</a:t>
            </a:r>
          </a:p>
          <a:p>
            <a:pPr algn="ctr"/>
            <a:r>
              <a:rPr lang="es-SV" dirty="0">
                <a:latin typeface="+mn-lt"/>
              </a:rPr>
              <a:t>10 enero 2019 – 30 marzo 2020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</a:t>
            </a:r>
            <a:r>
              <a:rPr lang="es-SV" dirty="0" err="1">
                <a:latin typeface="+mn-lt"/>
              </a:rPr>
              <a:t>FSV</a:t>
            </a:r>
            <a:r>
              <a:rPr lang="es-SV" dirty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 Miguel:   </a:t>
            </a:r>
          </a:p>
          <a:p>
            <a:pPr algn="ctr"/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4095862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Coordinador de Sucursal:</a:t>
            </a:r>
          </a:p>
          <a:p>
            <a:pPr algn="ctr"/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52710759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Técnico:  </a:t>
            </a:r>
          </a:p>
          <a:p>
            <a:pPr algn="ctr"/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 y coordinar la elaboración y supervisión de </a:t>
            </a:r>
            <a:r>
              <a:rPr lang="es-SV" sz="1600" dirty="0" err="1">
                <a:latin typeface="+mn-lt"/>
              </a:rPr>
              <a:t>valúos</a:t>
            </a:r>
            <a:r>
              <a:rPr lang="es-SV" sz="1600" dirty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pPr algn="ctr"/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955487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71252789"/>
              </p:ext>
            </p:extLst>
          </p:nvPr>
        </p:nvGraphicFramePr>
        <p:xfrm>
          <a:off x="3144180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, entre otras atribuciones.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pPr algn="ctr"/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836115165"/>
              </p:ext>
            </p:extLst>
          </p:nvPr>
        </p:nvGraphicFramePr>
        <p:xfrm>
          <a:off x="303616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Gestionar la comunicación interna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que posicione al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de los clientes con servicios financieros de alta calidad.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Comunicaciones y Publicidad</a:t>
            </a:r>
          </a:p>
          <a:p>
            <a:pPr algn="ctr"/>
            <a:r>
              <a:rPr lang="es-SV" dirty="0">
                <a:latin typeface="+mn-lt"/>
              </a:rPr>
              <a:t>Sr. William Edgardo Cuéllar Chinchilla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  <p:graphicFrame>
        <p:nvGraphicFramePr>
          <p:cNvPr id="11" name="8 Diagrama">
            <a:extLst>
              <a:ext uri="{FF2B5EF4-FFF2-40B4-BE49-F238E27FC236}">
                <a16:creationId xmlns:a16="http://schemas.microsoft.com/office/drawing/2014/main" id="{DAC5FD61-D329-43EF-8BB6-E1D698FAD1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0769573"/>
              </p:ext>
            </p:extLst>
          </p:nvPr>
        </p:nvGraphicFramePr>
        <p:xfrm>
          <a:off x="3000164" y="378904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55063038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2962689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80253701"/>
              </p:ext>
            </p:extLst>
          </p:nvPr>
        </p:nvGraphicFramePr>
        <p:xfrm>
          <a:off x="3036168" y="410229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julio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6078</TotalTime>
  <Words>4185</Words>
  <Application>Microsoft Office PowerPoint</Application>
  <PresentationFormat>Presentación en pantalla (4:3)</PresentationFormat>
  <Paragraphs>655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Garamond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767</cp:revision>
  <cp:lastPrinted>2017-07-31T16:25:48Z</cp:lastPrinted>
  <dcterms:created xsi:type="dcterms:W3CDTF">2007-05-14T18:37:21Z</dcterms:created>
  <dcterms:modified xsi:type="dcterms:W3CDTF">2020-08-01T17:56:29Z</dcterms:modified>
</cp:coreProperties>
</file>