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7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8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9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0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1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2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3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4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5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6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7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theme/themeOverride18.xml" ContentType="application/vnd.openxmlformats-officedocument.themeOverr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notesSlides/notesSlide2.xml" ContentType="application/vnd.openxmlformats-officedocument.presentationml.notesSl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theme/themeOverride55.xml" ContentType="application/vnd.openxmlformats-officedocument.themeOverride+xml"/>
  <Override PartName="/ppt/diagrams/data53.xml" ContentType="application/vnd.openxmlformats-officedocument.drawingml.diagramData+xml"/>
  <Override PartName="/ppt/diagrams/layout53.xml" ContentType="application/vnd.openxmlformats-officedocument.drawingml.diagramLayout+xml"/>
  <Override PartName="/ppt/diagrams/quickStyle53.xml" ContentType="application/vnd.openxmlformats-officedocument.drawingml.diagramStyle+xml"/>
  <Override PartName="/ppt/diagrams/colors53.xml" ContentType="application/vnd.openxmlformats-officedocument.drawingml.diagramColors+xml"/>
  <Override PartName="/ppt/diagrams/drawing5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7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3" r:id="rId10"/>
    <p:sldId id="344" r:id="rId11"/>
    <p:sldId id="264" r:id="rId12"/>
    <p:sldId id="265" r:id="rId13"/>
    <p:sldId id="266" r:id="rId14"/>
    <p:sldId id="267" r:id="rId15"/>
    <p:sldId id="268" r:id="rId16"/>
    <p:sldId id="309" r:id="rId17"/>
    <p:sldId id="310" r:id="rId18"/>
    <p:sldId id="311" r:id="rId19"/>
    <p:sldId id="312" r:id="rId20"/>
    <p:sldId id="346" r:id="rId21"/>
    <p:sldId id="269" r:id="rId22"/>
    <p:sldId id="313" r:id="rId23"/>
    <p:sldId id="314" r:id="rId24"/>
    <p:sldId id="315" r:id="rId25"/>
    <p:sldId id="316" r:id="rId26"/>
    <p:sldId id="270" r:id="rId27"/>
    <p:sldId id="317" r:id="rId28"/>
    <p:sldId id="318" r:id="rId29"/>
    <p:sldId id="319" r:id="rId30"/>
    <p:sldId id="271" r:id="rId31"/>
    <p:sldId id="320" r:id="rId32"/>
    <p:sldId id="321" r:id="rId33"/>
    <p:sldId id="322" r:id="rId34"/>
    <p:sldId id="323" r:id="rId35"/>
    <p:sldId id="272" r:id="rId36"/>
    <p:sldId id="324" r:id="rId37"/>
    <p:sldId id="325" r:id="rId38"/>
    <p:sldId id="326" r:id="rId39"/>
    <p:sldId id="327" r:id="rId40"/>
    <p:sldId id="273" r:id="rId41"/>
    <p:sldId id="328" r:id="rId42"/>
    <p:sldId id="329" r:id="rId43"/>
    <p:sldId id="330" r:id="rId44"/>
    <p:sldId id="274" r:id="rId45"/>
    <p:sldId id="331" r:id="rId46"/>
    <p:sldId id="347" r:id="rId47"/>
    <p:sldId id="332" r:id="rId48"/>
    <p:sldId id="333" r:id="rId49"/>
    <p:sldId id="334" r:id="rId50"/>
    <p:sldId id="335" r:id="rId51"/>
    <p:sldId id="336" r:id="rId52"/>
    <p:sldId id="337" r:id="rId53"/>
    <p:sldId id="275" r:id="rId54"/>
    <p:sldId id="338" r:id="rId55"/>
    <p:sldId id="339" r:id="rId56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FA"/>
    <a:srgbClr val="4571E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72" autoAdjust="0"/>
    <p:restoredTop sz="98452" autoAdjust="0"/>
  </p:normalViewPr>
  <p:slideViewPr>
    <p:cSldViewPr>
      <p:cViewPr>
        <p:scale>
          <a:sx n="90" d="100"/>
          <a:sy n="90" d="100"/>
        </p:scale>
        <p:origin x="720" y="-798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3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2345" custLinFactNeighborY="19497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 custLinFactNeighborY="1827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4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72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5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16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7FFCAD96-D201-444C-892D-888661D09C5E}">
      <dgm:prSet phldrT="[Texto]" custT="1"/>
      <dgm:spPr>
        <a:solidFill>
          <a:srgbClr val="76B5FA"/>
        </a:solidFill>
        <a:ln>
          <a:noFill/>
        </a:ln>
      </dgm:spPr>
      <dgm:t>
        <a:bodyPr/>
        <a:lstStyle/>
        <a:p>
          <a:r>
            <a:rPr lang="es-ES" sz="1600" kern="1200" dirty="0"/>
            <a:t>1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BABCA26E-99C1-4AD8-9EAD-B2BD7E188AA8}" type="parTrans" cxnId="{752132AC-61A9-4072-8EBF-FDB6176A4616}">
      <dgm:prSet/>
      <dgm:spPr/>
      <dgm:t>
        <a:bodyPr/>
        <a:lstStyle/>
        <a:p>
          <a:endParaRPr lang="es-SV"/>
        </a:p>
      </dgm:t>
    </dgm:pt>
    <dgm:pt modelId="{167F174E-3904-4E68-BBD3-D9963C057EEB}" type="sibTrans" cxnId="{752132AC-61A9-4072-8EBF-FDB6176A4616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530B2AD3-6F15-47D7-A7A5-5323B7EAA805}" type="pres">
      <dgm:prSet presAssocID="{BABCA26E-99C1-4AD8-9EAD-B2BD7E188AA8}" presName="Name37" presStyleLbl="parChTrans1D2" presStyleIdx="1" presStyleCnt="2"/>
      <dgm:spPr/>
    </dgm:pt>
    <dgm:pt modelId="{A43DF1AB-2DB1-49D9-9862-D2E8D9D55C68}" type="pres">
      <dgm:prSet presAssocID="{7FFCAD96-D201-444C-892D-888661D09C5E}" presName="hierRoot2" presStyleCnt="0">
        <dgm:presLayoutVars>
          <dgm:hierBranch val="init"/>
        </dgm:presLayoutVars>
      </dgm:prSet>
      <dgm:spPr/>
    </dgm:pt>
    <dgm:pt modelId="{65443D18-C207-41CE-86BC-63804F07CEEB}" type="pres">
      <dgm:prSet presAssocID="{7FFCAD96-D201-444C-892D-888661D09C5E}" presName="rootComposite" presStyleCnt="0"/>
      <dgm:spPr/>
    </dgm:pt>
    <dgm:pt modelId="{AD20B2C3-B7CC-4B6B-B252-42E7CFE4D9D5}" type="pres">
      <dgm:prSet presAssocID="{7FFCAD96-D201-444C-892D-888661D09C5E}" presName="rootText" presStyleLbl="node2" presStyleIdx="1" presStyleCnt="2">
        <dgm:presLayoutVars>
          <dgm:chPref val="3"/>
        </dgm:presLayoutVars>
      </dgm:prSet>
      <dgm:spPr/>
    </dgm:pt>
    <dgm:pt modelId="{F95682E1-0DC4-4014-90CC-DF80A2492606}" type="pres">
      <dgm:prSet presAssocID="{7FFCAD96-D201-444C-892D-888661D09C5E}" presName="rootConnector" presStyleLbl="node2" presStyleIdx="1" presStyleCnt="2"/>
      <dgm:spPr/>
    </dgm:pt>
    <dgm:pt modelId="{E41F8755-2B21-426A-BC59-48BF18D69F75}" type="pres">
      <dgm:prSet presAssocID="{7FFCAD96-D201-444C-892D-888661D09C5E}" presName="hierChild4" presStyleCnt="0"/>
      <dgm:spPr/>
    </dgm:pt>
    <dgm:pt modelId="{3C5789A6-1A3D-4F3C-A276-453F4DFB6F2E}" type="pres">
      <dgm:prSet presAssocID="{7FFCAD96-D201-444C-892D-888661D09C5E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B3106-7F24-43CB-9500-C6C8745CAAAD}" type="presOf" srcId="{7FFCAD96-D201-444C-892D-888661D09C5E}" destId="{F95682E1-0DC4-4014-90CC-DF80A2492606}" srcOrd="1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752132AC-61A9-4072-8EBF-FDB6176A4616}" srcId="{3DE7A9CF-E6C1-4D6B-8AA6-A71141C774E4}" destId="{7FFCAD96-D201-444C-892D-888661D09C5E}" srcOrd="1" destOrd="0" parTransId="{BABCA26E-99C1-4AD8-9EAD-B2BD7E188AA8}" sibTransId="{167F174E-3904-4E68-BBD3-D9963C057EEB}"/>
    <dgm:cxn modelId="{46994AAC-6B49-4B9F-8901-E333697376B6}" type="presOf" srcId="{7FFCAD96-D201-444C-892D-888661D09C5E}" destId="{AD20B2C3-B7CC-4B6B-B252-42E7CFE4D9D5}" srcOrd="0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02678E6-0AC3-4121-BA0D-9544DAADBC13}" type="presOf" srcId="{BABCA26E-99C1-4AD8-9EAD-B2BD7E188AA8}" destId="{530B2AD3-6F15-47D7-A7A5-5323B7EAA805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2142F403-800B-4F59-A045-959E4D7DD842}" type="presParOf" srcId="{83D2847A-64F1-4E49-B0D4-13B33A530AEE}" destId="{530B2AD3-6F15-47D7-A7A5-5323B7EAA805}" srcOrd="2" destOrd="0" presId="urn:microsoft.com/office/officeart/2005/8/layout/orgChart1"/>
    <dgm:cxn modelId="{DE143649-6F27-4BCF-9886-38CE3101A8FF}" type="presParOf" srcId="{83D2847A-64F1-4E49-B0D4-13B33A530AEE}" destId="{A43DF1AB-2DB1-49D9-9862-D2E8D9D55C68}" srcOrd="3" destOrd="0" presId="urn:microsoft.com/office/officeart/2005/8/layout/orgChart1"/>
    <dgm:cxn modelId="{31988CC9-3B8E-4120-9000-780233FBFB10}" type="presParOf" srcId="{A43DF1AB-2DB1-49D9-9862-D2E8D9D55C68}" destId="{65443D18-C207-41CE-86BC-63804F07CEEB}" srcOrd="0" destOrd="0" presId="urn:microsoft.com/office/officeart/2005/8/layout/orgChart1"/>
    <dgm:cxn modelId="{44288A6E-0266-416F-9121-B1FED105AC9B}" type="presParOf" srcId="{65443D18-C207-41CE-86BC-63804F07CEEB}" destId="{AD20B2C3-B7CC-4B6B-B252-42E7CFE4D9D5}" srcOrd="0" destOrd="0" presId="urn:microsoft.com/office/officeart/2005/8/layout/orgChart1"/>
    <dgm:cxn modelId="{655CAF80-D0F0-414A-9423-2B634D4E833D}" type="presParOf" srcId="{65443D18-C207-41CE-86BC-63804F07CEEB}" destId="{F95682E1-0DC4-4014-90CC-DF80A2492606}" srcOrd="1" destOrd="0" presId="urn:microsoft.com/office/officeart/2005/8/layout/orgChart1"/>
    <dgm:cxn modelId="{532F7044-808D-49E1-93FD-3BE53B1AF25B}" type="presParOf" srcId="{A43DF1AB-2DB1-49D9-9862-D2E8D9D55C68}" destId="{E41F8755-2B21-426A-BC59-48BF18D69F75}" srcOrd="1" destOrd="0" presId="urn:microsoft.com/office/officeart/2005/8/layout/orgChart1"/>
    <dgm:cxn modelId="{D76689BC-CE3F-4D9B-A886-F16C4509FA96}" type="presParOf" srcId="{A43DF1AB-2DB1-49D9-9862-D2E8D9D55C68}" destId="{3C5789A6-1A3D-4F3C-A276-453F4DFB6F2E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 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400" dirty="0"/>
            <a:t>21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200" dirty="0"/>
            <a:t>7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4268F2E-259A-45DE-8C78-2B034CBA32D7}" type="presOf" srcId="{0870FC34-93B2-4C28-B61C-B06AB76C2CEC}" destId="{27405ED9-F6A0-4DFF-9E35-08E581A192E6}" srcOrd="1" destOrd="0" presId="urn:microsoft.com/office/officeart/2005/8/layout/orgChart1"/>
    <dgm:cxn modelId="{7C3B036C-EDE6-4E89-9A46-D3BC1E10D68C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17DB0497-0ECA-452A-A9FD-9B79283DEC84}" type="presOf" srcId="{0870FC34-93B2-4C28-B61C-B06AB76C2CEC}" destId="{BDDD5B13-6C24-454D-90E7-06E80FDCF246}" srcOrd="0" destOrd="0" presId="urn:microsoft.com/office/officeart/2005/8/layout/orgChart1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0D53EB2-96D2-4074-8132-2F0E85BC08AB}" type="presParOf" srcId="{83D2847A-64F1-4E49-B0D4-13B33A530AEE}" destId="{220B2ADD-EEE1-4DC5-8A33-934D212FEC1A}" srcOrd="0" destOrd="0" presId="urn:microsoft.com/office/officeart/2005/8/layout/orgChart1"/>
    <dgm:cxn modelId="{2104EFAB-5C94-4998-A52E-22149FA1D4BE}" type="presParOf" srcId="{83D2847A-64F1-4E49-B0D4-13B33A530AEE}" destId="{11AEF229-29A2-42F2-ADFA-756116D06B25}" srcOrd="1" destOrd="0" presId="urn:microsoft.com/office/officeart/2005/8/layout/orgChart1"/>
    <dgm:cxn modelId="{56BF52B2-1C62-428D-83DE-D4CC5239C28F}" type="presParOf" srcId="{11AEF229-29A2-42F2-ADFA-756116D06B25}" destId="{561E6164-7324-433F-B5CC-D3EF3C260408}" srcOrd="0" destOrd="0" presId="urn:microsoft.com/office/officeart/2005/8/layout/orgChart1"/>
    <dgm:cxn modelId="{8013EC5C-AAFF-42CC-8D2A-B789AA66186A}" type="presParOf" srcId="{561E6164-7324-433F-B5CC-D3EF3C260408}" destId="{BDDD5B13-6C24-454D-90E7-06E80FDCF246}" srcOrd="0" destOrd="0" presId="urn:microsoft.com/office/officeart/2005/8/layout/orgChart1"/>
    <dgm:cxn modelId="{A5279D22-118D-4A85-9565-06B8EAB42DF1}" type="presParOf" srcId="{561E6164-7324-433F-B5CC-D3EF3C260408}" destId="{27405ED9-F6A0-4DFF-9E35-08E581A192E6}" srcOrd="1" destOrd="0" presId="urn:microsoft.com/office/officeart/2005/8/layout/orgChart1"/>
    <dgm:cxn modelId="{14340CBC-5236-4703-B038-7ECFCB49387D}" type="presParOf" srcId="{11AEF229-29A2-42F2-ADFA-756116D06B25}" destId="{EE563A7A-C54E-4DF2-9291-FFA5F92417ED}" srcOrd="1" destOrd="0" presId="urn:microsoft.com/office/officeart/2005/8/layout/orgChart1"/>
    <dgm:cxn modelId="{1B6D6A65-07AC-4364-9093-86F22DD5F0BB}" type="presParOf" srcId="{11AEF229-29A2-42F2-ADFA-756116D06B25}" destId="{5CA627F4-CCE7-4FC2-A61C-E19EA61B6FEB}" srcOrd="2" destOrd="0" presId="urn:microsoft.com/office/officeart/2005/8/layout/orgChart1"/>
    <dgm:cxn modelId="{D9F05A36-6A8D-4E39-9089-10244C8FF879}" type="presParOf" srcId="{83D2847A-64F1-4E49-B0D4-13B33A530AEE}" destId="{7D896AFB-FB0F-4DD6-B9B9-CD8B25556F4E}" srcOrd="2" destOrd="0" presId="urn:microsoft.com/office/officeart/2005/8/layout/orgChart1"/>
    <dgm:cxn modelId="{3AAD6BC2-3770-47D6-8B2D-105FD8A8F7E8}" type="presParOf" srcId="{83D2847A-64F1-4E49-B0D4-13B33A530AEE}" destId="{48E37160-D030-449F-9C26-699CF728A760}" srcOrd="3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</a:t>
          </a:r>
        </a:p>
        <a:p>
          <a:r>
            <a:rPr lang="es-SV" sz="1400" dirty="0"/>
            <a:t>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22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874431E-4455-4F07-8B1A-B7BE11EEFF7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5C13037-AE4F-4D64-8DF5-A9EECF7E68D9}" type="presOf" srcId="{99B35737-7EFB-4591-8861-4D7CC8E7229D}" destId="{7D896AFB-FB0F-4DD6-B9B9-CD8B25556F4E}" srcOrd="0" destOrd="0" presId="urn:microsoft.com/office/officeart/2005/8/layout/orgChart1"/>
    <dgm:cxn modelId="{898F6837-7F0B-4218-8569-D60A11D560CE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789ADD84-CE21-45A8-9E29-1BB37B9A5290}" type="presOf" srcId="{3DE7A9CF-E6C1-4D6B-8AA6-A71141C774E4}" destId="{618149EB-B4EB-44CA-9A58-465BD898B6E3}" srcOrd="0" destOrd="0" presId="urn:microsoft.com/office/officeart/2005/8/layout/orgChart1"/>
    <dgm:cxn modelId="{42FA1DD5-21B3-4BBD-92F1-440F69C4C76B}" type="presOf" srcId="{3DE7A9CF-E6C1-4D6B-8AA6-A71141C774E4}" destId="{4EE1CEE8-7319-4152-B57C-D110995C1277}" srcOrd="1" destOrd="0" presId="urn:microsoft.com/office/officeart/2005/8/layout/orgChart1"/>
    <dgm:cxn modelId="{8C13B1F6-1757-435C-BA2C-526B64B68FEB}" type="presOf" srcId="{E1A10C34-877F-45E8-88DE-E3B5B3C4BD32}" destId="{77B5B049-C63E-4979-906A-D19625229F2E}" srcOrd="1" destOrd="0" presId="urn:microsoft.com/office/officeart/2005/8/layout/orgChart1"/>
    <dgm:cxn modelId="{4128C929-FE6D-48F6-97C7-388DC4E90D62}" type="presParOf" srcId="{B64C2E78-BEE4-4993-AE65-B682CDC3C36C}" destId="{621E88FA-213B-4C83-8E45-637B2879832C}" srcOrd="0" destOrd="0" presId="urn:microsoft.com/office/officeart/2005/8/layout/orgChart1"/>
    <dgm:cxn modelId="{4D0BD774-BEB4-46BE-A8B5-FF1D60130A43}" type="presParOf" srcId="{621E88FA-213B-4C83-8E45-637B2879832C}" destId="{9BA48BCD-6ED7-496D-A065-607443309FB2}" srcOrd="0" destOrd="0" presId="urn:microsoft.com/office/officeart/2005/8/layout/orgChart1"/>
    <dgm:cxn modelId="{0D37A996-FDBB-4F35-B5FE-19C45F80F238}" type="presParOf" srcId="{9BA48BCD-6ED7-496D-A065-607443309FB2}" destId="{618149EB-B4EB-44CA-9A58-465BD898B6E3}" srcOrd="0" destOrd="0" presId="urn:microsoft.com/office/officeart/2005/8/layout/orgChart1"/>
    <dgm:cxn modelId="{85897D5A-B585-4158-A8F0-A4B03423070D}" type="presParOf" srcId="{9BA48BCD-6ED7-496D-A065-607443309FB2}" destId="{4EE1CEE8-7319-4152-B57C-D110995C1277}" srcOrd="1" destOrd="0" presId="urn:microsoft.com/office/officeart/2005/8/layout/orgChart1"/>
    <dgm:cxn modelId="{3D6E906D-7E14-437C-A244-60ABA2D49352}" type="presParOf" srcId="{621E88FA-213B-4C83-8E45-637B2879832C}" destId="{83D2847A-64F1-4E49-B0D4-13B33A530AEE}" srcOrd="1" destOrd="0" presId="urn:microsoft.com/office/officeart/2005/8/layout/orgChart1"/>
    <dgm:cxn modelId="{3AFD442C-4FB2-46DA-8629-62FBF322B4A6}" type="presParOf" srcId="{83D2847A-64F1-4E49-B0D4-13B33A530AEE}" destId="{7D896AFB-FB0F-4DD6-B9B9-CD8B25556F4E}" srcOrd="0" destOrd="0" presId="urn:microsoft.com/office/officeart/2005/8/layout/orgChart1"/>
    <dgm:cxn modelId="{941DC5B4-4420-410A-BDA1-309CD375B8B5}" type="presParOf" srcId="{83D2847A-64F1-4E49-B0D4-13B33A530AEE}" destId="{48E37160-D030-449F-9C26-699CF728A760}" srcOrd="1" destOrd="0" presId="urn:microsoft.com/office/officeart/2005/8/layout/orgChart1"/>
    <dgm:cxn modelId="{C49063D9-5529-432A-B523-59E27DE33B7F}" type="presParOf" srcId="{48E37160-D030-449F-9C26-699CF728A760}" destId="{EAD0F815-D804-48BE-8CF9-F55E36A97838}" srcOrd="0" destOrd="0" presId="urn:microsoft.com/office/officeart/2005/8/layout/orgChart1"/>
    <dgm:cxn modelId="{BFAFAC20-3948-41F8-BA9F-D98A0DDF41FD}" type="presParOf" srcId="{EAD0F815-D804-48BE-8CF9-F55E36A97838}" destId="{C2477452-16FE-4718-BF85-9F902B926B6E}" srcOrd="0" destOrd="0" presId="urn:microsoft.com/office/officeart/2005/8/layout/orgChart1"/>
    <dgm:cxn modelId="{4B78DB76-B3D7-46E6-A1DF-DD05B1120A3E}" type="presParOf" srcId="{EAD0F815-D804-48BE-8CF9-F55E36A97838}" destId="{77B5B049-C63E-4979-906A-D19625229F2E}" srcOrd="1" destOrd="0" presId="urn:microsoft.com/office/officeart/2005/8/layout/orgChart1"/>
    <dgm:cxn modelId="{CB82D684-21DD-4E9F-86F2-ACEC209A539A}" type="presParOf" srcId="{48E37160-D030-449F-9C26-699CF728A760}" destId="{B88C3728-182A-48BE-896D-90AFEF878C9F}" srcOrd="1" destOrd="0" presId="urn:microsoft.com/office/officeart/2005/8/layout/orgChart1"/>
    <dgm:cxn modelId="{45A910BD-D3C5-44BF-8CE9-6EB88CB75735}" type="presParOf" srcId="{48E37160-D030-449F-9C26-699CF728A760}" destId="{5D9E1E26-FC5D-4989-9903-0DE9E81B989F}" srcOrd="2" destOrd="0" presId="urn:microsoft.com/office/officeart/2005/8/layout/orgChart1"/>
    <dgm:cxn modelId="{F859291A-9A95-4648-AF8E-F9056959346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 Empleada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94166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76"/>
              </a:lnTo>
              <a:lnTo>
                <a:pt x="770228" y="133676"/>
              </a:lnTo>
              <a:lnTo>
                <a:pt x="770228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23937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770228" y="0"/>
              </a:moveTo>
              <a:lnTo>
                <a:pt x="770228" y="133676"/>
              </a:lnTo>
              <a:lnTo>
                <a:pt x="0" y="133676"/>
              </a:lnTo>
              <a:lnTo>
                <a:pt x="0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57613" y="954"/>
          <a:ext cx="1273105" cy="63655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Miembros(as)</a:t>
          </a:r>
        </a:p>
      </dsp:txBody>
      <dsp:txXfrm>
        <a:off x="857613" y="954"/>
        <a:ext cx="1273105" cy="636552"/>
      </dsp:txXfrm>
    </dsp:sp>
    <dsp:sp modelId="{BDDD5B13-6C24-454D-90E7-06E80FDCF246}">
      <dsp:nvSpPr>
        <dsp:cNvPr id="0" name=""/>
        <dsp:cNvSpPr/>
      </dsp:nvSpPr>
      <dsp:spPr>
        <a:xfrm>
          <a:off x="87384" y="904859"/>
          <a:ext cx="1273105" cy="6365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87384" y="904859"/>
        <a:ext cx="1273105" cy="636552"/>
      </dsp:txXfrm>
    </dsp:sp>
    <dsp:sp modelId="{C2477452-16FE-4718-BF85-9F902B926B6E}">
      <dsp:nvSpPr>
        <dsp:cNvPr id="0" name=""/>
        <dsp:cNvSpPr/>
      </dsp:nvSpPr>
      <dsp:spPr>
        <a:xfrm>
          <a:off x="1627842" y="904859"/>
          <a:ext cx="1273105" cy="6365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7 Hombres</a:t>
          </a:r>
        </a:p>
      </dsp:txBody>
      <dsp:txXfrm>
        <a:off x="1627842" y="904859"/>
        <a:ext cx="1273105" cy="6365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34788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34788" y="122863"/>
              </a:lnTo>
              <a:lnTo>
                <a:pt x="734788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56182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56182" y="830330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86"/>
              </a:lnTo>
              <a:lnTo>
                <a:pt x="707370" y="112086"/>
              </a:lnTo>
              <a:lnTo>
                <a:pt x="70737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12086"/>
              </a:lnTo>
              <a:lnTo>
                <a:pt x="0" y="112086"/>
              </a:lnTo>
              <a:lnTo>
                <a:pt x="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10777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6 Empleados(as)</a:t>
          </a:r>
        </a:p>
      </dsp:txBody>
      <dsp:txXfrm>
        <a:off x="921394" y="10777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72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54 Hombres</a:t>
          </a:r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Hombres</a:t>
          </a:r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16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Hombres</a:t>
          </a:r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B2AD3-6F15-47D7-A7A5-5323B7EAA805}">
      <dsp:nvSpPr>
        <dsp:cNvPr id="0" name=""/>
        <dsp:cNvSpPr/>
      </dsp:nvSpPr>
      <dsp:spPr>
        <a:xfrm>
          <a:off x="1278142" y="520799"/>
          <a:ext cx="629608" cy="218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0"/>
              </a:lnTo>
              <a:lnTo>
                <a:pt x="629608" y="109270"/>
              </a:lnTo>
              <a:lnTo>
                <a:pt x="629608" y="218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22516" y="520799"/>
          <a:ext cx="655625" cy="219003"/>
        </a:xfrm>
        <a:custGeom>
          <a:avLst/>
          <a:gdLst/>
          <a:ahLst/>
          <a:cxnLst/>
          <a:rect l="0" t="0" r="0" b="0"/>
          <a:pathLst>
            <a:path>
              <a:moveTo>
                <a:pt x="655625" y="0"/>
              </a:moveTo>
              <a:lnTo>
                <a:pt x="655625" y="109732"/>
              </a:lnTo>
              <a:lnTo>
                <a:pt x="0" y="109732"/>
              </a:lnTo>
              <a:lnTo>
                <a:pt x="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Miembros(as)</a:t>
          </a:r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102179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102179" y="739802"/>
        <a:ext cx="1040674" cy="520337"/>
      </dsp:txXfrm>
    </dsp:sp>
    <dsp:sp modelId="{AD20B2C3-B7CC-4B6B-B252-42E7CFE4D9D5}">
      <dsp:nvSpPr>
        <dsp:cNvPr id="0" name=""/>
        <dsp:cNvSpPr/>
      </dsp:nvSpPr>
      <dsp:spPr>
        <a:xfrm>
          <a:off x="1387412" y="739340"/>
          <a:ext cx="1040674" cy="520337"/>
        </a:xfrm>
        <a:prstGeom prst="rect">
          <a:avLst/>
        </a:prstGeom>
        <a:solidFill>
          <a:srgbClr val="76B5F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1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387412" y="739340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Hombres</a:t>
          </a:r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 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9 Hombres</a:t>
          </a:r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11 Hombres</a:t>
          </a:r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/>
            <a:t>7 Miembros(as)</a:t>
          </a:r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 Mujer</a:t>
          </a:r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Hombres</a:t>
          </a:r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Hombres</a:t>
          </a:r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92139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75112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22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Hombres</a:t>
          </a:r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Hombres</a:t>
          </a:r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75112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65185" y="830330"/>
        <a:ext cx="1169207" cy="584603"/>
      </dsp:txXfrm>
    </dsp:sp>
  </dsp:spTree>
</dsp:drawing>
</file>

<file path=ppt/diagrams/drawing5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Empleada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10/11/2021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48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43E535-28FB-4BBE-BCB5-763FCFD6E93E}" type="datetime1">
              <a:rPr lang="es-ES" smtClean="0"/>
              <a:t>10/11/2021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058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5FC1BC-2164-48FE-B3CC-53FDD0EFDDDF}" type="datetime1">
              <a:rPr lang="es-ES" smtClean="0"/>
              <a:t>10/11/2021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9913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478F4F-6E2B-4075-B83B-1A5AA62C9BB1}" type="datetime1">
              <a:rPr lang="es-ES" smtClean="0"/>
              <a:t>10/11/2021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707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8AF0A7-F6D2-4B95-A2EA-D9FF35FD5811}" type="datetime1">
              <a:rPr lang="es-ES" smtClean="0"/>
              <a:t>10/11/2021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932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E3DBAB-8ABE-4B9D-8C3F-97BF414A8BFE}" type="datetime1">
              <a:rPr lang="es-ES" smtClean="0"/>
              <a:t>10/11/2021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1494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5C9C6D-86CC-4C27-925F-7380D206C67F}" type="datetime1">
              <a:rPr lang="es-ES" smtClean="0"/>
              <a:t>10/11/2021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554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266FC6-83F0-42EE-8479-1CACA0BA795A}" type="datetime1">
              <a:rPr lang="es-ES" smtClean="0"/>
              <a:t>10/11/2021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11354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DA80B4-9288-4F36-8960-2B15BF09C341}" type="datetime1">
              <a:rPr lang="es-ES" smtClean="0"/>
              <a:t>10/11/2021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7814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43A0C9-41A5-4910-9EBF-8771E4AF3A59}" type="datetime1">
              <a:rPr lang="es-ES" smtClean="0"/>
              <a:t>10/11/2021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6624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14D5F2-E173-454D-93E4-5D7544A00FCA}" type="datetime1">
              <a:rPr lang="es-ES" smtClean="0"/>
              <a:t>10/11/2021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4959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9161B7-ECFE-436D-B7C4-916D7F2C0219}" type="datetime1">
              <a:rPr lang="es-ES" smtClean="0"/>
              <a:t>10/11/2021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26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F12CDAF-D7F8-442D-839C-5BBFAB9449B1}" type="datetime1">
              <a:rPr lang="es-ES" smtClean="0"/>
              <a:t>10/11/2021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300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3.xml"/><Relationship Id="rId18" Type="http://schemas.openxmlformats.org/officeDocument/2006/relationships/slide" Target="slide47.xml"/><Relationship Id="rId26" Type="http://schemas.openxmlformats.org/officeDocument/2006/relationships/slide" Target="slide35.xml"/><Relationship Id="rId39" Type="http://schemas.openxmlformats.org/officeDocument/2006/relationships/slide" Target="slide54.xml"/><Relationship Id="rId21" Type="http://schemas.openxmlformats.org/officeDocument/2006/relationships/slide" Target="slide30.xml"/><Relationship Id="rId34" Type="http://schemas.openxmlformats.org/officeDocument/2006/relationships/slide" Target="slide40.xml"/><Relationship Id="rId42" Type="http://schemas.openxmlformats.org/officeDocument/2006/relationships/slide" Target="slide13.xml"/><Relationship Id="rId47" Type="http://schemas.openxmlformats.org/officeDocument/2006/relationships/slide" Target="slide50.xml"/><Relationship Id="rId50" Type="http://schemas.openxmlformats.org/officeDocument/2006/relationships/slide" Target="slide39.xml"/><Relationship Id="rId55" Type="http://schemas.openxmlformats.org/officeDocument/2006/relationships/slide" Target="slide8.xml"/><Relationship Id="rId7" Type="http://schemas.openxmlformats.org/officeDocument/2006/relationships/slide" Target="slide6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22.xml"/><Relationship Id="rId29" Type="http://schemas.openxmlformats.org/officeDocument/2006/relationships/slide" Target="slide38.xml"/><Relationship Id="rId11" Type="http://schemas.openxmlformats.org/officeDocument/2006/relationships/slide" Target="slide18.xml"/><Relationship Id="rId24" Type="http://schemas.openxmlformats.org/officeDocument/2006/relationships/slide" Target="slide34.xml"/><Relationship Id="rId32" Type="http://schemas.openxmlformats.org/officeDocument/2006/relationships/slide" Target="slide29.xml"/><Relationship Id="rId37" Type="http://schemas.openxmlformats.org/officeDocument/2006/relationships/slide" Target="slide41.xml"/><Relationship Id="rId40" Type="http://schemas.openxmlformats.org/officeDocument/2006/relationships/slide" Target="slide55.xml"/><Relationship Id="rId45" Type="http://schemas.openxmlformats.org/officeDocument/2006/relationships/slide" Target="slide3.xml"/><Relationship Id="rId53" Type="http://schemas.openxmlformats.org/officeDocument/2006/relationships/slide" Target="slide52.xml"/><Relationship Id="rId58" Type="http://schemas.openxmlformats.org/officeDocument/2006/relationships/slide" Target="slide45.xml"/><Relationship Id="rId5" Type="http://schemas.openxmlformats.org/officeDocument/2006/relationships/slide" Target="slide2.xml"/><Relationship Id="rId61" Type="http://schemas.openxmlformats.org/officeDocument/2006/relationships/image" Target="../media/image4.png"/><Relationship Id="rId19" Type="http://schemas.openxmlformats.org/officeDocument/2006/relationships/slide" Target="slide48.xml"/><Relationship Id="rId14" Type="http://schemas.openxmlformats.org/officeDocument/2006/relationships/slide" Target="slide24.xml"/><Relationship Id="rId22" Type="http://schemas.openxmlformats.org/officeDocument/2006/relationships/slide" Target="slide32.xml"/><Relationship Id="rId27" Type="http://schemas.openxmlformats.org/officeDocument/2006/relationships/slide" Target="slide36.xml"/><Relationship Id="rId30" Type="http://schemas.openxmlformats.org/officeDocument/2006/relationships/slide" Target="slide26.xml"/><Relationship Id="rId35" Type="http://schemas.openxmlformats.org/officeDocument/2006/relationships/slide" Target="slide42.xml"/><Relationship Id="rId43" Type="http://schemas.openxmlformats.org/officeDocument/2006/relationships/slide" Target="slide9.xml"/><Relationship Id="rId48" Type="http://schemas.openxmlformats.org/officeDocument/2006/relationships/slide" Target="slide11.xml"/><Relationship Id="rId56" Type="http://schemas.openxmlformats.org/officeDocument/2006/relationships/slide" Target="slide10.xml"/><Relationship Id="rId8" Type="http://schemas.openxmlformats.org/officeDocument/2006/relationships/slide" Target="slide15.xml"/><Relationship Id="rId51" Type="http://schemas.openxmlformats.org/officeDocument/2006/relationships/slide" Target="slide12.xml"/><Relationship Id="rId3" Type="http://schemas.openxmlformats.org/officeDocument/2006/relationships/notesSlide" Target="../notesSlides/notesSlide1.xml"/><Relationship Id="rId12" Type="http://schemas.openxmlformats.org/officeDocument/2006/relationships/slide" Target="slide21.xml"/><Relationship Id="rId17" Type="http://schemas.openxmlformats.org/officeDocument/2006/relationships/slide" Target="slide44.xml"/><Relationship Id="rId25" Type="http://schemas.openxmlformats.org/officeDocument/2006/relationships/slide" Target="slide31.xml"/><Relationship Id="rId33" Type="http://schemas.openxmlformats.org/officeDocument/2006/relationships/slide" Target="slide27.xml"/><Relationship Id="rId38" Type="http://schemas.openxmlformats.org/officeDocument/2006/relationships/slide" Target="slide53.xml"/><Relationship Id="rId46" Type="http://schemas.openxmlformats.org/officeDocument/2006/relationships/slide" Target="slide51.xml"/><Relationship Id="rId59" Type="http://schemas.openxmlformats.org/officeDocument/2006/relationships/slide" Target="slide7.xml"/><Relationship Id="rId20" Type="http://schemas.openxmlformats.org/officeDocument/2006/relationships/slide" Target="slide49.xml"/><Relationship Id="rId41" Type="http://schemas.openxmlformats.org/officeDocument/2006/relationships/slide" Target="slide14.xml"/><Relationship Id="rId54" Type="http://schemas.openxmlformats.org/officeDocument/2006/relationships/image" Target="../media/image2.png"/><Relationship Id="rId1" Type="http://schemas.openxmlformats.org/officeDocument/2006/relationships/themeOverride" Target="../theme/themeOverride1.xml"/><Relationship Id="rId6" Type="http://schemas.openxmlformats.org/officeDocument/2006/relationships/slide" Target="slide4.xml"/><Relationship Id="rId15" Type="http://schemas.openxmlformats.org/officeDocument/2006/relationships/slide" Target="slide25.xml"/><Relationship Id="rId23" Type="http://schemas.openxmlformats.org/officeDocument/2006/relationships/slide" Target="slide33.xml"/><Relationship Id="rId28" Type="http://schemas.openxmlformats.org/officeDocument/2006/relationships/slide" Target="slide37.xml"/><Relationship Id="rId36" Type="http://schemas.openxmlformats.org/officeDocument/2006/relationships/slide" Target="slide43.xml"/><Relationship Id="rId49" Type="http://schemas.openxmlformats.org/officeDocument/2006/relationships/slide" Target="slide46.xml"/><Relationship Id="rId57" Type="http://schemas.openxmlformats.org/officeDocument/2006/relationships/slide" Target="slide20.xml"/><Relationship Id="rId10" Type="http://schemas.openxmlformats.org/officeDocument/2006/relationships/slide" Target="slide17.xml"/><Relationship Id="rId31" Type="http://schemas.openxmlformats.org/officeDocument/2006/relationships/slide" Target="slide28.xml"/><Relationship Id="rId44" Type="http://schemas.openxmlformats.org/officeDocument/2006/relationships/slide" Target="slide5.xml"/><Relationship Id="rId52" Type="http://schemas.openxmlformats.org/officeDocument/2006/relationships/slide" Target="slide19.xml"/><Relationship Id="rId60" Type="http://schemas.openxmlformats.org/officeDocument/2006/relationships/image" Target="../media/image3.png"/><Relationship Id="rId4" Type="http://schemas.openxmlformats.org/officeDocument/2006/relationships/image" Target="../media/image1.jpg"/><Relationship Id="rId9" Type="http://schemas.openxmlformats.org/officeDocument/2006/relationships/slide" Target="slide1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slide" Target="slide1.xml"/><Relationship Id="rId9" Type="http://schemas.microsoft.com/office/2007/relationships/diagramDrawing" Target="../diagrams/drawing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slide" Target="slide1.xml"/><Relationship Id="rId9" Type="http://schemas.microsoft.com/office/2007/relationships/diagramDrawing" Target="../diagrams/drawing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slide" Target="slide1.xml"/><Relationship Id="rId9" Type="http://schemas.microsoft.com/office/2007/relationships/diagramDrawing" Target="../diagrams/drawing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slide" Target="slide1.xml"/><Relationship Id="rId9" Type="http://schemas.microsoft.com/office/2007/relationships/diagramDrawing" Target="../diagrams/drawing1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6" Type="http://schemas.openxmlformats.org/officeDocument/2006/relationships/diagramLayout" Target="../diagrams/layout12.xml"/><Relationship Id="rId5" Type="http://schemas.openxmlformats.org/officeDocument/2006/relationships/diagramData" Target="../diagrams/data12.xml"/><Relationship Id="rId4" Type="http://schemas.openxmlformats.org/officeDocument/2006/relationships/slide" Target="slide1.xml"/><Relationship Id="rId9" Type="http://schemas.microsoft.com/office/2007/relationships/diagramDrawing" Target="../diagrams/drawing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slide" Target="slide1.xml"/><Relationship Id="rId9" Type="http://schemas.microsoft.com/office/2007/relationships/diagramDrawing" Target="../diagrams/drawing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6" Type="http://schemas.openxmlformats.org/officeDocument/2006/relationships/diagramLayout" Target="../diagrams/layout14.xml"/><Relationship Id="rId5" Type="http://schemas.openxmlformats.org/officeDocument/2006/relationships/diagramData" Target="../diagrams/data14.xml"/><Relationship Id="rId4" Type="http://schemas.openxmlformats.org/officeDocument/2006/relationships/slide" Target="slide1.xml"/><Relationship Id="rId9" Type="http://schemas.microsoft.com/office/2007/relationships/diagramDrawing" Target="../diagrams/drawing1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6" Type="http://schemas.openxmlformats.org/officeDocument/2006/relationships/diagramLayout" Target="../diagrams/layout15.xml"/><Relationship Id="rId5" Type="http://schemas.openxmlformats.org/officeDocument/2006/relationships/diagramData" Target="../diagrams/data15.xml"/><Relationship Id="rId4" Type="http://schemas.openxmlformats.org/officeDocument/2006/relationships/slide" Target="slide1.xml"/><Relationship Id="rId9" Type="http://schemas.microsoft.com/office/2007/relationships/diagramDrawing" Target="../diagrams/drawing1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6" Type="http://schemas.openxmlformats.org/officeDocument/2006/relationships/diagramLayout" Target="../diagrams/layout16.xml"/><Relationship Id="rId5" Type="http://schemas.openxmlformats.org/officeDocument/2006/relationships/diagramData" Target="../diagrams/data16.xml"/><Relationship Id="rId4" Type="http://schemas.openxmlformats.org/officeDocument/2006/relationships/slide" Target="slide1.xml"/><Relationship Id="rId9" Type="http://schemas.microsoft.com/office/2007/relationships/diagramDrawing" Target="../diagrams/drawing1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6" Type="http://schemas.openxmlformats.org/officeDocument/2006/relationships/diagramLayout" Target="../diagrams/layout17.xml"/><Relationship Id="rId5" Type="http://schemas.openxmlformats.org/officeDocument/2006/relationships/diagramData" Target="../diagrams/data17.xml"/><Relationship Id="rId4" Type="http://schemas.openxmlformats.org/officeDocument/2006/relationships/slide" Target="slide1.xml"/><Relationship Id="rId9" Type="http://schemas.microsoft.com/office/2007/relationships/diagramDrawing" Target="../diagrams/drawing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" Target="slide1.xml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6" Type="http://schemas.openxmlformats.org/officeDocument/2006/relationships/diagramLayout" Target="../diagrams/layout18.xml"/><Relationship Id="rId5" Type="http://schemas.openxmlformats.org/officeDocument/2006/relationships/diagramData" Target="../diagrams/data18.xml"/><Relationship Id="rId4" Type="http://schemas.openxmlformats.org/officeDocument/2006/relationships/slide" Target="slide1.xml"/><Relationship Id="rId9" Type="http://schemas.microsoft.com/office/2007/relationships/diagramDrawing" Target="../diagrams/drawing18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6" Type="http://schemas.openxmlformats.org/officeDocument/2006/relationships/diagramLayout" Target="../diagrams/layout19.xml"/><Relationship Id="rId5" Type="http://schemas.openxmlformats.org/officeDocument/2006/relationships/diagramData" Target="../diagrams/data19.xml"/><Relationship Id="rId4" Type="http://schemas.openxmlformats.org/officeDocument/2006/relationships/slide" Target="slide1.xml"/><Relationship Id="rId9" Type="http://schemas.microsoft.com/office/2007/relationships/diagramDrawing" Target="../diagrams/drawing19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6" Type="http://schemas.openxmlformats.org/officeDocument/2006/relationships/diagramLayout" Target="../diagrams/layout20.xml"/><Relationship Id="rId5" Type="http://schemas.openxmlformats.org/officeDocument/2006/relationships/diagramData" Target="../diagrams/data20.xml"/><Relationship Id="rId4" Type="http://schemas.openxmlformats.org/officeDocument/2006/relationships/slide" Target="slide1.xml"/><Relationship Id="rId9" Type="http://schemas.microsoft.com/office/2007/relationships/diagramDrawing" Target="../diagrams/drawing20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6" Type="http://schemas.openxmlformats.org/officeDocument/2006/relationships/diagramLayout" Target="../diagrams/layout21.xml"/><Relationship Id="rId5" Type="http://schemas.openxmlformats.org/officeDocument/2006/relationships/diagramData" Target="../diagrams/data21.xml"/><Relationship Id="rId4" Type="http://schemas.openxmlformats.org/officeDocument/2006/relationships/slide" Target="slide1.xml"/><Relationship Id="rId9" Type="http://schemas.microsoft.com/office/2007/relationships/diagramDrawing" Target="../diagrams/drawing2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6" Type="http://schemas.openxmlformats.org/officeDocument/2006/relationships/diagramLayout" Target="../diagrams/layout22.xml"/><Relationship Id="rId5" Type="http://schemas.openxmlformats.org/officeDocument/2006/relationships/diagramData" Target="../diagrams/data22.xml"/><Relationship Id="rId4" Type="http://schemas.openxmlformats.org/officeDocument/2006/relationships/slide" Target="slide1.xml"/><Relationship Id="rId9" Type="http://schemas.microsoft.com/office/2007/relationships/diagramDrawing" Target="../diagrams/drawing2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6" Type="http://schemas.openxmlformats.org/officeDocument/2006/relationships/diagramLayout" Target="../diagrams/layout23.xml"/><Relationship Id="rId5" Type="http://schemas.openxmlformats.org/officeDocument/2006/relationships/diagramData" Target="../diagrams/data23.xml"/><Relationship Id="rId4" Type="http://schemas.openxmlformats.org/officeDocument/2006/relationships/slide" Target="slide1.xml"/><Relationship Id="rId9" Type="http://schemas.microsoft.com/office/2007/relationships/diagramDrawing" Target="../diagrams/drawing2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Relationship Id="rId6" Type="http://schemas.openxmlformats.org/officeDocument/2006/relationships/diagramLayout" Target="../diagrams/layout24.xml"/><Relationship Id="rId5" Type="http://schemas.openxmlformats.org/officeDocument/2006/relationships/diagramData" Target="../diagrams/data24.xml"/><Relationship Id="rId4" Type="http://schemas.openxmlformats.org/officeDocument/2006/relationships/slide" Target="slide1.xml"/><Relationship Id="rId9" Type="http://schemas.microsoft.com/office/2007/relationships/diagramDrawing" Target="../diagrams/drawing24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6" Type="http://schemas.openxmlformats.org/officeDocument/2006/relationships/diagramLayout" Target="../diagrams/layout25.xml"/><Relationship Id="rId5" Type="http://schemas.openxmlformats.org/officeDocument/2006/relationships/diagramData" Target="../diagrams/data25.xml"/><Relationship Id="rId4" Type="http://schemas.openxmlformats.org/officeDocument/2006/relationships/slide" Target="slide1.xml"/><Relationship Id="rId9" Type="http://schemas.microsoft.com/office/2007/relationships/diagramDrawing" Target="../diagrams/drawing25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Relationship Id="rId6" Type="http://schemas.openxmlformats.org/officeDocument/2006/relationships/diagramLayout" Target="../diagrams/layout26.xml"/><Relationship Id="rId5" Type="http://schemas.openxmlformats.org/officeDocument/2006/relationships/diagramData" Target="../diagrams/data26.xml"/><Relationship Id="rId4" Type="http://schemas.openxmlformats.org/officeDocument/2006/relationships/slide" Target="slide1.xml"/><Relationship Id="rId9" Type="http://schemas.microsoft.com/office/2007/relationships/diagramDrawing" Target="../diagrams/drawing26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Relationship Id="rId6" Type="http://schemas.openxmlformats.org/officeDocument/2006/relationships/diagramLayout" Target="../diagrams/layout27.xml"/><Relationship Id="rId5" Type="http://schemas.openxmlformats.org/officeDocument/2006/relationships/diagramData" Target="../diagrams/data27.xml"/><Relationship Id="rId4" Type="http://schemas.openxmlformats.org/officeDocument/2006/relationships/slide" Target="slide1.xml"/><Relationship Id="rId9" Type="http://schemas.microsoft.com/office/2007/relationships/diagramDrawing" Target="../diagrams/drawing2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slide" Target="slide1.xml"/><Relationship Id="rId9" Type="http://schemas.microsoft.com/office/2007/relationships/diagramDrawing" Target="../diagrams/drawing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6" Type="http://schemas.openxmlformats.org/officeDocument/2006/relationships/diagramLayout" Target="../diagrams/layout28.xml"/><Relationship Id="rId5" Type="http://schemas.openxmlformats.org/officeDocument/2006/relationships/diagramData" Target="../diagrams/data28.xml"/><Relationship Id="rId4" Type="http://schemas.openxmlformats.org/officeDocument/2006/relationships/slide" Target="slide1.xml"/><Relationship Id="rId9" Type="http://schemas.microsoft.com/office/2007/relationships/diagramDrawing" Target="../diagrams/drawing28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Relationship Id="rId6" Type="http://schemas.openxmlformats.org/officeDocument/2006/relationships/diagramLayout" Target="../diagrams/layout29.xml"/><Relationship Id="rId5" Type="http://schemas.openxmlformats.org/officeDocument/2006/relationships/diagramData" Target="../diagrams/data29.xml"/><Relationship Id="rId4" Type="http://schemas.openxmlformats.org/officeDocument/2006/relationships/slide" Target="slide1.xml"/><Relationship Id="rId9" Type="http://schemas.microsoft.com/office/2007/relationships/diagramDrawing" Target="../diagrams/drawing29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Relationship Id="rId6" Type="http://schemas.openxmlformats.org/officeDocument/2006/relationships/diagramLayout" Target="../diagrams/layout30.xml"/><Relationship Id="rId5" Type="http://schemas.openxmlformats.org/officeDocument/2006/relationships/diagramData" Target="../diagrams/data30.xml"/><Relationship Id="rId4" Type="http://schemas.openxmlformats.org/officeDocument/2006/relationships/slide" Target="slide1.xml"/><Relationship Id="rId9" Type="http://schemas.microsoft.com/office/2007/relationships/diagramDrawing" Target="../diagrams/drawing30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Relationship Id="rId6" Type="http://schemas.openxmlformats.org/officeDocument/2006/relationships/diagramLayout" Target="../diagrams/layout31.xml"/><Relationship Id="rId5" Type="http://schemas.openxmlformats.org/officeDocument/2006/relationships/diagramData" Target="../diagrams/data31.xml"/><Relationship Id="rId4" Type="http://schemas.openxmlformats.org/officeDocument/2006/relationships/slide" Target="slide1.xml"/><Relationship Id="rId9" Type="http://schemas.microsoft.com/office/2007/relationships/diagramDrawing" Target="../diagrams/drawing31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Relationship Id="rId6" Type="http://schemas.openxmlformats.org/officeDocument/2006/relationships/diagramLayout" Target="../diagrams/layout32.xml"/><Relationship Id="rId5" Type="http://schemas.openxmlformats.org/officeDocument/2006/relationships/diagramData" Target="../diagrams/data32.xml"/><Relationship Id="rId4" Type="http://schemas.openxmlformats.org/officeDocument/2006/relationships/slide" Target="slide1.xml"/><Relationship Id="rId9" Type="http://schemas.microsoft.com/office/2007/relationships/diagramDrawing" Target="../diagrams/drawing3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Relationship Id="rId6" Type="http://schemas.openxmlformats.org/officeDocument/2006/relationships/diagramLayout" Target="../diagrams/layout33.xml"/><Relationship Id="rId5" Type="http://schemas.openxmlformats.org/officeDocument/2006/relationships/diagramData" Target="../diagrams/data33.xml"/><Relationship Id="rId4" Type="http://schemas.openxmlformats.org/officeDocument/2006/relationships/slide" Target="slide1.xml"/><Relationship Id="rId9" Type="http://schemas.microsoft.com/office/2007/relationships/diagramDrawing" Target="../diagrams/drawing33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Relationship Id="rId6" Type="http://schemas.openxmlformats.org/officeDocument/2006/relationships/diagramLayout" Target="../diagrams/layout34.xml"/><Relationship Id="rId5" Type="http://schemas.openxmlformats.org/officeDocument/2006/relationships/diagramData" Target="../diagrams/data34.xml"/><Relationship Id="rId4" Type="http://schemas.openxmlformats.org/officeDocument/2006/relationships/slide" Target="slide1.xml"/><Relationship Id="rId9" Type="http://schemas.microsoft.com/office/2007/relationships/diagramDrawing" Target="../diagrams/drawing34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Relationship Id="rId6" Type="http://schemas.openxmlformats.org/officeDocument/2006/relationships/diagramLayout" Target="../diagrams/layout35.xml"/><Relationship Id="rId5" Type="http://schemas.openxmlformats.org/officeDocument/2006/relationships/diagramData" Target="../diagrams/data35.xml"/><Relationship Id="rId4" Type="http://schemas.openxmlformats.org/officeDocument/2006/relationships/slide" Target="slide1.xml"/><Relationship Id="rId9" Type="http://schemas.microsoft.com/office/2007/relationships/diagramDrawing" Target="../diagrams/drawing35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Relationship Id="rId6" Type="http://schemas.openxmlformats.org/officeDocument/2006/relationships/diagramLayout" Target="../diagrams/layout36.xml"/><Relationship Id="rId5" Type="http://schemas.openxmlformats.org/officeDocument/2006/relationships/diagramData" Target="../diagrams/data36.xml"/><Relationship Id="rId4" Type="http://schemas.openxmlformats.org/officeDocument/2006/relationships/slide" Target="slide1.xml"/><Relationship Id="rId9" Type="http://schemas.microsoft.com/office/2007/relationships/diagramDrawing" Target="../diagrams/drawing36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Relationship Id="rId6" Type="http://schemas.openxmlformats.org/officeDocument/2006/relationships/diagramLayout" Target="../diagrams/layout37.xml"/><Relationship Id="rId5" Type="http://schemas.openxmlformats.org/officeDocument/2006/relationships/diagramData" Target="../diagrams/data37.xml"/><Relationship Id="rId4" Type="http://schemas.openxmlformats.org/officeDocument/2006/relationships/slide" Target="slide1.xml"/><Relationship Id="rId9" Type="http://schemas.microsoft.com/office/2007/relationships/diagramDrawing" Target="../diagrams/drawing3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slide" Target="slide1.xml"/><Relationship Id="rId9" Type="http://schemas.microsoft.com/office/2007/relationships/diagramDrawing" Target="../diagrams/drawing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Relationship Id="rId6" Type="http://schemas.openxmlformats.org/officeDocument/2006/relationships/diagramLayout" Target="../diagrams/layout38.xml"/><Relationship Id="rId5" Type="http://schemas.openxmlformats.org/officeDocument/2006/relationships/diagramData" Target="../diagrams/data38.xml"/><Relationship Id="rId4" Type="http://schemas.openxmlformats.org/officeDocument/2006/relationships/slide" Target="slide1.xml"/><Relationship Id="rId9" Type="http://schemas.microsoft.com/office/2007/relationships/diagramDrawing" Target="../diagrams/drawing38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Relationship Id="rId6" Type="http://schemas.openxmlformats.org/officeDocument/2006/relationships/diagramLayout" Target="../diagrams/layout39.xml"/><Relationship Id="rId5" Type="http://schemas.openxmlformats.org/officeDocument/2006/relationships/diagramData" Target="../diagrams/data39.xml"/><Relationship Id="rId4" Type="http://schemas.openxmlformats.org/officeDocument/2006/relationships/slide" Target="slide1.xml"/><Relationship Id="rId9" Type="http://schemas.microsoft.com/office/2007/relationships/diagramDrawing" Target="../diagrams/drawing39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Relationship Id="rId6" Type="http://schemas.openxmlformats.org/officeDocument/2006/relationships/diagramLayout" Target="../diagrams/layout40.xml"/><Relationship Id="rId5" Type="http://schemas.openxmlformats.org/officeDocument/2006/relationships/diagramData" Target="../diagrams/data40.xml"/><Relationship Id="rId4" Type="http://schemas.openxmlformats.org/officeDocument/2006/relationships/slide" Target="slide1.xml"/><Relationship Id="rId9" Type="http://schemas.microsoft.com/office/2007/relationships/diagramDrawing" Target="../diagrams/drawing40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Relationship Id="rId6" Type="http://schemas.openxmlformats.org/officeDocument/2006/relationships/diagramLayout" Target="../diagrams/layout41.xml"/><Relationship Id="rId5" Type="http://schemas.openxmlformats.org/officeDocument/2006/relationships/diagramData" Target="../diagrams/data41.xml"/><Relationship Id="rId4" Type="http://schemas.openxmlformats.org/officeDocument/2006/relationships/slide" Target="slide1.xml"/><Relationship Id="rId9" Type="http://schemas.microsoft.com/office/2007/relationships/diagramDrawing" Target="../diagrams/drawing41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Relationship Id="rId6" Type="http://schemas.openxmlformats.org/officeDocument/2006/relationships/diagramLayout" Target="../diagrams/layout42.xml"/><Relationship Id="rId5" Type="http://schemas.openxmlformats.org/officeDocument/2006/relationships/diagramData" Target="../diagrams/data42.xml"/><Relationship Id="rId4" Type="http://schemas.openxmlformats.org/officeDocument/2006/relationships/slide" Target="slide1.xml"/><Relationship Id="rId9" Type="http://schemas.microsoft.com/office/2007/relationships/diagramDrawing" Target="../diagrams/drawing4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Relationship Id="rId6" Type="http://schemas.openxmlformats.org/officeDocument/2006/relationships/diagramLayout" Target="../diagrams/layout43.xml"/><Relationship Id="rId5" Type="http://schemas.openxmlformats.org/officeDocument/2006/relationships/diagramData" Target="../diagrams/data43.xml"/><Relationship Id="rId4" Type="http://schemas.openxmlformats.org/officeDocument/2006/relationships/slide" Target="slide1.xml"/><Relationship Id="rId9" Type="http://schemas.microsoft.com/office/2007/relationships/diagramDrawing" Target="../diagrams/drawing43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Relationship Id="rId6" Type="http://schemas.openxmlformats.org/officeDocument/2006/relationships/diagramLayout" Target="../diagrams/layout44.xml"/><Relationship Id="rId5" Type="http://schemas.openxmlformats.org/officeDocument/2006/relationships/diagramData" Target="../diagrams/data44.xml"/><Relationship Id="rId4" Type="http://schemas.openxmlformats.org/officeDocument/2006/relationships/slide" Target="slide1.xml"/><Relationship Id="rId9" Type="http://schemas.microsoft.com/office/2007/relationships/diagramDrawing" Target="../diagrams/drawing44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Relationship Id="rId6" Type="http://schemas.openxmlformats.org/officeDocument/2006/relationships/diagramLayout" Target="../diagrams/layout45.xml"/><Relationship Id="rId5" Type="http://schemas.openxmlformats.org/officeDocument/2006/relationships/diagramData" Target="../diagrams/data45.xml"/><Relationship Id="rId4" Type="http://schemas.openxmlformats.org/officeDocument/2006/relationships/slide" Target="slide1.xml"/><Relationship Id="rId9" Type="http://schemas.microsoft.com/office/2007/relationships/diagramDrawing" Target="../diagrams/drawing45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6.xml"/><Relationship Id="rId3" Type="http://schemas.openxmlformats.org/officeDocument/2006/relationships/notesSlide" Target="../notesSlides/notesSlide2.xml"/><Relationship Id="rId7" Type="http://schemas.openxmlformats.org/officeDocument/2006/relationships/diagramLayout" Target="../diagrams/layout4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Relationship Id="rId6" Type="http://schemas.openxmlformats.org/officeDocument/2006/relationships/diagramData" Target="../diagrams/data46.xml"/><Relationship Id="rId5" Type="http://schemas.openxmlformats.org/officeDocument/2006/relationships/slide" Target="slide1.xml"/><Relationship Id="rId10" Type="http://schemas.microsoft.com/office/2007/relationships/diagramDrawing" Target="../diagrams/drawing46.xml"/><Relationship Id="rId4" Type="http://schemas.openxmlformats.org/officeDocument/2006/relationships/image" Target="../media/image1.jpg"/><Relationship Id="rId9" Type="http://schemas.openxmlformats.org/officeDocument/2006/relationships/diagramColors" Target="../diagrams/colors46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Relationship Id="rId6" Type="http://schemas.openxmlformats.org/officeDocument/2006/relationships/diagramLayout" Target="../diagrams/layout47.xml"/><Relationship Id="rId5" Type="http://schemas.openxmlformats.org/officeDocument/2006/relationships/diagramData" Target="../diagrams/data47.xml"/><Relationship Id="rId4" Type="http://schemas.openxmlformats.org/officeDocument/2006/relationships/slide" Target="slide1.xml"/><Relationship Id="rId9" Type="http://schemas.microsoft.com/office/2007/relationships/diagramDrawing" Target="../diagrams/drawing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slide" Target="slide1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Relationship Id="rId6" Type="http://schemas.openxmlformats.org/officeDocument/2006/relationships/diagramLayout" Target="../diagrams/layout48.xml"/><Relationship Id="rId5" Type="http://schemas.openxmlformats.org/officeDocument/2006/relationships/diagramData" Target="../diagrams/data48.xml"/><Relationship Id="rId4" Type="http://schemas.openxmlformats.org/officeDocument/2006/relationships/slide" Target="slide1.xml"/><Relationship Id="rId9" Type="http://schemas.microsoft.com/office/2007/relationships/diagramDrawing" Target="../diagrams/drawing48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1.xml"/><Relationship Id="rId6" Type="http://schemas.openxmlformats.org/officeDocument/2006/relationships/diagramLayout" Target="../diagrams/layout49.xml"/><Relationship Id="rId5" Type="http://schemas.openxmlformats.org/officeDocument/2006/relationships/diagramData" Target="../diagrams/data49.xml"/><Relationship Id="rId4" Type="http://schemas.openxmlformats.org/officeDocument/2006/relationships/slide" Target="slide1.xml"/><Relationship Id="rId9" Type="http://schemas.microsoft.com/office/2007/relationships/diagramDrawing" Target="../diagrams/drawing49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Relationship Id="rId6" Type="http://schemas.openxmlformats.org/officeDocument/2006/relationships/diagramLayout" Target="../diagrams/layout50.xml"/><Relationship Id="rId5" Type="http://schemas.openxmlformats.org/officeDocument/2006/relationships/diagramData" Target="../diagrams/data50.xml"/><Relationship Id="rId4" Type="http://schemas.openxmlformats.org/officeDocument/2006/relationships/slide" Target="slide1.xml"/><Relationship Id="rId9" Type="http://schemas.microsoft.com/office/2007/relationships/diagramDrawing" Target="../diagrams/drawing50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3.xml"/><Relationship Id="rId6" Type="http://schemas.openxmlformats.org/officeDocument/2006/relationships/diagramLayout" Target="../diagrams/layout51.xml"/><Relationship Id="rId5" Type="http://schemas.openxmlformats.org/officeDocument/2006/relationships/diagramData" Target="../diagrams/data51.xml"/><Relationship Id="rId4" Type="http://schemas.openxmlformats.org/officeDocument/2006/relationships/slide" Target="slide1.xml"/><Relationship Id="rId9" Type="http://schemas.microsoft.com/office/2007/relationships/diagramDrawing" Target="../diagrams/drawing51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4.xml"/><Relationship Id="rId6" Type="http://schemas.openxmlformats.org/officeDocument/2006/relationships/diagramLayout" Target="../diagrams/layout52.xml"/><Relationship Id="rId5" Type="http://schemas.openxmlformats.org/officeDocument/2006/relationships/diagramData" Target="../diagrams/data52.xml"/><Relationship Id="rId4" Type="http://schemas.openxmlformats.org/officeDocument/2006/relationships/slide" Target="slide1.xml"/><Relationship Id="rId9" Type="http://schemas.microsoft.com/office/2007/relationships/diagramDrawing" Target="../diagrams/drawing5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5.xml"/><Relationship Id="rId6" Type="http://schemas.openxmlformats.org/officeDocument/2006/relationships/diagramLayout" Target="../diagrams/layout53.xml"/><Relationship Id="rId5" Type="http://schemas.openxmlformats.org/officeDocument/2006/relationships/diagramData" Target="../diagrams/data53.xml"/><Relationship Id="rId4" Type="http://schemas.openxmlformats.org/officeDocument/2006/relationships/slide" Target="slide1.xml"/><Relationship Id="rId9" Type="http://schemas.microsoft.com/office/2007/relationships/diagramDrawing" Target="../diagrams/drawing5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slide" Target="slide1.xml"/><Relationship Id="rId9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slide" Target="slide1.xml"/><Relationship Id="rId9" Type="http://schemas.microsoft.com/office/2007/relationships/diagramDrawing" Target="../diagrams/drawing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slide" Target="slide1.xml"/><Relationship Id="rId9" Type="http://schemas.microsoft.com/office/2007/relationships/diagramDrawing" Target="../diagrams/drawing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slide" Target="slide1.xml"/><Relationship Id="rId9" Type="http://schemas.microsoft.com/office/2007/relationships/diagramDrawing" Target="../diagrams/drawin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1" y="296652"/>
            <a:ext cx="8411621" cy="6350778"/>
            <a:chOff x="564177" y="504013"/>
            <a:chExt cx="8466618" cy="6654134"/>
          </a:xfrm>
        </p:grpSpPr>
        <p:sp>
          <p:nvSpPr>
            <p:cNvPr id="67" name="66 Forma libre">
              <a:hlinkClick r:id="rId5" action="ppaction://hlinksldjump"/>
            </p:cNvPr>
            <p:cNvSpPr/>
            <p:nvPr/>
          </p:nvSpPr>
          <p:spPr>
            <a:xfrm>
              <a:off x="4242710" y="504013"/>
              <a:ext cx="708141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Gobernadores(as)</a:t>
              </a:r>
            </a:p>
          </p:txBody>
        </p:sp>
        <p:sp>
          <p:nvSpPr>
            <p:cNvPr id="68" name="67 Forma libre">
              <a:hlinkClick r:id="rId6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7" action="ppaction://hlinksldjump"/>
            </p:cNvPr>
            <p:cNvSpPr/>
            <p:nvPr/>
          </p:nvSpPr>
          <p:spPr>
            <a:xfrm>
              <a:off x="4235968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8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9" action="ppaction://hlinksldjump"/>
            </p:cNvPr>
            <p:cNvSpPr/>
            <p:nvPr/>
          </p:nvSpPr>
          <p:spPr>
            <a:xfrm>
              <a:off x="99150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10" action="ppaction://hlinksldjump"/>
            </p:cNvPr>
            <p:cNvSpPr/>
            <p:nvPr/>
          </p:nvSpPr>
          <p:spPr>
            <a:xfrm>
              <a:off x="99150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Recursos Logísticos</a:t>
              </a:r>
            </a:p>
          </p:txBody>
        </p:sp>
        <p:sp>
          <p:nvSpPr>
            <p:cNvPr id="74" name="73 Forma libre">
              <a:hlinkClick r:id="rId11" action="ppaction://hlinksldjump"/>
            </p:cNvPr>
            <p:cNvSpPr/>
            <p:nvPr/>
          </p:nvSpPr>
          <p:spPr>
            <a:xfrm>
              <a:off x="991501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2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3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4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5" action="ppaction://hlinksldjump"/>
            </p:cNvPr>
            <p:cNvSpPr/>
            <p:nvPr/>
          </p:nvSpPr>
          <p:spPr>
            <a:xfrm>
              <a:off x="2151162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6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7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8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9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20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en Línea</a:t>
              </a:r>
            </a:p>
          </p:txBody>
        </p:sp>
        <p:sp>
          <p:nvSpPr>
            <p:cNvPr id="84" name="83 Forma libre">
              <a:hlinkClick r:id="rId21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2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3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4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5" action="ppaction://hlinksldjump"/>
            </p:cNvPr>
            <p:cNvSpPr/>
            <p:nvPr/>
          </p:nvSpPr>
          <p:spPr>
            <a:xfrm>
              <a:off x="3347062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6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7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8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9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30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1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2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3" action="ppaction://hlinksldjump"/>
            </p:cNvPr>
            <p:cNvSpPr/>
            <p:nvPr/>
          </p:nvSpPr>
          <p:spPr>
            <a:xfrm>
              <a:off x="2254027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4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5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6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7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8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9" action="ppaction://hlinksldjump"/>
            </p:cNvPr>
            <p:cNvSpPr/>
            <p:nvPr/>
          </p:nvSpPr>
          <p:spPr>
            <a:xfrm>
              <a:off x="8348100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40" action="ppaction://hlinksldjump"/>
            </p:cNvPr>
            <p:cNvSpPr/>
            <p:nvPr/>
          </p:nvSpPr>
          <p:spPr>
            <a:xfrm>
              <a:off x="8348099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1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UACI</a:t>
              </a:r>
            </a:p>
          </p:txBody>
        </p:sp>
        <p:sp>
          <p:nvSpPr>
            <p:cNvPr id="105" name="104 Forma libre">
              <a:hlinkClick r:id="rId42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7" name="106 Forma libre">
              <a:hlinkClick r:id="rId43" action="ppaction://hlinksldjump"/>
            </p:cNvPr>
            <p:cNvSpPr/>
            <p:nvPr/>
          </p:nvSpPr>
          <p:spPr>
            <a:xfrm>
              <a:off x="4971290" y="2394106"/>
              <a:ext cx="636548" cy="2739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4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5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6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7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8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107504" y="908720"/>
            <a:ext cx="1769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9" action="ppaction://hlinksldjump"/>
          </p:cNvPr>
          <p:cNvSpPr/>
          <p:nvPr/>
        </p:nvSpPr>
        <p:spPr bwMode="auto">
          <a:xfrm>
            <a:off x="7409668" y="4157576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50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>
            <a:cxnSpLocks/>
          </p:cNvCxnSpPr>
          <p:nvPr/>
        </p:nvCxnSpPr>
        <p:spPr>
          <a:xfrm>
            <a:off x="863588" y="472514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1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>
            <a:cxnSpLocks/>
          </p:cNvCxnSpPr>
          <p:nvPr/>
        </p:nvCxnSpPr>
        <p:spPr>
          <a:xfrm>
            <a:off x="4211960" y="3249613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>
            <a:cxnSpLocks/>
          </p:cNvCxnSpPr>
          <p:nvPr/>
        </p:nvCxnSpPr>
        <p:spPr>
          <a:xfrm>
            <a:off x="4556125" y="2843213"/>
            <a:ext cx="36080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5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64704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>
            <a:cxnSpLocks/>
          </p:cNvCxnSpPr>
          <p:nvPr/>
        </p:nvCxnSpPr>
        <p:spPr>
          <a:xfrm>
            <a:off x="4560888" y="1265151"/>
            <a:ext cx="1587" cy="16437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2" action="ppaction://hlinksldjump"/>
          </p:cNvPr>
          <p:cNvSpPr/>
          <p:nvPr/>
        </p:nvSpPr>
        <p:spPr bwMode="auto">
          <a:xfrm>
            <a:off x="1008941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>
            <a:cxnSpLocks/>
          </p:cNvCxnSpPr>
          <p:nvPr/>
        </p:nvCxnSpPr>
        <p:spPr>
          <a:xfrm>
            <a:off x="863588" y="6048287"/>
            <a:ext cx="14535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>
            <a:cxnSpLocks/>
          </p:cNvCxnSpPr>
          <p:nvPr/>
        </p:nvCxnSpPr>
        <p:spPr>
          <a:xfrm>
            <a:off x="1998315" y="4725144"/>
            <a:ext cx="16141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>
            <a:cxnSpLocks/>
          </p:cNvCxnSpPr>
          <p:nvPr/>
        </p:nvCxnSpPr>
        <p:spPr>
          <a:xfrm>
            <a:off x="1993553" y="5119601"/>
            <a:ext cx="15335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>
            <a:cxnSpLocks/>
          </p:cNvCxnSpPr>
          <p:nvPr/>
        </p:nvCxnSpPr>
        <p:spPr>
          <a:xfrm>
            <a:off x="4177605" y="5049180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>
            <a:cxnSpLocks/>
          </p:cNvCxnSpPr>
          <p:nvPr/>
        </p:nvCxnSpPr>
        <p:spPr>
          <a:xfrm>
            <a:off x="2946004" y="4206875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4031493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>
            <a:cxnSpLocks/>
          </p:cNvCxnSpPr>
          <p:nvPr/>
        </p:nvCxnSpPr>
        <p:spPr>
          <a:xfrm>
            <a:off x="5112060" y="4653136"/>
            <a:ext cx="144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>
            <a:cxnSpLocks/>
          </p:cNvCxnSpPr>
          <p:nvPr/>
        </p:nvCxnSpPr>
        <p:spPr>
          <a:xfrm>
            <a:off x="5094659" y="5094288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>
            <a:cxnSpLocks/>
          </p:cNvCxnSpPr>
          <p:nvPr/>
        </p:nvCxnSpPr>
        <p:spPr>
          <a:xfrm>
            <a:off x="5094659" y="5537200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>
            <a:cxnSpLocks/>
          </p:cNvCxnSpPr>
          <p:nvPr/>
        </p:nvCxnSpPr>
        <p:spPr>
          <a:xfrm>
            <a:off x="5094659" y="5984875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>
            <a:cxnSpLocks/>
          </p:cNvCxnSpPr>
          <p:nvPr/>
        </p:nvCxnSpPr>
        <p:spPr>
          <a:xfrm>
            <a:off x="4177606" y="4617132"/>
            <a:ext cx="128135" cy="155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>
            <a:cxnSpLocks/>
          </p:cNvCxnSpPr>
          <p:nvPr/>
        </p:nvCxnSpPr>
        <p:spPr>
          <a:xfrm>
            <a:off x="4177605" y="5445224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>
            <a:cxnSpLocks/>
          </p:cNvCxnSpPr>
          <p:nvPr/>
        </p:nvCxnSpPr>
        <p:spPr>
          <a:xfrm>
            <a:off x="863588" y="5553236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>
            <a:cxnSpLocks/>
          </p:cNvCxnSpPr>
          <p:nvPr/>
        </p:nvCxnSpPr>
        <p:spPr>
          <a:xfrm>
            <a:off x="1979712" y="5553236"/>
            <a:ext cx="18002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89316" y="43291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>
            <a:cxnSpLocks/>
          </p:cNvCxnSpPr>
          <p:nvPr/>
        </p:nvCxnSpPr>
        <p:spPr>
          <a:xfrm>
            <a:off x="7259662" y="4797425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>
            <a:cxnSpLocks/>
          </p:cNvCxnSpPr>
          <p:nvPr/>
        </p:nvCxnSpPr>
        <p:spPr>
          <a:xfrm>
            <a:off x="7264425" y="5769260"/>
            <a:ext cx="14524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3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143507" y="1772816"/>
            <a:ext cx="237309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>
                <a:latin typeface="+mn-lt"/>
              </a:rPr>
              <a:t>Datos actualizados al 31 de octubre 2021           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65" y="1232756"/>
            <a:ext cx="2301099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7F833FAC-39BB-4014-9E17-00508B1D55A1}"/>
              </a:ext>
            </a:extLst>
          </p:cNvPr>
          <p:cNvSpPr/>
          <p:nvPr/>
        </p:nvSpPr>
        <p:spPr>
          <a:xfrm>
            <a:off x="4305741" y="3321278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1" dirty="0">
                <a:solidFill>
                  <a:schemeClr val="bg1"/>
                </a:solidFill>
              </a:rPr>
              <a:t>Unidad</a:t>
            </a:r>
            <a:endParaRPr lang="es-SV" dirty="0"/>
          </a:p>
        </p:txBody>
      </p:sp>
      <p:sp>
        <p:nvSpPr>
          <p:cNvPr id="136" name="67 Forma libre">
            <a:hlinkClick r:id="rId55" action="ppaction://hlinksldjump"/>
            <a:extLst>
              <a:ext uri="{FF2B5EF4-FFF2-40B4-BE49-F238E27FC236}">
                <a16:creationId xmlns:a16="http://schemas.microsoft.com/office/drawing/2014/main" id="{C93F0E30-F3F9-4F6E-B71D-23C435CFAB0B}"/>
              </a:ext>
            </a:extLst>
          </p:cNvPr>
          <p:cNvSpPr/>
          <p:nvPr/>
        </p:nvSpPr>
        <p:spPr bwMode="auto">
          <a:xfrm>
            <a:off x="3535640" y="1740338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Auditoría Interna</a:t>
            </a:r>
          </a:p>
        </p:txBody>
      </p:sp>
      <p:sp>
        <p:nvSpPr>
          <p:cNvPr id="137" name="67 Forma libre">
            <a:hlinkClick r:id="rId56" action="ppaction://hlinksldjump"/>
            <a:extLst>
              <a:ext uri="{FF2B5EF4-FFF2-40B4-BE49-F238E27FC236}">
                <a16:creationId xmlns:a16="http://schemas.microsoft.com/office/drawing/2014/main" id="{92B58260-1DC1-42EE-BC24-FEA57AC169AF}"/>
              </a:ext>
            </a:extLst>
          </p:cNvPr>
          <p:cNvSpPr/>
          <p:nvPr/>
        </p:nvSpPr>
        <p:spPr bwMode="auto">
          <a:xfrm>
            <a:off x="3543977" y="2096852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Género</a:t>
            </a:r>
          </a:p>
        </p:txBody>
      </p:sp>
      <p:sp>
        <p:nvSpPr>
          <p:cNvPr id="141" name="87 Forma libre">
            <a:hlinkClick r:id="rId57" action="ppaction://hlinksldjump"/>
            <a:extLst>
              <a:ext uri="{FF2B5EF4-FFF2-40B4-BE49-F238E27FC236}">
                <a16:creationId xmlns:a16="http://schemas.microsoft.com/office/drawing/2014/main" id="{0970ACFE-F8EC-4F9A-83EF-B9F58AC3DCCC}"/>
              </a:ext>
            </a:extLst>
          </p:cNvPr>
          <p:cNvSpPr/>
          <p:nvPr/>
        </p:nvSpPr>
        <p:spPr bwMode="auto">
          <a:xfrm>
            <a:off x="62590" y="3992597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</a:t>
            </a:r>
            <a:r>
              <a:rPr lang="es-ES" sz="700" u="sng" dirty="0"/>
              <a:t> </a:t>
            </a:r>
          </a:p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Ambiental</a:t>
            </a:r>
          </a:p>
        </p:txBody>
      </p:sp>
      <p:sp>
        <p:nvSpPr>
          <p:cNvPr id="2" name="99 Forma libre">
            <a:hlinkClick r:id="rId58" action="ppaction://hlinksldjump"/>
            <a:extLst>
              <a:ext uri="{FF2B5EF4-FFF2-40B4-BE49-F238E27FC236}">
                <a16:creationId xmlns:a16="http://schemas.microsoft.com/office/drawing/2014/main" id="{7D2497DC-89F7-4A1E-B551-F494F3D33763}"/>
              </a:ext>
            </a:extLst>
          </p:cNvPr>
          <p:cNvSpPr/>
          <p:nvPr/>
        </p:nvSpPr>
        <p:spPr bwMode="auto">
          <a:xfrm>
            <a:off x="6480212" y="3995037"/>
            <a:ext cx="686192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Unidad de                        Canales Digitales</a:t>
            </a:r>
          </a:p>
        </p:txBody>
      </p:sp>
      <p:cxnSp>
        <p:nvCxnSpPr>
          <p:cNvPr id="125" name="179 Conector recto">
            <a:extLst>
              <a:ext uri="{FF2B5EF4-FFF2-40B4-BE49-F238E27FC236}">
                <a16:creationId xmlns:a16="http://schemas.microsoft.com/office/drawing/2014/main" id="{02263AE5-B594-4765-854A-BE2A01125318}"/>
              </a:ext>
            </a:extLst>
          </p:cNvPr>
          <p:cNvCxnSpPr>
            <a:cxnSpLocks/>
          </p:cNvCxnSpPr>
          <p:nvPr/>
        </p:nvCxnSpPr>
        <p:spPr>
          <a:xfrm>
            <a:off x="7165659" y="4154333"/>
            <a:ext cx="10187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67 Forma libre">
            <a:hlinkClick r:id="rId59" action="ppaction://hlinksldjump"/>
            <a:extLst>
              <a:ext uri="{FF2B5EF4-FFF2-40B4-BE49-F238E27FC236}">
                <a16:creationId xmlns:a16="http://schemas.microsoft.com/office/drawing/2014/main" id="{2C58EE30-8A02-4BDA-B027-ABCBB5E862D5}"/>
              </a:ext>
            </a:extLst>
          </p:cNvPr>
          <p:cNvSpPr/>
          <p:nvPr/>
        </p:nvSpPr>
        <p:spPr bwMode="auto">
          <a:xfrm>
            <a:off x="4964113" y="1733921"/>
            <a:ext cx="656069" cy="28631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Comunicaciones y Publicidad</a:t>
            </a:r>
          </a:p>
        </p:txBody>
      </p:sp>
      <p:pic>
        <p:nvPicPr>
          <p:cNvPr id="127" name="10 Imagen" descr="logo azul sin fondo.PNG">
            <a:extLst>
              <a:ext uri="{FF2B5EF4-FFF2-40B4-BE49-F238E27FC236}">
                <a16:creationId xmlns:a16="http://schemas.microsoft.com/office/drawing/2014/main" id="{1CC2D646-D931-4563-97AC-C08F43DFB58F}"/>
              </a:ext>
            </a:extLst>
          </p:cNvPr>
          <p:cNvPicPr>
            <a:picLocks noChangeAspect="1"/>
          </p:cNvPicPr>
          <p:nvPr/>
        </p:nvPicPr>
        <p:blipFill>
          <a:blip r:embed="rId6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8" y="66145"/>
            <a:ext cx="703541" cy="554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Imagen 130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EB3F825-6AA6-441C-9869-BB86BB728C6B}"/>
              </a:ext>
            </a:extLst>
          </p:cNvPr>
          <p:cNvPicPr>
            <a:picLocks noChangeAspect="1"/>
          </p:cNvPicPr>
          <p:nvPr/>
        </p:nvPicPr>
        <p:blipFill>
          <a:blip r:embed="rId6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277" y="116632"/>
            <a:ext cx="1479215" cy="613874"/>
          </a:xfrm>
          <a:prstGeom prst="rect">
            <a:avLst/>
          </a:prstGeom>
        </p:spPr>
      </p:pic>
      <p:cxnSp>
        <p:nvCxnSpPr>
          <p:cNvPr id="142" name="294 Conector recto">
            <a:extLst>
              <a:ext uri="{FF2B5EF4-FFF2-40B4-BE49-F238E27FC236}">
                <a16:creationId xmlns:a16="http://schemas.microsoft.com/office/drawing/2014/main" id="{DC6C7B0C-8B7F-4611-B469-F8B1A94419A8}"/>
              </a:ext>
            </a:extLst>
          </p:cNvPr>
          <p:cNvCxnSpPr>
            <a:cxnSpLocks/>
          </p:cNvCxnSpPr>
          <p:nvPr/>
        </p:nvCxnSpPr>
        <p:spPr>
          <a:xfrm>
            <a:off x="7272300" y="5265204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186 Conector recto">
            <a:extLst>
              <a:ext uri="{FF2B5EF4-FFF2-40B4-BE49-F238E27FC236}">
                <a16:creationId xmlns:a16="http://schemas.microsoft.com/office/drawing/2014/main" id="{23B38403-7771-42AC-AF2B-EC52FC6843AB}"/>
              </a:ext>
            </a:extLst>
          </p:cNvPr>
          <p:cNvCxnSpPr>
            <a:cxnSpLocks/>
          </p:cNvCxnSpPr>
          <p:nvPr/>
        </p:nvCxnSpPr>
        <p:spPr>
          <a:xfrm>
            <a:off x="1835696" y="418508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81 Conector recto">
            <a:extLst>
              <a:ext uri="{FF2B5EF4-FFF2-40B4-BE49-F238E27FC236}">
                <a16:creationId xmlns:a16="http://schemas.microsoft.com/office/drawing/2014/main" id="{6E8E378C-3AAC-48C1-A08A-C36C1DC8F7BE}"/>
              </a:ext>
            </a:extLst>
          </p:cNvPr>
          <p:cNvCxnSpPr>
            <a:cxnSpLocks/>
          </p:cNvCxnSpPr>
          <p:nvPr/>
        </p:nvCxnSpPr>
        <p:spPr>
          <a:xfrm>
            <a:off x="863588" y="5157192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94527762"/>
              </p:ext>
            </p:extLst>
          </p:nvPr>
        </p:nvGraphicFramePr>
        <p:xfrm>
          <a:off x="291581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UNIDAD DE GÉNERO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412776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2960948"/>
            <a:ext cx="4326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Jefa Unidad de Género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Karla Milady Romero Reyes 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29B2DCE-1FD3-44F6-971F-3C1A99CCA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96114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76772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Planear, organizar, dirigir, controlar, evaluar y coordinar el adecuado funcionamiento del Fondo, facilitando el desarrollo de las actividades y garantizando con ello, el logro eficiente de los objetivos y metas institucionales, en el marco de la Ley del Fondo Social para la Vivienda y Reglamento Básico de la Ley del Fondo Social para la Vivienda.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Gerente General:</a:t>
            </a:r>
          </a:p>
          <a:p>
            <a:pPr algn="ctr"/>
            <a:r>
              <a:rPr lang="es-SV" dirty="0">
                <a:latin typeface="+mn-lt"/>
              </a:rPr>
              <a:t>Lic. Luis Josué Ventura Hernández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88453897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5DC88DF-E42B-4480-B1CB-27CDDBED6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40768"/>
            <a:ext cx="817290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gestionar y monitorear las acciones para asegurar y facilitar el acceso a la información institucional a la ciudadanía, en cumplimiento a la Ley de Acceso a la Información Pública y demás normativa relacionada, propiciando los mecanismos adecuados para proveer dicha información de manera oportuna y veraz.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03548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Unidad de Acceso a la Información:     </a:t>
            </a:r>
          </a:p>
          <a:p>
            <a:r>
              <a:rPr lang="es-SV" dirty="0">
                <a:latin typeface="+mn-lt"/>
              </a:rPr>
              <a:t>Licda. Evelin Janeth Soler de Torres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123444389"/>
              </p:ext>
            </p:extLst>
          </p:nvPr>
        </p:nvGraphicFramePr>
        <p:xfrm>
          <a:off x="3144180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407EA8D-0412-4C67-B692-24B85C9BA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RIESGOS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9552" y="270892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Riesgos:    </a:t>
            </a:r>
          </a:p>
          <a:p>
            <a:r>
              <a:rPr lang="es-SV" dirty="0">
                <a:latin typeface="+mn-lt"/>
              </a:rPr>
              <a:t>Lic. René Antonio Arias Chile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41902266"/>
              </p:ext>
            </p:extLst>
          </p:nvPr>
        </p:nvGraphicFramePr>
        <p:xfrm>
          <a:off x="3203848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45875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Identificar, medir, controlar y divulgar los riesgos que enfrenta la Institución en el desarrollo de sus operaciones.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BF99036-0709-419B-B096-4D39CB931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6" name="5 Rectángulo"/>
          <p:cNvSpPr/>
          <p:nvPr/>
        </p:nvSpPr>
        <p:spPr>
          <a:xfrm>
            <a:off x="2123728" y="44624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COMPRAS Y ADQUISICIONES</a:t>
            </a:r>
          </a:p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(</a:t>
            </a:r>
            <a:r>
              <a:rPr lang="es-SV" sz="2000" b="1" dirty="0" err="1">
                <a:solidFill>
                  <a:schemeClr val="bg1"/>
                </a:solidFill>
                <a:latin typeface="Arial Narrow" pitchFamily="34" charset="0"/>
              </a:rPr>
              <a:t>UACI</a:t>
            </a:r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03548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Compras y Adquisiciones (</a:t>
            </a:r>
            <a:r>
              <a:rPr lang="es-SV" b="1" dirty="0" err="1">
                <a:latin typeface="+mn-lt"/>
              </a:rPr>
              <a:t>UACI</a:t>
            </a:r>
            <a:r>
              <a:rPr lang="es-SV" b="1" dirty="0">
                <a:latin typeface="+mn-lt"/>
              </a:rPr>
              <a:t>):     </a:t>
            </a:r>
          </a:p>
          <a:p>
            <a:r>
              <a:rPr lang="es-SV" dirty="0">
                <a:latin typeface="+mn-lt"/>
              </a:rPr>
              <a:t>Ing. Julio Tarcicio Rivas García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04802716"/>
              </p:ext>
            </p:extLst>
          </p:nvPr>
        </p:nvGraphicFramePr>
        <p:xfrm>
          <a:off x="2987824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45875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ejecutar, evaluar y controlar las adquisiciones y contrataciones de la Institución, cumpliendo con las políticas, lineamientos y disposiciones técnicas que sean establecidas para adquisiciones y contrataciones de la administración pública.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FD3C157E-77F6-49DE-B9DE-74B522A40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448780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0329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Administrativo:     </a:t>
            </a:r>
          </a:p>
          <a:p>
            <a:r>
              <a:rPr lang="es-SV" dirty="0">
                <a:latin typeface="+mn-lt"/>
              </a:rPr>
              <a:t> Ing. Hugo Armando Ruíz Pérez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599387854"/>
              </p:ext>
            </p:extLst>
          </p:nvPr>
        </p:nvGraphicFramePr>
        <p:xfrm>
          <a:off x="302382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D210D67B-44B2-4C80-BC77-9991148A3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y Desarrollo Humano:</a:t>
            </a:r>
          </a:p>
          <a:p>
            <a:r>
              <a:rPr lang="es-SV" dirty="0">
                <a:latin typeface="+mn-lt"/>
              </a:rPr>
              <a:t>Licda. Marta Eugenia Aguilar de Dada</a:t>
            </a:r>
          </a:p>
          <a:p>
            <a:r>
              <a:rPr lang="es-SV" b="1" dirty="0">
                <a:latin typeface="+mn-lt"/>
              </a:rPr>
              <a:t>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456616620"/>
              </p:ext>
            </p:extLst>
          </p:nvPr>
        </p:nvGraphicFramePr>
        <p:xfrm>
          <a:off x="3180184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y Desarrollo Humano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67544" y="1808820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 </a:t>
            </a:r>
          </a:p>
          <a:p>
            <a:pPr algn="just"/>
            <a:r>
              <a:rPr lang="es-ES" sz="1600" dirty="0">
                <a:latin typeface="+mn-lt"/>
              </a:rPr>
              <a:t>Proporcionar el recurso humano idóneo a la Institución, así como implantar y cumplir con las políticas, programas y procedimientos en materia de desarrollo del talento humano y administración de compensaciones.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D8CA7BD-7971-4B6A-BBEF-6D83D8F15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212976"/>
            <a:ext cx="52205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/>
              <a:t> </a:t>
            </a:r>
            <a:r>
              <a:rPr lang="es-SV" b="1" dirty="0">
                <a:latin typeface="+mn-lt"/>
              </a:rPr>
              <a:t>Jefe Área de Recursos Logísticos:   </a:t>
            </a:r>
          </a:p>
          <a:p>
            <a:r>
              <a:rPr lang="es-SV" dirty="0">
                <a:latin typeface="+mn-lt"/>
              </a:rPr>
              <a:t> Inga. Isis Arnolda Juárez de Amaya </a:t>
            </a:r>
          </a:p>
          <a:p>
            <a:r>
              <a:rPr lang="es-SV" dirty="0">
                <a:latin typeface="+mn-lt"/>
              </a:rPr>
              <a:t>(En funciones)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267267967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Recursos Logísticos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Garantizar un servicio ágil y oportuno de apoyo logístico, intendencia, transporte y mantenimiento para el buen funcionamiento de las diferentes unidades organizativas de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4CCBE0F-D1A0-40F4-AC9A-F56FA20E0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48980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Jefe Área de Seguros:</a:t>
            </a:r>
          </a:p>
          <a:p>
            <a:r>
              <a:rPr lang="es-SV" dirty="0">
                <a:latin typeface="+mn-lt"/>
              </a:rPr>
              <a:t> Lic. Jesús Nelson Escamilla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377779771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Seguros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85546" y="1808820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 eficientemente las pólizas de seguros de clientes(as) e institucionales; agilizar el trámite, pago de reclamos, gestionar los pagos de primas de las diferentes pólizas y mantener actualizados los registros correspondientes.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A805F9B-EF35-4F9F-B9AE-673268EB2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068960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Documental y Archivos: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Navarrete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317815592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los sistemas de archivos, garantizando un servicio ágil, seguro y oportuno de resguardo, ordenamiento, conservación, digitalización, consulta y eliminación de documentos y correspondencia.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5818D5B-D6E6-4478-99D5-9FD82D57A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ASAMBLEA DE GOBERNADORES(AS)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7524" y="908720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Autoridad suprema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Licda. Michelle Sol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Vivienda (Presidenta)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Lic. Edgar Romeo Rodríguez Herrera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María Luisa </a:t>
            </a:r>
            <a:r>
              <a:rPr lang="es-SV" sz="1400" dirty="0" err="1">
                <a:latin typeface="+mn-lt"/>
              </a:rPr>
              <a:t>Hayem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Brevé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Economía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Oscar Rolando Castro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José Alejandro Zelaya </a:t>
            </a:r>
            <a:r>
              <a:rPr lang="es-SV" sz="1400" dirty="0" err="1">
                <a:latin typeface="+mn-lt"/>
              </a:rPr>
              <a:t>Villalobo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Vacante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Vacante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Jaime Ernesto Ávalos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Miguel Angel Castillo</a:t>
            </a:r>
          </a:p>
          <a:p>
            <a:r>
              <a:rPr lang="es-SV" sz="1200" b="1" dirty="0">
                <a:latin typeface="+mn-lt"/>
              </a:rPr>
              <a:t>        Sector Laboral</a:t>
            </a:r>
          </a:p>
          <a:p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Vacante 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Vacante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Sr. Julio César Flores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Ricardo Antonio Argueta García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3536392185"/>
              </p:ext>
            </p:extLst>
          </p:nvPr>
        </p:nvGraphicFramePr>
        <p:xfrm>
          <a:off x="719572" y="4653136"/>
          <a:ext cx="2988332" cy="154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E08D4E-7D4A-4B40-A96E-4F2BEBDB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49528521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503548" y="1880828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 Institución la transversalidad de la gestión ambiental; supervisar, coordinar y dar seguimiento a las políticas, planes, programas, proyectos y acciones ambientales dentro del Fondo. 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9552" y="3118917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FFC14D0-2EAB-4853-B82E-E321F48C1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304764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eficientemente los recursos financieros con los que cuenta la Institución, manteniendo un sistema de información exacta y ágil que permita la presentación oportuna de la situación financiera con su respectivo análisis financiero, la proyección financiera institucional, la gestión de fondos; así como la eficiente tramitación y pago de los distintos egresos del Fondo.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Finanzas:        </a:t>
            </a:r>
          </a:p>
          <a:p>
            <a:r>
              <a:rPr lang="es-SV" dirty="0">
                <a:latin typeface="+mn-lt"/>
              </a:rPr>
              <a:t>Lic. René Cuéllar Marenco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39769921"/>
              </p:ext>
            </p:extLst>
          </p:nvPr>
        </p:nvGraphicFramePr>
        <p:xfrm>
          <a:off x="3131840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F212566F-B174-4993-9964-46B7F2427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3176972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Recursos Financieros:   </a:t>
            </a:r>
          </a:p>
          <a:p>
            <a:pPr algn="ctr"/>
            <a:r>
              <a:rPr lang="es-SV" dirty="0">
                <a:latin typeface="+mn-lt"/>
              </a:rPr>
              <a:t> Ing. Claudia Lissette Varela de Soriano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900749549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33044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Recursos Financieros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Captar los recursos financieros necesarios para cumplir con los compromisos adquiridos por la Institución a través de diversas fuentes,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26B1EF9-A005-45DA-9BAD-13ACD07E0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12976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Contabilidad:</a:t>
            </a:r>
          </a:p>
          <a:p>
            <a:r>
              <a:rPr lang="es-SV" dirty="0">
                <a:latin typeface="+mn-lt"/>
              </a:rPr>
              <a:t>Lic. Orlando Alexander Menjívar Arana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80412430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Contabilidad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4491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69803FE0-0D91-4727-9CB7-C7C5D008A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Presupuesto y Cotizaciones:         </a:t>
            </a:r>
          </a:p>
          <a:p>
            <a:r>
              <a:rPr lang="es-SV" dirty="0">
                <a:latin typeface="+mn-lt"/>
              </a:rPr>
              <a:t>Licda. Alba Alicia Coto de Rivas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195396981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Presupuesto y Cotizaciones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35292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la formulación del presupuesto institucional y el control de su ejecución por centro de costos; así mismo administrar eficientemente la cuenta individual de depósitos por cotizaciones de trabajadores(as) y hacer una oportuna devolución de los saldos solicitados por el cumplimiento de cualquiera de las causales normadas.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A6127E6-0099-4BC7-AA2D-26D1C198C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4096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Tesorería y Custodia:        </a:t>
            </a:r>
          </a:p>
          <a:p>
            <a:r>
              <a:rPr lang="es-SV" dirty="0">
                <a:latin typeface="+mn-lt"/>
              </a:rPr>
              <a:t> Lic. Jesús Antonio Mejía Cruz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431782671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Tesorería y Custodia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36812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efectivo; así como también velar por la custodia adecuada de los documentos ingresados a la bóveda.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97E76FA7-6178-4796-831B-14C55B431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396514"/>
            <a:ext cx="84609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250721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Créditos:         </a:t>
            </a:r>
          </a:p>
          <a:p>
            <a:r>
              <a:rPr lang="es-SV" dirty="0">
                <a:latin typeface="+mn-lt"/>
              </a:rPr>
              <a:t>Ing. Luis Gilberto </a:t>
            </a:r>
            <a:r>
              <a:rPr lang="es-SV" dirty="0" err="1">
                <a:latin typeface="+mn-lt"/>
              </a:rPr>
              <a:t>Baraona</a:t>
            </a:r>
            <a:r>
              <a:rPr lang="es-SV" dirty="0">
                <a:latin typeface="+mn-lt"/>
              </a:rPr>
              <a:t> Delgado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18021061"/>
              </p:ext>
            </p:extLst>
          </p:nvPr>
        </p:nvGraphicFramePr>
        <p:xfrm>
          <a:off x="3203848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085198D-45C1-465C-8652-8E86D872C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39299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Administración de Cartera             </a:t>
            </a:r>
          </a:p>
          <a:p>
            <a:r>
              <a:rPr lang="es-SV" dirty="0">
                <a:latin typeface="+mn-lt"/>
              </a:rPr>
              <a:t>Ing. Jaime Arístides Choto Galán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479429299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Administración de Cartera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72816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ternos, con el propósito de mantener el control de la cartera hipotecaria, así como también la oportuna activación de las órdenes de descuento.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1C33A17-D754-483A-94D2-97C81D8C3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7697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Aprobación de Créditos:      </a:t>
            </a:r>
          </a:p>
          <a:p>
            <a:r>
              <a:rPr lang="es-SV" dirty="0">
                <a:latin typeface="+mn-lt"/>
              </a:rPr>
              <a:t>Licda. Sandra Dinora Huezo Gutiérrez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417573949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Aprobación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772816"/>
            <a:ext cx="85329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BEF22B2-BB21-42F0-8F95-32393055B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9532" y="3032956"/>
            <a:ext cx="4212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Préstamos      </a:t>
            </a:r>
          </a:p>
          <a:p>
            <a:r>
              <a:rPr lang="es-SV" dirty="0">
                <a:latin typeface="+mn-lt"/>
              </a:rPr>
              <a:t>Licda. Emma Margarita Reina de Martínez</a:t>
            </a:r>
          </a:p>
          <a:p>
            <a:r>
              <a:rPr lang="es-SV" b="1" dirty="0">
                <a:latin typeface="+mn-lt"/>
              </a:rPr>
              <a:t>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11699191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Préstamos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5536" y="1736812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de préstamos y cuotas pendientes de amortizar.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F078728-484E-4D48-8FB2-A13572081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41350" y="1102675"/>
            <a:ext cx="78190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Tiene a su cargo la supervisión de la correcta aplicación de la Ley del Fondo Social para la Vivienda, su Reglamento y los acuerdos o resoluciones de la Asamblea de Gobernadores y de la Junta Directiva.</a:t>
            </a: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Bertha Alicia Santacruz de Escobar 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Vivienda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</a:t>
            </a:r>
            <a:r>
              <a:rPr lang="es-SV" sz="1600" dirty="0" err="1">
                <a:latin typeface="+mn-lt"/>
              </a:rPr>
              <a:t>Yasmine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err="1">
                <a:latin typeface="+mn-lt"/>
              </a:rPr>
              <a:t>Roxveni</a:t>
            </a:r>
            <a:r>
              <a:rPr lang="es-SV" sz="1600" dirty="0">
                <a:latin typeface="+mn-lt"/>
              </a:rPr>
              <a:t> Calderón González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400" b="1" dirty="0">
                <a:latin typeface="+mn-lt"/>
              </a:rPr>
              <a:t>Vacante</a:t>
            </a:r>
          </a:p>
          <a:p>
            <a:r>
              <a:rPr lang="es-SV" sz="1400" b="1" dirty="0">
                <a:latin typeface="+mn-lt"/>
              </a:rPr>
              <a:t>       Sector Patronal</a:t>
            </a:r>
          </a:p>
          <a:p>
            <a:pPr marL="285750" indent="-285750">
              <a:buFont typeface="Wingdings" pitchFamily="2" charset="2"/>
              <a:buChar char="§"/>
            </a:pPr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Sr. Raúl Alfonso </a:t>
            </a:r>
            <a:r>
              <a:rPr lang="es-SV" sz="1600" dirty="0" err="1">
                <a:latin typeface="+mn-lt"/>
              </a:rPr>
              <a:t>Rogel</a:t>
            </a:r>
            <a:r>
              <a:rPr lang="es-SV" sz="1600" dirty="0">
                <a:latin typeface="+mn-lt"/>
              </a:rPr>
              <a:t> Peña</a:t>
            </a:r>
          </a:p>
          <a:p>
            <a:r>
              <a:rPr lang="es-SV" sz="1400" b="1" dirty="0">
                <a:latin typeface="+mn-lt"/>
              </a:rPr>
              <a:t>       Sector Laboral</a:t>
            </a: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3340087359"/>
              </p:ext>
            </p:extLst>
          </p:nvPr>
        </p:nvGraphicFramePr>
        <p:xfrm>
          <a:off x="3419872" y="476114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7E49EEE-67C5-4EE8-B1B2-C7C955710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5536" y="2492896"/>
            <a:ext cx="4284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Legal:         </a:t>
            </a:r>
          </a:p>
          <a:p>
            <a:r>
              <a:rPr lang="es-SV" dirty="0">
                <a:latin typeface="+mn-lt"/>
              </a:rPr>
              <a:t>Lic. Inocente Milciades Valdivieso Suárez</a:t>
            </a:r>
          </a:p>
          <a:p>
            <a:r>
              <a:rPr lang="es-SV" b="1" dirty="0">
                <a:latin typeface="+mn-lt"/>
              </a:rPr>
              <a:t>                       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09189726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412776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0D50605D-CCB8-4AFD-99E6-99DEB0CBD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40968"/>
            <a:ext cx="4356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Técnica Legal:    </a:t>
            </a:r>
          </a:p>
          <a:p>
            <a:r>
              <a:rPr lang="es-SV" dirty="0">
                <a:latin typeface="+mn-lt"/>
              </a:rPr>
              <a:t>Licda. </a:t>
            </a:r>
            <a:r>
              <a:rPr lang="es-SV" dirty="0" err="1">
                <a:latin typeface="+mn-lt"/>
              </a:rPr>
              <a:t>Thelma</a:t>
            </a:r>
            <a:r>
              <a:rPr lang="es-SV" dirty="0">
                <a:latin typeface="+mn-lt"/>
              </a:rPr>
              <a:t> Margarita Villalta </a:t>
            </a:r>
            <a:r>
              <a:rPr lang="es-SV" dirty="0" err="1">
                <a:latin typeface="+mn-lt"/>
              </a:rPr>
              <a:t>Viscarra</a:t>
            </a:r>
            <a:endParaRPr lang="es-SV" dirty="0">
              <a:latin typeface="+mn-lt"/>
            </a:endParaRPr>
          </a:p>
          <a:p>
            <a:r>
              <a:rPr lang="es-SV" b="1" dirty="0">
                <a:latin typeface="+mn-lt"/>
              </a:rPr>
              <a:t>            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0571255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Técnica Legal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88AD10BF-94D5-46D6-8B76-7BB4C49B8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Escrituración:    </a:t>
            </a:r>
          </a:p>
          <a:p>
            <a:r>
              <a:rPr lang="es-SV" dirty="0">
                <a:latin typeface="+mn-lt"/>
              </a:rPr>
              <a:t>Lic. José Ernesto Orellana Juárez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Escrituración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131335479"/>
              </p:ext>
            </p:extLst>
          </p:nvPr>
        </p:nvGraphicFramePr>
        <p:xfrm>
          <a:off x="3095836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Formalizar todos los créditos, daciones en pago, refinanciamientos, rectificaciones, cancelaciones, desgravaciones y cualquier otro instrumento en los que el FSV tenga interés por sus operaciones de crédito y que le corresponda formalizar.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DA71BB0-D123-440E-A533-63CDFAE8A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Registro de Documentos:    </a:t>
            </a:r>
          </a:p>
          <a:p>
            <a:r>
              <a:rPr lang="es-SV" dirty="0">
                <a:latin typeface="+mn-lt"/>
              </a:rPr>
              <a:t>Licda. Marta Luz Alfaro de Renderos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Registro de Documentos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432057298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00808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FSV tenga interés.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994C890-D66C-482C-AEC0-67BE6A6AF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Recuperación Judicial:     </a:t>
            </a:r>
          </a:p>
          <a:p>
            <a:r>
              <a:rPr lang="es-SV" dirty="0">
                <a:latin typeface="+mn-lt"/>
              </a:rPr>
              <a:t>Licda. Ingrid Beatriz Munguía Paz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Recuperación Judicial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668605944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772816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8FF4623-E8DF-4497-8021-3F7420187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467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Tecnología de la Información:           </a:t>
            </a:r>
          </a:p>
          <a:p>
            <a:r>
              <a:rPr lang="es-SV" dirty="0">
                <a:latin typeface="+mn-lt"/>
              </a:rPr>
              <a:t>Ing. Salvador Enrique Bendeck Jiménez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030503880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00579"/>
            <a:ext cx="8316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9106326-9823-4FB7-9A5B-62A6A8E09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84280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Infraestructura:   </a:t>
            </a:r>
          </a:p>
          <a:p>
            <a:r>
              <a:rPr lang="es-SV" dirty="0">
                <a:latin typeface="+mn-lt"/>
              </a:rPr>
              <a:t>Lic. Wilfredo Antonio Sánchez Chinchilla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Infraestructura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83378935"/>
              </p:ext>
            </p:extLst>
          </p:nvPr>
        </p:nvGraphicFramePr>
        <p:xfrm>
          <a:off x="2987824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388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continuidad y disponibilidad eficiente de la operación del centro de datos.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9D93033-B364-4498-AA55-D8B69167B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Sistemas de Información:             </a:t>
            </a:r>
          </a:p>
          <a:p>
            <a:r>
              <a:rPr lang="es-SV" dirty="0">
                <a:latin typeface="+mn-lt"/>
              </a:rPr>
              <a:t>Ing. Amílcar Huezo Cardona</a:t>
            </a:r>
            <a:r>
              <a:rPr lang="es-SV" b="1" dirty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Sistemas de Información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43965426"/>
              </p:ext>
            </p:extLst>
          </p:nvPr>
        </p:nvGraphicFramePr>
        <p:xfrm>
          <a:off x="320384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Analizar, diseñar y desarrollar la solución técnica de solicitudes/requerimientos de los sistemas de información.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317BAC6-AEA6-4CBC-A8BA-1AB338C84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8693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Producción y Soporte:      </a:t>
            </a:r>
          </a:p>
          <a:p>
            <a:r>
              <a:rPr lang="es-SV" dirty="0">
                <a:latin typeface="+mn-lt"/>
              </a:rPr>
              <a:t>Ing. Walter </a:t>
            </a:r>
            <a:r>
              <a:rPr lang="es-SV" dirty="0" err="1">
                <a:latin typeface="+mn-lt"/>
              </a:rPr>
              <a:t>Alí</a:t>
            </a:r>
            <a:r>
              <a:rPr lang="es-SV" dirty="0">
                <a:latin typeface="+mn-lt"/>
              </a:rPr>
              <a:t> Maldonado Rodríguez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Producción y Soporte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703872429"/>
              </p:ext>
            </p:extLst>
          </p:nvPr>
        </p:nvGraphicFramePr>
        <p:xfrm>
          <a:off x="309583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7281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portando los datos.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0C1708B6-2723-4DA4-AC70-45B02A874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Servicios TI:           </a:t>
            </a:r>
          </a:p>
          <a:p>
            <a:r>
              <a:rPr lang="es-SV" dirty="0">
                <a:latin typeface="+mn-lt"/>
              </a:rPr>
              <a:t>Lic. Carlos Alberto Chávez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Servicios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75501209"/>
              </p:ext>
            </p:extLst>
          </p:nvPr>
        </p:nvGraphicFramePr>
        <p:xfrm>
          <a:off x="3036168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913927"/>
            <a:ext cx="8388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7EC4038D-B224-4EFA-9350-36749FADB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977712"/>
            <a:ext cx="82809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Le corresponde cumplir y hacer cumplir la Ley del Fondo Social para la Vivienda y su Reglamento, los acuerdos o resoluciones de la Asamblea de Gobernadores y sus propias disposiciones, así como resolver sobre las operaciones del FSV que no sean competencia de la Asamblea de Gobernadores,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Oscar Armando Morales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Presidente y Director Ejecutivo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DIRECTORES(AS) PROPIETARIOS(AS)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Roberto Eduardo Calderón López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Javier Antonio Mejía Cortez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Vacante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Profa. Concepción Idalia Zúñiga </a:t>
            </a:r>
            <a:r>
              <a:rPr lang="es-SV" sz="1400" dirty="0" err="1">
                <a:latin typeface="+mn-lt"/>
              </a:rPr>
              <a:t>vda.</a:t>
            </a:r>
            <a:r>
              <a:rPr lang="es-SV" sz="1400" dirty="0">
                <a:latin typeface="+mn-lt"/>
              </a:rPr>
              <a:t> de Cristales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Erick Enrique Montoya Villacorta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Juan Neftalí Murillo Ruíz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Vacante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José René Pérez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3617820599"/>
              </p:ext>
            </p:extLst>
          </p:nvPr>
        </p:nvGraphicFramePr>
        <p:xfrm>
          <a:off x="6012160" y="5153951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4FE1AEC-E13D-442B-9CA1-2A627B084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996952"/>
            <a:ext cx="5148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Planificación:     </a:t>
            </a:r>
          </a:p>
          <a:p>
            <a:r>
              <a:rPr lang="es-SV" dirty="0">
                <a:latin typeface="+mn-lt"/>
              </a:rPr>
              <a:t>Licda. Roxana Martínez de Flores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251421296"/>
              </p:ext>
            </p:extLst>
          </p:nvPr>
        </p:nvGraphicFramePr>
        <p:xfrm>
          <a:off x="292815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268760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y facilitar la gestión de planeamiento institucional, desarrollo organizacional, proyectos y el Sistema de Gestión de Calidad; velando por la aplicación de metodologías adecuadas para la formulación, seguimiento y evaluación de estos, así como la mejora continua de los procesos de trabajo y la estructura organizativa.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F875B43-D691-4C36-80FE-3E4C8695C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92494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Calidad:</a:t>
            </a:r>
            <a:endParaRPr lang="es-SV" dirty="0">
              <a:latin typeface="+mn-lt"/>
            </a:endParaRPr>
          </a:p>
          <a:p>
            <a:r>
              <a:rPr lang="es-SV" dirty="0">
                <a:latin typeface="+mn-lt"/>
              </a:rPr>
              <a:t>Lic. Wilfredo Antonio Corea González. </a:t>
            </a:r>
          </a:p>
          <a:p>
            <a:pPr algn="ctr"/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Calidad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81636366"/>
              </p:ext>
            </p:extLst>
          </p:nvPr>
        </p:nvGraphicFramePr>
        <p:xfrm>
          <a:off x="314418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08820"/>
            <a:ext cx="813690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Administrar, gestionar y ejecutar el seguimiento de los planes, procesos, informes y acciones derivadas del Sistema de Gestión de Calidad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27F78AD-3580-4161-8188-B53ACF3C4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288894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Planeación:</a:t>
            </a:r>
          </a:p>
          <a:p>
            <a:r>
              <a:rPr lang="es-SV" dirty="0">
                <a:latin typeface="+mn-lt"/>
              </a:rPr>
              <a:t>Inga. Diana Eunice Castro de Ábrego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Planeación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532158164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DF0C93BA-80C5-4D65-9C2B-5A4DE5560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88894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Desarrollo Organizacional:     </a:t>
            </a:r>
          </a:p>
          <a:p>
            <a:r>
              <a:rPr lang="es-SV" dirty="0">
                <a:latin typeface="+mn-lt"/>
              </a:rPr>
              <a:t>Licda. Ana Elsy Benítez Henrríquez</a:t>
            </a:r>
          </a:p>
          <a:p>
            <a:r>
              <a:rPr lang="es-SV" b="1" dirty="0">
                <a:latin typeface="+mn-lt"/>
              </a:rPr>
              <a:t>           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Desarrollo Organizacional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36187268"/>
              </p:ext>
            </p:extLst>
          </p:nvPr>
        </p:nvGraphicFramePr>
        <p:xfrm>
          <a:off x="321618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2089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1C43F64-8E86-4320-B891-F63640C55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67544" y="285293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Servicio al Cliente:     </a:t>
            </a:r>
          </a:p>
          <a:p>
            <a:r>
              <a:rPr lang="es-SV" dirty="0">
                <a:latin typeface="+mn-lt"/>
              </a:rPr>
              <a:t>Lic. Rogelio Castro Reyes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679765986"/>
              </p:ext>
            </p:extLst>
          </p:nvPr>
        </p:nvGraphicFramePr>
        <p:xfrm>
          <a:off x="303616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569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B5073E6-8BCD-4634-927F-D9345DA0B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78713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de Canales Digitales:   </a:t>
            </a:r>
          </a:p>
          <a:p>
            <a:r>
              <a:rPr lang="es-SV" dirty="0">
                <a:latin typeface="+mn-lt"/>
              </a:rPr>
              <a:t>Licda. Susana Guadalupe Vásquez Méndez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Canales Digitales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76967403"/>
              </p:ext>
            </p:extLst>
          </p:nvPr>
        </p:nvGraphicFramePr>
        <p:xfrm>
          <a:off x="3144180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b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Objetivo:</a:t>
            </a:r>
          </a:p>
          <a:p>
            <a:pPr algn="just"/>
            <a:r>
              <a:rPr lang="es-CR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Supervisar la atención a clientes(as) a través de canales digitales y otras plataformas tecnológicas, implementando nuevos servicios o herramientas para los(as) clientes(as) para una atención oportuna, alineada a una estrategia de servicios de la Institución.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500A7C4-18A1-498B-BAC3-BCA88A336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688626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852936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Activos Extraordinarios:</a:t>
            </a:r>
          </a:p>
          <a:p>
            <a:r>
              <a:rPr lang="es-SV" dirty="0">
                <a:latin typeface="+mn-lt"/>
              </a:rPr>
              <a:t>Lic. Ricardo Antulio Bonilla Viera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Activos Extraordinarios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183993048"/>
              </p:ext>
            </p:extLst>
          </p:nvPr>
        </p:nvGraphicFramePr>
        <p:xfrm>
          <a:off x="314418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eficientemente el inventario de activos E</a:t>
            </a:r>
            <a:r>
              <a:rPr lang="es-ES" dirty="0">
                <a:latin typeface="+mn-lt"/>
              </a:rPr>
              <a:t>x</a:t>
            </a:r>
            <a:r>
              <a:rPr lang="es-SV" dirty="0" err="1">
                <a:latin typeface="+mn-lt"/>
              </a:rPr>
              <a:t>traordinarios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500A7C4-18A1-498B-BAC3-BCA88A336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81837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Ventas: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Orellana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Ventas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145549764"/>
              </p:ext>
            </p:extLst>
          </p:nvPr>
        </p:nvGraphicFramePr>
        <p:xfrm>
          <a:off x="3131840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08820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E59EE2A-4588-49F1-99BB-5B7837AE4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5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5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75556" y="3176972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Atención al Cliente:</a:t>
            </a:r>
          </a:p>
          <a:p>
            <a:r>
              <a:rPr lang="es-SV" dirty="0">
                <a:latin typeface="+mn-lt"/>
              </a:rPr>
              <a:t>Licda. Geisy Díaz de Valencia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Atención al Cliente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623878676"/>
              </p:ext>
            </p:extLst>
          </p:nvPr>
        </p:nvGraphicFramePr>
        <p:xfrm>
          <a:off x="3095836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4482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Atender y facilitar los servicios a clientes(as) de la Institución, a través de diferentes medios, brindando la información sobre los trámites y requisitos.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0405D6B-393F-4A68-9733-1582F601A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Servicios en Línea   </a:t>
            </a:r>
          </a:p>
          <a:p>
            <a:r>
              <a:rPr lang="es-SV" dirty="0">
                <a:latin typeface="+mn-lt"/>
              </a:rPr>
              <a:t>Ing. Joaquín Antonio Martínez Molina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Servicios en Línea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528148681"/>
              </p:ext>
            </p:extLst>
          </p:nvPr>
        </p:nvGraphicFramePr>
        <p:xfrm>
          <a:off x="291581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244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Promover, implementar y mantener la disponibilidad de los servicios del FSV a clientes y ciudadanos, a través de los canales electrónicos que la Institución defina.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1ED3BEF-43A9-4685-8D8E-C46E70133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979712" y="2704852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>
                <a:latin typeface="+mn-lt"/>
              </a:rPr>
              <a:t>terno:</a:t>
            </a:r>
          </a:p>
          <a:p>
            <a:pPr algn="ctr"/>
            <a:r>
              <a:rPr lang="es-SV" dirty="0">
                <a:latin typeface="+mn-lt"/>
              </a:rPr>
              <a:t>Velásquez Granados y Compañía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Representante Legal:</a:t>
            </a:r>
          </a:p>
          <a:p>
            <a:pPr algn="ctr"/>
            <a:r>
              <a:rPr lang="es-SV" dirty="0">
                <a:latin typeface="+mn-lt"/>
              </a:rPr>
              <a:t>Lic. David Velásquez Gómez 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Contrato suscrito en fecha 04 de enero de 2021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755576" y="1276179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+mn-lt"/>
              </a:rPr>
              <a:t>Persona jurídica ajena al FSV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terna.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6C1ED0-C098-4486-8383-1EDF3E579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04964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Agencia Santa Ana:   </a:t>
            </a:r>
          </a:p>
          <a:p>
            <a:r>
              <a:rPr lang="es-SV" dirty="0">
                <a:latin typeface="+mn-lt"/>
              </a:rPr>
              <a:t>Lic. José Fernando Orellana Recinos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Santa Ana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23986857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36812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B5B3C37-F581-4834-B334-220CBD384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Agencia San Miguel:   </a:t>
            </a:r>
          </a:p>
          <a:p>
            <a:r>
              <a:rPr lang="es-SV" dirty="0">
                <a:latin typeface="+mn-lt"/>
              </a:rPr>
              <a:t>Licda. Daysi Armida Martínez de Zelaya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 Miguel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62033392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0E153A1-C0A3-45C1-803F-DF4B2B4E8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Coordinadora de Sucursal:</a:t>
            </a:r>
          </a:p>
          <a:p>
            <a:r>
              <a:rPr lang="es-SV" dirty="0">
                <a:latin typeface="+mn-lt"/>
              </a:rPr>
              <a:t>Licda. Iveth Marleny Henríquez Calderón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Sucursal Paseo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398164609"/>
              </p:ext>
            </p:extLst>
          </p:nvPr>
        </p:nvGraphicFramePr>
        <p:xfrm>
          <a:off x="303616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913927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4D9FA35-B626-4D92-9FC9-A24B94D94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3104964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Técnico:  </a:t>
            </a:r>
          </a:p>
          <a:p>
            <a:r>
              <a:rPr lang="es-SV" dirty="0">
                <a:latin typeface="+mn-lt"/>
              </a:rPr>
              <a:t>Ing. Carlos Mario Rivas Granados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3334440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48780"/>
            <a:ext cx="84249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organizar y coordinar la elaboración y supervisión de </a:t>
            </a:r>
            <a:r>
              <a:rPr lang="es-ES" sz="1600" dirty="0" err="1">
                <a:latin typeface="+mn-lt"/>
              </a:rPr>
              <a:t>valúos</a:t>
            </a:r>
            <a:r>
              <a:rPr lang="es-ES" sz="1600" dirty="0">
                <a:latin typeface="+mn-lt"/>
              </a:rPr>
              <a:t> de los inmuebles que respaldan los préstamos de la Institución; así como supervisar técnica y administrativamente las actividades relacionadas con la calificación de proyectos habitacionales, para otorgar a los mismos prefactibilidad y factibilidad para el financiamiento de largo plazo en el Fondo.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1457646-7890-4C9B-B6A2-C4643E457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</a:t>
            </a:r>
            <a:r>
              <a:rPr lang="es-SV" b="1" dirty="0" err="1">
                <a:latin typeface="+mn-lt"/>
              </a:rPr>
              <a:t>Valúos</a:t>
            </a:r>
            <a:r>
              <a:rPr lang="es-SV" b="1" dirty="0">
                <a:latin typeface="+mn-lt"/>
              </a:rPr>
              <a:t> de Garantías:  </a:t>
            </a:r>
          </a:p>
          <a:p>
            <a:r>
              <a:rPr lang="es-SV" dirty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</a:t>
            </a:r>
            <a:r>
              <a:rPr lang="es-SV" b="1" dirty="0" err="1">
                <a:solidFill>
                  <a:schemeClr val="tx1"/>
                </a:solidFill>
              </a:rPr>
              <a:t>Valúos</a:t>
            </a:r>
            <a:r>
              <a:rPr lang="es-SV" b="1" dirty="0">
                <a:solidFill>
                  <a:schemeClr val="tx1"/>
                </a:solidFill>
              </a:rPr>
              <a:t> de Garantías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93538636"/>
              </p:ext>
            </p:extLst>
          </p:nvPr>
        </p:nvGraphicFramePr>
        <p:xfrm>
          <a:off x="2951820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44824"/>
            <a:ext cx="8244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Velar porque la Institución cuente con adecuadas garantías que sirvan de respaldo a los créditos otorgados, así como la actualización de estas de acuerdo con la normativa aplicable.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E9B057E-C557-4E44-A87D-7FD457E74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/>
              <a:t>Regresar a Organigrama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76972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Supervisión de Proyectos</a:t>
            </a:r>
          </a:p>
          <a:p>
            <a:r>
              <a:rPr lang="es-SV" dirty="0">
                <a:latin typeface="+mn-lt"/>
              </a:rPr>
              <a:t>Ing. César Ezequiel </a:t>
            </a:r>
            <a:r>
              <a:rPr lang="es-SV" dirty="0" err="1">
                <a:latin typeface="+mn-lt"/>
              </a:rPr>
              <a:t>Bolainez</a:t>
            </a:r>
            <a:r>
              <a:rPr lang="es-SV" dirty="0">
                <a:latin typeface="+mn-lt"/>
              </a:rPr>
              <a:t>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Supervisión de Proyectos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052389859"/>
              </p:ext>
            </p:extLst>
          </p:nvPr>
        </p:nvGraphicFramePr>
        <p:xfrm>
          <a:off x="2951820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880828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Contribuir al aseguramiento de la inversión de clientes(as) a través de la supervisión directa de proyectos de construcción habitacional seguros y confiables de acuerdo con los lineamientos y normativa establecida.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C534F42-3B31-4A39-9CA7-2BE5FCD1D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451682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Ejecutar las disposiciones de Junta Directiva, supervisar y coordinar las actividades del Fondo.</a:t>
            </a:r>
            <a:endParaRPr lang="es-SV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1520" y="2638653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Ejecutivo:</a:t>
            </a:r>
          </a:p>
          <a:p>
            <a:r>
              <a:rPr lang="es-SV" b="1" dirty="0">
                <a:latin typeface="+mn-lt"/>
              </a:rPr>
              <a:t>     </a:t>
            </a:r>
            <a:r>
              <a:rPr lang="es-SV" dirty="0">
                <a:latin typeface="+mn-lt"/>
              </a:rPr>
              <a:t>Lic. Oscar Armando Morales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421408306"/>
              </p:ext>
            </p:extLst>
          </p:nvPr>
        </p:nvGraphicFramePr>
        <p:xfrm>
          <a:off x="3072172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8B1EC34-6E62-41EB-84FB-321CA08D4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65304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30893"/>
            <a:ext cx="82089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  <a:r>
              <a:rPr lang="es-ES" dirty="0">
                <a:latin typeface="+mn-lt"/>
              </a:rPr>
              <a:t> </a:t>
            </a:r>
          </a:p>
          <a:p>
            <a:pPr algn="just"/>
            <a:r>
              <a:rPr lang="es-ES" sz="1600" dirty="0">
                <a:latin typeface="+mn-lt"/>
              </a:rPr>
              <a:t>Gestionar comunicación interna y externa, facilitando a clientes(as) y otras partes interesadas información veraz y actualizada, a través de diferentes canales de comunicación sobre promoción de servicios y divulgación de temas del quehacer institucional y posicionamiento del Fondo como Institución líder del financiamiento habitacional en condiciones favorables.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Comunicaciones y Publicidad:</a:t>
            </a:r>
          </a:p>
          <a:p>
            <a:r>
              <a:rPr lang="es-SV" dirty="0">
                <a:latin typeface="+mn-lt"/>
              </a:rPr>
              <a:t>  Licda. Gabriela María Sosa Lemus 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CD9A80-A3CE-4AD7-9B9A-D209E5832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  <p:graphicFrame>
        <p:nvGraphicFramePr>
          <p:cNvPr id="2" name="10 Diagrama">
            <a:extLst>
              <a:ext uri="{FF2B5EF4-FFF2-40B4-BE49-F238E27FC236}">
                <a16:creationId xmlns:a16="http://schemas.microsoft.com/office/drawing/2014/main" id="{554CECAF-196D-4BF3-BFD8-0A1962DC85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9637428"/>
              </p:ext>
            </p:extLst>
          </p:nvPr>
        </p:nvGraphicFramePr>
        <p:xfrm>
          <a:off x="302999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56012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/>
              <a:t>Regresar a Organigrama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5949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Interna:</a:t>
            </a:r>
          </a:p>
          <a:p>
            <a:pPr algn="ctr"/>
            <a:r>
              <a:rPr lang="es-SV" dirty="0">
                <a:latin typeface="+mn-lt"/>
              </a:rPr>
              <a:t>Lic. Ricardo Isaac Aguilar González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164727909"/>
              </p:ext>
            </p:extLst>
          </p:nvPr>
        </p:nvGraphicFramePr>
        <p:xfrm>
          <a:off x="296416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611560" y="1330893"/>
            <a:ext cx="79568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4380631-FEA0-41BA-802E-2B90132C7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512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 Oficial de Cumplimiento:</a:t>
            </a:r>
          </a:p>
          <a:p>
            <a:pPr algn="ctr"/>
            <a:r>
              <a:rPr lang="es-SV" dirty="0">
                <a:latin typeface="+mn-lt"/>
              </a:rPr>
              <a:t>Ing. José Andrés Hernández Martínez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04402098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Coordinar, implementar, velar y dar estricto cumplimiento al marco legal y normativo, relacionado con regulaciones aplicables a lavado de dinero, de activos y de financiamiento al terrorismo para identificar e investigar operaciones irregulares o sospechosas que pongan en riesgo la Institución; con independencia y autoridad plena y suficiente a todo nivel organizacional.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5743F36-CF01-422E-B531-EB149ECBE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octubre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7425</TotalTime>
  <Words>4559</Words>
  <Application>Microsoft Office PowerPoint</Application>
  <PresentationFormat>Presentación en pantalla (4:3)</PresentationFormat>
  <Paragraphs>712</Paragraphs>
  <Slides>55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55</vt:i4>
      </vt:variant>
    </vt:vector>
  </HeadingPairs>
  <TitlesOfParts>
    <vt:vector size="62" baseType="lpstr">
      <vt:lpstr>Arial</vt:lpstr>
      <vt:lpstr>Arial Narrow</vt:lpstr>
      <vt:lpstr>Calibri</vt:lpstr>
      <vt:lpstr>Calibri Light</vt:lpstr>
      <vt:lpstr>Garamond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Evelin Janeth Soler de Torres</cp:lastModifiedBy>
  <cp:revision>931</cp:revision>
  <cp:lastPrinted>2017-07-31T16:25:48Z</cp:lastPrinted>
  <dcterms:created xsi:type="dcterms:W3CDTF">2007-05-14T18:37:21Z</dcterms:created>
  <dcterms:modified xsi:type="dcterms:W3CDTF">2021-11-10T19:33:39Z</dcterms:modified>
</cp:coreProperties>
</file>