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7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8.xml" ContentType="application/vnd.openxmlformats-officedocument.themeOverr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9.xml" ContentType="application/vnd.openxmlformats-officedocument.themeOverr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0.xml" ContentType="application/vnd.openxmlformats-officedocument.themeOverr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1.xml" ContentType="application/vnd.openxmlformats-officedocument.themeOverr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theme/themeOverride12.xml" ContentType="application/vnd.openxmlformats-officedocument.themeOverr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theme/themeOverride13.xml" ContentType="application/vnd.openxmlformats-officedocument.themeOverr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theme/themeOverride14.xml" ContentType="application/vnd.openxmlformats-officedocument.themeOverr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theme/themeOverride15.xml" ContentType="application/vnd.openxmlformats-officedocument.themeOverr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theme/themeOverride16.xml" ContentType="application/vnd.openxmlformats-officedocument.themeOverr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theme/themeOverride17.xml" ContentType="application/vnd.openxmlformats-officedocument.themeOverr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theme/themeOverride18.xml" ContentType="application/vnd.openxmlformats-officedocument.themeOverr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theme/themeOverride19.xml" ContentType="application/vnd.openxmlformats-officedocument.themeOverr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theme/themeOverride20.xml" ContentType="application/vnd.openxmlformats-officedocument.themeOverr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theme/themeOverride21.xml" ContentType="application/vnd.openxmlformats-officedocument.themeOverr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theme/themeOverride22.xml" ContentType="application/vnd.openxmlformats-officedocument.themeOverr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theme/themeOverride23.xml" ContentType="application/vnd.openxmlformats-officedocument.themeOverr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theme/themeOverride24.xml" ContentType="application/vnd.openxmlformats-officedocument.themeOverr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theme/themeOverride25.xml" ContentType="application/vnd.openxmlformats-officedocument.themeOverride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theme/themeOverride26.xml" ContentType="application/vnd.openxmlformats-officedocument.themeOverride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theme/themeOverride27.xml" ContentType="application/vnd.openxmlformats-officedocument.themeOverride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theme/themeOverride28.xml" ContentType="application/vnd.openxmlformats-officedocument.themeOverride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theme/themeOverride29.xml" ContentType="application/vnd.openxmlformats-officedocument.themeOverride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theme/themeOverride30.xml" ContentType="application/vnd.openxmlformats-officedocument.themeOverride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theme/themeOverride31.xml" ContentType="application/vnd.openxmlformats-officedocument.themeOverride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theme/themeOverride32.xml" ContentType="application/vnd.openxmlformats-officedocument.themeOverride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theme/themeOverride33.xml" ContentType="application/vnd.openxmlformats-officedocument.themeOverride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theme/themeOverride34.xml" ContentType="application/vnd.openxmlformats-officedocument.themeOverride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theme/themeOverride35.xml" ContentType="application/vnd.openxmlformats-officedocument.themeOverride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theme/themeOverride36.xml" ContentType="application/vnd.openxmlformats-officedocument.themeOverride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theme/themeOverride37.xml" ContentType="application/vnd.openxmlformats-officedocument.themeOverride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theme/themeOverride38.xml" ContentType="application/vnd.openxmlformats-officedocument.themeOverride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theme/themeOverride39.xml" ContentType="application/vnd.openxmlformats-officedocument.themeOverride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theme/themeOverride40.xml" ContentType="application/vnd.openxmlformats-officedocument.themeOverride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theme/themeOverride41.xml" ContentType="application/vnd.openxmlformats-officedocument.themeOverride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theme/themeOverride42.xml" ContentType="application/vnd.openxmlformats-officedocument.themeOverride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theme/themeOverride43.xml" ContentType="application/vnd.openxmlformats-officedocument.themeOverride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theme/themeOverride44.xml" ContentType="application/vnd.openxmlformats-officedocument.themeOverride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theme/themeOverride45.xml" ContentType="application/vnd.openxmlformats-officedocument.themeOverride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theme/themeOverride46.xml" ContentType="application/vnd.openxmlformats-officedocument.themeOverride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theme/themeOverride47.xml" ContentType="application/vnd.openxmlformats-officedocument.themeOverride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theme/themeOverride48.xml" ContentType="application/vnd.openxmlformats-officedocument.themeOverride+xml"/>
  <Override PartName="/ppt/notesSlides/notesSlide2.xml" ContentType="application/vnd.openxmlformats-officedocument.presentationml.notesSlide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theme/themeOverride49.xml" ContentType="application/vnd.openxmlformats-officedocument.themeOverride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theme/themeOverride50.xml" ContentType="application/vnd.openxmlformats-officedocument.themeOverride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theme/themeOverride51.xml" ContentType="application/vnd.openxmlformats-officedocument.themeOverride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theme/themeOverride52.xml" ContentType="application/vnd.openxmlformats-officedocument.themeOverride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theme/themeOverride53.xml" ContentType="application/vnd.openxmlformats-officedocument.themeOverride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theme/themeOverride54.xml" ContentType="application/vnd.openxmlformats-officedocument.themeOverride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ppt/theme/themeOverride55.xml" ContentType="application/vnd.openxmlformats-officedocument.themeOverride+xml"/>
  <Override PartName="/ppt/diagrams/data53.xml" ContentType="application/vnd.openxmlformats-officedocument.drawingml.diagramData+xml"/>
  <Override PartName="/ppt/diagrams/layout53.xml" ContentType="application/vnd.openxmlformats-officedocument.drawingml.diagramLayout+xml"/>
  <Override PartName="/ppt/diagrams/quickStyle53.xml" ContentType="application/vnd.openxmlformats-officedocument.drawingml.diagramStyle+xml"/>
  <Override PartName="/ppt/diagrams/colors53.xml" ContentType="application/vnd.openxmlformats-officedocument.drawingml.diagramColors+xml"/>
  <Override PartName="/ppt/diagrams/drawing5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57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344" r:id="rId11"/>
    <p:sldId id="264" r:id="rId12"/>
    <p:sldId id="265" r:id="rId13"/>
    <p:sldId id="266" r:id="rId14"/>
    <p:sldId id="267" r:id="rId15"/>
    <p:sldId id="268" r:id="rId16"/>
    <p:sldId id="309" r:id="rId17"/>
    <p:sldId id="310" r:id="rId18"/>
    <p:sldId id="311" r:id="rId19"/>
    <p:sldId id="312" r:id="rId20"/>
    <p:sldId id="346" r:id="rId21"/>
    <p:sldId id="269" r:id="rId22"/>
    <p:sldId id="313" r:id="rId23"/>
    <p:sldId id="314" r:id="rId24"/>
    <p:sldId id="315" r:id="rId25"/>
    <p:sldId id="316" r:id="rId26"/>
    <p:sldId id="270" r:id="rId27"/>
    <p:sldId id="317" r:id="rId28"/>
    <p:sldId id="318" r:id="rId29"/>
    <p:sldId id="319" r:id="rId30"/>
    <p:sldId id="271" r:id="rId31"/>
    <p:sldId id="320" r:id="rId32"/>
    <p:sldId id="321" r:id="rId33"/>
    <p:sldId id="322" r:id="rId34"/>
    <p:sldId id="323" r:id="rId35"/>
    <p:sldId id="272" r:id="rId36"/>
    <p:sldId id="324" r:id="rId37"/>
    <p:sldId id="325" r:id="rId38"/>
    <p:sldId id="326" r:id="rId39"/>
    <p:sldId id="327" r:id="rId40"/>
    <p:sldId id="273" r:id="rId41"/>
    <p:sldId id="328" r:id="rId42"/>
    <p:sldId id="329" r:id="rId43"/>
    <p:sldId id="330" r:id="rId44"/>
    <p:sldId id="274" r:id="rId45"/>
    <p:sldId id="331" r:id="rId46"/>
    <p:sldId id="347" r:id="rId47"/>
    <p:sldId id="332" r:id="rId48"/>
    <p:sldId id="333" r:id="rId49"/>
    <p:sldId id="334" r:id="rId50"/>
    <p:sldId id="335" r:id="rId51"/>
    <p:sldId id="336" r:id="rId52"/>
    <p:sldId id="337" r:id="rId53"/>
    <p:sldId id="275" r:id="rId54"/>
    <p:sldId id="338" r:id="rId55"/>
    <p:sldId id="339" r:id="rId56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5FA"/>
    <a:srgbClr val="4571ED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8452" autoAdjust="0"/>
  </p:normalViewPr>
  <p:slideViewPr>
    <p:cSldViewPr>
      <p:cViewPr varScale="1">
        <p:scale>
          <a:sx n="66" d="100"/>
          <a:sy n="66" d="100"/>
        </p:scale>
        <p:origin x="1410" y="60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11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2345" custLinFactNeighborY="19497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 custLinFactNeighborY="1827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5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6</a:t>
          </a:r>
          <a:r>
            <a:rPr lang="es-SV" sz="1400" dirty="0"/>
            <a:t>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DF00FF95-D01E-4F0F-A97A-8AB62C1AEBFE}" type="presParOf" srcId="{83D2847A-64F1-4E49-B0D4-13B33A530AEE}" destId="{7D896AFB-FB0F-4DD6-B9B9-CD8B25556F4E}" srcOrd="0" destOrd="0" presId="urn:microsoft.com/office/officeart/2005/8/layout/orgChart1"/>
    <dgm:cxn modelId="{7EC6DDA8-D531-4BD6-A024-9341A52CAC94}" type="presParOf" srcId="{83D2847A-64F1-4E49-B0D4-13B33A530AEE}" destId="{48E37160-D030-449F-9C26-699CF728A760}" srcOrd="1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 </a:t>
          </a:r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7FFCAD96-D201-444C-892D-888661D09C5E}">
      <dgm:prSet phldrT="[Texto]" custT="1"/>
      <dgm:spPr>
        <a:solidFill>
          <a:srgbClr val="76B5FA"/>
        </a:solidFill>
        <a:ln>
          <a:noFill/>
        </a:ln>
      </dgm:spPr>
      <dgm:t>
        <a:bodyPr/>
        <a:lstStyle/>
        <a:p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gm:t>
    </dgm:pt>
    <dgm:pt modelId="{BABCA26E-99C1-4AD8-9EAD-B2BD7E188AA8}" type="parTrans" cxnId="{752132AC-61A9-4072-8EBF-FDB6176A4616}">
      <dgm:prSet/>
      <dgm:spPr/>
      <dgm:t>
        <a:bodyPr/>
        <a:lstStyle/>
        <a:p>
          <a:endParaRPr lang="es-SV"/>
        </a:p>
      </dgm:t>
    </dgm:pt>
    <dgm:pt modelId="{167F174E-3904-4E68-BBD3-D9963C057EEB}" type="sibTrans" cxnId="{752132AC-61A9-4072-8EBF-FDB6176A4616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530B2AD3-6F15-47D7-A7A5-5323B7EAA805}" type="pres">
      <dgm:prSet presAssocID="{BABCA26E-99C1-4AD8-9EAD-B2BD7E188AA8}" presName="Name37" presStyleLbl="parChTrans1D2" presStyleIdx="1" presStyleCnt="2"/>
      <dgm:spPr/>
    </dgm:pt>
    <dgm:pt modelId="{A43DF1AB-2DB1-49D9-9862-D2E8D9D55C68}" type="pres">
      <dgm:prSet presAssocID="{7FFCAD96-D201-444C-892D-888661D09C5E}" presName="hierRoot2" presStyleCnt="0">
        <dgm:presLayoutVars>
          <dgm:hierBranch val="init"/>
        </dgm:presLayoutVars>
      </dgm:prSet>
      <dgm:spPr/>
    </dgm:pt>
    <dgm:pt modelId="{65443D18-C207-41CE-86BC-63804F07CEEB}" type="pres">
      <dgm:prSet presAssocID="{7FFCAD96-D201-444C-892D-888661D09C5E}" presName="rootComposite" presStyleCnt="0"/>
      <dgm:spPr/>
    </dgm:pt>
    <dgm:pt modelId="{AD20B2C3-B7CC-4B6B-B252-42E7CFE4D9D5}" type="pres">
      <dgm:prSet presAssocID="{7FFCAD96-D201-444C-892D-888661D09C5E}" presName="rootText" presStyleLbl="node2" presStyleIdx="1" presStyleCnt="2">
        <dgm:presLayoutVars>
          <dgm:chPref val="3"/>
        </dgm:presLayoutVars>
      </dgm:prSet>
      <dgm:spPr/>
    </dgm:pt>
    <dgm:pt modelId="{F95682E1-0DC4-4014-90CC-DF80A2492606}" type="pres">
      <dgm:prSet presAssocID="{7FFCAD96-D201-444C-892D-888661D09C5E}" presName="rootConnector" presStyleLbl="node2" presStyleIdx="1" presStyleCnt="2"/>
      <dgm:spPr/>
    </dgm:pt>
    <dgm:pt modelId="{E41F8755-2B21-426A-BC59-48BF18D69F75}" type="pres">
      <dgm:prSet presAssocID="{7FFCAD96-D201-444C-892D-888661D09C5E}" presName="hierChild4" presStyleCnt="0"/>
      <dgm:spPr/>
    </dgm:pt>
    <dgm:pt modelId="{3C5789A6-1A3D-4F3C-A276-453F4DFB6F2E}" type="pres">
      <dgm:prSet presAssocID="{7FFCAD96-D201-444C-892D-888661D09C5E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B3106-7F24-43CB-9500-C6C8745CAAAD}" type="presOf" srcId="{7FFCAD96-D201-444C-892D-888661D09C5E}" destId="{F95682E1-0DC4-4014-90CC-DF80A2492606}" srcOrd="1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752132AC-61A9-4072-8EBF-FDB6176A4616}" srcId="{3DE7A9CF-E6C1-4D6B-8AA6-A71141C774E4}" destId="{7FFCAD96-D201-444C-892D-888661D09C5E}" srcOrd="1" destOrd="0" parTransId="{BABCA26E-99C1-4AD8-9EAD-B2BD7E188AA8}" sibTransId="{167F174E-3904-4E68-BBD3-D9963C057EEB}"/>
    <dgm:cxn modelId="{46994AAC-6B49-4B9F-8901-E333697376B6}" type="presOf" srcId="{7FFCAD96-D201-444C-892D-888661D09C5E}" destId="{AD20B2C3-B7CC-4B6B-B252-42E7CFE4D9D5}" srcOrd="0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02678E6-0AC3-4121-BA0D-9544DAADBC13}" type="presOf" srcId="{BABCA26E-99C1-4AD8-9EAD-B2BD7E188AA8}" destId="{530B2AD3-6F15-47D7-A7A5-5323B7EAA805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2142F403-800B-4F59-A045-959E4D7DD842}" type="presParOf" srcId="{83D2847A-64F1-4E49-B0D4-13B33A530AEE}" destId="{530B2AD3-6F15-47D7-A7A5-5323B7EAA805}" srcOrd="2" destOrd="0" presId="urn:microsoft.com/office/officeart/2005/8/layout/orgChart1"/>
    <dgm:cxn modelId="{DE143649-6F27-4BCF-9886-38CE3101A8FF}" type="presParOf" srcId="{83D2847A-64F1-4E49-B0D4-13B33A530AEE}" destId="{A43DF1AB-2DB1-49D9-9862-D2E8D9D55C68}" srcOrd="3" destOrd="0" presId="urn:microsoft.com/office/officeart/2005/8/layout/orgChart1"/>
    <dgm:cxn modelId="{31988CC9-3B8E-4120-9000-780233FBFB10}" type="presParOf" srcId="{A43DF1AB-2DB1-49D9-9862-D2E8D9D55C68}" destId="{65443D18-C207-41CE-86BC-63804F07CEEB}" srcOrd="0" destOrd="0" presId="urn:microsoft.com/office/officeart/2005/8/layout/orgChart1"/>
    <dgm:cxn modelId="{44288A6E-0266-416F-9121-B1FED105AC9B}" type="presParOf" srcId="{65443D18-C207-41CE-86BC-63804F07CEEB}" destId="{AD20B2C3-B7CC-4B6B-B252-42E7CFE4D9D5}" srcOrd="0" destOrd="0" presId="urn:microsoft.com/office/officeart/2005/8/layout/orgChart1"/>
    <dgm:cxn modelId="{655CAF80-D0F0-414A-9423-2B634D4E833D}" type="presParOf" srcId="{65443D18-C207-41CE-86BC-63804F07CEEB}" destId="{F95682E1-0DC4-4014-90CC-DF80A2492606}" srcOrd="1" destOrd="0" presId="urn:microsoft.com/office/officeart/2005/8/layout/orgChart1"/>
    <dgm:cxn modelId="{532F7044-808D-49E1-93FD-3BE53B1AF25B}" type="presParOf" srcId="{A43DF1AB-2DB1-49D9-9862-D2E8D9D55C68}" destId="{E41F8755-2B21-426A-BC59-48BF18D69F75}" srcOrd="1" destOrd="0" presId="urn:microsoft.com/office/officeart/2005/8/layout/orgChart1"/>
    <dgm:cxn modelId="{D76689BC-CE3F-4D9B-A886-F16C4509FA96}" type="presParOf" srcId="{A43DF1AB-2DB1-49D9-9862-D2E8D9D55C68}" destId="{3C5789A6-1A3D-4F3C-A276-453F4DFB6F2E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8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6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 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400" dirty="0"/>
            <a:t>21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10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200" dirty="0"/>
            <a:t>7 Miembros(as)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4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4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 custLinFactNeighborX="-2500" custLinFactNeighborY="3216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928E510-5DE9-4B07-B01B-C8D544BE2B0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4B7D2E-DE81-48D9-8391-3294FD386DD3}" type="presOf" srcId="{0870FC34-93B2-4C28-B61C-B06AB76C2CEC}" destId="{BDDD5B13-6C24-454D-90E7-06E80FDCF246}" srcOrd="0" destOrd="0" presId="urn:microsoft.com/office/officeart/2005/8/layout/orgChart1"/>
    <dgm:cxn modelId="{C6375534-6B27-40D5-B99B-0727ADFF27C1}" type="presOf" srcId="{5971D719-69AE-4A24-89CB-E3CF2D66A6D2}" destId="{B64C2E78-BEE4-4993-AE65-B682CDC3C36C}" srcOrd="0" destOrd="0" presId="urn:microsoft.com/office/officeart/2005/8/layout/orgChart1"/>
    <dgm:cxn modelId="{39B55F6A-F493-47B5-8C5D-5DE0840FBFB6}" type="presOf" srcId="{E1A10C34-877F-45E8-88DE-E3B5B3C4BD32}" destId="{C2477452-16FE-4718-BF85-9F902B926B6E}" srcOrd="0" destOrd="0" presId="urn:microsoft.com/office/officeart/2005/8/layout/orgChart1"/>
    <dgm:cxn modelId="{7E18126E-4423-401E-8158-244143721631}" type="presOf" srcId="{99B35737-7EFB-4591-8861-4D7CC8E7229D}" destId="{7D896AFB-FB0F-4DD6-B9B9-CD8B25556F4E}" srcOrd="0" destOrd="0" presId="urn:microsoft.com/office/officeart/2005/8/layout/orgChart1"/>
    <dgm:cxn modelId="{C614436F-BA78-4D41-8020-0F3DB906E97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3F63498-9BB0-4D54-AF7D-68535A0394A5}" type="presOf" srcId="{3DE7A9CF-E6C1-4D6B-8AA6-A71141C774E4}" destId="{4EE1CEE8-7319-4152-B57C-D110995C1277}" srcOrd="1" destOrd="0" presId="urn:microsoft.com/office/officeart/2005/8/layout/orgChart1"/>
    <dgm:cxn modelId="{CA7663B0-9270-4860-97A2-B0E143DE5E87}" type="presOf" srcId="{0870FC34-93B2-4C28-B61C-B06AB76C2CEC}" destId="{27405ED9-F6A0-4DFF-9E35-08E581A192E6}" srcOrd="1" destOrd="0" presId="urn:microsoft.com/office/officeart/2005/8/layout/orgChart1"/>
    <dgm:cxn modelId="{EB3995BD-7AD9-40C7-93FF-7B5AA82DFD4E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78839F8-A53F-4EAC-A408-FEBE60D4E3D8}" type="presParOf" srcId="{B64C2E78-BEE4-4993-AE65-B682CDC3C36C}" destId="{621E88FA-213B-4C83-8E45-637B2879832C}" srcOrd="0" destOrd="0" presId="urn:microsoft.com/office/officeart/2005/8/layout/orgChart1"/>
    <dgm:cxn modelId="{3EF8D20B-0BC1-4655-B686-DA54963B6D1F}" type="presParOf" srcId="{621E88FA-213B-4C83-8E45-637B2879832C}" destId="{9BA48BCD-6ED7-496D-A065-607443309FB2}" srcOrd="0" destOrd="0" presId="urn:microsoft.com/office/officeart/2005/8/layout/orgChart1"/>
    <dgm:cxn modelId="{42D89357-247A-4249-8083-0C4561CE8127}" type="presParOf" srcId="{9BA48BCD-6ED7-496D-A065-607443309FB2}" destId="{618149EB-B4EB-44CA-9A58-465BD898B6E3}" srcOrd="0" destOrd="0" presId="urn:microsoft.com/office/officeart/2005/8/layout/orgChart1"/>
    <dgm:cxn modelId="{F14FFCE7-79FF-4C1C-BD6D-DE14B31C919B}" type="presParOf" srcId="{9BA48BCD-6ED7-496D-A065-607443309FB2}" destId="{4EE1CEE8-7319-4152-B57C-D110995C1277}" srcOrd="1" destOrd="0" presId="urn:microsoft.com/office/officeart/2005/8/layout/orgChart1"/>
    <dgm:cxn modelId="{3A66CC2D-5795-426E-808B-D4F3386E5FA2}" type="presParOf" srcId="{621E88FA-213B-4C83-8E45-637B2879832C}" destId="{83D2847A-64F1-4E49-B0D4-13B33A530AEE}" srcOrd="1" destOrd="0" presId="urn:microsoft.com/office/officeart/2005/8/layout/orgChart1"/>
    <dgm:cxn modelId="{F341C807-EBA3-4C4E-9EF2-ED4BF668BCBB}" type="presParOf" srcId="{83D2847A-64F1-4E49-B0D4-13B33A530AEE}" destId="{220B2ADD-EEE1-4DC5-8A33-934D212FEC1A}" srcOrd="0" destOrd="0" presId="urn:microsoft.com/office/officeart/2005/8/layout/orgChart1"/>
    <dgm:cxn modelId="{8A3C3876-07AD-4617-AEE8-FD26F4CFD61E}" type="presParOf" srcId="{83D2847A-64F1-4E49-B0D4-13B33A530AEE}" destId="{11AEF229-29A2-42F2-ADFA-756116D06B25}" srcOrd="1" destOrd="0" presId="urn:microsoft.com/office/officeart/2005/8/layout/orgChart1"/>
    <dgm:cxn modelId="{5B9F32C7-F2D2-4D1C-AF3B-F555936D7592}" type="presParOf" srcId="{11AEF229-29A2-42F2-ADFA-756116D06B25}" destId="{561E6164-7324-433F-B5CC-D3EF3C260408}" srcOrd="0" destOrd="0" presId="urn:microsoft.com/office/officeart/2005/8/layout/orgChart1"/>
    <dgm:cxn modelId="{A3D2B722-9CFB-4AFA-86B5-AB8137330B85}" type="presParOf" srcId="{561E6164-7324-433F-B5CC-D3EF3C260408}" destId="{BDDD5B13-6C24-454D-90E7-06E80FDCF246}" srcOrd="0" destOrd="0" presId="urn:microsoft.com/office/officeart/2005/8/layout/orgChart1"/>
    <dgm:cxn modelId="{EDC00410-85F4-41EC-B078-0CC520FB1DD3}" type="presParOf" srcId="{561E6164-7324-433F-B5CC-D3EF3C260408}" destId="{27405ED9-F6A0-4DFF-9E35-08E581A192E6}" srcOrd="1" destOrd="0" presId="urn:microsoft.com/office/officeart/2005/8/layout/orgChart1"/>
    <dgm:cxn modelId="{A10BB1CC-5019-4ED5-9D47-0BE0D31527E3}" type="presParOf" srcId="{11AEF229-29A2-42F2-ADFA-756116D06B25}" destId="{EE563A7A-C54E-4DF2-9291-FFA5F92417ED}" srcOrd="1" destOrd="0" presId="urn:microsoft.com/office/officeart/2005/8/layout/orgChart1"/>
    <dgm:cxn modelId="{71388918-9044-4A1A-88CB-17E11677C976}" type="presParOf" srcId="{11AEF229-29A2-42F2-ADFA-756116D06B25}" destId="{5CA627F4-CCE7-4FC2-A61C-E19EA61B6FEB}" srcOrd="2" destOrd="0" presId="urn:microsoft.com/office/officeart/2005/8/layout/orgChart1"/>
    <dgm:cxn modelId="{8BAAB15E-F052-4F00-A904-A9B3F3CB65CD}" type="presParOf" srcId="{83D2847A-64F1-4E49-B0D4-13B33A530AEE}" destId="{7D896AFB-FB0F-4DD6-B9B9-CD8B25556F4E}" srcOrd="2" destOrd="0" presId="urn:microsoft.com/office/officeart/2005/8/layout/orgChart1"/>
    <dgm:cxn modelId="{0CB20B59-E1D8-4031-A2D7-2F4B719802D5}" type="presParOf" srcId="{83D2847A-64F1-4E49-B0D4-13B33A530AEE}" destId="{48E37160-D030-449F-9C26-699CF728A760}" srcOrd="3" destOrd="0" presId="urn:microsoft.com/office/officeart/2005/8/layout/orgChart1"/>
    <dgm:cxn modelId="{672338DC-49EF-4ACD-A1EC-57969B04EDFB}" type="presParOf" srcId="{48E37160-D030-449F-9C26-699CF728A760}" destId="{EAD0F815-D804-48BE-8CF9-F55E36A97838}" srcOrd="0" destOrd="0" presId="urn:microsoft.com/office/officeart/2005/8/layout/orgChart1"/>
    <dgm:cxn modelId="{AECE2D11-5C85-4528-982D-AAB01A2CFABB}" type="presParOf" srcId="{EAD0F815-D804-48BE-8CF9-F55E36A97838}" destId="{C2477452-16FE-4718-BF85-9F902B926B6E}" srcOrd="0" destOrd="0" presId="urn:microsoft.com/office/officeart/2005/8/layout/orgChart1"/>
    <dgm:cxn modelId="{D56135CF-91E0-4092-89E3-EC37A4A400FC}" type="presParOf" srcId="{EAD0F815-D804-48BE-8CF9-F55E36A97838}" destId="{77B5B049-C63E-4979-906A-D19625229F2E}" srcOrd="1" destOrd="0" presId="urn:microsoft.com/office/officeart/2005/8/layout/orgChart1"/>
    <dgm:cxn modelId="{DF98C0BD-0F5B-4E92-BF3F-CCAF300E0CCF}" type="presParOf" srcId="{48E37160-D030-449F-9C26-699CF728A760}" destId="{B88C3728-182A-48BE-896D-90AFEF878C9F}" srcOrd="1" destOrd="0" presId="urn:microsoft.com/office/officeart/2005/8/layout/orgChart1"/>
    <dgm:cxn modelId="{1CF8636E-272F-435B-80AC-3D33D9A0530D}" type="presParOf" srcId="{48E37160-D030-449F-9C26-699CF728A760}" destId="{5D9E1E26-FC5D-4989-9903-0DE9E81B989F}" srcOrd="2" destOrd="0" presId="urn:microsoft.com/office/officeart/2005/8/layout/orgChart1"/>
    <dgm:cxn modelId="{F6953BFD-BC21-434D-A8B0-D98B0CFD8E7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9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9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4 Empleados</a:t>
          </a:r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2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</a:t>
          </a:r>
        </a:p>
        <a:p>
          <a:r>
            <a:rPr lang="es-SV" sz="1400" dirty="0"/>
            <a:t>Empleadas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20</a:t>
          </a:r>
        </a:p>
        <a:p>
          <a:r>
            <a:rPr lang="es-SV" sz="1400" dirty="0"/>
            <a:t>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30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13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18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11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7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2 Empleados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0" presStyleCnt="1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3AFD442C-4FB2-46DA-8629-62FBF322B4A6}" type="presParOf" srcId="{83D2847A-64F1-4E49-B0D4-13B33A530AEE}" destId="{7D896AFB-FB0F-4DD6-B9B9-CD8B25556F4E}" srcOrd="0" destOrd="0" presId="urn:microsoft.com/office/officeart/2005/8/layout/orgChart1"/>
    <dgm:cxn modelId="{941DC5B4-4420-410A-BDA1-309CD375B8B5}" type="presParOf" srcId="{83D2847A-64F1-4E49-B0D4-13B33A530AEE}" destId="{48E37160-D030-449F-9C26-699CF728A760}" srcOrd="1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8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11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6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5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964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13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7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6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 custLinFactNeighborX="3115" custLinFactNeighborY="11951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5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4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9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4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5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3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2 Hombres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/>
            <a:t>1 Empleada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1 Mujer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1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400" dirty="0"/>
            <a:t>4 Empleados(as)</a:t>
          </a:r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/>
            <a:t> 3 Mujeres</a:t>
          </a:r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/>
            <a:t> 1 Hombre</a:t>
          </a:r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</dgm:pt>
    <dgm:pt modelId="{4EE1CEE8-7319-4152-B57C-D110995C1277}" type="pres">
      <dgm:prSet presAssocID="{3DE7A9CF-E6C1-4D6B-8AA6-A71141C774E4}" presName="rootConnector1" presStyleLbl="node1" presStyleIdx="0" presStyleCnt="0"/>
      <dgm:spPr/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</dgm:pt>
    <dgm:pt modelId="{27405ED9-F6A0-4DFF-9E35-08E581A192E6}" type="pres">
      <dgm:prSet presAssocID="{0870FC34-93B2-4C28-B61C-B06AB76C2CEC}" presName="rootConnector" presStyleLbl="node2" presStyleIdx="0" presStyleCnt="2"/>
      <dgm:spPr/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</dgm:pt>
    <dgm:pt modelId="{77B5B049-C63E-4979-906A-D19625229F2E}" type="pres">
      <dgm:prSet presAssocID="{E1A10C34-877F-45E8-88DE-E3B5B3C4BD32}" presName="rootConnector" presStyleLbl="node2" presStyleIdx="1" presStyleCnt="2"/>
      <dgm:spPr/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94166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76"/>
              </a:lnTo>
              <a:lnTo>
                <a:pt x="770228" y="133676"/>
              </a:lnTo>
              <a:lnTo>
                <a:pt x="770228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23937" y="637507"/>
          <a:ext cx="770228" cy="267352"/>
        </a:xfrm>
        <a:custGeom>
          <a:avLst/>
          <a:gdLst/>
          <a:ahLst/>
          <a:cxnLst/>
          <a:rect l="0" t="0" r="0" b="0"/>
          <a:pathLst>
            <a:path>
              <a:moveTo>
                <a:pt x="770228" y="0"/>
              </a:moveTo>
              <a:lnTo>
                <a:pt x="770228" y="133676"/>
              </a:lnTo>
              <a:lnTo>
                <a:pt x="0" y="133676"/>
              </a:lnTo>
              <a:lnTo>
                <a:pt x="0" y="2673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857613" y="954"/>
          <a:ext cx="1273105" cy="636552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Miembros(as)</a:t>
          </a:r>
        </a:p>
      </dsp:txBody>
      <dsp:txXfrm>
        <a:off x="857613" y="954"/>
        <a:ext cx="1273105" cy="636552"/>
      </dsp:txXfrm>
    </dsp:sp>
    <dsp:sp modelId="{BDDD5B13-6C24-454D-90E7-06E80FDCF246}">
      <dsp:nvSpPr>
        <dsp:cNvPr id="0" name=""/>
        <dsp:cNvSpPr/>
      </dsp:nvSpPr>
      <dsp:spPr>
        <a:xfrm>
          <a:off x="87384" y="904859"/>
          <a:ext cx="1273105" cy="63655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 Mujeres</a:t>
          </a:r>
        </a:p>
      </dsp:txBody>
      <dsp:txXfrm>
        <a:off x="87384" y="904859"/>
        <a:ext cx="1273105" cy="636552"/>
      </dsp:txXfrm>
    </dsp:sp>
    <dsp:sp modelId="{C2477452-16FE-4718-BF85-9F902B926B6E}">
      <dsp:nvSpPr>
        <dsp:cNvPr id="0" name=""/>
        <dsp:cNvSpPr/>
      </dsp:nvSpPr>
      <dsp:spPr>
        <a:xfrm>
          <a:off x="1627842" y="904859"/>
          <a:ext cx="1273105" cy="6365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Hombres</a:t>
          </a:r>
        </a:p>
      </dsp:txBody>
      <dsp:txXfrm>
        <a:off x="1627842" y="904859"/>
        <a:ext cx="1273105" cy="63655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921394" y="830233"/>
        <a:ext cx="1169207" cy="58460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34788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34788" y="122863"/>
              </a:lnTo>
              <a:lnTo>
                <a:pt x="734788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56182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Hombres</a:t>
          </a:r>
        </a:p>
      </dsp:txBody>
      <dsp:txXfrm>
        <a:off x="1656182" y="830330"/>
        <a:ext cx="1169207" cy="58460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086"/>
              </a:lnTo>
              <a:lnTo>
                <a:pt x="707370" y="112086"/>
              </a:lnTo>
              <a:lnTo>
                <a:pt x="70737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95380"/>
          <a:ext cx="707370" cy="234852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12086"/>
              </a:lnTo>
              <a:lnTo>
                <a:pt x="0" y="112086"/>
              </a:lnTo>
              <a:lnTo>
                <a:pt x="0" y="23485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10777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6 Empleados(as)</a:t>
          </a:r>
        </a:p>
      </dsp:txBody>
      <dsp:txXfrm>
        <a:off x="921394" y="10777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47 Hombres</a:t>
          </a:r>
        </a:p>
      </dsp:txBody>
      <dsp:txXfrm>
        <a:off x="1628764" y="830233"/>
        <a:ext cx="1169207" cy="584603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</a:t>
          </a:r>
          <a:r>
            <a:rPr lang="es-SV" sz="1400" kern="1200" dirty="0"/>
            <a:t>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1628764" y="830233"/>
        <a:ext cx="1169207" cy="584603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Hombres</a:t>
          </a:r>
        </a:p>
      </dsp:txBody>
      <dsp:txXfrm>
        <a:off x="1628764" y="830233"/>
        <a:ext cx="1169207" cy="584603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</a:t>
          </a: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0B2AD3-6F15-47D7-A7A5-5323B7EAA805}">
      <dsp:nvSpPr>
        <dsp:cNvPr id="0" name=""/>
        <dsp:cNvSpPr/>
      </dsp:nvSpPr>
      <dsp:spPr>
        <a:xfrm>
          <a:off x="1278142" y="520799"/>
          <a:ext cx="629608" cy="2185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270"/>
              </a:lnTo>
              <a:lnTo>
                <a:pt x="629608" y="109270"/>
              </a:lnTo>
              <a:lnTo>
                <a:pt x="629608" y="21854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622516" y="520799"/>
          <a:ext cx="655625" cy="219003"/>
        </a:xfrm>
        <a:custGeom>
          <a:avLst/>
          <a:gdLst/>
          <a:ahLst/>
          <a:cxnLst/>
          <a:rect l="0" t="0" r="0" b="0"/>
          <a:pathLst>
            <a:path>
              <a:moveTo>
                <a:pt x="655625" y="0"/>
              </a:moveTo>
              <a:lnTo>
                <a:pt x="655625" y="109732"/>
              </a:lnTo>
              <a:lnTo>
                <a:pt x="0" y="109732"/>
              </a:lnTo>
              <a:lnTo>
                <a:pt x="0" y="21900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757804" y="461"/>
          <a:ext cx="1040674" cy="520337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Miembros(as)</a:t>
          </a:r>
        </a:p>
      </dsp:txBody>
      <dsp:txXfrm>
        <a:off x="757804" y="461"/>
        <a:ext cx="1040674" cy="520337"/>
      </dsp:txXfrm>
    </dsp:sp>
    <dsp:sp modelId="{BDDD5B13-6C24-454D-90E7-06E80FDCF246}">
      <dsp:nvSpPr>
        <dsp:cNvPr id="0" name=""/>
        <dsp:cNvSpPr/>
      </dsp:nvSpPr>
      <dsp:spPr>
        <a:xfrm>
          <a:off x="102179" y="739802"/>
          <a:ext cx="1040674" cy="52033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102179" y="739802"/>
        <a:ext cx="1040674" cy="520337"/>
      </dsp:txXfrm>
    </dsp:sp>
    <dsp:sp modelId="{AD20B2C3-B7CC-4B6B-B252-42E7CFE4D9D5}">
      <dsp:nvSpPr>
        <dsp:cNvPr id="0" name=""/>
        <dsp:cNvSpPr/>
      </dsp:nvSpPr>
      <dsp:spPr>
        <a:xfrm>
          <a:off x="1387412" y="739340"/>
          <a:ext cx="1040674" cy="520337"/>
        </a:xfrm>
        <a:prstGeom prst="rect">
          <a:avLst/>
        </a:prstGeom>
        <a:solidFill>
          <a:srgbClr val="76B5FA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1 </a:t>
          </a:r>
          <a:r>
            <a:rPr lang="es-ES" sz="14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Hombre</a:t>
          </a:r>
          <a:endParaRPr lang="es-SV" sz="1400" kern="1200" dirty="0">
            <a:solidFill>
              <a:prstClr val="white"/>
            </a:solidFill>
            <a:latin typeface="Calibri" panose="020F0502020204030204"/>
            <a:ea typeface="+mn-ea"/>
            <a:cs typeface="+mn-cs"/>
          </a:endParaRPr>
        </a:p>
      </dsp:txBody>
      <dsp:txXfrm>
        <a:off x="1387412" y="739340"/>
        <a:ext cx="1040674" cy="520337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8 Hombres</a:t>
          </a:r>
        </a:p>
      </dsp:txBody>
      <dsp:txXfrm>
        <a:off x="1628764" y="830233"/>
        <a:ext cx="1169207" cy="584603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 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9 Hombres</a:t>
          </a:r>
        </a:p>
      </dsp:txBody>
      <dsp:txXfrm>
        <a:off x="1628764" y="830233"/>
        <a:ext cx="1169207" cy="584603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10 Hombres</a:t>
          </a:r>
        </a:p>
      </dsp:txBody>
      <dsp:txXfrm>
        <a:off x="1628764" y="830233"/>
        <a:ext cx="1169207" cy="584603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151246" y="462588"/>
          <a:ext cx="559448" cy="1941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094"/>
              </a:lnTo>
              <a:lnTo>
                <a:pt x="559448" y="97094"/>
              </a:lnTo>
              <a:lnTo>
                <a:pt x="559448" y="194188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568681" y="462588"/>
          <a:ext cx="582565" cy="194422"/>
        </a:xfrm>
        <a:custGeom>
          <a:avLst/>
          <a:gdLst/>
          <a:ahLst/>
          <a:cxnLst/>
          <a:rect l="0" t="0" r="0" b="0"/>
          <a:pathLst>
            <a:path>
              <a:moveTo>
                <a:pt x="582565" y="0"/>
              </a:moveTo>
              <a:lnTo>
                <a:pt x="582565" y="97328"/>
              </a:lnTo>
              <a:lnTo>
                <a:pt x="0" y="97328"/>
              </a:lnTo>
              <a:lnTo>
                <a:pt x="0" y="194422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688893" y="234"/>
          <a:ext cx="924707" cy="46235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200" kern="1200" dirty="0"/>
            <a:t>7 Miembros(as)</a:t>
          </a:r>
        </a:p>
      </dsp:txBody>
      <dsp:txXfrm>
        <a:off x="688893" y="234"/>
        <a:ext cx="924707" cy="462353"/>
      </dsp:txXfrm>
    </dsp:sp>
    <dsp:sp modelId="{BDDD5B13-6C24-454D-90E7-06E80FDCF246}">
      <dsp:nvSpPr>
        <dsp:cNvPr id="0" name=""/>
        <dsp:cNvSpPr/>
      </dsp:nvSpPr>
      <dsp:spPr>
        <a:xfrm>
          <a:off x="106327" y="657011"/>
          <a:ext cx="924707" cy="46235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 Mujer</a:t>
          </a:r>
        </a:p>
      </dsp:txBody>
      <dsp:txXfrm>
        <a:off x="106327" y="657011"/>
        <a:ext cx="924707" cy="462353"/>
      </dsp:txXfrm>
    </dsp:sp>
    <dsp:sp modelId="{C2477452-16FE-4718-BF85-9F902B926B6E}">
      <dsp:nvSpPr>
        <dsp:cNvPr id="0" name=""/>
        <dsp:cNvSpPr/>
      </dsp:nvSpPr>
      <dsp:spPr>
        <a:xfrm>
          <a:off x="1248341" y="656776"/>
          <a:ext cx="924707" cy="4623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Hombres</a:t>
          </a:r>
        </a:p>
      </dsp:txBody>
      <dsp:txXfrm>
        <a:off x="1248341" y="656776"/>
        <a:ext cx="924707" cy="46235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6 Hombres</a:t>
          </a:r>
        </a:p>
      </dsp:txBody>
      <dsp:txXfrm>
        <a:off x="1628764" y="830233"/>
        <a:ext cx="1169207" cy="584603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9 Hombres</a:t>
          </a:r>
        </a:p>
      </dsp:txBody>
      <dsp:txXfrm>
        <a:off x="1628764" y="830233"/>
        <a:ext cx="1169207" cy="58460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4 Hombres</a:t>
          </a:r>
        </a:p>
      </dsp:txBody>
      <dsp:txXfrm>
        <a:off x="921394" y="830233"/>
        <a:ext cx="1169207" cy="58460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</a:t>
          </a:r>
        </a:p>
      </dsp:txBody>
      <dsp:txXfrm>
        <a:off x="1628764" y="830233"/>
        <a:ext cx="1169207" cy="584603"/>
      </dsp:txXfrm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75112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28764" y="830233"/>
        <a:ext cx="1169207" cy="584603"/>
      </dsp:txXfrm>
    </dsp:sp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Empleadas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921394" y="830233"/>
        <a:ext cx="1169207" cy="584603"/>
      </dsp:txXfrm>
    </dsp:sp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20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12 Hombres</a:t>
          </a:r>
        </a:p>
      </dsp:txBody>
      <dsp:txXfrm>
        <a:off x="1628764" y="830233"/>
        <a:ext cx="1169207" cy="584603"/>
      </dsp:txXfrm>
    </dsp:sp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30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13 Hombres</a:t>
          </a:r>
        </a:p>
      </dsp:txBody>
      <dsp:txXfrm>
        <a:off x="1628764" y="830233"/>
        <a:ext cx="1169207" cy="584603"/>
      </dsp:txXfrm>
    </dsp:sp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18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11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Hombres</a:t>
          </a:r>
        </a:p>
      </dsp:txBody>
      <dsp:txXfrm>
        <a:off x="1628764" y="830233"/>
        <a:ext cx="1169207" cy="584603"/>
      </dsp:txXfrm>
    </dsp:sp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Empleados</a:t>
          </a:r>
        </a:p>
      </dsp:txBody>
      <dsp:txXfrm>
        <a:off x="921394" y="96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921394" y="830233"/>
        <a:ext cx="1169207" cy="584603"/>
      </dsp:txXfrm>
    </dsp:sp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8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Hombres</a:t>
          </a:r>
        </a:p>
      </dsp:txBody>
      <dsp:txXfrm>
        <a:off x="1628764" y="830233"/>
        <a:ext cx="1169207" cy="584603"/>
      </dsp:txXfrm>
    </dsp:sp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11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28764" y="830233"/>
        <a:ext cx="1169207" cy="5846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53717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53717" y="122766"/>
              </a:lnTo>
              <a:lnTo>
                <a:pt x="753717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6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5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75112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Hombre</a:t>
          </a:r>
        </a:p>
      </dsp:txBody>
      <dsp:txXfrm>
        <a:off x="1675112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2 Hombres</a:t>
          </a:r>
        </a:p>
      </dsp:txBody>
      <dsp:txXfrm>
        <a:off x="1628764" y="830233"/>
        <a:ext cx="1169207" cy="584603"/>
      </dsp:txXfrm>
    </dsp:sp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43791" cy="2456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863"/>
              </a:lnTo>
              <a:lnTo>
                <a:pt x="743791" y="122863"/>
              </a:lnTo>
              <a:lnTo>
                <a:pt x="743791" y="245630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13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7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65185" y="830330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6 Hombres</a:t>
          </a:r>
        </a:p>
      </dsp:txBody>
      <dsp:txXfrm>
        <a:off x="1665185" y="830330"/>
        <a:ext cx="1169207" cy="584603"/>
      </dsp:txXfrm>
    </dsp:sp>
  </dsp:spTree>
</dsp:drawing>
</file>

<file path=ppt/diagrams/drawing5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5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Hombres</a:t>
          </a:r>
        </a:p>
      </dsp:txBody>
      <dsp:txXfrm>
        <a:off x="1628764" y="830233"/>
        <a:ext cx="1169207" cy="5846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9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4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5 Hombres</a:t>
          </a:r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3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Mujer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2 Hombres</a:t>
          </a:r>
        </a:p>
      </dsp:txBody>
      <dsp:txXfrm>
        <a:off x="1628764" y="830233"/>
        <a:ext cx="1169207" cy="58460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Empleada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1 Mujer</a:t>
          </a:r>
        </a:p>
      </dsp:txBody>
      <dsp:txXfrm>
        <a:off x="921394" y="830233"/>
        <a:ext cx="1169207" cy="58460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400" kern="1200" dirty="0"/>
            <a:t>4 Empleados(as)</a:t>
          </a:r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3 Mujeres</a:t>
          </a:r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SV" sz="1600" kern="1200" dirty="0"/>
            <a:t> 1 Hombre</a:t>
          </a:r>
        </a:p>
      </dsp:txBody>
      <dsp:txXfrm>
        <a:off x="1628764" y="830233"/>
        <a:ext cx="1169207" cy="5846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20/4/2022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SV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A71CEE-9B91-4DB0-A248-5EAA0481D6A0}" type="slidenum">
              <a:rPr lang="es-SV" altLang="es-SV" smtClean="0"/>
              <a:pPr/>
              <a:t>48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9919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003586-E00A-491A-B24F-E86DBAABC15D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28C06-A83B-4A9E-99FC-DA1D2CA131A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405851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F44992-7B7D-4C58-A28C-BAD464325F42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A6842-ECDA-49B4-B337-84FA0E4A91DF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9913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3852A6-5EE2-4FD2-B8BD-CA296E8ECA59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6707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75036F-53DD-43C6-AC9D-3AAC1869B1B4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598FB-DF28-4792-A61D-02A550E43579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932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8C4CA0-FDA7-40CE-8865-2BC1FB9F8705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9C8B-2A6E-4F0D-AC8A-582A72AD6031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81494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59EFC5-F63F-45AC-9795-B61FA7699FFC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EA425-B0CA-4B6D-B15E-E2E468DFFF92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9554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879582-C6BF-4CFB-9C5F-ED63AAEB88E6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E9A97-D1F6-4B6B-9EEC-86216602574A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113545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422748-6B22-4EF1-B593-CBE2C8CFF332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7814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4E7857-8CA4-4EAE-9012-4737FF5F633B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52A5D-2A73-4EF7-BD7A-16FAE1E8575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26624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B5F4D0-B403-4988-9A44-F6DBF747488D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8AAB9-ABB7-4895-885E-36DCB99EDFE6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94959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E23258-47CA-4B9F-9FFE-9A7B50FC214A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C5D49-477C-49CD-A550-648081CB9755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726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29A437-3192-4D51-ADAA-7921879C6BE1}" type="datetime1">
              <a:rPr lang="es-ES" smtClean="0"/>
              <a:t>20/04/2022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9E6A4-03EC-44A5-9EE5-4BC16C6AB324}" type="slidenum">
              <a:rPr lang="es-ES" altLang="es-SV" smtClean="0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300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7.xml"/><Relationship Id="rId26" Type="http://schemas.openxmlformats.org/officeDocument/2006/relationships/slide" Target="slide35.xml"/><Relationship Id="rId39" Type="http://schemas.openxmlformats.org/officeDocument/2006/relationships/slide" Target="slide54.xml"/><Relationship Id="rId21" Type="http://schemas.openxmlformats.org/officeDocument/2006/relationships/slide" Target="slide30.xml"/><Relationship Id="rId34" Type="http://schemas.openxmlformats.org/officeDocument/2006/relationships/slide" Target="slide40.xml"/><Relationship Id="rId42" Type="http://schemas.openxmlformats.org/officeDocument/2006/relationships/slide" Target="slide13.xml"/><Relationship Id="rId47" Type="http://schemas.openxmlformats.org/officeDocument/2006/relationships/slide" Target="slide50.xml"/><Relationship Id="rId50" Type="http://schemas.openxmlformats.org/officeDocument/2006/relationships/slide" Target="slide39.xml"/><Relationship Id="rId55" Type="http://schemas.openxmlformats.org/officeDocument/2006/relationships/slide" Target="slide10.xml"/><Relationship Id="rId7" Type="http://schemas.openxmlformats.org/officeDocument/2006/relationships/slide" Target="slide6.xml"/><Relationship Id="rId2" Type="http://schemas.openxmlformats.org/officeDocument/2006/relationships/slideLayout" Target="../slideLayouts/slideLayout1.xml"/><Relationship Id="rId16" Type="http://schemas.openxmlformats.org/officeDocument/2006/relationships/slide" Target="slide22.xml"/><Relationship Id="rId29" Type="http://schemas.openxmlformats.org/officeDocument/2006/relationships/slide" Target="slide38.xml"/><Relationship Id="rId11" Type="http://schemas.openxmlformats.org/officeDocument/2006/relationships/slide" Target="slide18.xml"/><Relationship Id="rId24" Type="http://schemas.openxmlformats.org/officeDocument/2006/relationships/slide" Target="slide34.xml"/><Relationship Id="rId32" Type="http://schemas.openxmlformats.org/officeDocument/2006/relationships/slide" Target="slide29.xml"/><Relationship Id="rId37" Type="http://schemas.openxmlformats.org/officeDocument/2006/relationships/slide" Target="slide41.xml"/><Relationship Id="rId40" Type="http://schemas.openxmlformats.org/officeDocument/2006/relationships/slide" Target="slide55.xml"/><Relationship Id="rId45" Type="http://schemas.openxmlformats.org/officeDocument/2006/relationships/slide" Target="slide3.xml"/><Relationship Id="rId53" Type="http://schemas.openxmlformats.org/officeDocument/2006/relationships/slide" Target="slide52.xml"/><Relationship Id="rId58" Type="http://schemas.openxmlformats.org/officeDocument/2006/relationships/slide" Target="slide7.xml"/><Relationship Id="rId5" Type="http://schemas.openxmlformats.org/officeDocument/2006/relationships/slide" Target="slide2.xml"/><Relationship Id="rId19" Type="http://schemas.openxmlformats.org/officeDocument/2006/relationships/slide" Target="slide48.xml"/><Relationship Id="rId4" Type="http://schemas.openxmlformats.org/officeDocument/2006/relationships/image" Target="../media/image1.jpg"/><Relationship Id="rId9" Type="http://schemas.openxmlformats.org/officeDocument/2006/relationships/slide" Target="slide16.xml"/><Relationship Id="rId14" Type="http://schemas.openxmlformats.org/officeDocument/2006/relationships/slide" Target="slide24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6.xml"/><Relationship Id="rId35" Type="http://schemas.openxmlformats.org/officeDocument/2006/relationships/slide" Target="slide42.xml"/><Relationship Id="rId43" Type="http://schemas.openxmlformats.org/officeDocument/2006/relationships/slide" Target="slide9.xml"/><Relationship Id="rId48" Type="http://schemas.openxmlformats.org/officeDocument/2006/relationships/slide" Target="slide11.xml"/><Relationship Id="rId56" Type="http://schemas.openxmlformats.org/officeDocument/2006/relationships/slide" Target="slide20.xml"/><Relationship Id="rId8" Type="http://schemas.openxmlformats.org/officeDocument/2006/relationships/slide" Target="slide15.xml"/><Relationship Id="rId51" Type="http://schemas.openxmlformats.org/officeDocument/2006/relationships/slide" Target="slide12.xml"/><Relationship Id="rId3" Type="http://schemas.openxmlformats.org/officeDocument/2006/relationships/notesSlide" Target="../notesSlides/notesSlide1.xml"/><Relationship Id="rId12" Type="http://schemas.openxmlformats.org/officeDocument/2006/relationships/slide" Target="slide21.xml"/><Relationship Id="rId17" Type="http://schemas.openxmlformats.org/officeDocument/2006/relationships/slide" Target="slide44.xml"/><Relationship Id="rId25" Type="http://schemas.openxmlformats.org/officeDocument/2006/relationships/slide" Target="slide31.xml"/><Relationship Id="rId33" Type="http://schemas.openxmlformats.org/officeDocument/2006/relationships/slide" Target="slide27.xml"/><Relationship Id="rId38" Type="http://schemas.openxmlformats.org/officeDocument/2006/relationships/slide" Target="slide53.xml"/><Relationship Id="rId46" Type="http://schemas.openxmlformats.org/officeDocument/2006/relationships/slide" Target="slide51.xml"/><Relationship Id="rId59" Type="http://schemas.openxmlformats.org/officeDocument/2006/relationships/image" Target="../media/image2.png"/><Relationship Id="rId20" Type="http://schemas.openxmlformats.org/officeDocument/2006/relationships/slide" Target="slide49.xml"/><Relationship Id="rId41" Type="http://schemas.openxmlformats.org/officeDocument/2006/relationships/slide" Target="slide14.xml"/><Relationship Id="rId54" Type="http://schemas.openxmlformats.org/officeDocument/2006/relationships/slide" Target="slide8.xml"/><Relationship Id="rId1" Type="http://schemas.openxmlformats.org/officeDocument/2006/relationships/themeOverride" Target="../theme/themeOverride1.xml"/><Relationship Id="rId6" Type="http://schemas.openxmlformats.org/officeDocument/2006/relationships/slide" Target="slide4.xml"/><Relationship Id="rId15" Type="http://schemas.openxmlformats.org/officeDocument/2006/relationships/slide" Target="slide25.xml"/><Relationship Id="rId23" Type="http://schemas.openxmlformats.org/officeDocument/2006/relationships/slide" Target="slide33.xml"/><Relationship Id="rId28" Type="http://schemas.openxmlformats.org/officeDocument/2006/relationships/slide" Target="slide37.xml"/><Relationship Id="rId36" Type="http://schemas.openxmlformats.org/officeDocument/2006/relationships/slide" Target="slide43.xml"/><Relationship Id="rId49" Type="http://schemas.openxmlformats.org/officeDocument/2006/relationships/slide" Target="slide46.xml"/><Relationship Id="rId57" Type="http://schemas.openxmlformats.org/officeDocument/2006/relationships/slide" Target="slide45.xml"/><Relationship Id="rId10" Type="http://schemas.openxmlformats.org/officeDocument/2006/relationships/slide" Target="slide17.xml"/><Relationship Id="rId31" Type="http://schemas.openxmlformats.org/officeDocument/2006/relationships/slide" Target="slide28.xml"/><Relationship Id="rId44" Type="http://schemas.openxmlformats.org/officeDocument/2006/relationships/slide" Target="slide5.xml"/><Relationship Id="rId52" Type="http://schemas.openxmlformats.org/officeDocument/2006/relationships/slide" Target="slide19.xml"/><Relationship Id="rId60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6" Type="http://schemas.openxmlformats.org/officeDocument/2006/relationships/diagramLayout" Target="../diagrams/layout8.xml"/><Relationship Id="rId5" Type="http://schemas.openxmlformats.org/officeDocument/2006/relationships/diagramData" Target="../diagrams/data8.xml"/><Relationship Id="rId4" Type="http://schemas.openxmlformats.org/officeDocument/2006/relationships/slide" Target="slide1.xml"/><Relationship Id="rId9" Type="http://schemas.microsoft.com/office/2007/relationships/diagramDrawing" Target="../diagrams/drawing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Relationship Id="rId6" Type="http://schemas.openxmlformats.org/officeDocument/2006/relationships/diagramLayout" Target="../diagrams/layout9.xml"/><Relationship Id="rId5" Type="http://schemas.openxmlformats.org/officeDocument/2006/relationships/diagramData" Target="../diagrams/data9.xml"/><Relationship Id="rId4" Type="http://schemas.openxmlformats.org/officeDocument/2006/relationships/slide" Target="slide1.xml"/><Relationship Id="rId9" Type="http://schemas.microsoft.com/office/2007/relationships/diagramDrawing" Target="../diagrams/drawing9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Relationship Id="rId6" Type="http://schemas.openxmlformats.org/officeDocument/2006/relationships/diagramLayout" Target="../diagrams/layout10.xml"/><Relationship Id="rId5" Type="http://schemas.openxmlformats.org/officeDocument/2006/relationships/diagramData" Target="../diagrams/data10.xml"/><Relationship Id="rId4" Type="http://schemas.openxmlformats.org/officeDocument/2006/relationships/slide" Target="slide1.xml"/><Relationship Id="rId9" Type="http://schemas.microsoft.com/office/2007/relationships/diagramDrawing" Target="../diagrams/drawing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Relationship Id="rId6" Type="http://schemas.openxmlformats.org/officeDocument/2006/relationships/diagramLayout" Target="../diagrams/layout11.xml"/><Relationship Id="rId5" Type="http://schemas.openxmlformats.org/officeDocument/2006/relationships/diagramData" Target="../diagrams/data11.xml"/><Relationship Id="rId4" Type="http://schemas.openxmlformats.org/officeDocument/2006/relationships/slide" Target="slide1.xml"/><Relationship Id="rId9" Type="http://schemas.microsoft.com/office/2007/relationships/diagramDrawing" Target="../diagrams/drawing1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Relationship Id="rId6" Type="http://schemas.openxmlformats.org/officeDocument/2006/relationships/diagramLayout" Target="../diagrams/layout12.xml"/><Relationship Id="rId5" Type="http://schemas.openxmlformats.org/officeDocument/2006/relationships/diagramData" Target="../diagrams/data12.xml"/><Relationship Id="rId4" Type="http://schemas.openxmlformats.org/officeDocument/2006/relationships/slide" Target="slide1.xml"/><Relationship Id="rId9" Type="http://schemas.microsoft.com/office/2007/relationships/diagramDrawing" Target="../diagrams/drawing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Relationship Id="rId6" Type="http://schemas.openxmlformats.org/officeDocument/2006/relationships/diagramLayout" Target="../diagrams/layout13.xml"/><Relationship Id="rId5" Type="http://schemas.openxmlformats.org/officeDocument/2006/relationships/diagramData" Target="../diagrams/data13.xml"/><Relationship Id="rId4" Type="http://schemas.openxmlformats.org/officeDocument/2006/relationships/slide" Target="slide1.xml"/><Relationship Id="rId9" Type="http://schemas.microsoft.com/office/2007/relationships/diagramDrawing" Target="../diagrams/drawing1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Relationship Id="rId6" Type="http://schemas.openxmlformats.org/officeDocument/2006/relationships/diagramLayout" Target="../diagrams/layout14.xml"/><Relationship Id="rId5" Type="http://schemas.openxmlformats.org/officeDocument/2006/relationships/diagramData" Target="../diagrams/data14.xml"/><Relationship Id="rId4" Type="http://schemas.openxmlformats.org/officeDocument/2006/relationships/slide" Target="slide1.xml"/><Relationship Id="rId9" Type="http://schemas.microsoft.com/office/2007/relationships/diagramDrawing" Target="../diagrams/drawing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6" Type="http://schemas.openxmlformats.org/officeDocument/2006/relationships/diagramLayout" Target="../diagrams/layout15.xml"/><Relationship Id="rId5" Type="http://schemas.openxmlformats.org/officeDocument/2006/relationships/diagramData" Target="../diagrams/data15.xml"/><Relationship Id="rId4" Type="http://schemas.openxmlformats.org/officeDocument/2006/relationships/slide" Target="slide1.xml"/><Relationship Id="rId9" Type="http://schemas.microsoft.com/office/2007/relationships/diagramDrawing" Target="../diagrams/drawing15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Relationship Id="rId6" Type="http://schemas.openxmlformats.org/officeDocument/2006/relationships/diagramLayout" Target="../diagrams/layout16.xml"/><Relationship Id="rId5" Type="http://schemas.openxmlformats.org/officeDocument/2006/relationships/diagramData" Target="../diagrams/data16.xml"/><Relationship Id="rId4" Type="http://schemas.openxmlformats.org/officeDocument/2006/relationships/slide" Target="slide1.xml"/><Relationship Id="rId9" Type="http://schemas.microsoft.com/office/2007/relationships/diagramDrawing" Target="../diagrams/drawing1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Relationship Id="rId6" Type="http://schemas.openxmlformats.org/officeDocument/2006/relationships/diagramLayout" Target="../diagrams/layout17.xml"/><Relationship Id="rId5" Type="http://schemas.openxmlformats.org/officeDocument/2006/relationships/diagramData" Target="../diagrams/data17.xml"/><Relationship Id="rId4" Type="http://schemas.openxmlformats.org/officeDocument/2006/relationships/slide" Target="slide1.xml"/><Relationship Id="rId9" Type="http://schemas.microsoft.com/office/2007/relationships/diagramDrawing" Target="../diagrams/drawing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slide" Target="slide1.xml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Relationship Id="rId6" Type="http://schemas.openxmlformats.org/officeDocument/2006/relationships/diagramLayout" Target="../diagrams/layout18.xml"/><Relationship Id="rId5" Type="http://schemas.openxmlformats.org/officeDocument/2006/relationships/diagramData" Target="../diagrams/data18.xml"/><Relationship Id="rId4" Type="http://schemas.openxmlformats.org/officeDocument/2006/relationships/slide" Target="slide1.xml"/><Relationship Id="rId9" Type="http://schemas.microsoft.com/office/2007/relationships/diagramDrawing" Target="../diagrams/drawing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Relationship Id="rId6" Type="http://schemas.openxmlformats.org/officeDocument/2006/relationships/diagramLayout" Target="../diagrams/layout19.xml"/><Relationship Id="rId5" Type="http://schemas.openxmlformats.org/officeDocument/2006/relationships/diagramData" Target="../diagrams/data19.xml"/><Relationship Id="rId4" Type="http://schemas.openxmlformats.org/officeDocument/2006/relationships/slide" Target="slide1.xml"/><Relationship Id="rId9" Type="http://schemas.microsoft.com/office/2007/relationships/diagramDrawing" Target="../diagrams/drawing19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Relationship Id="rId6" Type="http://schemas.openxmlformats.org/officeDocument/2006/relationships/diagramLayout" Target="../diagrams/layout20.xml"/><Relationship Id="rId5" Type="http://schemas.openxmlformats.org/officeDocument/2006/relationships/diagramData" Target="../diagrams/data20.xml"/><Relationship Id="rId4" Type="http://schemas.openxmlformats.org/officeDocument/2006/relationships/slide" Target="slide1.xml"/><Relationship Id="rId9" Type="http://schemas.microsoft.com/office/2007/relationships/diagramDrawing" Target="../diagrams/drawing20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Relationship Id="rId6" Type="http://schemas.openxmlformats.org/officeDocument/2006/relationships/diagramLayout" Target="../diagrams/layout21.xml"/><Relationship Id="rId5" Type="http://schemas.openxmlformats.org/officeDocument/2006/relationships/diagramData" Target="../diagrams/data21.xml"/><Relationship Id="rId4" Type="http://schemas.openxmlformats.org/officeDocument/2006/relationships/slide" Target="slide1.xml"/><Relationship Id="rId9" Type="http://schemas.microsoft.com/office/2007/relationships/diagramDrawing" Target="../diagrams/drawing2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Relationship Id="rId6" Type="http://schemas.openxmlformats.org/officeDocument/2006/relationships/diagramLayout" Target="../diagrams/layout22.xml"/><Relationship Id="rId5" Type="http://schemas.openxmlformats.org/officeDocument/2006/relationships/diagramData" Target="../diagrams/data22.xml"/><Relationship Id="rId4" Type="http://schemas.openxmlformats.org/officeDocument/2006/relationships/slide" Target="slide1.xml"/><Relationship Id="rId9" Type="http://schemas.microsoft.com/office/2007/relationships/diagramDrawing" Target="../diagrams/drawing2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6" Type="http://schemas.openxmlformats.org/officeDocument/2006/relationships/diagramLayout" Target="../diagrams/layout23.xml"/><Relationship Id="rId5" Type="http://schemas.openxmlformats.org/officeDocument/2006/relationships/diagramData" Target="../diagrams/data23.xml"/><Relationship Id="rId4" Type="http://schemas.openxmlformats.org/officeDocument/2006/relationships/slide" Target="slide1.xml"/><Relationship Id="rId9" Type="http://schemas.microsoft.com/office/2007/relationships/diagramDrawing" Target="../diagrams/drawing23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6.xml"/><Relationship Id="rId6" Type="http://schemas.openxmlformats.org/officeDocument/2006/relationships/diagramLayout" Target="../diagrams/layout24.xml"/><Relationship Id="rId5" Type="http://schemas.openxmlformats.org/officeDocument/2006/relationships/diagramData" Target="../diagrams/data24.xml"/><Relationship Id="rId4" Type="http://schemas.openxmlformats.org/officeDocument/2006/relationships/slide" Target="slide1.xml"/><Relationship Id="rId9" Type="http://schemas.microsoft.com/office/2007/relationships/diagramDrawing" Target="../diagrams/drawing24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7.xml"/><Relationship Id="rId6" Type="http://schemas.openxmlformats.org/officeDocument/2006/relationships/diagramLayout" Target="../diagrams/layout25.xml"/><Relationship Id="rId5" Type="http://schemas.openxmlformats.org/officeDocument/2006/relationships/diagramData" Target="../diagrams/data25.xml"/><Relationship Id="rId4" Type="http://schemas.openxmlformats.org/officeDocument/2006/relationships/slide" Target="slide1.xml"/><Relationship Id="rId9" Type="http://schemas.microsoft.com/office/2007/relationships/diagramDrawing" Target="../diagrams/drawing25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8.xml"/><Relationship Id="rId6" Type="http://schemas.openxmlformats.org/officeDocument/2006/relationships/diagramLayout" Target="../diagrams/layout26.xml"/><Relationship Id="rId5" Type="http://schemas.openxmlformats.org/officeDocument/2006/relationships/diagramData" Target="../diagrams/data26.xml"/><Relationship Id="rId4" Type="http://schemas.openxmlformats.org/officeDocument/2006/relationships/slide" Target="slide1.xml"/><Relationship Id="rId9" Type="http://schemas.microsoft.com/office/2007/relationships/diagramDrawing" Target="../diagrams/drawing26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9.xml"/><Relationship Id="rId6" Type="http://schemas.openxmlformats.org/officeDocument/2006/relationships/diagramLayout" Target="../diagrams/layout27.xml"/><Relationship Id="rId5" Type="http://schemas.openxmlformats.org/officeDocument/2006/relationships/diagramData" Target="../diagrams/data27.xml"/><Relationship Id="rId4" Type="http://schemas.openxmlformats.org/officeDocument/2006/relationships/slide" Target="slide1.xml"/><Relationship Id="rId9" Type="http://schemas.microsoft.com/office/2007/relationships/diagramDrawing" Target="../diagrams/drawing2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slide" Target="slide1.xml"/><Relationship Id="rId9" Type="http://schemas.microsoft.com/office/2007/relationships/diagramDrawing" Target="../diagrams/drawing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0.xml"/><Relationship Id="rId6" Type="http://schemas.openxmlformats.org/officeDocument/2006/relationships/diagramLayout" Target="../diagrams/layout28.xml"/><Relationship Id="rId5" Type="http://schemas.openxmlformats.org/officeDocument/2006/relationships/diagramData" Target="../diagrams/data28.xml"/><Relationship Id="rId4" Type="http://schemas.openxmlformats.org/officeDocument/2006/relationships/slide" Target="slide1.xml"/><Relationship Id="rId9" Type="http://schemas.microsoft.com/office/2007/relationships/diagramDrawing" Target="../diagrams/drawing28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2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1.xml"/><Relationship Id="rId6" Type="http://schemas.openxmlformats.org/officeDocument/2006/relationships/diagramLayout" Target="../diagrams/layout29.xml"/><Relationship Id="rId5" Type="http://schemas.openxmlformats.org/officeDocument/2006/relationships/diagramData" Target="../diagrams/data29.xml"/><Relationship Id="rId4" Type="http://schemas.openxmlformats.org/officeDocument/2006/relationships/slide" Target="slide1.xml"/><Relationship Id="rId9" Type="http://schemas.microsoft.com/office/2007/relationships/diagramDrawing" Target="../diagrams/drawing29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2.xml"/><Relationship Id="rId6" Type="http://schemas.openxmlformats.org/officeDocument/2006/relationships/diagramLayout" Target="../diagrams/layout30.xml"/><Relationship Id="rId5" Type="http://schemas.openxmlformats.org/officeDocument/2006/relationships/diagramData" Target="../diagrams/data30.xml"/><Relationship Id="rId4" Type="http://schemas.openxmlformats.org/officeDocument/2006/relationships/slide" Target="slide1.xml"/><Relationship Id="rId9" Type="http://schemas.microsoft.com/office/2007/relationships/diagramDrawing" Target="../diagrams/drawing30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3.xml"/><Relationship Id="rId6" Type="http://schemas.openxmlformats.org/officeDocument/2006/relationships/diagramLayout" Target="../diagrams/layout31.xml"/><Relationship Id="rId5" Type="http://schemas.openxmlformats.org/officeDocument/2006/relationships/diagramData" Target="../diagrams/data31.xml"/><Relationship Id="rId4" Type="http://schemas.openxmlformats.org/officeDocument/2006/relationships/slide" Target="slide1.xml"/><Relationship Id="rId9" Type="http://schemas.microsoft.com/office/2007/relationships/diagramDrawing" Target="../diagrams/drawing3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4.xml"/><Relationship Id="rId6" Type="http://schemas.openxmlformats.org/officeDocument/2006/relationships/diagramLayout" Target="../diagrams/layout32.xml"/><Relationship Id="rId5" Type="http://schemas.openxmlformats.org/officeDocument/2006/relationships/diagramData" Target="../diagrams/data32.xml"/><Relationship Id="rId4" Type="http://schemas.openxmlformats.org/officeDocument/2006/relationships/slide" Target="slide1.xml"/><Relationship Id="rId9" Type="http://schemas.microsoft.com/office/2007/relationships/diagramDrawing" Target="../diagrams/drawing3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5.xml"/><Relationship Id="rId6" Type="http://schemas.openxmlformats.org/officeDocument/2006/relationships/diagramLayout" Target="../diagrams/layout33.xml"/><Relationship Id="rId5" Type="http://schemas.openxmlformats.org/officeDocument/2006/relationships/diagramData" Target="../diagrams/data33.xml"/><Relationship Id="rId4" Type="http://schemas.openxmlformats.org/officeDocument/2006/relationships/slide" Target="slide1.xml"/><Relationship Id="rId9" Type="http://schemas.microsoft.com/office/2007/relationships/diagramDrawing" Target="../diagrams/drawing33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6.xml"/><Relationship Id="rId6" Type="http://schemas.openxmlformats.org/officeDocument/2006/relationships/diagramLayout" Target="../diagrams/layout34.xml"/><Relationship Id="rId5" Type="http://schemas.openxmlformats.org/officeDocument/2006/relationships/diagramData" Target="../diagrams/data34.xml"/><Relationship Id="rId4" Type="http://schemas.openxmlformats.org/officeDocument/2006/relationships/slide" Target="slide1.xml"/><Relationship Id="rId9" Type="http://schemas.microsoft.com/office/2007/relationships/diagramDrawing" Target="../diagrams/drawing34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7.xml"/><Relationship Id="rId6" Type="http://schemas.openxmlformats.org/officeDocument/2006/relationships/diagramLayout" Target="../diagrams/layout35.xml"/><Relationship Id="rId5" Type="http://schemas.openxmlformats.org/officeDocument/2006/relationships/diagramData" Target="../diagrams/data35.xml"/><Relationship Id="rId4" Type="http://schemas.openxmlformats.org/officeDocument/2006/relationships/slide" Target="slide1.xml"/><Relationship Id="rId9" Type="http://schemas.microsoft.com/office/2007/relationships/diagramDrawing" Target="../diagrams/drawing3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8.xml"/><Relationship Id="rId6" Type="http://schemas.openxmlformats.org/officeDocument/2006/relationships/diagramLayout" Target="../diagrams/layout36.xml"/><Relationship Id="rId5" Type="http://schemas.openxmlformats.org/officeDocument/2006/relationships/diagramData" Target="../diagrams/data36.xml"/><Relationship Id="rId4" Type="http://schemas.openxmlformats.org/officeDocument/2006/relationships/slide" Target="slide1.xml"/><Relationship Id="rId9" Type="http://schemas.microsoft.com/office/2007/relationships/diagramDrawing" Target="../diagrams/drawing3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9.xml"/><Relationship Id="rId6" Type="http://schemas.openxmlformats.org/officeDocument/2006/relationships/diagramLayout" Target="../diagrams/layout37.xml"/><Relationship Id="rId5" Type="http://schemas.openxmlformats.org/officeDocument/2006/relationships/diagramData" Target="../diagrams/data37.xml"/><Relationship Id="rId4" Type="http://schemas.openxmlformats.org/officeDocument/2006/relationships/slide" Target="slide1.xml"/><Relationship Id="rId9" Type="http://schemas.microsoft.com/office/2007/relationships/diagramDrawing" Target="../diagrams/drawing3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slide" Target="slide1.xml"/><Relationship Id="rId9" Type="http://schemas.microsoft.com/office/2007/relationships/diagramDrawing" Target="../diagrams/drawin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0.xml"/><Relationship Id="rId6" Type="http://schemas.openxmlformats.org/officeDocument/2006/relationships/diagramLayout" Target="../diagrams/layout38.xml"/><Relationship Id="rId5" Type="http://schemas.openxmlformats.org/officeDocument/2006/relationships/diagramData" Target="../diagrams/data38.xml"/><Relationship Id="rId4" Type="http://schemas.openxmlformats.org/officeDocument/2006/relationships/slide" Target="slide1.xml"/><Relationship Id="rId9" Type="http://schemas.microsoft.com/office/2007/relationships/diagramDrawing" Target="../diagrams/drawing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3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1.xml"/><Relationship Id="rId6" Type="http://schemas.openxmlformats.org/officeDocument/2006/relationships/diagramLayout" Target="../diagrams/layout39.xml"/><Relationship Id="rId5" Type="http://schemas.openxmlformats.org/officeDocument/2006/relationships/diagramData" Target="../diagrams/data39.xml"/><Relationship Id="rId4" Type="http://schemas.openxmlformats.org/officeDocument/2006/relationships/slide" Target="slide1.xml"/><Relationship Id="rId9" Type="http://schemas.microsoft.com/office/2007/relationships/diagramDrawing" Target="../diagrams/drawing39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2.xml"/><Relationship Id="rId6" Type="http://schemas.openxmlformats.org/officeDocument/2006/relationships/diagramLayout" Target="../diagrams/layout40.xml"/><Relationship Id="rId5" Type="http://schemas.openxmlformats.org/officeDocument/2006/relationships/diagramData" Target="../diagrams/data40.xml"/><Relationship Id="rId4" Type="http://schemas.openxmlformats.org/officeDocument/2006/relationships/slide" Target="slide1.xml"/><Relationship Id="rId9" Type="http://schemas.microsoft.com/office/2007/relationships/diagramDrawing" Target="../diagrams/drawing40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3.xml"/><Relationship Id="rId6" Type="http://schemas.openxmlformats.org/officeDocument/2006/relationships/diagramLayout" Target="../diagrams/layout41.xml"/><Relationship Id="rId5" Type="http://schemas.openxmlformats.org/officeDocument/2006/relationships/diagramData" Target="../diagrams/data41.xml"/><Relationship Id="rId4" Type="http://schemas.openxmlformats.org/officeDocument/2006/relationships/slide" Target="slide1.xml"/><Relationship Id="rId9" Type="http://schemas.microsoft.com/office/2007/relationships/diagramDrawing" Target="../diagrams/drawing41.xm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4.xml"/><Relationship Id="rId6" Type="http://schemas.openxmlformats.org/officeDocument/2006/relationships/diagramLayout" Target="../diagrams/layout42.xml"/><Relationship Id="rId5" Type="http://schemas.openxmlformats.org/officeDocument/2006/relationships/diagramData" Target="../diagrams/data42.xml"/><Relationship Id="rId4" Type="http://schemas.openxmlformats.org/officeDocument/2006/relationships/slide" Target="slide1.xml"/><Relationship Id="rId9" Type="http://schemas.microsoft.com/office/2007/relationships/diagramDrawing" Target="../diagrams/drawing4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5.xml"/><Relationship Id="rId6" Type="http://schemas.openxmlformats.org/officeDocument/2006/relationships/diagramLayout" Target="../diagrams/layout43.xml"/><Relationship Id="rId5" Type="http://schemas.openxmlformats.org/officeDocument/2006/relationships/diagramData" Target="../diagrams/data43.xml"/><Relationship Id="rId4" Type="http://schemas.openxmlformats.org/officeDocument/2006/relationships/slide" Target="slide1.xml"/><Relationship Id="rId9" Type="http://schemas.microsoft.com/office/2007/relationships/diagramDrawing" Target="../diagrams/drawing43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6.xml"/><Relationship Id="rId6" Type="http://schemas.openxmlformats.org/officeDocument/2006/relationships/diagramLayout" Target="../diagrams/layout44.xml"/><Relationship Id="rId5" Type="http://schemas.openxmlformats.org/officeDocument/2006/relationships/diagramData" Target="../diagrams/data44.xml"/><Relationship Id="rId4" Type="http://schemas.openxmlformats.org/officeDocument/2006/relationships/slide" Target="slide1.xml"/><Relationship Id="rId9" Type="http://schemas.microsoft.com/office/2007/relationships/diagramDrawing" Target="../diagrams/drawing44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7.xml"/><Relationship Id="rId6" Type="http://schemas.openxmlformats.org/officeDocument/2006/relationships/diagramLayout" Target="../diagrams/layout45.xml"/><Relationship Id="rId5" Type="http://schemas.openxmlformats.org/officeDocument/2006/relationships/diagramData" Target="../diagrams/data45.xml"/><Relationship Id="rId4" Type="http://schemas.openxmlformats.org/officeDocument/2006/relationships/slide" Target="slide1.xml"/><Relationship Id="rId9" Type="http://schemas.microsoft.com/office/2007/relationships/diagramDrawing" Target="../diagrams/drawing45.xm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6.xml"/><Relationship Id="rId3" Type="http://schemas.openxmlformats.org/officeDocument/2006/relationships/notesSlide" Target="../notesSlides/notesSlide2.xml"/><Relationship Id="rId7" Type="http://schemas.openxmlformats.org/officeDocument/2006/relationships/diagramLayout" Target="../diagrams/layout4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8.xml"/><Relationship Id="rId6" Type="http://schemas.openxmlformats.org/officeDocument/2006/relationships/diagramData" Target="../diagrams/data46.xml"/><Relationship Id="rId5" Type="http://schemas.openxmlformats.org/officeDocument/2006/relationships/slide" Target="slide1.xml"/><Relationship Id="rId10" Type="http://schemas.microsoft.com/office/2007/relationships/diagramDrawing" Target="../diagrams/drawing46.xml"/><Relationship Id="rId4" Type="http://schemas.openxmlformats.org/officeDocument/2006/relationships/image" Target="../media/image1.jpg"/><Relationship Id="rId9" Type="http://schemas.openxmlformats.org/officeDocument/2006/relationships/diagramColors" Target="../diagrams/colors46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9.xml"/><Relationship Id="rId6" Type="http://schemas.openxmlformats.org/officeDocument/2006/relationships/diagramLayout" Target="../diagrams/layout47.xml"/><Relationship Id="rId5" Type="http://schemas.openxmlformats.org/officeDocument/2006/relationships/diagramData" Target="../diagrams/data47.xml"/><Relationship Id="rId4" Type="http://schemas.openxmlformats.org/officeDocument/2006/relationships/slide" Target="slide1.xml"/><Relationship Id="rId9" Type="http://schemas.microsoft.com/office/2007/relationships/diagramDrawing" Target="../diagrams/drawing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4" Type="http://schemas.openxmlformats.org/officeDocument/2006/relationships/slide" Target="slide1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8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0.xml"/><Relationship Id="rId6" Type="http://schemas.openxmlformats.org/officeDocument/2006/relationships/diagramLayout" Target="../diagrams/layout48.xml"/><Relationship Id="rId5" Type="http://schemas.openxmlformats.org/officeDocument/2006/relationships/diagramData" Target="../diagrams/data48.xml"/><Relationship Id="rId4" Type="http://schemas.openxmlformats.org/officeDocument/2006/relationships/slide" Target="slide1.xml"/><Relationship Id="rId9" Type="http://schemas.microsoft.com/office/2007/relationships/diagramDrawing" Target="../diagrams/drawing48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9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1.xml"/><Relationship Id="rId6" Type="http://schemas.openxmlformats.org/officeDocument/2006/relationships/diagramLayout" Target="../diagrams/layout49.xml"/><Relationship Id="rId5" Type="http://schemas.openxmlformats.org/officeDocument/2006/relationships/diagramData" Target="../diagrams/data49.xml"/><Relationship Id="rId4" Type="http://schemas.openxmlformats.org/officeDocument/2006/relationships/slide" Target="slide1.xml"/><Relationship Id="rId9" Type="http://schemas.microsoft.com/office/2007/relationships/diagramDrawing" Target="../diagrams/drawing49.xm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0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2.xml"/><Relationship Id="rId6" Type="http://schemas.openxmlformats.org/officeDocument/2006/relationships/diagramLayout" Target="../diagrams/layout50.xml"/><Relationship Id="rId5" Type="http://schemas.openxmlformats.org/officeDocument/2006/relationships/diagramData" Target="../diagrams/data50.xml"/><Relationship Id="rId4" Type="http://schemas.openxmlformats.org/officeDocument/2006/relationships/slide" Target="slide1.xml"/><Relationship Id="rId9" Type="http://schemas.microsoft.com/office/2007/relationships/diagramDrawing" Target="../diagrams/drawing50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3.xml"/><Relationship Id="rId6" Type="http://schemas.openxmlformats.org/officeDocument/2006/relationships/diagramLayout" Target="../diagrams/layout51.xml"/><Relationship Id="rId5" Type="http://schemas.openxmlformats.org/officeDocument/2006/relationships/diagramData" Target="../diagrams/data51.xml"/><Relationship Id="rId4" Type="http://schemas.openxmlformats.org/officeDocument/2006/relationships/slide" Target="slide1.xml"/><Relationship Id="rId9" Type="http://schemas.microsoft.com/office/2007/relationships/diagramDrawing" Target="../diagrams/drawing51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2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4.xml"/><Relationship Id="rId6" Type="http://schemas.openxmlformats.org/officeDocument/2006/relationships/diagramLayout" Target="../diagrams/layout52.xml"/><Relationship Id="rId5" Type="http://schemas.openxmlformats.org/officeDocument/2006/relationships/diagramData" Target="../diagrams/data52.xml"/><Relationship Id="rId4" Type="http://schemas.openxmlformats.org/officeDocument/2006/relationships/slide" Target="slide1.xml"/><Relationship Id="rId9" Type="http://schemas.microsoft.com/office/2007/relationships/diagramDrawing" Target="../diagrams/drawing5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3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5.xml"/><Relationship Id="rId6" Type="http://schemas.openxmlformats.org/officeDocument/2006/relationships/diagramLayout" Target="../diagrams/layout53.xml"/><Relationship Id="rId5" Type="http://schemas.openxmlformats.org/officeDocument/2006/relationships/diagramData" Target="../diagrams/data53.xml"/><Relationship Id="rId4" Type="http://schemas.openxmlformats.org/officeDocument/2006/relationships/slide" Target="slide1.xml"/><Relationship Id="rId9" Type="http://schemas.microsoft.com/office/2007/relationships/diagramDrawing" Target="../diagrams/drawing5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slide" Target="slide1.xml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slide" Target="slide1.xml"/><Relationship Id="rId9" Type="http://schemas.microsoft.com/office/2007/relationships/diagramDrawing" Target="../diagrams/drawing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slide" Target="slide1.xml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6" Type="http://schemas.openxmlformats.org/officeDocument/2006/relationships/diagramLayout" Target="../diagrams/layout7.xml"/><Relationship Id="rId5" Type="http://schemas.openxmlformats.org/officeDocument/2006/relationships/diagramData" Target="../diagrams/data7.xml"/><Relationship Id="rId4" Type="http://schemas.openxmlformats.org/officeDocument/2006/relationships/slide" Target="slide1.xml"/><Relationship Id="rId9" Type="http://schemas.microsoft.com/office/2007/relationships/diagramDrawing" Target="../diagrams/drawin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1" y="296652"/>
            <a:ext cx="8411621" cy="6350778"/>
            <a:chOff x="564177" y="504013"/>
            <a:chExt cx="8466618" cy="6654134"/>
          </a:xfrm>
        </p:grpSpPr>
        <p:sp>
          <p:nvSpPr>
            <p:cNvPr id="67" name="66 Forma libre">
              <a:hlinkClick r:id="rId5" action="ppaction://hlinksldjump"/>
            </p:cNvPr>
            <p:cNvSpPr/>
            <p:nvPr/>
          </p:nvSpPr>
          <p:spPr>
            <a:xfrm>
              <a:off x="4242710" y="504013"/>
              <a:ext cx="708141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Gobernadores(as)</a:t>
              </a:r>
            </a:p>
          </p:txBody>
        </p:sp>
        <p:sp>
          <p:nvSpPr>
            <p:cNvPr id="68" name="67 Forma libre">
              <a:hlinkClick r:id="rId6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7" action="ppaction://hlinksldjump"/>
            </p:cNvPr>
            <p:cNvSpPr/>
            <p:nvPr/>
          </p:nvSpPr>
          <p:spPr>
            <a:xfrm>
              <a:off x="4235968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8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9" action="ppaction://hlinksldjump"/>
            </p:cNvPr>
            <p:cNvSpPr/>
            <p:nvPr/>
          </p:nvSpPr>
          <p:spPr>
            <a:xfrm>
              <a:off x="99150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10" action="ppaction://hlinksldjump"/>
            </p:cNvPr>
            <p:cNvSpPr/>
            <p:nvPr/>
          </p:nvSpPr>
          <p:spPr>
            <a:xfrm>
              <a:off x="99150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Recursos Logísticos</a:t>
              </a:r>
            </a:p>
          </p:txBody>
        </p:sp>
        <p:sp>
          <p:nvSpPr>
            <p:cNvPr id="74" name="73 Forma libre">
              <a:hlinkClick r:id="rId11" action="ppaction://hlinksldjump"/>
            </p:cNvPr>
            <p:cNvSpPr/>
            <p:nvPr/>
          </p:nvSpPr>
          <p:spPr>
            <a:xfrm>
              <a:off x="991501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2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3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4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5" action="ppaction://hlinksldjump"/>
            </p:cNvPr>
            <p:cNvSpPr/>
            <p:nvPr/>
          </p:nvSpPr>
          <p:spPr>
            <a:xfrm>
              <a:off x="2151162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6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7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8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9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20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21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2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3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4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5" action="ppaction://hlinksldjump"/>
            </p:cNvPr>
            <p:cNvSpPr/>
            <p:nvPr/>
          </p:nvSpPr>
          <p:spPr>
            <a:xfrm>
              <a:off x="3347062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6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7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8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9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30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31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2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3" action="ppaction://hlinksldjump"/>
            </p:cNvPr>
            <p:cNvSpPr/>
            <p:nvPr/>
          </p:nvSpPr>
          <p:spPr>
            <a:xfrm>
              <a:off x="2254027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4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5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6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7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8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9" action="ppaction://hlinksldjump"/>
            </p:cNvPr>
            <p:cNvSpPr/>
            <p:nvPr/>
          </p:nvSpPr>
          <p:spPr>
            <a:xfrm>
              <a:off x="8348100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40" action="ppaction://hlinksldjump"/>
            </p:cNvPr>
            <p:cNvSpPr/>
            <p:nvPr/>
          </p:nvSpPr>
          <p:spPr>
            <a:xfrm>
              <a:off x="8348099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41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2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7" name="106 Forma libre">
              <a:hlinkClick r:id="rId43" action="ppaction://hlinksldjump"/>
            </p:cNvPr>
            <p:cNvSpPr/>
            <p:nvPr/>
          </p:nvSpPr>
          <p:spPr>
            <a:xfrm>
              <a:off x="4971290" y="2394106"/>
              <a:ext cx="636548" cy="2739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4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5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6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7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8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137989" y="908720"/>
            <a:ext cx="176971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+mn-lt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157576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>
            <a:cxnSpLocks/>
          </p:cNvCxnSpPr>
          <p:nvPr/>
        </p:nvCxnSpPr>
        <p:spPr>
          <a:xfrm>
            <a:off x="863588" y="472514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>
            <a:cxnSpLocks/>
          </p:cNvCxnSpPr>
          <p:nvPr/>
        </p:nvCxnSpPr>
        <p:spPr>
          <a:xfrm>
            <a:off x="4211960" y="3249613"/>
            <a:ext cx="70496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>
            <a:cxnSpLocks/>
          </p:cNvCxnSpPr>
          <p:nvPr/>
        </p:nvCxnSpPr>
        <p:spPr>
          <a:xfrm>
            <a:off x="4556125" y="2843213"/>
            <a:ext cx="36080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5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64704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>
            <a:cxnSpLocks/>
          </p:cNvCxnSpPr>
          <p:nvPr/>
        </p:nvCxnSpPr>
        <p:spPr>
          <a:xfrm>
            <a:off x="4560888" y="1265151"/>
            <a:ext cx="1587" cy="16437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1008941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>
            <a:cxnSpLocks/>
          </p:cNvCxnSpPr>
          <p:nvPr/>
        </p:nvCxnSpPr>
        <p:spPr>
          <a:xfrm>
            <a:off x="863588" y="6048287"/>
            <a:ext cx="14535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>
            <a:cxnSpLocks/>
          </p:cNvCxnSpPr>
          <p:nvPr/>
        </p:nvCxnSpPr>
        <p:spPr>
          <a:xfrm>
            <a:off x="1998315" y="4725144"/>
            <a:ext cx="161419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>
            <a:cxnSpLocks/>
          </p:cNvCxnSpPr>
          <p:nvPr/>
        </p:nvCxnSpPr>
        <p:spPr>
          <a:xfrm>
            <a:off x="1993553" y="5119601"/>
            <a:ext cx="15335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>
            <a:cxnSpLocks/>
          </p:cNvCxnSpPr>
          <p:nvPr/>
        </p:nvCxnSpPr>
        <p:spPr>
          <a:xfrm>
            <a:off x="4177605" y="5049180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>
            <a:cxnSpLocks/>
          </p:cNvCxnSpPr>
          <p:nvPr/>
        </p:nvCxnSpPr>
        <p:spPr>
          <a:xfrm>
            <a:off x="2946004" y="4206875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4031493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>
            <a:cxnSpLocks/>
          </p:cNvCxnSpPr>
          <p:nvPr/>
        </p:nvCxnSpPr>
        <p:spPr>
          <a:xfrm>
            <a:off x="5112060" y="4653136"/>
            <a:ext cx="14401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>
            <a:cxnSpLocks/>
          </p:cNvCxnSpPr>
          <p:nvPr/>
        </p:nvCxnSpPr>
        <p:spPr>
          <a:xfrm>
            <a:off x="5094659" y="5094288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>
            <a:cxnSpLocks/>
          </p:cNvCxnSpPr>
          <p:nvPr/>
        </p:nvCxnSpPr>
        <p:spPr>
          <a:xfrm>
            <a:off x="5094659" y="5537200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>
            <a:cxnSpLocks/>
          </p:cNvCxnSpPr>
          <p:nvPr/>
        </p:nvCxnSpPr>
        <p:spPr>
          <a:xfrm>
            <a:off x="5094659" y="5984875"/>
            <a:ext cx="16141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>
            <a:cxnSpLocks/>
          </p:cNvCxnSpPr>
          <p:nvPr/>
        </p:nvCxnSpPr>
        <p:spPr>
          <a:xfrm>
            <a:off x="4177606" y="4617132"/>
            <a:ext cx="128135" cy="155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>
            <a:cxnSpLocks/>
          </p:cNvCxnSpPr>
          <p:nvPr/>
        </p:nvCxnSpPr>
        <p:spPr>
          <a:xfrm>
            <a:off x="4177605" y="5445224"/>
            <a:ext cx="1481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>
            <a:cxnSpLocks/>
          </p:cNvCxnSpPr>
          <p:nvPr/>
        </p:nvCxnSpPr>
        <p:spPr>
          <a:xfrm>
            <a:off x="863588" y="5553236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>
            <a:cxnSpLocks/>
          </p:cNvCxnSpPr>
          <p:nvPr/>
        </p:nvCxnSpPr>
        <p:spPr>
          <a:xfrm>
            <a:off x="1979712" y="5553236"/>
            <a:ext cx="18002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89316" y="43291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>
            <a:cxnSpLocks/>
          </p:cNvCxnSpPr>
          <p:nvPr/>
        </p:nvCxnSpPr>
        <p:spPr>
          <a:xfrm>
            <a:off x="7259662" y="4797425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>
            <a:cxnSpLocks/>
          </p:cNvCxnSpPr>
          <p:nvPr/>
        </p:nvCxnSpPr>
        <p:spPr>
          <a:xfrm>
            <a:off x="7264425" y="5769260"/>
            <a:ext cx="14524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129669" y="1193211"/>
            <a:ext cx="264794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1000" b="1" dirty="0">
                <a:latin typeface="+mn-lt"/>
              </a:rPr>
              <a:t>(Datos actualizados al 28 de febrero 2022)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F833FAC-39BB-4014-9E17-00508B1D55A1}"/>
              </a:ext>
            </a:extLst>
          </p:cNvPr>
          <p:cNvSpPr/>
          <p:nvPr/>
        </p:nvSpPr>
        <p:spPr>
          <a:xfrm>
            <a:off x="4305741" y="3321278"/>
            <a:ext cx="53251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00" b="1" dirty="0">
                <a:solidFill>
                  <a:schemeClr val="bg1"/>
                </a:solidFill>
              </a:rPr>
              <a:t>Unidad</a:t>
            </a:r>
            <a:endParaRPr lang="es-SV" dirty="0"/>
          </a:p>
        </p:txBody>
      </p:sp>
      <p:sp>
        <p:nvSpPr>
          <p:cNvPr id="136" name="67 Forma libre">
            <a:hlinkClick r:id="rId54" action="ppaction://hlinksldjump"/>
            <a:extLst>
              <a:ext uri="{FF2B5EF4-FFF2-40B4-BE49-F238E27FC236}">
                <a16:creationId xmlns:a16="http://schemas.microsoft.com/office/drawing/2014/main" id="{C93F0E30-F3F9-4F6E-B71D-23C435CFAB0B}"/>
              </a:ext>
            </a:extLst>
          </p:cNvPr>
          <p:cNvSpPr/>
          <p:nvPr/>
        </p:nvSpPr>
        <p:spPr bwMode="auto">
          <a:xfrm>
            <a:off x="3535640" y="1740338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Auditoría Interna</a:t>
            </a:r>
          </a:p>
        </p:txBody>
      </p:sp>
      <p:sp>
        <p:nvSpPr>
          <p:cNvPr id="137" name="67 Forma libre">
            <a:hlinkClick r:id="rId55" action="ppaction://hlinksldjump"/>
            <a:extLst>
              <a:ext uri="{FF2B5EF4-FFF2-40B4-BE49-F238E27FC236}">
                <a16:creationId xmlns:a16="http://schemas.microsoft.com/office/drawing/2014/main" id="{92B58260-1DC1-42EE-BC24-FEA57AC169AF}"/>
              </a:ext>
            </a:extLst>
          </p:cNvPr>
          <p:cNvSpPr/>
          <p:nvPr/>
        </p:nvSpPr>
        <p:spPr bwMode="auto">
          <a:xfrm>
            <a:off x="3543977" y="2096852"/>
            <a:ext cx="656069" cy="27001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Género</a:t>
            </a:r>
          </a:p>
        </p:txBody>
      </p:sp>
      <p:sp>
        <p:nvSpPr>
          <p:cNvPr id="141" name="87 Forma libre">
            <a:hlinkClick r:id="rId56" action="ppaction://hlinksldjump"/>
            <a:extLst>
              <a:ext uri="{FF2B5EF4-FFF2-40B4-BE49-F238E27FC236}">
                <a16:creationId xmlns:a16="http://schemas.microsoft.com/office/drawing/2014/main" id="{0970ACFE-F8EC-4F9A-83EF-B9F58AC3DCCC}"/>
              </a:ext>
            </a:extLst>
          </p:cNvPr>
          <p:cNvSpPr/>
          <p:nvPr/>
        </p:nvSpPr>
        <p:spPr bwMode="auto">
          <a:xfrm>
            <a:off x="62590" y="3992597"/>
            <a:ext cx="678260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Unidad</a:t>
            </a:r>
            <a:r>
              <a:rPr lang="es-ES" sz="700" u="sng" dirty="0"/>
              <a:t> </a:t>
            </a:r>
          </a:p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/>
              <a:t>Ambiental</a:t>
            </a:r>
          </a:p>
        </p:txBody>
      </p:sp>
      <p:sp>
        <p:nvSpPr>
          <p:cNvPr id="2" name="99 Forma libre">
            <a:hlinkClick r:id="rId57" action="ppaction://hlinksldjump"/>
            <a:extLst>
              <a:ext uri="{FF2B5EF4-FFF2-40B4-BE49-F238E27FC236}">
                <a16:creationId xmlns:a16="http://schemas.microsoft.com/office/drawing/2014/main" id="{7D2497DC-89F7-4A1E-B551-F494F3D33763}"/>
              </a:ext>
            </a:extLst>
          </p:cNvPr>
          <p:cNvSpPr/>
          <p:nvPr/>
        </p:nvSpPr>
        <p:spPr bwMode="auto">
          <a:xfrm>
            <a:off x="6480212" y="3995037"/>
            <a:ext cx="686192" cy="33092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Unidad de                        Canales Digitales</a:t>
            </a:r>
          </a:p>
        </p:txBody>
      </p:sp>
      <p:cxnSp>
        <p:nvCxnSpPr>
          <p:cNvPr id="125" name="179 Conector recto">
            <a:extLst>
              <a:ext uri="{FF2B5EF4-FFF2-40B4-BE49-F238E27FC236}">
                <a16:creationId xmlns:a16="http://schemas.microsoft.com/office/drawing/2014/main" id="{02263AE5-B594-4765-854A-BE2A01125318}"/>
              </a:ext>
            </a:extLst>
          </p:cNvPr>
          <p:cNvCxnSpPr>
            <a:cxnSpLocks/>
          </p:cNvCxnSpPr>
          <p:nvPr/>
        </p:nvCxnSpPr>
        <p:spPr>
          <a:xfrm>
            <a:off x="7165659" y="4154333"/>
            <a:ext cx="10187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67 Forma libre">
            <a:hlinkClick r:id="rId58" action="ppaction://hlinksldjump"/>
            <a:extLst>
              <a:ext uri="{FF2B5EF4-FFF2-40B4-BE49-F238E27FC236}">
                <a16:creationId xmlns:a16="http://schemas.microsoft.com/office/drawing/2014/main" id="{2C58EE30-8A02-4BDA-B027-ABCBB5E862D5}"/>
              </a:ext>
            </a:extLst>
          </p:cNvPr>
          <p:cNvSpPr/>
          <p:nvPr/>
        </p:nvSpPr>
        <p:spPr bwMode="auto">
          <a:xfrm>
            <a:off x="4964113" y="1733921"/>
            <a:ext cx="656069" cy="28631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Comunicaciones y Publicidad</a:t>
            </a:r>
          </a:p>
        </p:txBody>
      </p:sp>
      <p:pic>
        <p:nvPicPr>
          <p:cNvPr id="127" name="10 Imagen" descr="logo azul sin fondo.PNG">
            <a:extLst>
              <a:ext uri="{FF2B5EF4-FFF2-40B4-BE49-F238E27FC236}">
                <a16:creationId xmlns:a16="http://schemas.microsoft.com/office/drawing/2014/main" id="{1CC2D646-D931-4563-97AC-C08F43DFB58F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66145"/>
            <a:ext cx="703541" cy="554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Imagen 130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EB3F825-6AA6-441C-9869-BB86BB728C6B}"/>
              </a:ext>
            </a:extLst>
          </p:cNvPr>
          <p:cNvPicPr>
            <a:picLocks noChangeAspect="1"/>
          </p:cNvPicPr>
          <p:nvPr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277" y="116632"/>
            <a:ext cx="1479215" cy="613874"/>
          </a:xfrm>
          <a:prstGeom prst="rect">
            <a:avLst/>
          </a:prstGeom>
        </p:spPr>
      </p:pic>
      <p:cxnSp>
        <p:nvCxnSpPr>
          <p:cNvPr id="142" name="294 Conector recto">
            <a:extLst>
              <a:ext uri="{FF2B5EF4-FFF2-40B4-BE49-F238E27FC236}">
                <a16:creationId xmlns:a16="http://schemas.microsoft.com/office/drawing/2014/main" id="{DC6C7B0C-8B7F-4611-B469-F8B1A94419A8}"/>
              </a:ext>
            </a:extLst>
          </p:cNvPr>
          <p:cNvCxnSpPr>
            <a:cxnSpLocks/>
          </p:cNvCxnSpPr>
          <p:nvPr/>
        </p:nvCxnSpPr>
        <p:spPr>
          <a:xfrm>
            <a:off x="7272300" y="5265204"/>
            <a:ext cx="15000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186 Conector recto">
            <a:extLst>
              <a:ext uri="{FF2B5EF4-FFF2-40B4-BE49-F238E27FC236}">
                <a16:creationId xmlns:a16="http://schemas.microsoft.com/office/drawing/2014/main" id="{23B38403-7771-42AC-AF2B-EC52FC6843AB}"/>
              </a:ext>
            </a:extLst>
          </p:cNvPr>
          <p:cNvCxnSpPr>
            <a:cxnSpLocks/>
          </p:cNvCxnSpPr>
          <p:nvPr/>
        </p:nvCxnSpPr>
        <p:spPr>
          <a:xfrm>
            <a:off x="1835696" y="4185084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181 Conector recto">
            <a:extLst>
              <a:ext uri="{FF2B5EF4-FFF2-40B4-BE49-F238E27FC236}">
                <a16:creationId xmlns:a16="http://schemas.microsoft.com/office/drawing/2014/main" id="{6E8E378C-3AAC-48C1-A08A-C36C1DC8F7BE}"/>
              </a:ext>
            </a:extLst>
          </p:cNvPr>
          <p:cNvCxnSpPr>
            <a:cxnSpLocks/>
          </p:cNvCxnSpPr>
          <p:nvPr/>
        </p:nvCxnSpPr>
        <p:spPr>
          <a:xfrm>
            <a:off x="863588" y="5157192"/>
            <a:ext cx="14983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294527762"/>
              </p:ext>
            </p:extLst>
          </p:nvPr>
        </p:nvGraphicFramePr>
        <p:xfrm>
          <a:off x="291581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UNIDAD DE GÉNERO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503548" y="1412776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las estructuras del Fondo, la transversalidad del principio de igualdad sustantiva en las políticas planes, programas, proyectos, normativas y acciones institucionales orientadas a eliminar las desigualdades de género.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2960948"/>
            <a:ext cx="4326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 Jefa Unidad de Género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Licda. Karla Milady Romero Reyes. 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29B2DCE-1FD3-44F6-971F-3C1A99CCA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13226" y="6484255"/>
            <a:ext cx="388331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114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76772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Planear, organizar, dirigir, controlar, evaluar y coordinar el adecuado funcionamiento del Fondo, facilitando el desarrollo de las actividades y garantizando con ello, el logro eficiente de los objetivos y metas institucionales, en el marco de la Ley del Fondo Social para la Vivienda y Reglamento Básico de la Ley del Fondo Social para la Vivienda.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15516" y="304868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Gerente General:</a:t>
            </a:r>
          </a:p>
          <a:p>
            <a:pPr algn="ctr"/>
            <a:r>
              <a:rPr lang="es-SV" dirty="0">
                <a:latin typeface="+mn-lt"/>
              </a:rPr>
              <a:t>Lic. Luis Josué Ventura Hernández.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884538979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DC88DF-E42B-4480-B1CB-27CDDBED6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385765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40768"/>
            <a:ext cx="817290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gestionar y monitorear las acciones para asegurar y facilitar el acceso a la información institucional a la ciudadanía, en cumplimiento a la Ley de Acceso a la Información Pública y demás normativa relacionada, propiciando los mecanismos adecuados para proveer dicha información de manera oportuna y veraz. 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03548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Unidad de Acceso a la Información:     </a:t>
            </a:r>
          </a:p>
          <a:p>
            <a:r>
              <a:rPr lang="es-SV" dirty="0">
                <a:latin typeface="+mn-lt"/>
              </a:rPr>
              <a:t>Licda. Evelin Janeth Soler de Torres.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4027995134"/>
              </p:ext>
            </p:extLst>
          </p:nvPr>
        </p:nvGraphicFramePr>
        <p:xfrm>
          <a:off x="3144180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07EA8D-0412-4C67-B692-24B85C9BA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4108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1233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39552" y="270892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Riesgos:    </a:t>
            </a:r>
          </a:p>
          <a:p>
            <a:r>
              <a:rPr lang="es-SV" dirty="0">
                <a:latin typeface="+mn-lt"/>
              </a:rPr>
              <a:t>Lic. René Antonio Arias Chile.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41902266"/>
              </p:ext>
            </p:extLst>
          </p:nvPr>
        </p:nvGraphicFramePr>
        <p:xfrm>
          <a:off x="3203848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445875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Identificar, medir, controlar y divulgar los riesgos que enfrenta la Institución en el desarrollo de sus operaciones.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BF99036-0709-419B-B096-4D39CB931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09320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6" name="5 Rectángulo"/>
          <p:cNvSpPr/>
          <p:nvPr/>
        </p:nvSpPr>
        <p:spPr>
          <a:xfrm>
            <a:off x="1619672" y="44624"/>
            <a:ext cx="5976664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ADQUISICIONES</a:t>
            </a:r>
          </a:p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Y CONTRATACIONES INSTITUCIONAL (UACI)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503548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Compras y Adquisiciones (</a:t>
            </a:r>
            <a:r>
              <a:rPr lang="es-SV" b="1" dirty="0" err="1">
                <a:latin typeface="+mn-lt"/>
              </a:rPr>
              <a:t>UACI</a:t>
            </a:r>
            <a:r>
              <a:rPr lang="es-SV" b="1" dirty="0">
                <a:latin typeface="+mn-lt"/>
              </a:rPr>
              <a:t>):     </a:t>
            </a:r>
          </a:p>
          <a:p>
            <a:r>
              <a:rPr lang="es-SV" dirty="0">
                <a:latin typeface="+mn-lt"/>
              </a:rPr>
              <a:t>Ing. Julio Tarcicio Rivas García.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04802716"/>
              </p:ext>
            </p:extLst>
          </p:nvPr>
        </p:nvGraphicFramePr>
        <p:xfrm>
          <a:off x="2987824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45875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ejecutar, evaluar y controlar las adquisiciones y contrataciones de la Institución, cumpliendo con las políticas, lineamientos y disposiciones técnicas que sean establecidas para adquisiciones y contrataciones de la administración pública.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D3C157E-77F6-49DE-B9DE-74B522A4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448780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03295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Administrativo:     </a:t>
            </a:r>
          </a:p>
          <a:p>
            <a:r>
              <a:rPr lang="es-SV" dirty="0">
                <a:latin typeface="+mn-lt"/>
              </a:rPr>
              <a:t> Ing. Hugo Armando Ruíz Pérez.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65347309"/>
              </p:ext>
            </p:extLst>
          </p:nvPr>
        </p:nvGraphicFramePr>
        <p:xfrm>
          <a:off x="302382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210D67B-44B2-4C80-BC77-9991148A3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81582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y Desarrollo Humano:</a:t>
            </a:r>
          </a:p>
          <a:p>
            <a:r>
              <a:rPr lang="es-SV" dirty="0">
                <a:latin typeface="+mn-lt"/>
              </a:rPr>
              <a:t>Licda. Marta Eugenia Aguilar de Dada.</a:t>
            </a:r>
          </a:p>
          <a:p>
            <a:r>
              <a:rPr lang="es-SV" b="1" dirty="0">
                <a:latin typeface="+mn-lt"/>
              </a:rPr>
              <a:t>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456616620"/>
              </p:ext>
            </p:extLst>
          </p:nvPr>
        </p:nvGraphicFramePr>
        <p:xfrm>
          <a:off x="3180184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y Desarrollo Humano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467544" y="1808820"/>
            <a:ext cx="842493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 </a:t>
            </a:r>
          </a:p>
          <a:p>
            <a:pPr algn="just"/>
            <a:r>
              <a:rPr lang="es-ES" sz="1600" dirty="0">
                <a:latin typeface="+mn-lt"/>
              </a:rPr>
              <a:t>Proporcionar el recurso humano idóneo a la Institución, así como implantar y cumplir con las políticas, programas y procedimientos en materia de desarrollo del talento humano y administración de compensaciones.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D8CA7BD-7971-4B6A-BBEF-6D83D8F15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212976"/>
            <a:ext cx="5220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/>
              <a:t> </a:t>
            </a:r>
            <a:r>
              <a:rPr lang="es-SV" b="1" dirty="0">
                <a:latin typeface="+mn-lt"/>
              </a:rPr>
              <a:t>Jefe Área de Recursos Logísticos:   </a:t>
            </a:r>
          </a:p>
          <a:p>
            <a:r>
              <a:rPr lang="es-SV" dirty="0">
                <a:latin typeface="+mn-lt"/>
              </a:rPr>
              <a:t> Inga. Isis Arnolda Juárez de Amaya. </a:t>
            </a:r>
          </a:p>
          <a:p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23989233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Recursos Logísticos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Garantizar un servicio ágil y oportuno de apoyo logístico, intendencia, transporte y mantenimiento para el buen funcionamiento de las diferentes unidades organizativas de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CCBE0F-D1A0-40F4-AC9A-F56FA20E0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48980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Jefe Área de Seguros:</a:t>
            </a:r>
          </a:p>
          <a:p>
            <a:r>
              <a:rPr lang="es-SV" dirty="0">
                <a:latin typeface="+mn-lt"/>
              </a:rPr>
              <a:t> Lic. Jesús Nelson Escamilla.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233779332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Seguros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85546" y="1808820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 eficientemente las pólizas de seguros de clientes(as) e institucionales; agilizar el trámite, pago de reclamos, gestionar los pagos de primas de las diferentes pólizas y mantener actualizados los registros correspondientes.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A805F9B-EF35-4F9F-B9AE-673268EB2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068960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Gestión Documental y Archivos: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Tatiana Irinova Cruz de Navarrete.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658770673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los sistemas de archivos, garantizando un servicio ágil, seguro y oportuno de resguardo, ordenamiento, conservación, digitalización, consulta y eliminación de documentos y correspondencia.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5818D5B-D6E6-4478-99D5-9FD82D57A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3">
            <a:hlinkClick r:id="rId4" action="ppaction://hlinksldjump"/>
          </p:cNvPr>
          <p:cNvSpPr txBox="1"/>
          <p:nvPr/>
        </p:nvSpPr>
        <p:spPr>
          <a:xfrm>
            <a:off x="6912260" y="639758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ASAMBLEA DE GOBERNADORES(AS)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87524" y="908720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>
                <a:latin typeface="+mn-lt"/>
              </a:rPr>
              <a:t>Autoridad suprema del </a:t>
            </a:r>
            <a:r>
              <a:rPr lang="es-SV" sz="1400" dirty="0" err="1">
                <a:latin typeface="+mn-lt"/>
              </a:rPr>
              <a:t>FSV</a:t>
            </a:r>
            <a:r>
              <a:rPr lang="es-SV" sz="1400" dirty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647564" y="2164792"/>
            <a:ext cx="363640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SECTOR PÚBLICO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Licda. Michelle Sol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Vivienda (Presidenta)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Lic. Edgar Romeo Rodríguez Herrera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Licda. María Luisa </a:t>
            </a:r>
            <a:r>
              <a:rPr lang="es-SV" sz="1400" dirty="0" err="1">
                <a:latin typeface="+mn-lt"/>
              </a:rPr>
              <a:t>Hayem</a:t>
            </a:r>
            <a:r>
              <a:rPr lang="es-SV" sz="1400" dirty="0">
                <a:latin typeface="+mn-lt"/>
              </a:rPr>
              <a:t> </a:t>
            </a:r>
            <a:r>
              <a:rPr lang="es-SV" sz="1400" dirty="0" err="1">
                <a:latin typeface="+mn-lt"/>
              </a:rPr>
              <a:t>Brevé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Ministra de Economía</a:t>
            </a:r>
            <a:endParaRPr lang="es-SV" sz="14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Oscar Rolando Castro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José Alejandro Zelaya </a:t>
            </a:r>
            <a:r>
              <a:rPr lang="es-SV" sz="1400" dirty="0" err="1">
                <a:latin typeface="+mn-lt"/>
              </a:rPr>
              <a:t>Villalobo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436096" y="2087555"/>
            <a:ext cx="33848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Herbert Danilo Alvarado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José Antonio Velásquez Montoya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Jaime Ernesto Ávalos 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Miguel Angel Castillo</a:t>
            </a:r>
          </a:p>
          <a:p>
            <a:r>
              <a:rPr lang="es-SV" sz="1200" b="1" dirty="0">
                <a:latin typeface="+mn-lt"/>
              </a:rPr>
              <a:t>        Sector Laboral</a:t>
            </a:r>
          </a:p>
          <a:p>
            <a:endParaRPr lang="es-SV" sz="1400" dirty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Juan Enrique Castro Pereira </a:t>
            </a:r>
          </a:p>
          <a:p>
            <a:r>
              <a:rPr lang="es-SV" sz="1400" b="1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Roberto Díaz Aguilar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Patronal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SV" sz="1400" dirty="0">
                <a:latin typeface="+mn-lt"/>
              </a:rPr>
              <a:t>Sr. Julio César Flores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Ricardo Antonio Argueta García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200" b="1" dirty="0">
                <a:latin typeface="+mn-lt"/>
              </a:rPr>
              <a:t>Sector Laboral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150836773"/>
              </p:ext>
            </p:extLst>
          </p:nvPr>
        </p:nvGraphicFramePr>
        <p:xfrm>
          <a:off x="719572" y="4653136"/>
          <a:ext cx="2988332" cy="1542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E08D4E-7D4A-4B40-A96E-4F2BEBDB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556263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7653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hlinkClick r:id="rId4" action="ppaction://hlinksldjump"/>
              </a:rPr>
              <a:t>Regresar a Organigrama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GERENCIA ADMINISTRATIVA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Unidad Ambiental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49528521"/>
              </p:ext>
            </p:extLst>
          </p:nvPr>
        </p:nvGraphicFramePr>
        <p:xfrm>
          <a:off x="303616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9" name="8 Rectángulo"/>
          <p:cNvSpPr/>
          <p:nvPr/>
        </p:nvSpPr>
        <p:spPr>
          <a:xfrm>
            <a:off x="503548" y="1880828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Objetivo:</a:t>
            </a:r>
          </a:p>
          <a:p>
            <a:pPr marL="0" marR="0" lvl="1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Promover en la Institución la transversalidad de la gestión ambiental; supervisar, coordinar y dar seguimiento a las políticas, planes, programas, proyectos y acciones ambientales dentro del Fondo. 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552" y="3118917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Jefe Unidad Ambiental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Ing. Erick Marcelo Mejía Canales.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FFC14D0-2EAB-4853-B82E-E321F48C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2232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304764"/>
            <a:ext cx="828092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eficientemente los recursos financieros con los que cuenta la Institución, manteniendo un sistema de información exacta y ágil que permita la presentación oportuna de la situación financiera con su respectivo análisis financiero, la proyección financiera institucional, la gestión de fondos; así como la eficiente tramitación y pago de los distintos egresos del Fondo.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Finanzas:        </a:t>
            </a:r>
          </a:p>
          <a:p>
            <a:r>
              <a:rPr lang="es-SV" dirty="0">
                <a:latin typeface="+mn-lt"/>
              </a:rPr>
              <a:t>Lic. René Cuéllar Marenco.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39769921"/>
              </p:ext>
            </p:extLst>
          </p:nvPr>
        </p:nvGraphicFramePr>
        <p:xfrm>
          <a:off x="3131840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F212566F-B174-4993-9964-46B7F2427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16116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2079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1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3176972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>
                <a:latin typeface="+mn-lt"/>
              </a:rPr>
              <a:t> Ing. Claudia Lissette Varela de Soriano.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900749549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33044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Recursos Financieros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Captar los recursos financieros necesarios para cumplir con los compromisos adquiridos por la Institución a través de diversas fuentes,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26B1EF9-A005-45DA-9BAD-13ACD07E0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212976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Contabilidad:</a:t>
            </a:r>
          </a:p>
          <a:p>
            <a:r>
              <a:rPr lang="es-SV" dirty="0">
                <a:latin typeface="+mn-lt"/>
              </a:rPr>
              <a:t>Lic. Orlando Alexander Menjívar Arana.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080412430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Contabilidad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24491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69803FE0-0D91-4727-9CB7-C7C5D008A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Presupuesto y Cotizaciones:         </a:t>
            </a:r>
          </a:p>
          <a:p>
            <a:r>
              <a:rPr lang="es-SV" dirty="0">
                <a:latin typeface="+mn-lt"/>
              </a:rPr>
              <a:t>Licda. Alba Alicia Coto de Rivas.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195396981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Presupuesto y Cotizaciones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1700808"/>
            <a:ext cx="8352928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 la formulación del presupuesto institucional y el control de su ejecución por centro de costos; así mismo administrar eficientemente la cuenta individual de depósitos por cotizaciones de trabajadores(as) y hacer una oportuna devolución de los saldos solicitados por el cumplimiento de cualquiera de las causales normadas.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A6127E6-0099-4BC7-AA2D-26D1C198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4096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Tesorería y Custodia:        </a:t>
            </a:r>
          </a:p>
          <a:p>
            <a:r>
              <a:rPr lang="es-SV" dirty="0">
                <a:latin typeface="+mn-lt"/>
              </a:rPr>
              <a:t> Lic. Jesús Antonio Mejía Cruz.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990464952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Tesorería y Custodia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36812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efectivo; así como también velar por la custodia adecuada de los documentos ingresados a la bóveda.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97E76FA7-6178-4796-831B-14C55B431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0112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396514"/>
            <a:ext cx="846094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250721"/>
            <a:ext cx="4752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Créditos:         </a:t>
            </a:r>
          </a:p>
          <a:p>
            <a:r>
              <a:rPr lang="es-SV" dirty="0">
                <a:latin typeface="+mn-lt"/>
              </a:rPr>
              <a:t>Ing. Luis Gilberto </a:t>
            </a:r>
            <a:r>
              <a:rPr lang="es-SV" dirty="0" err="1">
                <a:latin typeface="+mn-lt"/>
              </a:rPr>
              <a:t>Baraona</a:t>
            </a:r>
            <a:r>
              <a:rPr lang="es-SV" dirty="0">
                <a:latin typeface="+mn-lt"/>
              </a:rPr>
              <a:t> Delgado.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318021061"/>
              </p:ext>
            </p:extLst>
          </p:nvPr>
        </p:nvGraphicFramePr>
        <p:xfrm>
          <a:off x="3203848" y="453434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085198D-45C1-465C-8652-8E86D872C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7323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39299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Administración de Cartera             </a:t>
            </a:r>
          </a:p>
          <a:p>
            <a:r>
              <a:rPr lang="es-SV" dirty="0">
                <a:latin typeface="+mn-lt"/>
              </a:rPr>
              <a:t>Ing. Jaime Arístides Choto Galán.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378682605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Administración de Cartera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31540" y="1772816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ternos, con el propósito de mantener el control de la cartera hipotecaria, así como también la oportuna activación de las órdenes de descuento.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1C33A17-D754-483A-94D2-97C81D8C3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7697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Aprobación de Créditos:      </a:t>
            </a:r>
          </a:p>
          <a:p>
            <a:r>
              <a:rPr lang="es-SV" dirty="0">
                <a:latin typeface="+mn-lt"/>
              </a:rPr>
              <a:t>Licda. Sandra Dinora Huezo Gutiérrez.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68735598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Aprobación de Créditos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772816"/>
            <a:ext cx="853294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BEF22B2-BB21-42F0-8F95-32393055B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9340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9532" y="3032956"/>
            <a:ext cx="42124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Préstamos      </a:t>
            </a:r>
          </a:p>
          <a:p>
            <a:r>
              <a:rPr lang="es-SV" dirty="0">
                <a:latin typeface="+mn-lt"/>
              </a:rPr>
              <a:t>Licda. Emma Margarita Reina de Martínez.</a:t>
            </a:r>
          </a:p>
          <a:p>
            <a:r>
              <a:rPr lang="es-SV" b="1" dirty="0">
                <a:latin typeface="+mn-lt"/>
              </a:rPr>
              <a:t>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079772756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Préstamos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95536" y="1736812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de préstamos y cuotas pendientes de amortizar.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F078728-484E-4D48-8FB2-A1357208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56357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641350" y="1102675"/>
            <a:ext cx="78190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Tiene a su cargo la supervisión de la correcta aplicación de la Ley del Fondo Social para la Vivienda, su Reglamento y los acuerdos o resoluciones de la Asamblea de Gobernadores y de la Junta Directiva.</a:t>
            </a: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27687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Bertha Alicia Santacruz de Escobar 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Vivienda</a:t>
            </a:r>
          </a:p>
          <a:p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Licda. </a:t>
            </a:r>
            <a:r>
              <a:rPr lang="es-SV" sz="1600" dirty="0" err="1">
                <a:latin typeface="+mn-lt"/>
              </a:rPr>
              <a:t>Yasmine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err="1">
                <a:latin typeface="+mn-lt"/>
              </a:rPr>
              <a:t>Roxveni</a:t>
            </a:r>
            <a:r>
              <a:rPr lang="es-SV" sz="1600" dirty="0">
                <a:latin typeface="+mn-lt"/>
              </a:rPr>
              <a:t> Calderón González</a:t>
            </a: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Ministerio 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400" b="1" dirty="0">
                <a:latin typeface="+mn-lt"/>
              </a:rPr>
              <a:t>Vacante</a:t>
            </a:r>
          </a:p>
          <a:p>
            <a:r>
              <a:rPr lang="es-SV" sz="1400" b="1" dirty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>
                <a:latin typeface="+mn-lt"/>
              </a:rPr>
              <a:t>Sr. Raúl Alfonso </a:t>
            </a:r>
            <a:r>
              <a:rPr lang="es-SV" sz="1600" dirty="0" err="1">
                <a:latin typeface="+mn-lt"/>
              </a:rPr>
              <a:t>Rogel</a:t>
            </a:r>
            <a:r>
              <a:rPr lang="es-SV" sz="1600" dirty="0">
                <a:latin typeface="+mn-lt"/>
              </a:rPr>
              <a:t> Peña</a:t>
            </a:r>
          </a:p>
          <a:p>
            <a:r>
              <a:rPr lang="es-SV" sz="1400" b="1" dirty="0">
                <a:latin typeface="+mn-lt"/>
              </a:rPr>
              <a:t>       Sector Laboral</a:t>
            </a: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3340087359"/>
              </p:ext>
            </p:extLst>
          </p:nvPr>
        </p:nvGraphicFramePr>
        <p:xfrm>
          <a:off x="3419872" y="4761148"/>
          <a:ext cx="2556284" cy="1260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E49EEE-67C5-4EE8-B1B2-C7C95571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06349" y="6537872"/>
            <a:ext cx="3818179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8710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395536" y="2492896"/>
            <a:ext cx="42844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Legal:         </a:t>
            </a:r>
          </a:p>
          <a:p>
            <a:r>
              <a:rPr lang="es-SV" dirty="0">
                <a:latin typeface="+mn-lt"/>
              </a:rPr>
              <a:t>Lic. Inocente Milciades Valdivieso Suárez.</a:t>
            </a:r>
          </a:p>
          <a:p>
            <a:r>
              <a:rPr lang="es-SV" b="1" dirty="0">
                <a:latin typeface="+mn-lt"/>
              </a:rPr>
              <a:t>                       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9189726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412776"/>
            <a:ext cx="84249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D50605D-CCB8-4AFD-99E6-99DEB0CBD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40968"/>
            <a:ext cx="4356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Técnica Legal:    </a:t>
            </a:r>
          </a:p>
          <a:p>
            <a:r>
              <a:rPr lang="es-SV" dirty="0">
                <a:latin typeface="+mn-lt"/>
              </a:rPr>
              <a:t>Licda. Thelma Margarita Villalta Viscarra.</a:t>
            </a:r>
          </a:p>
          <a:p>
            <a:r>
              <a:rPr lang="es-SV" b="1" dirty="0">
                <a:latin typeface="+mn-lt"/>
              </a:rPr>
              <a:t>                  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0571255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Técnica Legal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808820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88AD10BF-94D5-46D6-8B76-7BB4C49B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Escrituración:    </a:t>
            </a:r>
          </a:p>
          <a:p>
            <a:r>
              <a:rPr lang="es-SV" dirty="0">
                <a:latin typeface="+mn-lt"/>
              </a:rPr>
              <a:t>Lic. José Ernesto Orellana Juárez.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Escrituración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08605373"/>
              </p:ext>
            </p:extLst>
          </p:nvPr>
        </p:nvGraphicFramePr>
        <p:xfrm>
          <a:off x="3095836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3169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Formalizar todos los créditos, daciones en pago, refinanciamientos, rectificaciones, cancelaciones, desgravaciones y cualquier otro instrumento en los que el FSV tenga interés por sus operaciones de crédito y que le corresponda formalizar.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DA71BB0-D123-440E-A533-63CDFAE8A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Registro de Documentos:    </a:t>
            </a:r>
          </a:p>
          <a:p>
            <a:r>
              <a:rPr lang="es-SV" dirty="0">
                <a:latin typeface="+mn-lt"/>
              </a:rPr>
              <a:t>Licda. Marta Luz Alfaro de Renderos.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Registro de Documentos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43205729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00808"/>
            <a:ext cx="835292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FSV tenga interés.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94C890-D66C-482C-AEC0-67BE6A6AF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95536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Recuperación Judicial:     </a:t>
            </a:r>
          </a:p>
          <a:p>
            <a:r>
              <a:rPr lang="es-SV" dirty="0">
                <a:latin typeface="+mn-lt"/>
              </a:rPr>
              <a:t>Licda. Ingrid Beatriz Munguía Paz.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Recuperación Judicial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47892010"/>
              </p:ext>
            </p:extLst>
          </p:nvPr>
        </p:nvGraphicFramePr>
        <p:xfrm>
          <a:off x="3059832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772816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8FF4623-E8DF-4497-8021-3F7420187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467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Tecnología de la Información:           </a:t>
            </a:r>
          </a:p>
          <a:p>
            <a:r>
              <a:rPr lang="es-SV" dirty="0">
                <a:latin typeface="+mn-lt"/>
              </a:rPr>
              <a:t>Ing. Salvador Enrique Bendeck Jiménez.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030503880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00579"/>
            <a:ext cx="83169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9106326-9823-4FB7-9A5B-62A6A8E09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84280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Infraestructura:   </a:t>
            </a:r>
          </a:p>
          <a:p>
            <a:r>
              <a:rPr lang="es-SV" dirty="0">
                <a:latin typeface="+mn-lt"/>
              </a:rPr>
              <a:t>Lic. Wilfredo Antonio Sánchez Chinchilla.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Infraestructura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83378935"/>
              </p:ext>
            </p:extLst>
          </p:nvPr>
        </p:nvGraphicFramePr>
        <p:xfrm>
          <a:off x="2987824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3889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continuidad y disponibilidad eficiente de la operación del centro de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9D93033-B364-4498-AA55-D8B69167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431540" y="299695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Sistemas de Información:             </a:t>
            </a:r>
          </a:p>
          <a:p>
            <a:r>
              <a:rPr lang="es-SV" dirty="0">
                <a:latin typeface="+mn-lt"/>
              </a:rPr>
              <a:t>Ing. Amílcar Huezo Cardona</a:t>
            </a:r>
            <a:r>
              <a:rPr lang="es-SV" b="1" dirty="0">
                <a:latin typeface="+mn-lt"/>
              </a:rPr>
              <a:t>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Sistemas de Información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43965426"/>
              </p:ext>
            </p:extLst>
          </p:nvPr>
        </p:nvGraphicFramePr>
        <p:xfrm>
          <a:off x="3203848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808820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Analizar, diseñar y desarrollar la solución técnica de solicitudes/requerimientos de los sistemas de información.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317BAC6-AEA6-4CBC-A8BA-1AB338C84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8693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Producción y Soporte:      </a:t>
            </a:r>
          </a:p>
          <a:p>
            <a:r>
              <a:rPr lang="es-SV" dirty="0">
                <a:latin typeface="+mn-lt"/>
              </a:rPr>
              <a:t>Ing. Walter Alí Maldonado Rodríguez.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Producción y Soporte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03872429"/>
              </p:ext>
            </p:extLst>
          </p:nvPr>
        </p:nvGraphicFramePr>
        <p:xfrm>
          <a:off x="309583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7728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portando los datos.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0C1708B6-2723-4DA4-AC70-45B02A87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Gestión de Servicios TI:           </a:t>
            </a:r>
          </a:p>
          <a:p>
            <a:r>
              <a:rPr lang="es-SV" dirty="0">
                <a:latin typeface="+mn-lt"/>
              </a:rPr>
              <a:t>Lic. Carlos Alberto Chávez.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Gestión de Servicios TI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02713459"/>
              </p:ext>
            </p:extLst>
          </p:nvPr>
        </p:nvGraphicFramePr>
        <p:xfrm>
          <a:off x="3036168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913927"/>
            <a:ext cx="8388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7EC4038D-B224-4EFA-9350-36749FAD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81328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7544" y="977712"/>
            <a:ext cx="82809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Le corresponde cumplir y hacer cumplir la Ley del Fondo Social para la Vivienda y su Reglamento, los acuerdos o resoluciones de la Asamblea de Gobernadores y sus propias disposiciones, así como resolver sobre las operaciones del FSV que no sean competencia de la Asamblea de Gobernadores,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>
                <a:latin typeface="Arial Narrow" pitchFamily="34" charset="0"/>
              </a:rPr>
              <a:t>COMPOSICIÓN ACTUAL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Oscar Armando Morales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Presidente y Director Ejecutivo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DIRECTORES(AS) PROPIETARIOS(AS)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Roberto Eduardo Calderón López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Javier Antonio Mejía Cortez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Vacante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Profa. Concepción Idalia Zúñiga </a:t>
            </a:r>
            <a:r>
              <a:rPr lang="es-SV" sz="1400" dirty="0" err="1">
                <a:latin typeface="+mn-lt"/>
              </a:rPr>
              <a:t>vda.</a:t>
            </a:r>
            <a:r>
              <a:rPr lang="es-SV" sz="1400" dirty="0">
                <a:latin typeface="+mn-lt"/>
              </a:rPr>
              <a:t> de Cristales</a:t>
            </a:r>
          </a:p>
          <a:p>
            <a:r>
              <a:rPr lang="es-SV" sz="1400" dirty="0">
                <a:latin typeface="+mn-lt"/>
              </a:rPr>
              <a:t> 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6724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Erick Enrique Montoya Villacorta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Lic. Juan Neftalí Murillo Ruíz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ES" sz="1400" dirty="0">
                <a:latin typeface="+mn-lt"/>
              </a:rPr>
              <a:t>Vacante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José René Pérez</a:t>
            </a: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b="1" dirty="0">
                <a:latin typeface="+mn-lt"/>
              </a:rPr>
              <a:t>Sector Laboral</a:t>
            </a:r>
          </a:p>
          <a:p>
            <a:endParaRPr lang="es-SV" sz="1600" dirty="0">
              <a:latin typeface="+mn-lt"/>
            </a:endParaRPr>
          </a:p>
        </p:txBody>
      </p:sp>
      <p:graphicFrame>
        <p:nvGraphicFramePr>
          <p:cNvPr id="14" name="13 Diagrama"/>
          <p:cNvGraphicFramePr/>
          <p:nvPr>
            <p:extLst>
              <p:ext uri="{D42A27DB-BD31-4B8C-83A1-F6EECF244321}">
                <p14:modId xmlns:p14="http://schemas.microsoft.com/office/powerpoint/2010/main" val="4095318709"/>
              </p:ext>
            </p:extLst>
          </p:nvPr>
        </p:nvGraphicFramePr>
        <p:xfrm>
          <a:off x="4067944" y="5229200"/>
          <a:ext cx="2302494" cy="11193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4FE1AEC-E13D-442B-9CA1-2A627B08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43379" y="6556263"/>
            <a:ext cx="3645145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8133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996952"/>
            <a:ext cx="5148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Planificación:     </a:t>
            </a:r>
          </a:p>
          <a:p>
            <a:r>
              <a:rPr lang="es-SV" dirty="0">
                <a:latin typeface="+mn-lt"/>
              </a:rPr>
              <a:t>Licda. Roxana Martínez de Flores.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429579092"/>
              </p:ext>
            </p:extLst>
          </p:nvPr>
        </p:nvGraphicFramePr>
        <p:xfrm>
          <a:off x="2928156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268760"/>
            <a:ext cx="838893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Administrar y facilitar la gestión de planeamiento institucional, desarrollo organizacional, proyectos y el Sistema de Gestión de Calidad; velando por la aplicación de metodologías adecuadas para la formulación, seguimiento y evaluación de estos, así como la mejora continua de los procesos de trabajo y la estructura organizativa.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F875B43-D691-4C36-80FE-3E4C8695C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63128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702027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92494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Unidad de Calidad:</a:t>
            </a:r>
            <a:endParaRPr lang="es-SV" dirty="0">
              <a:latin typeface="+mn-lt"/>
            </a:endParaRPr>
          </a:p>
          <a:p>
            <a:r>
              <a:rPr lang="es-SV" dirty="0">
                <a:latin typeface="+mn-lt"/>
              </a:rPr>
              <a:t>Lic. Wilfredo Antonio Corea González. </a:t>
            </a:r>
          </a:p>
          <a:p>
            <a:pPr algn="ctr"/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Calidad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81636366"/>
              </p:ext>
            </p:extLst>
          </p:nvPr>
        </p:nvGraphicFramePr>
        <p:xfrm>
          <a:off x="314418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08820"/>
            <a:ext cx="81369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Administrar, gestionar y ejecutar el seguimiento de los planes, procesos, informes y acciones derivadas del Sistema de Gestión de Calidad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27F78AD-3580-4161-8188-B53ACF3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2888940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Planeación:</a:t>
            </a:r>
          </a:p>
          <a:p>
            <a:r>
              <a:rPr lang="es-SV" dirty="0">
                <a:latin typeface="+mn-lt"/>
              </a:rPr>
              <a:t>Inga. Diana Eunice Castro de Ábrego.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Planeación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772417337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DF0C93BA-80C5-4D65-9C2B-5A4DE5560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888940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Desarrollo Organizacional:     </a:t>
            </a:r>
          </a:p>
          <a:p>
            <a:r>
              <a:rPr lang="es-SV" dirty="0">
                <a:latin typeface="+mn-lt"/>
              </a:rPr>
              <a:t>Licda. Ana Elsy Benítez Henríquez.</a:t>
            </a:r>
          </a:p>
          <a:p>
            <a:r>
              <a:rPr lang="es-SV" b="1" dirty="0">
                <a:latin typeface="+mn-lt"/>
              </a:rPr>
              <a:t>           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Desarrollo Organizacional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936187268"/>
              </p:ext>
            </p:extLst>
          </p:nvPr>
        </p:nvGraphicFramePr>
        <p:xfrm>
          <a:off x="321618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72816"/>
            <a:ext cx="82089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C43F64-8E86-4320-B891-F63640C55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21238" y="6484255"/>
            <a:ext cx="366728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67544" y="285293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de Servicio al Cliente:     </a:t>
            </a:r>
          </a:p>
          <a:p>
            <a:r>
              <a:rPr lang="es-SV" dirty="0">
                <a:latin typeface="+mn-lt"/>
              </a:rPr>
              <a:t>Lic. Rogelio Castro Reyes.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601311529"/>
              </p:ext>
            </p:extLst>
          </p:nvPr>
        </p:nvGraphicFramePr>
        <p:xfrm>
          <a:off x="303616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456908"/>
            <a:ext cx="82089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B5073E6-8BCD-4634-927F-D9345DA0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9340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178713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de Unidad de Canales Digitales:   </a:t>
            </a:r>
          </a:p>
          <a:p>
            <a:r>
              <a:rPr lang="es-SV" dirty="0">
                <a:latin typeface="+mn-lt"/>
              </a:rPr>
              <a:t>Licda. Susana Guadalupe Vásquez Méndez. 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Unidad de Canales Digitales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76967403"/>
              </p:ext>
            </p:extLst>
          </p:nvPr>
        </p:nvGraphicFramePr>
        <p:xfrm>
          <a:off x="3144180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24491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Objetivo:</a:t>
            </a:r>
          </a:p>
          <a:p>
            <a:pPr algn="just"/>
            <a:r>
              <a:rPr lang="es-CR" sz="1600" dirty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Supervisar la atención a clientes(as) a través de canales digitales y otras plataformas tecnológicas, implementando nuevos servicios o herramientas para los(as) clientes(as) para una atención oportuna, alineada a una estrategia de servicios de la Institución.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2852936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Activos Extraordinarios:</a:t>
            </a:r>
          </a:p>
          <a:p>
            <a:r>
              <a:rPr lang="es-SV" dirty="0">
                <a:latin typeface="+mn-lt"/>
              </a:rPr>
              <a:t>Lic. Ricardo Antulio Bonilla Viera.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Activos Extraordinarios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22206038"/>
              </p:ext>
            </p:extLst>
          </p:nvPr>
        </p:nvGraphicFramePr>
        <p:xfrm>
          <a:off x="314418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3169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Administrar eficientemente el inventario de activos E</a:t>
            </a:r>
            <a:r>
              <a:rPr lang="es-ES" dirty="0">
                <a:latin typeface="+mn-lt"/>
              </a:rPr>
              <a:t>x</a:t>
            </a:r>
            <a:r>
              <a:rPr lang="es-SV" dirty="0" err="1">
                <a:latin typeface="+mn-lt"/>
              </a:rPr>
              <a:t>traordinarios</a:t>
            </a:r>
            <a:r>
              <a:rPr lang="es-SV" dirty="0">
                <a:latin typeface="+mn-lt"/>
              </a:rPr>
              <a:t>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E500A7C4-18A1-498B-BAC3-BCA88A336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1837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3955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Ventas:</a:t>
            </a:r>
          </a:p>
          <a:p>
            <a:r>
              <a:rPr lang="pt-BR" dirty="0" err="1">
                <a:latin typeface="+mn-lt"/>
              </a:rPr>
              <a:t>Licda</a:t>
            </a:r>
            <a:r>
              <a:rPr lang="pt-BR" dirty="0">
                <a:latin typeface="+mn-lt"/>
              </a:rPr>
              <a:t>. Bilha Eunice Mulato de Orellana.</a:t>
            </a:r>
            <a:endParaRPr lang="es-SV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Ventas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184573192"/>
              </p:ext>
            </p:extLst>
          </p:nvPr>
        </p:nvGraphicFramePr>
        <p:xfrm>
          <a:off x="3131840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08820"/>
            <a:ext cx="81369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5E59EE2A-4588-49F1-99BB-5B7837AE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3929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5" action="ppaction://hlinksldjump"/>
          </p:cNvPr>
          <p:cNvSpPr txBox="1"/>
          <p:nvPr/>
        </p:nvSpPr>
        <p:spPr>
          <a:xfrm>
            <a:off x="7020272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5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5556" y="3176972"/>
            <a:ext cx="42124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Área de Atención al Cliente:</a:t>
            </a:r>
          </a:p>
          <a:p>
            <a:r>
              <a:rPr lang="es-SV" dirty="0">
                <a:latin typeface="+mn-lt"/>
              </a:rPr>
              <a:t>Licda. Geisy Díaz de Valencia.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Atención al Cliente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623878676"/>
              </p:ext>
            </p:extLst>
          </p:nvPr>
        </p:nvGraphicFramePr>
        <p:xfrm>
          <a:off x="3095836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75556" y="1844824"/>
            <a:ext cx="80648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Atender y facilitar los servicios a clientes(as) de la Institución, a través de diferentes medios, brindando la información sobre los trámites y requisitos.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30405D6B-393F-4A68-9733-1582F601A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Servicios en Línea   </a:t>
            </a:r>
          </a:p>
          <a:p>
            <a:r>
              <a:rPr lang="es-SV" dirty="0">
                <a:latin typeface="+mn-lt"/>
              </a:rPr>
              <a:t>Ing. Joaquín Antonio Martínez Molina.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Servicios en Línea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528148681"/>
              </p:ext>
            </p:extLst>
          </p:nvPr>
        </p:nvGraphicFramePr>
        <p:xfrm>
          <a:off x="291581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772816"/>
            <a:ext cx="82449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dirty="0">
                <a:latin typeface="+mn-lt"/>
              </a:rPr>
              <a:t>Promover, implementar y mantener la disponibilidad de los servicios del FSV a clientes y ciudadanos, a través de los canales electrónicos que la Institución defina.</a:t>
            </a: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21ED3BEF-43A9-4685-8D8E-C46E7013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60132" y="6484255"/>
            <a:ext cx="334325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73316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14" name="13 Forma libre">
            <a:hlinkClick r:id="rId4" action="ppaction://hlinksldjump"/>
          </p:cNvPr>
          <p:cNvSpPr/>
          <p:nvPr/>
        </p:nvSpPr>
        <p:spPr bwMode="auto">
          <a:xfrm>
            <a:off x="2627784" y="8620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1979712" y="2704852"/>
            <a:ext cx="54726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>
                <a:latin typeface="+mn-lt"/>
              </a:rPr>
              <a:t>terno:</a:t>
            </a:r>
          </a:p>
          <a:p>
            <a:pPr algn="ctr"/>
            <a:r>
              <a:rPr lang="es-SV" dirty="0">
                <a:latin typeface="+mn-lt"/>
              </a:rPr>
              <a:t>Velásquez Granados y Compañía.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Representante Legal:</a:t>
            </a:r>
          </a:p>
          <a:p>
            <a:pPr algn="ctr"/>
            <a:r>
              <a:rPr lang="es-SV" dirty="0">
                <a:latin typeface="+mn-lt"/>
              </a:rPr>
              <a:t>Lic. David Velásquez Gómez.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>
                <a:latin typeface="+mn-lt"/>
              </a:rPr>
              <a:t>Contrato suscrito en fecha 04 de enero de 2021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755576" y="1276179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+mn-lt"/>
              </a:rPr>
              <a:t>Persona jurídica ajena al FSV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>
                <a:latin typeface="+mn-lt"/>
              </a:rPr>
              <a:t>terna.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F6C1ED0-C098-4486-8383-1EDF3E579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70329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04964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Agencia Santa Ana:   </a:t>
            </a:r>
          </a:p>
          <a:p>
            <a:r>
              <a:rPr lang="es-SV" dirty="0">
                <a:latin typeface="+mn-lt"/>
              </a:rPr>
              <a:t>Lic. Carlos Alberto Rodríguez Mancía.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Santa Ana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202134759"/>
              </p:ext>
            </p:extLst>
          </p:nvPr>
        </p:nvGraphicFramePr>
        <p:xfrm>
          <a:off x="3072172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736812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B5B3C37-F581-4834-B334-220CBD384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9250" y="6484255"/>
            <a:ext cx="345126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Jefa Agencia San Miguel:   </a:t>
            </a:r>
          </a:p>
          <a:p>
            <a:r>
              <a:rPr lang="es-SV" dirty="0">
                <a:latin typeface="+mn-lt"/>
              </a:rPr>
              <a:t>Lic. Helmut Rigoberto </a:t>
            </a:r>
            <a:r>
              <a:rPr lang="es-SV" dirty="0" err="1">
                <a:latin typeface="+mn-lt"/>
              </a:rPr>
              <a:t>Heske</a:t>
            </a:r>
            <a:r>
              <a:rPr lang="es-SV" dirty="0">
                <a:latin typeface="+mn-lt"/>
              </a:rPr>
              <a:t> Lazo.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Agencia San Miguel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697833817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913927"/>
            <a:ext cx="817290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0E153A1-C0A3-45C1-803F-DF4B2B4E8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12260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67544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Coordinadora de Sucursal:</a:t>
            </a:r>
          </a:p>
          <a:p>
            <a:r>
              <a:rPr lang="es-SV" dirty="0">
                <a:latin typeface="+mn-lt"/>
              </a:rPr>
              <a:t>Licda. Iveth Marleny Henríquez Calderón.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Sucursal Paseo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117349357"/>
              </p:ext>
            </p:extLst>
          </p:nvPr>
        </p:nvGraphicFramePr>
        <p:xfrm>
          <a:off x="303616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913927"/>
            <a:ext cx="828092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Promover los productos y servicios que ofrece la Institución; dirigir y supervisar las actividades operativas y administrativas de la Agencia; así como proporcionar a clientes(as) un servicio ágil y oportuno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B4D9FA35-B626-4D92-9FC9-A24B94D94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93246" y="6484255"/>
            <a:ext cx="341525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40252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8490" y="8620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3104964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Gerente Técnico:  </a:t>
            </a:r>
          </a:p>
          <a:p>
            <a:r>
              <a:rPr lang="es-SV" dirty="0">
                <a:latin typeface="+mn-lt"/>
              </a:rPr>
              <a:t>Ing. Carlos Mario Rivas Granados.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33344408"/>
              </p:ext>
            </p:extLst>
          </p:nvPr>
        </p:nvGraphicFramePr>
        <p:xfrm>
          <a:off x="3023828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31540" y="1448780"/>
            <a:ext cx="842493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Planificar, organizar y coordinar la elaboración y supervisión de </a:t>
            </a:r>
            <a:r>
              <a:rPr lang="es-ES" sz="1600" dirty="0" err="1">
                <a:latin typeface="+mn-lt"/>
              </a:rPr>
              <a:t>valúos</a:t>
            </a:r>
            <a:r>
              <a:rPr lang="es-ES" sz="1600" dirty="0">
                <a:latin typeface="+mn-lt"/>
              </a:rPr>
              <a:t> de los inmuebles que respaldan los préstamos de la Institución; así como supervisar técnica y administrativamente las actividades relacionadas con la calificación de proyectos habitacionales, para otorgar a los mismos prefactibilidad y factibilidad para el financiamiento de largo plazo en el Fondo.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A1457646-7890-4C9B-B6A2-C4643E45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9340"/>
            <a:ext cx="3523270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876256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03548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</a:t>
            </a:r>
            <a:r>
              <a:rPr lang="es-SV" b="1" dirty="0" err="1">
                <a:latin typeface="+mn-lt"/>
              </a:rPr>
              <a:t>Valúos</a:t>
            </a:r>
            <a:r>
              <a:rPr lang="es-SV" b="1" dirty="0">
                <a:latin typeface="+mn-lt"/>
              </a:rPr>
              <a:t> de Garantías:  </a:t>
            </a:r>
          </a:p>
          <a:p>
            <a:r>
              <a:rPr lang="es-SV" dirty="0">
                <a:latin typeface="+mn-lt"/>
              </a:rPr>
              <a:t>Arq. Edwin Alberto Alfaro Cabezas.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</a:t>
            </a:r>
            <a:r>
              <a:rPr lang="es-SV" b="1" dirty="0" err="1">
                <a:solidFill>
                  <a:schemeClr val="tx1"/>
                </a:solidFill>
              </a:rPr>
              <a:t>Valúos</a:t>
            </a:r>
            <a:r>
              <a:rPr lang="es-SV" b="1" dirty="0">
                <a:solidFill>
                  <a:schemeClr val="tx1"/>
                </a:solidFill>
              </a:rPr>
              <a:t> de Garantías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00697813"/>
              </p:ext>
            </p:extLst>
          </p:nvPr>
        </p:nvGraphicFramePr>
        <p:xfrm>
          <a:off x="2951820" y="457035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503548" y="1844824"/>
            <a:ext cx="82449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Velar porque la Institución cuente con adecuadas garantías que sirvan de respaldo a los créditos otorgados, así como la actualización de estas de acuerdo con la normativa aplicable. </a:t>
            </a:r>
            <a:endParaRPr lang="es-SV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CE9B057E-C557-4E44-A87D-7FD457E7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5234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431540" y="3176972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Jefe Área de Supervisión de Proyectos</a:t>
            </a:r>
          </a:p>
          <a:p>
            <a:r>
              <a:rPr lang="es-SV" dirty="0">
                <a:latin typeface="+mn-lt"/>
              </a:rPr>
              <a:t>Ing. César Ezequiel </a:t>
            </a:r>
            <a:r>
              <a:rPr lang="es-SV" dirty="0" err="1">
                <a:latin typeface="+mn-lt"/>
              </a:rPr>
              <a:t>Bolainez</a:t>
            </a:r>
            <a:r>
              <a:rPr lang="es-SV" dirty="0">
                <a:latin typeface="+mn-lt"/>
              </a:rPr>
              <a:t> Velásquez.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28700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>
                <a:solidFill>
                  <a:schemeClr val="tx1"/>
                </a:solidFill>
              </a:rPr>
              <a:t>Área de Supervisión de Proyectos</a:t>
            </a: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4052389859"/>
              </p:ext>
            </p:extLst>
          </p:nvPr>
        </p:nvGraphicFramePr>
        <p:xfrm>
          <a:off x="2951820" y="449834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880828"/>
            <a:ext cx="8388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Contribuir al aseguramiento de la inversión de clientes(as) a través de la supervisión directa de proyectos de construcción habitacional seguros y confiables de acuerdo con los lineamientos y normativa establecida. </a:t>
            </a:r>
            <a:endParaRPr lang="es-SV" sz="1600" dirty="0">
              <a:latin typeface="+mn-lt"/>
            </a:endParaRPr>
          </a:p>
        </p:txBody>
      </p:sp>
      <p:sp>
        <p:nvSpPr>
          <p:cNvPr id="2" name="Marcador de pie de página 1">
            <a:extLst>
              <a:ext uri="{FF2B5EF4-FFF2-40B4-BE49-F238E27FC236}">
                <a16:creationId xmlns:a16="http://schemas.microsoft.com/office/drawing/2014/main" id="{4C534F42-3B31-4A39-9CA7-2BE5FCD1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7242" y="6484255"/>
            <a:ext cx="3559274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451682"/>
            <a:ext cx="81009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ES" dirty="0">
                <a:latin typeface="+mn-lt"/>
              </a:rPr>
              <a:t>Ejecutar las disposiciones de Junta Directiva, supervisar y coordinar las actividades del Fondo.</a:t>
            </a:r>
            <a:endParaRPr lang="es-SV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1520" y="2638653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Ejecutivo:</a:t>
            </a:r>
          </a:p>
          <a:p>
            <a:r>
              <a:rPr lang="es-SV" b="1" dirty="0">
                <a:latin typeface="+mn-lt"/>
              </a:rPr>
              <a:t>     </a:t>
            </a:r>
            <a:r>
              <a:rPr lang="es-SV" dirty="0">
                <a:latin typeface="+mn-lt"/>
              </a:rPr>
              <a:t>Lic. Oscar Armando Morales.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421408306"/>
              </p:ext>
            </p:extLst>
          </p:nvPr>
        </p:nvGraphicFramePr>
        <p:xfrm>
          <a:off x="3072172" y="417430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B1EC34-6E62-41EB-84FB-321CA08D4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3127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3548" y="1330893"/>
            <a:ext cx="82089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b="1" dirty="0">
                <a:latin typeface="+mn-lt"/>
              </a:rPr>
              <a:t>Objetivo:</a:t>
            </a:r>
            <a:r>
              <a:rPr lang="es-ES" dirty="0">
                <a:latin typeface="+mn-lt"/>
              </a:rPr>
              <a:t> </a:t>
            </a:r>
          </a:p>
          <a:p>
            <a:pPr algn="just"/>
            <a:r>
              <a:rPr lang="es-ES" sz="1600" dirty="0">
                <a:latin typeface="+mn-lt"/>
              </a:rPr>
              <a:t>Gestionar comunicación interna y externa, facilitando a clientes(as) y otras partes interesadas información veraz y actualizada, a través de diferentes canales de comunicación sobre promoción de servicios y divulgación de temas del quehacer institucional y posicionamiento del Fondo como Institución líder del financiamiento habitacional en condiciones favorables. 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95536" y="2996952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Jefa Unidad de Comunicaciones y Publicidad:</a:t>
            </a:r>
          </a:p>
          <a:p>
            <a:r>
              <a:rPr lang="es-SV" dirty="0">
                <a:latin typeface="+mn-lt"/>
              </a:rPr>
              <a:t>  Licda. Gabriela María Sosa Lemus.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CD9A80-A3CE-4AD7-9B9A-D209E5832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80112" y="6484255"/>
            <a:ext cx="3775298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  <p:graphicFrame>
        <p:nvGraphicFramePr>
          <p:cNvPr id="2" name="10 Diagrama">
            <a:extLst>
              <a:ext uri="{FF2B5EF4-FFF2-40B4-BE49-F238E27FC236}">
                <a16:creationId xmlns:a16="http://schemas.microsoft.com/office/drawing/2014/main" id="{554CECAF-196D-4BF3-BFD8-0A1962DC85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637428"/>
              </p:ext>
            </p:extLst>
          </p:nvPr>
        </p:nvGraphicFramePr>
        <p:xfrm>
          <a:off x="302999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84268" y="6325579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u="sng" dirty="0">
                <a:hlinkClick r:id="rId4" action="ppaction://hlinksldjump"/>
              </a:rPr>
              <a:t>Regresar a Organigrama</a:t>
            </a:r>
            <a:endParaRPr lang="es-SV" sz="1400" u="sng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31540" y="2855949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Interna:</a:t>
            </a:r>
          </a:p>
          <a:p>
            <a:pPr algn="ctr"/>
            <a:r>
              <a:rPr lang="es-SV" dirty="0">
                <a:latin typeface="+mn-lt"/>
              </a:rPr>
              <a:t>Lic. Ricardo Isaac Aguilar González.</a:t>
            </a:r>
          </a:p>
          <a:p>
            <a:pPr algn="ctr"/>
            <a:r>
              <a:rPr lang="es-SV" b="1" dirty="0">
                <a:latin typeface="+mn-lt"/>
              </a:rPr>
              <a:t> 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274895782"/>
              </p:ext>
            </p:extLst>
          </p:nvPr>
        </p:nvGraphicFramePr>
        <p:xfrm>
          <a:off x="2964160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1330893"/>
            <a:ext cx="79568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b="1" dirty="0">
                <a:latin typeface="+mn-lt"/>
              </a:rPr>
              <a:t>Objetivo:</a:t>
            </a:r>
          </a:p>
          <a:p>
            <a:pPr algn="just"/>
            <a:r>
              <a:rPr lang="es-SV" sz="1600" dirty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380631-FEA0-41BA-802E-2B90132C7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520259"/>
            <a:ext cx="3847306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4" action="ppaction://hlinksldjump"/>
          </p:cNvPr>
          <p:cNvSpPr txBox="1"/>
          <p:nvPr/>
        </p:nvSpPr>
        <p:spPr>
          <a:xfrm>
            <a:off x="6948264" y="6289575"/>
            <a:ext cx="2988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dirty="0">
                <a:hlinkClick r:id="rId4" action="ppaction://hlinksldjump"/>
              </a:rPr>
              <a:t>Regresar a Organigrama</a:t>
            </a:r>
            <a:endParaRPr lang="es-SV" sz="1400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79512" y="299695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>
                <a:latin typeface="+mn-lt"/>
              </a:rPr>
              <a:t>       Oficial de Cumplimiento:</a:t>
            </a:r>
          </a:p>
          <a:p>
            <a:pPr algn="ctr"/>
            <a:r>
              <a:rPr lang="es-SV" dirty="0">
                <a:latin typeface="+mn-lt"/>
              </a:rPr>
              <a:t>Ing. José Andrés Hernández Martínez.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704402098"/>
              </p:ext>
            </p:extLst>
          </p:nvPr>
        </p:nvGraphicFramePr>
        <p:xfrm>
          <a:off x="3036168" y="435432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9 Rectángulo"/>
          <p:cNvSpPr/>
          <p:nvPr/>
        </p:nvSpPr>
        <p:spPr>
          <a:xfrm>
            <a:off x="467544" y="1330893"/>
            <a:ext cx="831692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>
                <a:latin typeface="+mn-lt"/>
              </a:rPr>
              <a:t>Objetivo:</a:t>
            </a:r>
          </a:p>
          <a:p>
            <a:pPr algn="just"/>
            <a:r>
              <a:rPr lang="es-ES" sz="1600" dirty="0">
                <a:latin typeface="+mn-lt"/>
              </a:rPr>
              <a:t>Coordinar, implementar, velar y dar estricto cumplimiento al marco legal y normativo, relacionado con regulaciones aplicables a lavado de dinero, de activos y de financiamiento al terrorismo para identificar e investigar operaciones irregulares o sospechosas que pongan en riesgo la Institución; con independencia y autoridad plena y suficiente a todo nivel organizacional. </a:t>
            </a:r>
            <a:endParaRPr lang="es-SV" sz="160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43F36-CF01-422E-B531-EB149ECBE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49230" y="6484255"/>
            <a:ext cx="3811302" cy="365125"/>
          </a:xfrm>
        </p:spPr>
        <p:txBody>
          <a:bodyPr/>
          <a:lstStyle/>
          <a:p>
            <a:pPr>
              <a:defRPr/>
            </a:pPr>
            <a:r>
              <a:rPr lang="es-ES"/>
              <a:t>Organigrama vigente al 28 de febrero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0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1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2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3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4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5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Tema de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8119</TotalTime>
  <Words>4626</Words>
  <Application>Microsoft Office PowerPoint</Application>
  <PresentationFormat>Presentación en pantalla (4:3)</PresentationFormat>
  <Paragraphs>711</Paragraphs>
  <Slides>55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62" baseType="lpstr">
      <vt:lpstr>Arial</vt:lpstr>
      <vt:lpstr>Arial Narrow</vt:lpstr>
      <vt:lpstr>Calibri</vt:lpstr>
      <vt:lpstr>Calibri Light</vt:lpstr>
      <vt:lpstr>Garamond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985</cp:revision>
  <cp:lastPrinted>2017-07-31T16:25:48Z</cp:lastPrinted>
  <dcterms:created xsi:type="dcterms:W3CDTF">2007-05-14T18:37:21Z</dcterms:created>
  <dcterms:modified xsi:type="dcterms:W3CDTF">2022-04-20T21:31:15Z</dcterms:modified>
</cp:coreProperties>
</file>