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5.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6.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8.xml" ContentType="application/vnd.openxmlformats-officedocument.drawingml.chartshapes+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drawings/drawing9.xml" ContentType="application/vnd.openxmlformats-officedocument.drawingml.chartshapes+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8" r:id="rId2"/>
    <p:sldId id="256" r:id="rId3"/>
    <p:sldId id="273" r:id="rId4"/>
    <p:sldId id="260" r:id="rId5"/>
    <p:sldId id="320" r:id="rId6"/>
    <p:sldId id="271" r:id="rId7"/>
    <p:sldId id="277" r:id="rId8"/>
    <p:sldId id="354" r:id="rId9"/>
    <p:sldId id="353" r:id="rId10"/>
    <p:sldId id="322" r:id="rId11"/>
    <p:sldId id="355" r:id="rId12"/>
    <p:sldId id="323" r:id="rId13"/>
    <p:sldId id="325" r:id="rId14"/>
    <p:sldId id="326" r:id="rId15"/>
    <p:sldId id="328" r:id="rId16"/>
    <p:sldId id="286" r:id="rId17"/>
    <p:sldId id="330" r:id="rId18"/>
    <p:sldId id="365" r:id="rId19"/>
    <p:sldId id="366" r:id="rId20"/>
    <p:sldId id="348" r:id="rId21"/>
    <p:sldId id="338" r:id="rId22"/>
    <p:sldId id="364" r:id="rId23"/>
    <p:sldId id="339" r:id="rId24"/>
    <p:sldId id="349" r:id="rId25"/>
    <p:sldId id="344" r:id="rId26"/>
    <p:sldId id="346" r:id="rId27"/>
    <p:sldId id="345" r:id="rId28"/>
    <p:sldId id="333" r:id="rId29"/>
    <p:sldId id="288" r:id="rId30"/>
    <p:sldId id="369" r:id="rId31"/>
    <p:sldId id="350" r:id="rId32"/>
    <p:sldId id="334" r:id="rId33"/>
    <p:sldId id="289" r:id="rId34"/>
    <p:sldId id="335" r:id="rId35"/>
    <p:sldId id="290" r:id="rId36"/>
    <p:sldId id="291" r:id="rId37"/>
    <p:sldId id="356" r:id="rId38"/>
    <p:sldId id="357" r:id="rId39"/>
    <p:sldId id="358" r:id="rId40"/>
    <p:sldId id="359" r:id="rId41"/>
    <p:sldId id="302" r:id="rId42"/>
    <p:sldId id="368" r:id="rId43"/>
    <p:sldId id="303" r:id="rId44"/>
    <p:sldId id="370" r:id="rId45"/>
    <p:sldId id="363" r:id="rId46"/>
    <p:sldId id="305" r:id="rId47"/>
    <p:sldId id="307" r:id="rId48"/>
    <p:sldId id="372" r:id="rId49"/>
  </p:sldIdLst>
  <p:sldSz cx="9144000" cy="6858000" type="screen4x3"/>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EEE"/>
    <a:srgbClr val="B7B9FF"/>
    <a:srgbClr val="B6B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9" autoAdjust="0"/>
    <p:restoredTop sz="94590" autoAdjust="0"/>
  </p:normalViewPr>
  <p:slideViewPr>
    <p:cSldViewPr showGuides="1">
      <p:cViewPr>
        <p:scale>
          <a:sx n="80" d="100"/>
          <a:sy n="80" d="100"/>
        </p:scale>
        <p:origin x="-1362" y="-150"/>
      </p:cViewPr>
      <p:guideLst>
        <p:guide orient="horz" pos="754"/>
        <p:guide pos="501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32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Hoja_de_c_lculo_de_Microsoft_Excel6.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file:///\\FSV-SS-FILE01\BuzonPlanificacionyProyectos$\AREA%20DE%20PLANEACION\ESTADISTICAS%20INTERNAS\RENDICION%20DE%20CUENTAS\2015\DOCUMENTOS%20EN%20PROCESO\RESPALDO%20INFORME%20JUNIO%202014%20-%20MAYO%202015%20(10%2006%202015).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FSV-SS-FILE01\BuzonPlanificacionyProyectos$\AREA%20DE%20PLANEACION\ESTADISTICAS%20INTERNAS\RENDICION%20DE%20CUENTAS\2015\DOCUMENTOS%20EN%20PROCESO\RESPALDO%20INFORME%20JUNIO%202014%20-%20MAYO%202015%20(10%2006%202015).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9%2006%202015).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9%2006%202015).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package" Target="../embeddings/Hoja_de_c_lculo_de_Microsoft_Excel7.xlsx"/><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package" Target="../embeddings/Hoja_de_c_lculo_de_Microsoft_Excel8.xlsx"/><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Hoja_de_c_lculo_de_Microsoft_Excel9.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Hoja_de_c_lculo_de_Microsoft_Excel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Hoja_de_c_lculo_de_Microsoft_Excel10.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package" Target="../embeddings/Hoja_de_c_lculo_de_Microsoft_Excel11.xlsx"/><Relationship Id="rId1" Type="http://schemas.openxmlformats.org/officeDocument/2006/relationships/themeOverride" Target="../theme/themeOverride2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Hoja_de_c_lculo_de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Hoja_de_c_lculo_de_Microsoft_Excel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Hoja_de_c_lculo_de_Microsoft_Excel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Departamental\BuzonPlanificacionyProyectos$\AREA%20DE%20PLANEACION\ESTADISTICAS%20INTERNAS\RENDICION%20DE%20CUENTAS\2015\DOCUMENTOS%20EN%20PROCESO\RESPALDO%20INFORME%20JUNIO%202014%20-%20MAYO%202015%20(08%2006%202015).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spPr>
        <a:solidFill>
          <a:schemeClr val="accent3">
            <a:lumMod val="40000"/>
            <a:lumOff val="60000"/>
          </a:schemeClr>
        </a:solidFill>
      </c:spPr>
    </c:floor>
    <c:sideWall>
      <c:thickness val="0"/>
    </c:sideWall>
    <c:backWall>
      <c:thickness val="0"/>
    </c:backWall>
    <c:plotArea>
      <c:layout/>
      <c:bar3DChart>
        <c:barDir val="col"/>
        <c:grouping val="stacked"/>
        <c:varyColors val="0"/>
        <c:ser>
          <c:idx val="0"/>
          <c:order val="0"/>
          <c:tx>
            <c:strRef>
              <c:f>'GRAFICOS 2009-2015'!$A$10</c:f>
              <c:strCache>
                <c:ptCount val="1"/>
                <c:pt idx="0">
                  <c:v>SOLUCIONES</c:v>
                </c:pt>
              </c:strCache>
            </c:strRef>
          </c:tx>
          <c:spPr>
            <a:solidFill>
              <a:schemeClr val="accent5">
                <a:lumMod val="60000"/>
                <a:lumOff val="40000"/>
              </a:schemeClr>
            </a:solidFill>
          </c:spPr>
          <c:invertIfNegative val="0"/>
          <c:dLbls>
            <c:dLbl>
              <c:idx val="0"/>
              <c:layout>
                <c:manualLayout>
                  <c:x val="3.6111111111111108E-2"/>
                  <c:y val="-2.7777777777777776E-2"/>
                </c:manualLayout>
              </c:layout>
              <c:showLegendKey val="0"/>
              <c:showVal val="1"/>
              <c:showCatName val="0"/>
              <c:showSerName val="0"/>
              <c:showPercent val="0"/>
              <c:showBubbleSize val="0"/>
              <c:separator>
</c:separator>
            </c:dLbl>
            <c:dLbl>
              <c:idx val="1"/>
              <c:layout>
                <c:manualLayout>
                  <c:x val="3.3333333333333333E-2"/>
                  <c:y val="-0.21296296296296297"/>
                </c:manualLayout>
              </c:layout>
              <c:showLegendKey val="0"/>
              <c:showVal val="1"/>
              <c:showCatName val="0"/>
              <c:showSerName val="0"/>
              <c:showPercent val="0"/>
              <c:showBubbleSize val="0"/>
              <c:separator>
</c:separator>
            </c:dLbl>
            <c:txPr>
              <a:bodyPr/>
              <a:lstStyle/>
              <a:p>
                <a:pPr>
                  <a:defRPr sz="1400" b="1"/>
                </a:pPr>
                <a:endParaRPr lang="es-SV"/>
              </a:p>
            </c:txPr>
            <c:showLegendKey val="0"/>
            <c:showVal val="1"/>
            <c:showCatName val="0"/>
            <c:showSerName val="0"/>
            <c:showPercent val="0"/>
            <c:showBubbleSize val="0"/>
            <c:separator>
</c:separator>
            <c:showLeaderLines val="0"/>
          </c:dLbls>
          <c:cat>
            <c:strRef>
              <c:f>'GRAFICOS 2009-2015'!$B$7:$C$7</c:f>
              <c:strCache>
                <c:ptCount val="2"/>
                <c:pt idx="0">
                  <c:v>JUNIO 2009 - MAYO 2010</c:v>
                </c:pt>
                <c:pt idx="1">
                  <c:v>JUNIO 2014 - MAYO 2015</c:v>
                </c:pt>
              </c:strCache>
            </c:strRef>
          </c:cat>
          <c:val>
            <c:numRef>
              <c:f>'GRAFICOS 2009-2015'!$B$10:$C$10</c:f>
              <c:numCache>
                <c:formatCode>#,##0</c:formatCode>
                <c:ptCount val="2"/>
                <c:pt idx="0">
                  <c:v>6245</c:v>
                </c:pt>
                <c:pt idx="1">
                  <c:v>6598</c:v>
                </c:pt>
              </c:numCache>
            </c:numRef>
          </c:val>
        </c:ser>
        <c:dLbls>
          <c:showLegendKey val="0"/>
          <c:showVal val="1"/>
          <c:showCatName val="0"/>
          <c:showSerName val="0"/>
          <c:showPercent val="0"/>
          <c:showBubbleSize val="0"/>
        </c:dLbls>
        <c:gapWidth val="75"/>
        <c:shape val="cylinder"/>
        <c:axId val="32962816"/>
        <c:axId val="33031296"/>
        <c:axId val="0"/>
      </c:bar3DChart>
      <c:catAx>
        <c:axId val="32962816"/>
        <c:scaling>
          <c:orientation val="minMax"/>
        </c:scaling>
        <c:delete val="0"/>
        <c:axPos val="b"/>
        <c:majorTickMark val="none"/>
        <c:minorTickMark val="none"/>
        <c:tickLblPos val="nextTo"/>
        <c:crossAx val="33031296"/>
        <c:crosses val="autoZero"/>
        <c:auto val="1"/>
        <c:lblAlgn val="ctr"/>
        <c:lblOffset val="100"/>
        <c:noMultiLvlLbl val="0"/>
      </c:catAx>
      <c:valAx>
        <c:axId val="33031296"/>
        <c:scaling>
          <c:orientation val="minMax"/>
          <c:min val="0"/>
        </c:scaling>
        <c:delete val="1"/>
        <c:axPos val="l"/>
        <c:numFmt formatCode="#,##0" sourceLinked="1"/>
        <c:majorTickMark val="out"/>
        <c:minorTickMark val="none"/>
        <c:tickLblPos val="nextTo"/>
        <c:crossAx val="32962816"/>
        <c:crosses val="autoZero"/>
        <c:crossBetween val="between"/>
      </c:valAx>
    </c:plotArea>
    <c:plotVisOnly val="1"/>
    <c:dispBlanksAs val="gap"/>
    <c:showDLblsOverMax val="0"/>
  </c:chart>
  <c:spPr>
    <a:noFill/>
    <a:ln>
      <a:noFill/>
    </a:ln>
  </c:sp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5.8131542462667423E-3"/>
          <c:w val="0.99722222222222223"/>
          <c:h val="0.89610492024096622"/>
        </c:manualLayout>
      </c:layout>
      <c:barChart>
        <c:barDir val="col"/>
        <c:grouping val="stacked"/>
        <c:varyColors val="0"/>
        <c:ser>
          <c:idx val="3"/>
          <c:order val="0"/>
          <c:tx>
            <c:strRef>
              <c:f>'GRAFICOS 2009-2015'!$A$117</c:f>
              <c:strCache>
                <c:ptCount val="1"/>
                <c:pt idx="0">
                  <c:v>DE 18 A 30 AÑOS</c:v>
                </c:pt>
              </c:strCache>
            </c:strRef>
          </c:tx>
          <c:spPr>
            <a:solidFill>
              <a:srgbClr val="FFC000"/>
            </a:solidFill>
          </c:spPr>
          <c:invertIfNegative val="0"/>
          <c:dPt>
            <c:idx val="0"/>
            <c:invertIfNegative val="0"/>
            <c:bubble3D val="0"/>
          </c:dPt>
          <c:dPt>
            <c:idx val="1"/>
            <c:invertIfNegative val="0"/>
            <c:bubble3D val="0"/>
          </c:dPt>
          <c:dLbls>
            <c:txPr>
              <a:bodyPr/>
              <a:lstStyle/>
              <a:p>
                <a:pPr>
                  <a:defRPr sz="1400">
                    <a:solidFill>
                      <a:schemeClr val="tx1"/>
                    </a:solidFill>
                  </a:defRPr>
                </a:pPr>
                <a:endParaRPr lang="es-SV"/>
              </a:p>
            </c:txPr>
            <c:showLegendKey val="0"/>
            <c:showVal val="1"/>
            <c:showCatName val="0"/>
            <c:showSerName val="0"/>
            <c:showPercent val="0"/>
            <c:showBubbleSize val="0"/>
            <c:showLeaderLines val="0"/>
          </c:dLbls>
          <c:cat>
            <c:strRef>
              <c:f>('GRAFICOS 2009-2015'!$B$116,'GRAFICOS 2009-2015'!$E$116)</c:f>
              <c:strCache>
                <c:ptCount val="2"/>
                <c:pt idx="0">
                  <c:v>JUNIO 2009 - MAYO 2010</c:v>
                </c:pt>
                <c:pt idx="1">
                  <c:v>JUNIO 2014 - MAYO 2015</c:v>
                </c:pt>
              </c:strCache>
            </c:strRef>
          </c:cat>
          <c:val>
            <c:numRef>
              <c:f>('GRAFICOS 2009-2015'!$B$117,'GRAFICOS 2009-2015'!$E$117)</c:f>
              <c:numCache>
                <c:formatCode>#,##0</c:formatCode>
                <c:ptCount val="2"/>
                <c:pt idx="0">
                  <c:v>783</c:v>
                </c:pt>
                <c:pt idx="1">
                  <c:v>2488</c:v>
                </c:pt>
              </c:numCache>
            </c:numRef>
          </c:val>
        </c:ser>
        <c:ser>
          <c:idx val="2"/>
          <c:order val="1"/>
          <c:tx>
            <c:strRef>
              <c:f>'GRAFICOS 2009-2015'!$A$118</c:f>
              <c:strCache>
                <c:ptCount val="1"/>
                <c:pt idx="0">
                  <c:v>DE 31 A 50 AÑOS</c:v>
                </c:pt>
              </c:strCache>
            </c:strRef>
          </c:tx>
          <c:spPr>
            <a:solidFill>
              <a:srgbClr val="9BBB59">
                <a:lumMod val="75000"/>
              </a:srgbClr>
            </a:solidFill>
          </c:spPr>
          <c:invertIfNegative val="0"/>
          <c:dPt>
            <c:idx val="0"/>
            <c:invertIfNegative val="0"/>
            <c:bubble3D val="0"/>
          </c:dPt>
          <c:dLbls>
            <c:txPr>
              <a:bodyPr/>
              <a:lstStyle/>
              <a:p>
                <a:pPr>
                  <a:defRPr sz="1400"/>
                </a:pPr>
                <a:endParaRPr lang="es-SV"/>
              </a:p>
            </c:txPr>
            <c:showLegendKey val="0"/>
            <c:showVal val="1"/>
            <c:showCatName val="0"/>
            <c:showSerName val="0"/>
            <c:showPercent val="0"/>
            <c:showBubbleSize val="0"/>
            <c:showLeaderLines val="0"/>
          </c:dLbls>
          <c:cat>
            <c:strRef>
              <c:f>('GRAFICOS 2009-2015'!$B$116,'GRAFICOS 2009-2015'!$E$116)</c:f>
              <c:strCache>
                <c:ptCount val="2"/>
                <c:pt idx="0">
                  <c:v>JUNIO 2009 - MAYO 2010</c:v>
                </c:pt>
                <c:pt idx="1">
                  <c:v>JUNIO 2014 - MAYO 2015</c:v>
                </c:pt>
              </c:strCache>
            </c:strRef>
          </c:cat>
          <c:val>
            <c:numRef>
              <c:f>('GRAFICOS 2009-2015'!$B$118,'GRAFICOS 2009-2015'!$E$118)</c:f>
              <c:numCache>
                <c:formatCode>#,##0</c:formatCode>
                <c:ptCount val="2"/>
                <c:pt idx="0">
                  <c:v>4300</c:v>
                </c:pt>
                <c:pt idx="1">
                  <c:v>3451</c:v>
                </c:pt>
              </c:numCache>
            </c:numRef>
          </c:val>
        </c:ser>
        <c:ser>
          <c:idx val="1"/>
          <c:order val="2"/>
          <c:tx>
            <c:strRef>
              <c:f>'GRAFICOS 2009-2015'!$A$119</c:f>
              <c:strCache>
                <c:ptCount val="1"/>
                <c:pt idx="0">
                  <c:v>MÁS DE 51  AÑOS</c:v>
                </c:pt>
              </c:strCache>
            </c:strRef>
          </c:tx>
          <c:spPr>
            <a:solidFill>
              <a:srgbClr val="1F497D">
                <a:lumMod val="60000"/>
                <a:lumOff val="40000"/>
              </a:srgbClr>
            </a:solidFill>
          </c:spPr>
          <c:invertIfNegative val="0"/>
          <c:dPt>
            <c:idx val="0"/>
            <c:invertIfNegative val="0"/>
            <c:bubble3D val="0"/>
          </c:dPt>
          <c:dLbls>
            <c:txPr>
              <a:bodyPr/>
              <a:lstStyle/>
              <a:p>
                <a:pPr>
                  <a:defRPr sz="1400"/>
                </a:pPr>
                <a:endParaRPr lang="es-SV"/>
              </a:p>
            </c:txPr>
            <c:showLegendKey val="0"/>
            <c:showVal val="1"/>
            <c:showCatName val="0"/>
            <c:showSerName val="0"/>
            <c:showPercent val="0"/>
            <c:showBubbleSize val="0"/>
            <c:showLeaderLines val="0"/>
          </c:dLbls>
          <c:cat>
            <c:strRef>
              <c:f>('GRAFICOS 2009-2015'!$B$116,'GRAFICOS 2009-2015'!$E$116)</c:f>
              <c:strCache>
                <c:ptCount val="2"/>
                <c:pt idx="0">
                  <c:v>JUNIO 2009 - MAYO 2010</c:v>
                </c:pt>
                <c:pt idx="1">
                  <c:v>JUNIO 2014 - MAYO 2015</c:v>
                </c:pt>
              </c:strCache>
            </c:strRef>
          </c:cat>
          <c:val>
            <c:numRef>
              <c:f>('GRAFICOS 2009-2015'!$B$119,'GRAFICOS 2009-2015'!$E$119)</c:f>
              <c:numCache>
                <c:formatCode>#,##0</c:formatCode>
                <c:ptCount val="2"/>
                <c:pt idx="0">
                  <c:v>964</c:v>
                </c:pt>
                <c:pt idx="1">
                  <c:v>588</c:v>
                </c:pt>
              </c:numCache>
            </c:numRef>
          </c:val>
        </c:ser>
        <c:dLbls>
          <c:showLegendKey val="0"/>
          <c:showVal val="0"/>
          <c:showCatName val="0"/>
          <c:showSerName val="0"/>
          <c:showPercent val="0"/>
          <c:showBubbleSize val="0"/>
        </c:dLbls>
        <c:gapWidth val="75"/>
        <c:overlap val="100"/>
        <c:axId val="161178368"/>
        <c:axId val="161179904"/>
      </c:barChart>
      <c:catAx>
        <c:axId val="161178368"/>
        <c:scaling>
          <c:orientation val="minMax"/>
        </c:scaling>
        <c:delete val="0"/>
        <c:axPos val="b"/>
        <c:majorTickMark val="none"/>
        <c:minorTickMark val="none"/>
        <c:tickLblPos val="nextTo"/>
        <c:crossAx val="161179904"/>
        <c:crosses val="autoZero"/>
        <c:auto val="1"/>
        <c:lblAlgn val="ctr"/>
        <c:lblOffset val="100"/>
        <c:noMultiLvlLbl val="0"/>
      </c:catAx>
      <c:valAx>
        <c:axId val="161179904"/>
        <c:scaling>
          <c:orientation val="minMax"/>
        </c:scaling>
        <c:delete val="1"/>
        <c:axPos val="l"/>
        <c:numFmt formatCode="#,##0" sourceLinked="1"/>
        <c:majorTickMark val="out"/>
        <c:minorTickMark val="none"/>
        <c:tickLblPos val="nextTo"/>
        <c:crossAx val="161178368"/>
        <c:crosses val="autoZero"/>
        <c:crossBetween val="between"/>
      </c:valAx>
      <c:spPr>
        <a:noFill/>
      </c:spPr>
    </c:plotArea>
    <c:plotVisOnly val="1"/>
    <c:dispBlanksAs val="gap"/>
    <c:showDLblsOverMax val="0"/>
  </c:chart>
  <c:spPr>
    <a:noFill/>
    <a:ln>
      <a:noFill/>
    </a:ln>
  </c:spPr>
  <c:txPr>
    <a:bodyPr/>
    <a:lstStyle/>
    <a:p>
      <a:pPr>
        <a:defRPr b="1">
          <a:latin typeface="Calibri" pitchFamily="34" charset="0"/>
          <a:cs typeface="Calibri" pitchFamily="34" charset="0"/>
        </a:defRPr>
      </a:pPr>
      <a:endParaRPr lang="es-SV"/>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35"/>
      <c:hPercent val="20"/>
      <c:rotY val="0"/>
      <c:depthPercent val="100"/>
      <c:rAngAx val="0"/>
      <c:perspective val="0"/>
    </c:view3D>
    <c:floor>
      <c:thickness val="0"/>
    </c:floor>
    <c:sideWall>
      <c:thickness val="0"/>
    </c:sideWall>
    <c:backWall>
      <c:thickness val="0"/>
    </c:backWall>
    <c:plotArea>
      <c:layout>
        <c:manualLayout>
          <c:layoutTarget val="inner"/>
          <c:xMode val="edge"/>
          <c:yMode val="edge"/>
          <c:x val="4.5493063367079117E-2"/>
          <c:y val="0.14274554327666272"/>
          <c:w val="0.91369061010230868"/>
          <c:h val="0.74940592780053028"/>
        </c:manualLayout>
      </c:layout>
      <c:pie3DChart>
        <c:varyColors val="1"/>
        <c:ser>
          <c:idx val="0"/>
          <c:order val="0"/>
          <c:tx>
            <c:strRef>
              <c:f>'FSV-Bancos'!$B$13</c:f>
              <c:strCache>
                <c:ptCount val="1"/>
                <c:pt idx="0">
                  <c:v>ABRIL 2010</c:v>
                </c:pt>
              </c:strCache>
            </c:strRef>
          </c:tx>
          <c:spPr>
            <a:scene3d>
              <a:camera prst="orthographicFront"/>
              <a:lightRig rig="threePt" dir="t"/>
            </a:scene3d>
            <a:sp3d prstMaterial="matte">
              <a:bevelT/>
              <a:bevelB/>
            </a:sp3d>
          </c:spPr>
          <c:dPt>
            <c:idx val="0"/>
            <c:bubble3D val="0"/>
            <c:spPr>
              <a:solidFill>
                <a:schemeClr val="tx2">
                  <a:lumMod val="60000"/>
                  <a:lumOff val="40000"/>
                </a:schemeClr>
              </a:solidFill>
              <a:scene3d>
                <a:camera prst="orthographicFront"/>
                <a:lightRig rig="threePt" dir="t"/>
              </a:scene3d>
              <a:sp3d prstMaterial="matte">
                <a:bevelT/>
                <a:bevelB/>
              </a:sp3d>
            </c:spPr>
          </c:dPt>
          <c:dPt>
            <c:idx val="1"/>
            <c:bubble3D val="0"/>
            <c:spPr>
              <a:solidFill>
                <a:srgbClr val="92D050"/>
              </a:solidFill>
              <a:scene3d>
                <a:camera prst="orthographicFront"/>
                <a:lightRig rig="threePt" dir="t"/>
              </a:scene3d>
              <a:sp3d prstMaterial="matte">
                <a:bevelT/>
                <a:bevelB/>
              </a:sp3d>
            </c:spPr>
          </c:dPt>
          <c:dLbls>
            <c:dLbl>
              <c:idx val="0"/>
              <c:layout>
                <c:manualLayout>
                  <c:x val="-0.28217178209866622"/>
                  <c:y val="-0.14022625168806324"/>
                </c:manualLayout>
              </c:layout>
              <c:numFmt formatCode="0%" sourceLinked="0"/>
              <c:spPr/>
              <c:txPr>
                <a:bodyPr/>
                <a:lstStyle/>
                <a:p>
                  <a:pPr>
                    <a:defRPr b="1">
                      <a:solidFill>
                        <a:schemeClr val="bg1"/>
                      </a:solidFill>
                    </a:defRPr>
                  </a:pPr>
                  <a:endParaRPr lang="es-SV"/>
                </a:p>
              </c:txPr>
              <c:showLegendKey val="0"/>
              <c:showVal val="1"/>
              <c:showCatName val="1"/>
              <c:showSerName val="0"/>
              <c:showPercent val="1"/>
              <c:showBubbleSize val="0"/>
              <c:separator>
</c:separator>
            </c:dLbl>
            <c:dLbl>
              <c:idx val="1"/>
              <c:layout>
                <c:manualLayout>
                  <c:x val="0.21864534790294071"/>
                  <c:y val="9.7438871231305235E-2"/>
                </c:manualLayout>
              </c:layout>
              <c:showLegendKey val="0"/>
              <c:showVal val="1"/>
              <c:showCatName val="1"/>
              <c:showSerName val="0"/>
              <c:showPercent val="1"/>
              <c:showBubbleSize val="0"/>
              <c:separator>
</c:separator>
            </c:dLbl>
            <c:numFmt formatCode="0%" sourceLinked="0"/>
            <c:txPr>
              <a:bodyPr/>
              <a:lstStyle/>
              <a:p>
                <a:pPr>
                  <a:defRPr b="1"/>
                </a:pPr>
                <a:endParaRPr lang="es-SV"/>
              </a:p>
            </c:txPr>
            <c:showLegendKey val="0"/>
            <c:showVal val="1"/>
            <c:showCatName val="1"/>
            <c:showSerName val="0"/>
            <c:showPercent val="1"/>
            <c:showBubbleSize val="0"/>
            <c:separator>
</c:separator>
            <c:showLeaderLines val="1"/>
          </c:dLbls>
          <c:cat>
            <c:strRef>
              <c:f>'FSV-Bancos'!$A$14:$A$15</c:f>
              <c:strCache>
                <c:ptCount val="2"/>
                <c:pt idx="0">
                  <c:v>FSV</c:v>
                </c:pt>
                <c:pt idx="1">
                  <c:v>Bancos del Sistema Financiero</c:v>
                </c:pt>
              </c:strCache>
            </c:strRef>
          </c:cat>
          <c:val>
            <c:numRef>
              <c:f>'FSV-Bancos'!$B$14:$B$15</c:f>
              <c:numCache>
                <c:formatCode>#,##0</c:formatCode>
                <c:ptCount val="2"/>
                <c:pt idx="0">
                  <c:v>120220</c:v>
                </c:pt>
                <c:pt idx="1">
                  <c:v>77865</c:v>
                </c:pt>
              </c:numCache>
            </c:numRef>
          </c:val>
        </c:ser>
        <c:dLbls>
          <c:showLegendKey val="0"/>
          <c:showVal val="0"/>
          <c:showCatName val="1"/>
          <c:showSerName val="0"/>
          <c:showPercent val="1"/>
          <c:showBubbleSize val="0"/>
          <c:showLeaderLines val="1"/>
        </c:dLbls>
      </c:pie3DChart>
    </c:plotArea>
    <c:plotVisOnly val="1"/>
    <c:dispBlanksAs val="gap"/>
    <c:showDLblsOverMax val="0"/>
  </c:chart>
  <c:spPr>
    <a:ln>
      <a:noFill/>
    </a:ln>
  </c:spPr>
  <c:txPr>
    <a:bodyPr/>
    <a:lstStyle/>
    <a:p>
      <a:pPr>
        <a:defRPr sz="1100">
          <a:latin typeface="Calibri" pitchFamily="34" charset="0"/>
          <a:cs typeface="Calibri" pitchFamily="34" charset="0"/>
        </a:defRPr>
      </a:pPr>
      <a:endParaRPr lang="es-SV"/>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35"/>
      <c:hPercent val="20"/>
      <c:rotY val="0"/>
      <c:depthPercent val="100"/>
      <c:rAngAx val="0"/>
      <c:perspective val="0"/>
    </c:view3D>
    <c:floor>
      <c:thickness val="0"/>
    </c:floor>
    <c:sideWall>
      <c:thickness val="0"/>
    </c:sideWall>
    <c:backWall>
      <c:thickness val="0"/>
    </c:backWall>
    <c:plotArea>
      <c:layout>
        <c:manualLayout>
          <c:layoutTarget val="inner"/>
          <c:xMode val="edge"/>
          <c:yMode val="edge"/>
          <c:x val="4.5493063367079117E-2"/>
          <c:y val="0.14274554327666272"/>
          <c:w val="0.91369061010230868"/>
          <c:h val="0.74940592780053028"/>
        </c:manualLayout>
      </c:layout>
      <c:pie3DChart>
        <c:varyColors val="1"/>
        <c:ser>
          <c:idx val="0"/>
          <c:order val="0"/>
          <c:tx>
            <c:strRef>
              <c:f>'FSV-Bancos'!$C$13</c:f>
              <c:strCache>
                <c:ptCount val="1"/>
                <c:pt idx="0">
                  <c:v>ABRIL 2015</c:v>
                </c:pt>
              </c:strCache>
            </c:strRef>
          </c:tx>
          <c:spPr>
            <a:scene3d>
              <a:camera prst="orthographicFront"/>
              <a:lightRig rig="threePt" dir="t"/>
            </a:scene3d>
            <a:sp3d prstMaterial="matte">
              <a:bevelT/>
              <a:bevelB/>
            </a:sp3d>
          </c:spPr>
          <c:dPt>
            <c:idx val="0"/>
            <c:bubble3D val="0"/>
            <c:spPr>
              <a:solidFill>
                <a:schemeClr val="tx2">
                  <a:lumMod val="60000"/>
                  <a:lumOff val="40000"/>
                </a:schemeClr>
              </a:solidFill>
              <a:scene3d>
                <a:camera prst="orthographicFront"/>
                <a:lightRig rig="threePt" dir="t"/>
              </a:scene3d>
              <a:sp3d prstMaterial="matte">
                <a:bevelT/>
                <a:bevelB/>
              </a:sp3d>
            </c:spPr>
          </c:dPt>
          <c:dPt>
            <c:idx val="1"/>
            <c:bubble3D val="0"/>
            <c:spPr>
              <a:solidFill>
                <a:srgbClr val="92D050"/>
              </a:solidFill>
              <a:scene3d>
                <a:camera prst="orthographicFront"/>
                <a:lightRig rig="threePt" dir="t"/>
              </a:scene3d>
              <a:sp3d prstMaterial="matte">
                <a:bevelT/>
                <a:bevelB/>
              </a:sp3d>
            </c:spPr>
          </c:dPt>
          <c:dLbls>
            <c:dLbl>
              <c:idx val="0"/>
              <c:layout>
                <c:manualLayout>
                  <c:x val="-0.23455273447961861"/>
                  <c:y val="-0.12521686786857295"/>
                </c:manualLayout>
              </c:layout>
              <c:numFmt formatCode="0%" sourceLinked="0"/>
              <c:spPr/>
              <c:txPr>
                <a:bodyPr/>
                <a:lstStyle/>
                <a:p>
                  <a:pPr>
                    <a:defRPr b="1">
                      <a:solidFill>
                        <a:schemeClr val="bg1"/>
                      </a:solidFill>
                    </a:defRPr>
                  </a:pPr>
                  <a:endParaRPr lang="es-SV"/>
                </a:p>
              </c:txPr>
              <c:showLegendKey val="0"/>
              <c:showVal val="1"/>
              <c:showCatName val="1"/>
              <c:showSerName val="0"/>
              <c:showPercent val="1"/>
              <c:showBubbleSize val="0"/>
              <c:separator>
</c:separator>
            </c:dLbl>
            <c:dLbl>
              <c:idx val="1"/>
              <c:layout>
                <c:manualLayout>
                  <c:x val="0.23565215062402914"/>
                  <c:y val="0.12392156986336339"/>
                </c:manualLayout>
              </c:layout>
              <c:showLegendKey val="0"/>
              <c:showVal val="1"/>
              <c:showCatName val="1"/>
              <c:showSerName val="0"/>
              <c:showPercent val="1"/>
              <c:showBubbleSize val="0"/>
              <c:separator>
</c:separator>
            </c:dLbl>
            <c:numFmt formatCode="0%" sourceLinked="0"/>
            <c:txPr>
              <a:bodyPr/>
              <a:lstStyle/>
              <a:p>
                <a:pPr>
                  <a:defRPr b="1"/>
                </a:pPr>
                <a:endParaRPr lang="es-SV"/>
              </a:p>
            </c:txPr>
            <c:showLegendKey val="0"/>
            <c:showVal val="1"/>
            <c:showCatName val="1"/>
            <c:showSerName val="0"/>
            <c:showPercent val="1"/>
            <c:showBubbleSize val="0"/>
            <c:separator>
</c:separator>
            <c:showLeaderLines val="1"/>
          </c:dLbls>
          <c:cat>
            <c:strRef>
              <c:f>'FSV-Bancos'!$A$14:$A$15</c:f>
              <c:strCache>
                <c:ptCount val="2"/>
                <c:pt idx="0">
                  <c:v>FSV</c:v>
                </c:pt>
                <c:pt idx="1">
                  <c:v>Bancos del Sistema Financiero</c:v>
                </c:pt>
              </c:strCache>
            </c:strRef>
          </c:cat>
          <c:val>
            <c:numRef>
              <c:f>'FSV-Bancos'!$C$14:$C$15</c:f>
              <c:numCache>
                <c:formatCode>#,##0</c:formatCode>
                <c:ptCount val="2"/>
                <c:pt idx="0">
                  <c:v>122603</c:v>
                </c:pt>
                <c:pt idx="1">
                  <c:v>69224</c:v>
                </c:pt>
              </c:numCache>
            </c:numRef>
          </c:val>
        </c:ser>
        <c:dLbls>
          <c:showLegendKey val="0"/>
          <c:showVal val="0"/>
          <c:showCatName val="1"/>
          <c:showSerName val="0"/>
          <c:showPercent val="1"/>
          <c:showBubbleSize val="0"/>
          <c:showLeaderLines val="1"/>
        </c:dLbls>
      </c:pie3DChart>
    </c:plotArea>
    <c:plotVisOnly val="1"/>
    <c:dispBlanksAs val="gap"/>
    <c:showDLblsOverMax val="0"/>
  </c:chart>
  <c:spPr>
    <a:ln>
      <a:noFill/>
    </a:ln>
  </c:spPr>
  <c:txPr>
    <a:bodyPr/>
    <a:lstStyle/>
    <a:p>
      <a:pPr>
        <a:defRPr sz="1100">
          <a:latin typeface="Calibri" pitchFamily="34" charset="0"/>
          <a:cs typeface="Calibri" pitchFamily="34" charset="0"/>
        </a:defRPr>
      </a:pPr>
      <a:endParaRPr lang="es-SV"/>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layout>
        <c:manualLayout>
          <c:xMode val="edge"/>
          <c:yMode val="edge"/>
          <c:x val="0.26337502025205234"/>
          <c:y val="0.89444405317407993"/>
        </c:manualLayout>
      </c:layout>
      <c:overlay val="0"/>
      <c:txPr>
        <a:bodyPr/>
        <a:lstStyle/>
        <a:p>
          <a:pPr>
            <a:defRPr sz="1100"/>
          </a:pPr>
          <a:endParaRPr lang="es-SV"/>
        </a:p>
      </c:txPr>
    </c:title>
    <c:autoTitleDeleted val="0"/>
    <c:view3D>
      <c:rotX val="40"/>
      <c:hPercent val="20"/>
      <c:rotY val="106"/>
      <c:depthPercent val="100"/>
      <c:rAngAx val="0"/>
      <c:perspective val="90"/>
    </c:view3D>
    <c:floor>
      <c:thickness val="0"/>
    </c:floor>
    <c:sideWall>
      <c:thickness val="0"/>
    </c:sideWall>
    <c:backWall>
      <c:thickness val="0"/>
    </c:backWall>
    <c:plotArea>
      <c:layout>
        <c:manualLayout>
          <c:layoutTarget val="inner"/>
          <c:xMode val="edge"/>
          <c:yMode val="edge"/>
          <c:x val="1.9565215716773731E-2"/>
          <c:y val="0.1273507754371061"/>
          <c:w val="0.81329366541478387"/>
          <c:h val="0.77250272418953436"/>
        </c:manualLayout>
      </c:layout>
      <c:pie3DChart>
        <c:varyColors val="1"/>
        <c:ser>
          <c:idx val="0"/>
          <c:order val="0"/>
          <c:tx>
            <c:strRef>
              <c:f>'GRAFICOS 2009-2015'!$B$202</c:f>
              <c:strCache>
                <c:ptCount val="1"/>
                <c:pt idx="0">
                  <c:v>JUNIO 2009 - MAYO 2010</c:v>
                </c:pt>
              </c:strCache>
            </c:strRef>
          </c:tx>
          <c:spPr>
            <a:scene3d>
              <a:camera prst="orthographicFront"/>
              <a:lightRig rig="balanced" dir="t">
                <a:rot lat="0" lon="0" rev="8700000"/>
              </a:lightRig>
            </a:scene3d>
            <a:sp3d>
              <a:bevelT w="190500" h="38100"/>
            </a:sp3d>
          </c:spPr>
          <c:dPt>
            <c:idx val="0"/>
            <c:bubble3D val="0"/>
            <c:spPr>
              <a:solidFill>
                <a:schemeClr val="accent3">
                  <a:lumMod val="40000"/>
                  <a:lumOff val="60000"/>
                </a:schemeClr>
              </a:solidFill>
              <a:scene3d>
                <a:camera prst="orthographicFront"/>
                <a:lightRig rig="balanced" dir="t">
                  <a:rot lat="0" lon="0" rev="8700000"/>
                </a:lightRig>
              </a:scene3d>
              <a:sp3d>
                <a:bevelT w="190500" h="38100"/>
              </a:sp3d>
            </c:spPr>
          </c:dPt>
          <c:dPt>
            <c:idx val="1"/>
            <c:bubble3D val="0"/>
            <c:spPr>
              <a:solidFill>
                <a:schemeClr val="accent3">
                  <a:lumMod val="60000"/>
                  <a:lumOff val="40000"/>
                </a:schemeClr>
              </a:solidFill>
              <a:scene3d>
                <a:camera prst="orthographicFront"/>
                <a:lightRig rig="balanced" dir="t">
                  <a:rot lat="0" lon="0" rev="8700000"/>
                </a:lightRig>
              </a:scene3d>
              <a:sp3d>
                <a:bevelT w="190500" h="38100"/>
              </a:sp3d>
            </c:spPr>
          </c:dPt>
          <c:dPt>
            <c:idx val="2"/>
            <c:bubble3D val="0"/>
            <c:spPr>
              <a:solidFill>
                <a:srgbClr val="92D050"/>
              </a:solidFill>
              <a:scene3d>
                <a:camera prst="orthographicFront"/>
                <a:lightRig rig="balanced" dir="t">
                  <a:rot lat="0" lon="0" rev="8700000"/>
                </a:lightRig>
              </a:scene3d>
              <a:sp3d>
                <a:bevelT w="190500" h="38100"/>
              </a:sp3d>
            </c:spPr>
          </c:dPt>
          <c:dPt>
            <c:idx val="3"/>
            <c:bubble3D val="0"/>
            <c:spPr>
              <a:solidFill>
                <a:schemeClr val="accent3">
                  <a:lumMod val="50000"/>
                </a:schemeClr>
              </a:solidFill>
              <a:scene3d>
                <a:camera prst="orthographicFront"/>
                <a:lightRig rig="balanced" dir="t">
                  <a:rot lat="0" lon="0" rev="8700000"/>
                </a:lightRig>
              </a:scene3d>
              <a:sp3d>
                <a:bevelT w="190500" h="38100"/>
              </a:sp3d>
            </c:spPr>
          </c:dPt>
          <c:dLbls>
            <c:dLbl>
              <c:idx val="0"/>
              <c:layout/>
              <c:numFmt formatCode="0.0%" sourceLinked="0"/>
              <c:spPr/>
              <c:txPr>
                <a:bodyPr/>
                <a:lstStyle/>
                <a:p>
                  <a:pPr>
                    <a:defRPr>
                      <a:solidFill>
                        <a:sysClr val="windowText" lastClr="000000"/>
                      </a:solidFill>
                    </a:defRPr>
                  </a:pPr>
                  <a:endParaRPr lang="es-SV"/>
                </a:p>
              </c:txPr>
              <c:dLblPos val="bestFit"/>
              <c:showLegendKey val="0"/>
              <c:showVal val="1"/>
              <c:showCatName val="1"/>
              <c:showSerName val="0"/>
              <c:showPercent val="1"/>
              <c:showBubbleSize val="0"/>
            </c:dLbl>
            <c:dLbl>
              <c:idx val="1"/>
              <c:layout>
                <c:manualLayout>
                  <c:x val="-0.14223244246555611"/>
                  <c:y val="7.9166632035594028E-2"/>
                </c:manualLayout>
              </c:layout>
              <c:numFmt formatCode="0.0%" sourceLinked="0"/>
              <c:spPr/>
              <c:txPr>
                <a:bodyPr/>
                <a:lstStyle/>
                <a:p>
                  <a:pPr>
                    <a:defRPr/>
                  </a:pPr>
                  <a:endParaRPr lang="es-SV"/>
                </a:p>
              </c:txPr>
              <c:dLblPos val="bestFit"/>
              <c:showLegendKey val="0"/>
              <c:showVal val="1"/>
              <c:showCatName val="1"/>
              <c:showSerName val="0"/>
              <c:showPercent val="1"/>
              <c:showBubbleSize val="0"/>
              <c:separator>
</c:separator>
            </c:dLbl>
            <c:dLbl>
              <c:idx val="2"/>
              <c:layout>
                <c:manualLayout>
                  <c:x val="-7.8723033317097454E-3"/>
                  <c:y val="-0.23648064895859625"/>
                </c:manualLayout>
              </c:layout>
              <c:dLblPos val="bestFit"/>
              <c:showLegendKey val="0"/>
              <c:showVal val="1"/>
              <c:showCatName val="1"/>
              <c:showSerName val="0"/>
              <c:showPercent val="1"/>
              <c:showBubbleSize val="0"/>
              <c:separator>
</c:separator>
            </c:dLbl>
            <c:dLbl>
              <c:idx val="3"/>
              <c:layout>
                <c:manualLayout>
                  <c:x val="4.1229969083364626E-2"/>
                  <c:y val="0.11728516304236088"/>
                </c:manualLayout>
              </c:layout>
              <c:dLblPos val="bestFit"/>
              <c:showLegendKey val="0"/>
              <c:showVal val="1"/>
              <c:showCatName val="1"/>
              <c:showSerName val="0"/>
              <c:showPercent val="1"/>
              <c:showBubbleSize val="0"/>
              <c:separator>
</c:separator>
            </c:dLbl>
            <c:numFmt formatCode="0.0%" sourceLinked="0"/>
            <c:dLblPos val="bestFit"/>
            <c:showLegendKey val="0"/>
            <c:showVal val="1"/>
            <c:showCatName val="1"/>
            <c:showSerName val="0"/>
            <c:showPercent val="1"/>
            <c:showBubbleSize val="0"/>
            <c:separator>
</c:separator>
            <c:showLeaderLines val="1"/>
          </c:dLbls>
          <c:cat>
            <c:strRef>
              <c:f>'GRAFICOS 2009-2015'!$A$203:$A$206</c:f>
              <c:strCache>
                <c:ptCount val="4"/>
                <c:pt idx="0">
                  <c:v>VIVIENDA NUEVA</c:v>
                </c:pt>
                <c:pt idx="1">
                  <c:v>VIVIENDA USADA</c:v>
                </c:pt>
                <c:pt idx="2">
                  <c:v>VIVIENDAS FSV</c:v>
                </c:pt>
                <c:pt idx="3">
                  <c:v>OTRAS LÍNEAS</c:v>
                </c:pt>
              </c:strCache>
            </c:strRef>
          </c:cat>
          <c:val>
            <c:numRef>
              <c:f>'GRAFICOS 2009-2015'!$B$203:$B$206</c:f>
              <c:numCache>
                <c:formatCode>#,##0</c:formatCode>
                <c:ptCount val="4"/>
                <c:pt idx="0">
                  <c:v>84</c:v>
                </c:pt>
                <c:pt idx="1">
                  <c:v>60</c:v>
                </c:pt>
                <c:pt idx="2">
                  <c:v>7</c:v>
                </c:pt>
                <c:pt idx="3">
                  <c:v>4</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txPr>
    <a:bodyPr/>
    <a:lstStyle/>
    <a:p>
      <a:pPr>
        <a:defRPr sz="1050" b="1">
          <a:latin typeface="Calibri" pitchFamily="34" charset="0"/>
          <a:cs typeface="Calibri" pitchFamily="34" charset="0"/>
        </a:defRPr>
      </a:pPr>
      <a:endParaRPr lang="es-SV"/>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layout>
        <c:manualLayout>
          <c:xMode val="edge"/>
          <c:yMode val="edge"/>
          <c:x val="0.26337502025205234"/>
          <c:y val="0.89444405317407993"/>
        </c:manualLayout>
      </c:layout>
      <c:overlay val="0"/>
      <c:txPr>
        <a:bodyPr/>
        <a:lstStyle/>
        <a:p>
          <a:pPr>
            <a:defRPr sz="1100"/>
          </a:pPr>
          <a:endParaRPr lang="es-SV"/>
        </a:p>
      </c:txPr>
    </c:title>
    <c:autoTitleDeleted val="0"/>
    <c:view3D>
      <c:rotX val="40"/>
      <c:hPercent val="20"/>
      <c:rotY val="110"/>
      <c:depthPercent val="100"/>
      <c:rAngAx val="0"/>
      <c:perspective val="70"/>
    </c:view3D>
    <c:floor>
      <c:thickness val="0"/>
    </c:floor>
    <c:sideWall>
      <c:thickness val="0"/>
    </c:sideWall>
    <c:backWall>
      <c:thickness val="0"/>
    </c:backWall>
    <c:plotArea>
      <c:layout>
        <c:manualLayout>
          <c:layoutTarget val="inner"/>
          <c:xMode val="edge"/>
          <c:yMode val="edge"/>
          <c:x val="1.9565215716773731E-2"/>
          <c:y val="0.1273507754371061"/>
          <c:w val="0.81329366541478387"/>
          <c:h val="0.77250272418953436"/>
        </c:manualLayout>
      </c:layout>
      <c:pie3DChart>
        <c:varyColors val="1"/>
        <c:ser>
          <c:idx val="0"/>
          <c:order val="0"/>
          <c:tx>
            <c:strRef>
              <c:f>'GRAFICOS 2009-2015'!$E$202</c:f>
              <c:strCache>
                <c:ptCount val="1"/>
                <c:pt idx="0">
                  <c:v>JUNIO 2014 - MAYO 2015</c:v>
                </c:pt>
              </c:strCache>
            </c:strRef>
          </c:tx>
          <c:spPr>
            <a:scene3d>
              <a:camera prst="orthographicFront"/>
              <a:lightRig rig="balanced" dir="t">
                <a:rot lat="0" lon="0" rev="8700000"/>
              </a:lightRig>
            </a:scene3d>
            <a:sp3d>
              <a:bevelT w="190500" h="38100"/>
            </a:sp3d>
          </c:spPr>
          <c:dPt>
            <c:idx val="0"/>
            <c:bubble3D val="0"/>
            <c:spPr>
              <a:solidFill>
                <a:schemeClr val="accent1">
                  <a:lumMod val="40000"/>
                  <a:lumOff val="60000"/>
                </a:schemeClr>
              </a:solidFill>
              <a:scene3d>
                <a:camera prst="orthographicFront"/>
                <a:lightRig rig="balanced" dir="t">
                  <a:rot lat="0" lon="0" rev="8700000"/>
                </a:lightRig>
              </a:scene3d>
              <a:sp3d>
                <a:bevelT w="190500" h="38100"/>
              </a:sp3d>
            </c:spPr>
          </c:dPt>
          <c:dPt>
            <c:idx val="1"/>
            <c:bubble3D val="0"/>
            <c:spPr>
              <a:solidFill>
                <a:schemeClr val="tx2">
                  <a:lumMod val="40000"/>
                  <a:lumOff val="60000"/>
                </a:schemeClr>
              </a:solidFill>
              <a:scene3d>
                <a:camera prst="orthographicFront"/>
                <a:lightRig rig="balanced" dir="t">
                  <a:rot lat="0" lon="0" rev="8700000"/>
                </a:lightRig>
              </a:scene3d>
              <a:sp3d>
                <a:bevelT w="190500" h="38100"/>
              </a:sp3d>
            </c:spPr>
          </c:dPt>
          <c:dPt>
            <c:idx val="2"/>
            <c:bubble3D val="0"/>
          </c:dPt>
          <c:dPt>
            <c:idx val="3"/>
            <c:bubble3D val="0"/>
            <c:spPr>
              <a:solidFill>
                <a:schemeClr val="tx2">
                  <a:lumMod val="75000"/>
                </a:schemeClr>
              </a:solidFill>
              <a:scene3d>
                <a:camera prst="orthographicFront"/>
                <a:lightRig rig="balanced" dir="t">
                  <a:rot lat="0" lon="0" rev="8700000"/>
                </a:lightRig>
              </a:scene3d>
              <a:sp3d>
                <a:bevelT w="190500" h="38100"/>
              </a:sp3d>
            </c:spPr>
          </c:dPt>
          <c:dLbls>
            <c:dLbl>
              <c:idx val="0"/>
              <c:layout/>
              <c:numFmt formatCode="0.0%" sourceLinked="0"/>
              <c:spPr/>
              <c:txPr>
                <a:bodyPr/>
                <a:lstStyle/>
                <a:p>
                  <a:pPr>
                    <a:defRPr>
                      <a:solidFill>
                        <a:sysClr val="windowText" lastClr="000000"/>
                      </a:solidFill>
                    </a:defRPr>
                  </a:pPr>
                  <a:endParaRPr lang="es-SV"/>
                </a:p>
              </c:txPr>
              <c:dLblPos val="bestFit"/>
              <c:showLegendKey val="0"/>
              <c:showVal val="1"/>
              <c:showCatName val="1"/>
              <c:showSerName val="0"/>
              <c:showPercent val="1"/>
              <c:showBubbleSize val="0"/>
            </c:dLbl>
            <c:dLbl>
              <c:idx val="1"/>
              <c:layout>
                <c:manualLayout>
                  <c:x val="-0.14223244246555611"/>
                  <c:y val="7.9166632035594028E-2"/>
                </c:manualLayout>
              </c:layout>
              <c:numFmt formatCode="0.0%" sourceLinked="0"/>
              <c:spPr/>
              <c:txPr>
                <a:bodyPr/>
                <a:lstStyle/>
                <a:p>
                  <a:pPr>
                    <a:defRPr/>
                  </a:pPr>
                  <a:endParaRPr lang="es-SV"/>
                </a:p>
              </c:txPr>
              <c:dLblPos val="bestFit"/>
              <c:showLegendKey val="0"/>
              <c:showVal val="1"/>
              <c:showCatName val="1"/>
              <c:showSerName val="0"/>
              <c:showPercent val="1"/>
              <c:showBubbleSize val="0"/>
              <c:separator>
</c:separator>
            </c:dLbl>
            <c:dLbl>
              <c:idx val="2"/>
              <c:layout>
                <c:manualLayout>
                  <c:x val="-7.8723033317097454E-3"/>
                  <c:y val="-0.23648064895859625"/>
                </c:manualLayout>
              </c:layout>
              <c:dLblPos val="bestFit"/>
              <c:showLegendKey val="0"/>
              <c:showVal val="1"/>
              <c:showCatName val="1"/>
              <c:showSerName val="0"/>
              <c:showPercent val="1"/>
              <c:showBubbleSize val="0"/>
              <c:separator>
</c:separator>
            </c:dLbl>
            <c:dLbl>
              <c:idx val="3"/>
              <c:layout>
                <c:manualLayout>
                  <c:x val="4.1229969083364626E-2"/>
                  <c:y val="0.11728516304236088"/>
                </c:manualLayout>
              </c:layout>
              <c:dLblPos val="bestFit"/>
              <c:showLegendKey val="0"/>
              <c:showVal val="1"/>
              <c:showCatName val="1"/>
              <c:showSerName val="0"/>
              <c:showPercent val="1"/>
              <c:showBubbleSize val="0"/>
              <c:separator>
</c:separator>
            </c:dLbl>
            <c:numFmt formatCode="0.0%" sourceLinked="0"/>
            <c:dLblPos val="bestFit"/>
            <c:showLegendKey val="0"/>
            <c:showVal val="1"/>
            <c:showCatName val="1"/>
            <c:showSerName val="0"/>
            <c:showPercent val="1"/>
            <c:showBubbleSize val="0"/>
            <c:separator>
</c:separator>
            <c:showLeaderLines val="1"/>
          </c:dLbls>
          <c:cat>
            <c:strRef>
              <c:f>'GRAFICOS 2009-2015'!$A$203:$A$206</c:f>
              <c:strCache>
                <c:ptCount val="4"/>
                <c:pt idx="0">
                  <c:v>VIVIENDA NUEVA</c:v>
                </c:pt>
                <c:pt idx="1">
                  <c:v>VIVIENDA USADA</c:v>
                </c:pt>
                <c:pt idx="2">
                  <c:v>VIVIENDAS FSV</c:v>
                </c:pt>
                <c:pt idx="3">
                  <c:v>OTRAS LÍNEAS</c:v>
                </c:pt>
              </c:strCache>
            </c:strRef>
          </c:cat>
          <c:val>
            <c:numRef>
              <c:f>'GRAFICOS 2009-2015'!$E$203:$E$206</c:f>
              <c:numCache>
                <c:formatCode>#,##0</c:formatCode>
                <c:ptCount val="4"/>
                <c:pt idx="0">
                  <c:v>88</c:v>
                </c:pt>
                <c:pt idx="1">
                  <c:v>79</c:v>
                </c:pt>
                <c:pt idx="2">
                  <c:v>5</c:v>
                </c:pt>
                <c:pt idx="3">
                  <c:v>9</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txPr>
    <a:bodyPr/>
    <a:lstStyle/>
    <a:p>
      <a:pPr>
        <a:defRPr sz="1050" b="1">
          <a:latin typeface="Calibri" pitchFamily="34" charset="0"/>
          <a:cs typeface="Calibri" pitchFamily="34" charset="0"/>
        </a:defRPr>
      </a:pPr>
      <a:endParaRPr lang="es-SV"/>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layout>
        <c:manualLayout>
          <c:xMode val="edge"/>
          <c:yMode val="edge"/>
          <c:x val="0.27989835309873062"/>
          <c:y val="0.90199996448819042"/>
        </c:manualLayout>
      </c:layout>
      <c:overlay val="0"/>
      <c:txPr>
        <a:bodyPr/>
        <a:lstStyle/>
        <a:p>
          <a:pPr>
            <a:defRPr sz="1200"/>
          </a:pPr>
          <a:endParaRPr lang="es-SV"/>
        </a:p>
      </c:txPr>
    </c:title>
    <c:autoTitleDeleted val="0"/>
    <c:view3D>
      <c:rotX val="30"/>
      <c:hPercent val="20"/>
      <c:rotY val="70"/>
      <c:depthPercent val="50"/>
      <c:rAngAx val="0"/>
      <c:perspective val="20"/>
    </c:view3D>
    <c:floor>
      <c:thickness val="0"/>
    </c:floor>
    <c:sideWall>
      <c:thickness val="0"/>
    </c:sideWall>
    <c:backWall>
      <c:thickness val="0"/>
    </c:backWall>
    <c:plotArea>
      <c:layout>
        <c:manualLayout>
          <c:layoutTarget val="inner"/>
          <c:xMode val="edge"/>
          <c:yMode val="edge"/>
          <c:x val="3.3012368200719358E-2"/>
          <c:y val="5.175196646645758E-4"/>
          <c:w val="0.95025027656666883"/>
          <c:h val="0.90583610606944476"/>
        </c:manualLayout>
      </c:layout>
      <c:pie3DChart>
        <c:varyColors val="1"/>
        <c:ser>
          <c:idx val="0"/>
          <c:order val="0"/>
          <c:tx>
            <c:strRef>
              <c:f>'GRAFICOS 2009-2015'!$B$224</c:f>
              <c:strCache>
                <c:ptCount val="1"/>
                <c:pt idx="0">
                  <c:v>JUNIO 2009 - MAYO 2010</c:v>
                </c:pt>
              </c:strCache>
            </c:strRef>
          </c:tx>
          <c:dPt>
            <c:idx val="0"/>
            <c:bubble3D val="0"/>
            <c:spPr>
              <a:solidFill>
                <a:schemeClr val="accent3"/>
              </a:solidFill>
            </c:spPr>
          </c:dPt>
          <c:dPt>
            <c:idx val="1"/>
            <c:bubble3D val="0"/>
            <c:spPr>
              <a:solidFill>
                <a:schemeClr val="accent3">
                  <a:lumMod val="40000"/>
                  <a:lumOff val="60000"/>
                </a:schemeClr>
              </a:solidFill>
            </c:spPr>
          </c:dPt>
          <c:dPt>
            <c:idx val="2"/>
            <c:bubble3D val="0"/>
            <c:spPr>
              <a:solidFill>
                <a:schemeClr val="accent3">
                  <a:lumMod val="75000"/>
                </a:schemeClr>
              </a:solidFill>
            </c:spPr>
          </c:dPt>
          <c:dLbls>
            <c:dLbl>
              <c:idx val="0"/>
              <c:layout>
                <c:manualLayout>
                  <c:x val="-7.879636385660363E-2"/>
                  <c:y val="-2.8526809900519295E-2"/>
                </c:manualLayout>
              </c:layout>
              <c:showLegendKey val="0"/>
              <c:showVal val="1"/>
              <c:showCatName val="1"/>
              <c:showSerName val="0"/>
              <c:showPercent val="1"/>
              <c:showBubbleSize val="0"/>
              <c:separator>
</c:separator>
            </c:dLbl>
            <c:dLbl>
              <c:idx val="1"/>
              <c:layout>
                <c:manualLayout>
                  <c:x val="0.1850473207603866"/>
                  <c:y val="-0.23090428224786291"/>
                </c:manualLayout>
              </c:layout>
              <c:numFmt formatCode="0.0%" sourceLinked="0"/>
              <c:spPr/>
              <c:txPr>
                <a:bodyPr/>
                <a:lstStyle/>
                <a:p>
                  <a:pPr>
                    <a:defRPr b="1">
                      <a:solidFill>
                        <a:sysClr val="windowText" lastClr="000000"/>
                      </a:solidFill>
                    </a:defRPr>
                  </a:pPr>
                  <a:endParaRPr lang="es-SV"/>
                </a:p>
              </c:txPr>
              <c:showLegendKey val="0"/>
              <c:showVal val="1"/>
              <c:showCatName val="1"/>
              <c:showSerName val="0"/>
              <c:showPercent val="1"/>
              <c:showBubbleSize val="0"/>
              <c:separator>
</c:separator>
            </c:dLbl>
            <c:dLbl>
              <c:idx val="2"/>
              <c:layout>
                <c:manualLayout>
                  <c:x val="-0.20359689247039864"/>
                  <c:y val="5.6682911154216094E-2"/>
                </c:manualLayout>
              </c:layout>
              <c:numFmt formatCode="0.0%" sourceLinked="0"/>
              <c:spPr/>
              <c:txPr>
                <a:bodyPr/>
                <a:lstStyle/>
                <a:p>
                  <a:pPr>
                    <a:defRPr b="1">
                      <a:solidFill>
                        <a:schemeClr val="bg1"/>
                      </a:solidFill>
                    </a:defRPr>
                  </a:pPr>
                  <a:endParaRPr lang="es-SV"/>
                </a:p>
              </c:txPr>
              <c:showLegendKey val="0"/>
              <c:showVal val="1"/>
              <c:showCatName val="1"/>
              <c:showSerName val="0"/>
              <c:showPercent val="1"/>
              <c:showBubbleSize val="0"/>
              <c:separator>
</c:separator>
            </c:dLbl>
            <c:dLbl>
              <c:idx val="3"/>
              <c:layout>
                <c:manualLayout>
                  <c:x val="-2.5947810242727923E-2"/>
                  <c:y val="0"/>
                </c:manualLayout>
              </c:layout>
              <c:showLegendKey val="0"/>
              <c:showVal val="1"/>
              <c:showCatName val="1"/>
              <c:showSerName val="0"/>
              <c:showPercent val="1"/>
              <c:showBubbleSize val="0"/>
              <c:separator>
</c:separator>
            </c:dLbl>
            <c:numFmt formatCode="0.0%" sourceLinked="0"/>
            <c:txPr>
              <a:bodyPr/>
              <a:lstStyle/>
              <a:p>
                <a:pPr>
                  <a:defRPr b="1"/>
                </a:pPr>
                <a:endParaRPr lang="es-SV"/>
              </a:p>
            </c:txPr>
            <c:showLegendKey val="0"/>
            <c:showVal val="1"/>
            <c:showCatName val="1"/>
            <c:showSerName val="0"/>
            <c:showPercent val="1"/>
            <c:showBubbleSize val="0"/>
            <c:separator>
</c:separator>
            <c:showLeaderLines val="1"/>
          </c:dLbls>
          <c:cat>
            <c:strRef>
              <c:f>'GRAFICOS 2009-2015'!$A$225:$A$227</c:f>
              <c:strCache>
                <c:ptCount val="3"/>
                <c:pt idx="0">
                  <c:v>VIVIENDA NUEVA</c:v>
                </c:pt>
                <c:pt idx="1">
                  <c:v>VIVIENDA USADA</c:v>
                </c:pt>
                <c:pt idx="2">
                  <c:v>OTRAS LÍNEAS</c:v>
                </c:pt>
              </c:strCache>
            </c:strRef>
          </c:cat>
          <c:val>
            <c:numRef>
              <c:f>'GRAFICOS 2009-2015'!$B$225:$B$227</c:f>
              <c:numCache>
                <c:formatCode>#,##0</c:formatCode>
                <c:ptCount val="3"/>
                <c:pt idx="0">
                  <c:v>19</c:v>
                </c:pt>
                <c:pt idx="1">
                  <c:v>90</c:v>
                </c:pt>
                <c:pt idx="2">
                  <c:v>28</c:v>
                </c:pt>
              </c:numCache>
            </c:numRef>
          </c:val>
        </c:ser>
        <c:dLbls>
          <c:showLegendKey val="0"/>
          <c:showVal val="0"/>
          <c:showCatName val="0"/>
          <c:showSerName val="0"/>
          <c:showPercent val="0"/>
          <c:showBubbleSize val="0"/>
          <c:showLeaderLines val="1"/>
        </c:dLbls>
      </c:pie3DChart>
      <c:spPr>
        <a:scene3d>
          <a:camera prst="orthographicFront"/>
          <a:lightRig rig="threePt" dir="t"/>
        </a:scene3d>
        <a:sp3d prstMaterial="matte"/>
      </c:spPr>
    </c:plotArea>
    <c:plotVisOnly val="1"/>
    <c:dispBlanksAs val="zero"/>
    <c:showDLblsOverMax val="0"/>
  </c:chart>
  <c:spPr>
    <a:noFill/>
    <a:ln>
      <a:noFill/>
    </a:ln>
  </c:spPr>
  <c:txPr>
    <a:bodyPr/>
    <a:lstStyle/>
    <a:p>
      <a:pPr>
        <a:defRPr>
          <a:latin typeface="Calibri" pitchFamily="34" charset="0"/>
          <a:cs typeface="Calibri" pitchFamily="34" charset="0"/>
        </a:defRPr>
      </a:pPr>
      <a:endParaRPr lang="es-SV"/>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layout>
        <c:manualLayout>
          <c:xMode val="edge"/>
          <c:yMode val="edge"/>
          <c:x val="0.27989835309873062"/>
          <c:y val="0.90199996448819042"/>
        </c:manualLayout>
      </c:layout>
      <c:overlay val="0"/>
      <c:txPr>
        <a:bodyPr/>
        <a:lstStyle/>
        <a:p>
          <a:pPr>
            <a:defRPr sz="1200"/>
          </a:pPr>
          <a:endParaRPr lang="es-SV"/>
        </a:p>
      </c:txPr>
    </c:title>
    <c:autoTitleDeleted val="0"/>
    <c:view3D>
      <c:rotX val="30"/>
      <c:hPercent val="20"/>
      <c:rotY val="326"/>
      <c:depthPercent val="50"/>
      <c:rAngAx val="0"/>
      <c:perspective val="20"/>
    </c:view3D>
    <c:floor>
      <c:thickness val="0"/>
    </c:floor>
    <c:sideWall>
      <c:thickness val="0"/>
    </c:sideWall>
    <c:backWall>
      <c:thickness val="0"/>
    </c:backWall>
    <c:plotArea>
      <c:layout>
        <c:manualLayout>
          <c:layoutTarget val="inner"/>
          <c:xMode val="edge"/>
          <c:yMode val="edge"/>
          <c:x val="3.3012368200719358E-2"/>
          <c:y val="5.175196646645758E-4"/>
          <c:w val="0.95025027656666883"/>
          <c:h val="0.90583610606944476"/>
        </c:manualLayout>
      </c:layout>
      <c:pie3DChart>
        <c:varyColors val="1"/>
        <c:ser>
          <c:idx val="0"/>
          <c:order val="0"/>
          <c:tx>
            <c:strRef>
              <c:f>'GRAFICOS 2009-2015'!$E$224</c:f>
              <c:strCache>
                <c:ptCount val="1"/>
                <c:pt idx="0">
                  <c:v>JUNIO 2014 - MAYO 2015</c:v>
                </c:pt>
              </c:strCache>
            </c:strRef>
          </c:tx>
          <c:dPt>
            <c:idx val="0"/>
            <c:bubble3D val="0"/>
            <c:spPr>
              <a:solidFill>
                <a:schemeClr val="accent1">
                  <a:lumMod val="20000"/>
                  <a:lumOff val="80000"/>
                </a:schemeClr>
              </a:solidFill>
            </c:spPr>
          </c:dPt>
          <c:dPt>
            <c:idx val="1"/>
            <c:bubble3D val="0"/>
            <c:spPr>
              <a:solidFill>
                <a:schemeClr val="tx2">
                  <a:lumMod val="60000"/>
                  <a:lumOff val="40000"/>
                </a:schemeClr>
              </a:solidFill>
            </c:spPr>
          </c:dPt>
          <c:dPt>
            <c:idx val="2"/>
            <c:bubble3D val="0"/>
            <c:spPr>
              <a:solidFill>
                <a:schemeClr val="accent1">
                  <a:lumMod val="75000"/>
                </a:schemeClr>
              </a:solidFill>
            </c:spPr>
          </c:dPt>
          <c:dLbls>
            <c:dLbl>
              <c:idx val="0"/>
              <c:layout>
                <c:manualLayout>
                  <c:x val="-0.214147073479553"/>
                  <c:y val="0.15949999372047269"/>
                </c:manualLayout>
              </c:layout>
              <c:showLegendKey val="0"/>
              <c:showVal val="1"/>
              <c:showCatName val="1"/>
              <c:showSerName val="0"/>
              <c:showPercent val="1"/>
              <c:showBubbleSize val="0"/>
              <c:separator>
</c:separator>
            </c:dLbl>
            <c:dLbl>
              <c:idx val="1"/>
              <c:layout>
                <c:manualLayout>
                  <c:x val="0.1850473207603866"/>
                  <c:y val="-0.23090428224786291"/>
                </c:manualLayout>
              </c:layout>
              <c:numFmt formatCode="0.0%" sourceLinked="0"/>
              <c:spPr/>
              <c:txPr>
                <a:bodyPr/>
                <a:lstStyle/>
                <a:p>
                  <a:pPr>
                    <a:defRPr b="1">
                      <a:solidFill>
                        <a:sysClr val="windowText" lastClr="000000"/>
                      </a:solidFill>
                    </a:defRPr>
                  </a:pPr>
                  <a:endParaRPr lang="es-SV"/>
                </a:p>
              </c:txPr>
              <c:showLegendKey val="0"/>
              <c:showVal val="1"/>
              <c:showCatName val="1"/>
              <c:showSerName val="0"/>
              <c:showPercent val="1"/>
              <c:showBubbleSize val="0"/>
              <c:separator>
</c:separator>
            </c:dLbl>
            <c:dLbl>
              <c:idx val="2"/>
              <c:layout>
                <c:manualLayout>
                  <c:x val="-0.18048823472989514"/>
                  <c:y val="4.0182911803822371E-2"/>
                </c:manualLayout>
              </c:layout>
              <c:showLegendKey val="0"/>
              <c:showVal val="1"/>
              <c:showCatName val="1"/>
              <c:showSerName val="0"/>
              <c:showPercent val="1"/>
              <c:showBubbleSize val="0"/>
              <c:separator>
</c:separator>
            </c:dLbl>
            <c:dLbl>
              <c:idx val="3"/>
              <c:layout>
                <c:manualLayout>
                  <c:x val="-2.5947810242727923E-2"/>
                  <c:y val="0"/>
                </c:manualLayout>
              </c:layout>
              <c:showLegendKey val="0"/>
              <c:showVal val="1"/>
              <c:showCatName val="1"/>
              <c:showSerName val="0"/>
              <c:showPercent val="1"/>
              <c:showBubbleSize val="0"/>
              <c:separator>
</c:separator>
            </c:dLbl>
            <c:numFmt formatCode="0.0%" sourceLinked="0"/>
            <c:txPr>
              <a:bodyPr/>
              <a:lstStyle/>
              <a:p>
                <a:pPr>
                  <a:defRPr b="1"/>
                </a:pPr>
                <a:endParaRPr lang="es-SV"/>
              </a:p>
            </c:txPr>
            <c:showLegendKey val="0"/>
            <c:showVal val="1"/>
            <c:showCatName val="1"/>
            <c:showSerName val="0"/>
            <c:showPercent val="1"/>
            <c:showBubbleSize val="0"/>
            <c:separator>
</c:separator>
            <c:showLeaderLines val="1"/>
          </c:dLbls>
          <c:cat>
            <c:strRef>
              <c:f>'GRAFICOS 2009-2015'!$A$225:$A$227</c:f>
              <c:strCache>
                <c:ptCount val="3"/>
                <c:pt idx="0">
                  <c:v>VIVIENDA NUEVA</c:v>
                </c:pt>
                <c:pt idx="1">
                  <c:v>VIVIENDA USADA</c:v>
                </c:pt>
                <c:pt idx="2">
                  <c:v>OTRAS LÍNEAS</c:v>
                </c:pt>
              </c:strCache>
            </c:strRef>
          </c:cat>
          <c:val>
            <c:numRef>
              <c:f>'GRAFICOS 2009-2015'!$E$225:$E$227</c:f>
              <c:numCache>
                <c:formatCode>#,##0</c:formatCode>
                <c:ptCount val="3"/>
                <c:pt idx="0">
                  <c:v>130</c:v>
                </c:pt>
                <c:pt idx="1">
                  <c:v>110</c:v>
                </c:pt>
                <c:pt idx="2">
                  <c:v>17</c:v>
                </c:pt>
              </c:numCache>
            </c:numRef>
          </c:val>
        </c:ser>
        <c:dLbls>
          <c:showLegendKey val="0"/>
          <c:showVal val="0"/>
          <c:showCatName val="0"/>
          <c:showSerName val="0"/>
          <c:showPercent val="0"/>
          <c:showBubbleSize val="0"/>
          <c:showLeaderLines val="1"/>
        </c:dLbls>
      </c:pie3DChart>
      <c:spPr>
        <a:scene3d>
          <a:camera prst="orthographicFront"/>
          <a:lightRig rig="threePt" dir="t"/>
        </a:scene3d>
        <a:sp3d prstMaterial="matte"/>
      </c:spPr>
    </c:plotArea>
    <c:plotVisOnly val="1"/>
    <c:dispBlanksAs val="zero"/>
    <c:showDLblsOverMax val="0"/>
  </c:chart>
  <c:spPr>
    <a:noFill/>
    <a:ln>
      <a:noFill/>
    </a:ln>
  </c:spPr>
  <c:txPr>
    <a:bodyPr/>
    <a:lstStyle/>
    <a:p>
      <a:pPr>
        <a:defRPr>
          <a:latin typeface="Calibri" pitchFamily="34" charset="0"/>
          <a:cs typeface="Calibri" pitchFamily="34" charset="0"/>
        </a:defRPr>
      </a:pPr>
      <a:endParaRPr lang="es-SV"/>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sz="1100"/>
            </a:pPr>
            <a:r>
              <a:rPr lang="es-SV" dirty="0" smtClean="0"/>
              <a:t>NOVIEMBRE </a:t>
            </a:r>
            <a:r>
              <a:rPr lang="es-SV" dirty="0"/>
              <a:t>2014 - MAYO 2015</a:t>
            </a:r>
          </a:p>
        </c:rich>
      </c:tx>
      <c:layout>
        <c:manualLayout>
          <c:xMode val="edge"/>
          <c:yMode val="edge"/>
          <c:x val="0.31649076227940909"/>
          <c:y val="0.89414376424883157"/>
        </c:manualLayout>
      </c:layout>
      <c:overlay val="0"/>
    </c:title>
    <c:autoTitleDeleted val="0"/>
    <c:view3D>
      <c:rotX val="25"/>
      <c:hPercent val="10"/>
      <c:rotY val="20"/>
      <c:depthPercent val="100"/>
      <c:rAngAx val="0"/>
      <c:perspective val="10"/>
    </c:view3D>
    <c:floor>
      <c:thickness val="0"/>
    </c:floor>
    <c:sideWall>
      <c:thickness val="0"/>
    </c:sideWall>
    <c:backWall>
      <c:thickness val="0"/>
    </c:backWall>
    <c:plotArea>
      <c:layout>
        <c:manualLayout>
          <c:layoutTarget val="inner"/>
          <c:xMode val="edge"/>
          <c:yMode val="edge"/>
          <c:x val="0"/>
          <c:y val="8.9598683134995555E-2"/>
          <c:w val="1"/>
          <c:h val="0.72863200829814356"/>
        </c:manualLayout>
      </c:layout>
      <c:pie3DChart>
        <c:varyColors val="1"/>
        <c:ser>
          <c:idx val="0"/>
          <c:order val="0"/>
          <c:tx>
            <c:strRef>
              <c:f>'GRAFICOS 2009-2015'!$E$178</c:f>
              <c:strCache>
                <c:ptCount val="1"/>
                <c:pt idx="0">
                  <c:v>JUNIO 2014 - MAYO 2015</c:v>
                </c:pt>
              </c:strCache>
            </c:strRef>
          </c:tx>
          <c:spPr>
            <a:scene3d>
              <a:camera prst="orthographicFront"/>
              <a:lightRig rig="contrasting" dir="t">
                <a:rot lat="0" lon="0" rev="1500000"/>
              </a:lightRig>
            </a:scene3d>
            <a:sp3d prstMaterial="metal">
              <a:bevelT w="88900" h="88900"/>
            </a:sp3d>
          </c:spPr>
          <c:explosion val="9"/>
          <c:dPt>
            <c:idx val="0"/>
            <c:bubble3D val="0"/>
            <c:explosion val="0"/>
            <c:spPr>
              <a:solidFill>
                <a:schemeClr val="tx2">
                  <a:lumMod val="60000"/>
                  <a:lumOff val="40000"/>
                </a:schemeClr>
              </a:solidFill>
              <a:scene3d>
                <a:camera prst="orthographicFront"/>
                <a:lightRig rig="contrasting" dir="t">
                  <a:rot lat="0" lon="0" rev="1500000"/>
                </a:lightRig>
              </a:scene3d>
              <a:sp3d prstMaterial="metal">
                <a:bevelT w="88900" h="88900"/>
              </a:sp3d>
            </c:spPr>
          </c:dPt>
          <c:dPt>
            <c:idx val="1"/>
            <c:bubble3D val="0"/>
            <c:spPr>
              <a:solidFill>
                <a:srgbClr val="FFC000"/>
              </a:solidFill>
              <a:scene3d>
                <a:camera prst="orthographicFront"/>
                <a:lightRig rig="contrasting" dir="t">
                  <a:rot lat="0" lon="0" rev="1500000"/>
                </a:lightRig>
              </a:scene3d>
              <a:sp3d prstMaterial="metal">
                <a:bevelT w="88900" h="88900"/>
              </a:sp3d>
            </c:spPr>
          </c:dPt>
          <c:dLbls>
            <c:dLbl>
              <c:idx val="0"/>
              <c:layout/>
              <c:numFmt formatCode="0.0%" sourceLinked="0"/>
              <c:spPr/>
              <c:txPr>
                <a:bodyPr/>
                <a:lstStyle/>
                <a:p>
                  <a:pPr>
                    <a:defRPr sz="1050" b="1">
                      <a:solidFill>
                        <a:schemeClr val="bg1"/>
                      </a:solidFill>
                    </a:defRPr>
                  </a:pPr>
                  <a:endParaRPr lang="es-SV"/>
                </a:p>
              </c:txPr>
              <c:showLegendKey val="0"/>
              <c:showVal val="0"/>
              <c:showCatName val="1"/>
              <c:showSerName val="0"/>
              <c:showPercent val="1"/>
              <c:showBubbleSize val="0"/>
            </c:dLbl>
            <c:dLbl>
              <c:idx val="1"/>
              <c:layout>
                <c:manualLayout>
                  <c:x val="0.23465357025417433"/>
                  <c:y val="-0.18554900137174102"/>
                </c:manualLayout>
              </c:layout>
              <c:showLegendKey val="0"/>
              <c:showVal val="0"/>
              <c:showCatName val="1"/>
              <c:showSerName val="0"/>
              <c:showPercent val="1"/>
              <c:showBubbleSize val="0"/>
              <c:separator>
</c:separator>
            </c:dLbl>
            <c:numFmt formatCode="0.0%" sourceLinked="0"/>
            <c:txPr>
              <a:bodyPr/>
              <a:lstStyle/>
              <a:p>
                <a:pPr>
                  <a:defRPr sz="1050" b="1"/>
                </a:pPr>
                <a:endParaRPr lang="es-SV"/>
              </a:p>
            </c:txPr>
            <c:showLegendKey val="0"/>
            <c:showVal val="0"/>
            <c:showCatName val="1"/>
            <c:showSerName val="0"/>
            <c:showPercent val="1"/>
            <c:showBubbleSize val="0"/>
            <c:separator>
</c:separator>
            <c:showLeaderLines val="1"/>
          </c:dLbls>
          <c:cat>
            <c:strRef>
              <c:f>'GRAFICOS 2009-2015'!$A$179:$A$180</c:f>
              <c:strCache>
                <c:ptCount val="2"/>
                <c:pt idx="0">
                  <c:v>VIVIENDA NUEVA</c:v>
                </c:pt>
                <c:pt idx="1">
                  <c:v>VIVIENDA USADA</c:v>
                </c:pt>
              </c:strCache>
            </c:strRef>
          </c:cat>
          <c:val>
            <c:numRef>
              <c:f>'GRAFICOS 2009-2015'!$E$179:$E$180</c:f>
              <c:numCache>
                <c:formatCode>#,##0</c:formatCode>
                <c:ptCount val="2"/>
                <c:pt idx="0">
                  <c:v>125</c:v>
                </c:pt>
                <c:pt idx="1">
                  <c:v>388</c:v>
                </c:pt>
              </c:numCache>
            </c:numRef>
          </c:val>
        </c:ser>
        <c:dLbls>
          <c:showLegendKey val="0"/>
          <c:showVal val="0"/>
          <c:showCatName val="1"/>
          <c:showSerName val="0"/>
          <c:showPercent val="0"/>
          <c:showBubbleSize val="0"/>
          <c:showLeaderLines val="1"/>
        </c:dLbls>
      </c:pie3DChart>
    </c:plotArea>
    <c:plotVisOnly val="1"/>
    <c:dispBlanksAs val="zero"/>
    <c:showDLblsOverMax val="0"/>
  </c:chart>
  <c:spPr>
    <a:noFill/>
    <a:ln>
      <a:noFill/>
    </a:ln>
  </c:spPr>
  <c:txPr>
    <a:bodyPr/>
    <a:lstStyle/>
    <a:p>
      <a:pPr>
        <a:defRPr>
          <a:latin typeface="Calibri" pitchFamily="34" charset="0"/>
          <a:cs typeface="Calibri" pitchFamily="34" charset="0"/>
        </a:defRPr>
      </a:pPr>
      <a:endParaRPr lang="es-SV"/>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05555555555556"/>
          <c:y val="2.5462962962962962E-2"/>
          <c:w val="0.56666666666666665"/>
          <c:h val="0.94444444444444442"/>
        </c:manualLayout>
      </c:layout>
      <c:pieChart>
        <c:varyColors val="1"/>
        <c:ser>
          <c:idx val="0"/>
          <c:order val="0"/>
          <c:explosion val="25"/>
          <c:dLbls>
            <c:dLbl>
              <c:idx val="1"/>
              <c:layout>
                <c:manualLayout>
                  <c:x val="0.19894936446848688"/>
                  <c:y val="-7.8821599187391872E-2"/>
                </c:manualLayout>
              </c:layout>
              <c:showLegendKey val="0"/>
              <c:showVal val="1"/>
              <c:showCatName val="1"/>
              <c:showSerName val="0"/>
              <c:showPercent val="0"/>
              <c:showBubbleSize val="0"/>
              <c:separator>
</c:separator>
            </c:dLbl>
            <c:txPr>
              <a:bodyPr/>
              <a:lstStyle/>
              <a:p>
                <a:pPr>
                  <a:defRPr b="1"/>
                </a:pPr>
                <a:endParaRPr lang="es-SV"/>
              </a:p>
            </c:txPr>
            <c:showLegendKey val="0"/>
            <c:showVal val="1"/>
            <c:showCatName val="1"/>
            <c:showSerName val="0"/>
            <c:showPercent val="0"/>
            <c:showBubbleSize val="0"/>
            <c:separator>
</c:separator>
            <c:showLeaderLines val="1"/>
          </c:dLbls>
          <c:cat>
            <c:strRef>
              <c:f>Hoja1!$A$3:$A$4</c:f>
              <c:strCache>
                <c:ptCount val="2"/>
                <c:pt idx="0">
                  <c:v>SEGURO DE DEUDA</c:v>
                </c:pt>
                <c:pt idx="1">
                  <c:v>SEGURO DE DAÑOS</c:v>
                </c:pt>
              </c:strCache>
            </c:strRef>
          </c:cat>
          <c:val>
            <c:numRef>
              <c:f>Hoja1!$B$3:$B$4</c:f>
              <c:numCache>
                <c:formatCode>#,##0</c:formatCode>
                <c:ptCount val="2"/>
                <c:pt idx="0" formatCode="General">
                  <c:v>343</c:v>
                </c:pt>
                <c:pt idx="1">
                  <c:v>5998</c:v>
                </c:pt>
              </c:numCache>
            </c:numRef>
          </c:val>
        </c:ser>
        <c:dLbls>
          <c:showLegendKey val="0"/>
          <c:showVal val="1"/>
          <c:showCatName val="1"/>
          <c:showSerName val="0"/>
          <c:showPercent val="0"/>
          <c:showBubbleSize val="0"/>
          <c:showLeaderLines val="1"/>
        </c:dLbls>
        <c:firstSliceAng val="63"/>
      </c:pieChart>
    </c:plotArea>
    <c:plotVisOnly val="1"/>
    <c:dispBlanksAs val="gap"/>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35"/>
      <c:depthPercent val="80"/>
      <c:rAngAx val="1"/>
    </c:view3D>
    <c:floor>
      <c:thickness val="0"/>
      <c:spPr>
        <a:solidFill>
          <a:schemeClr val="bg1">
            <a:lumMod val="95000"/>
            <a:alpha val="60000"/>
          </a:schemeClr>
        </a:solidFill>
        <a:scene3d>
          <a:camera prst="orthographicFront"/>
          <a:lightRig rig="threePt" dir="t"/>
        </a:scene3d>
        <a:sp3d prstMaterial="softEdge">
          <a:contourClr>
            <a:srgbClr val="000000"/>
          </a:contourClr>
        </a:sp3d>
      </c:spPr>
    </c:floor>
    <c:sideWall>
      <c:thickness val="0"/>
    </c:sideWall>
    <c:backWall>
      <c:thickness val="0"/>
    </c:backWall>
    <c:plotArea>
      <c:layout>
        <c:manualLayout>
          <c:layoutTarget val="inner"/>
          <c:xMode val="edge"/>
          <c:yMode val="edge"/>
          <c:x val="0.14064306673618426"/>
          <c:y val="5.4095414973545128E-2"/>
          <c:w val="0.8499808538118222"/>
          <c:h val="0.82162922165372765"/>
        </c:manualLayout>
      </c:layout>
      <c:bar3DChart>
        <c:barDir val="col"/>
        <c:grouping val="clustered"/>
        <c:varyColors val="0"/>
        <c:ser>
          <c:idx val="0"/>
          <c:order val="0"/>
          <c:spPr>
            <a:solidFill>
              <a:srgbClr val="1F497D">
                <a:lumMod val="40000"/>
                <a:lumOff val="60000"/>
                <a:alpha val="70000"/>
              </a:srgbClr>
            </a:solidFill>
            <a:ln>
              <a:noFill/>
            </a:ln>
            <a:scene3d>
              <a:camera prst="orthographicFront"/>
              <a:lightRig rig="threePt" dir="t"/>
            </a:scene3d>
            <a:sp3d prstMaterial="flat">
              <a:bevelT w="0" h="0"/>
              <a:bevelB w="0" h="0"/>
            </a:sp3d>
          </c:spPr>
          <c:invertIfNegative val="0"/>
          <c:dLbls>
            <c:dLbl>
              <c:idx val="0"/>
              <c:layout>
                <c:manualLayout>
                  <c:x val="1.7962078811713845E-2"/>
                  <c:y val="0.16012578790144066"/>
                </c:manualLayout>
              </c:layout>
              <c:spPr/>
              <c:txPr>
                <a:bodyPr rot="0" vert="horz"/>
                <a:lstStyle/>
                <a:p>
                  <a:pPr>
                    <a:defRPr sz="1600" b="1" i="0" u="none" strike="noStrike" baseline="0">
                      <a:solidFill>
                        <a:sysClr val="windowText" lastClr="000000"/>
                      </a:solidFill>
                      <a:latin typeface="Calibri"/>
                      <a:ea typeface="Calibri"/>
                      <a:cs typeface="Calibri"/>
                    </a:defRPr>
                  </a:pPr>
                  <a:endParaRPr lang="es-SV"/>
                </a:p>
              </c:txPr>
              <c:showLegendKey val="0"/>
              <c:showVal val="1"/>
              <c:showCatName val="0"/>
              <c:showSerName val="0"/>
              <c:showPercent val="0"/>
              <c:showBubbleSize val="0"/>
            </c:dLbl>
            <c:dLbl>
              <c:idx val="1"/>
              <c:layout>
                <c:manualLayout>
                  <c:x val="2.0989616671010177E-2"/>
                  <c:y val="0.16229097160209777"/>
                </c:manualLayout>
              </c:layout>
              <c:showLegendKey val="0"/>
              <c:showVal val="1"/>
              <c:showCatName val="0"/>
              <c:showSerName val="0"/>
              <c:showPercent val="0"/>
              <c:showBubbleSize val="0"/>
            </c:dLbl>
            <c:dLbl>
              <c:idx val="2"/>
              <c:layout>
                <c:manualLayout>
                  <c:x val="2.09616853117718E-2"/>
                  <c:y val="0.1823790042263804"/>
                </c:manualLayout>
              </c:layout>
              <c:showLegendKey val="0"/>
              <c:showVal val="1"/>
              <c:showCatName val="0"/>
              <c:showSerName val="0"/>
              <c:showPercent val="0"/>
              <c:showBubbleSize val="0"/>
            </c:dLbl>
            <c:dLbl>
              <c:idx val="3"/>
              <c:layout>
                <c:manualLayout>
                  <c:x val="1.7707374346412345E-2"/>
                  <c:y val="0.15415853435061214"/>
                </c:manualLayout>
              </c:layout>
              <c:showLegendKey val="0"/>
              <c:showVal val="1"/>
              <c:showCatName val="0"/>
              <c:showSerName val="0"/>
              <c:showPercent val="0"/>
              <c:showBubbleSize val="0"/>
            </c:dLbl>
            <c:dLbl>
              <c:idx val="4"/>
              <c:layout>
                <c:manualLayout>
                  <c:x val="2.3815239944104366E-2"/>
                  <c:y val="-2.6667977062377685E-2"/>
                </c:manualLayout>
              </c:layout>
              <c:showLegendKey val="0"/>
              <c:showVal val="1"/>
              <c:showCatName val="0"/>
              <c:showSerName val="0"/>
              <c:showPercent val="0"/>
              <c:showBubbleSize val="0"/>
            </c:dLbl>
            <c:txPr>
              <a:bodyPr/>
              <a:lstStyle/>
              <a:p>
                <a:pPr>
                  <a:defRPr sz="1600" b="1" i="0" u="none" strike="noStrike" baseline="0">
                    <a:solidFill>
                      <a:sysClr val="windowText" lastClr="000000"/>
                    </a:solidFill>
                    <a:latin typeface="Calibri"/>
                    <a:ea typeface="Calibri"/>
                    <a:cs typeface="Calibri"/>
                  </a:defRPr>
                </a:pPr>
                <a:endParaRPr lang="es-SV"/>
              </a:p>
            </c:txPr>
            <c:showLegendKey val="0"/>
            <c:showVal val="1"/>
            <c:showCatName val="0"/>
            <c:showSerName val="0"/>
            <c:showPercent val="0"/>
            <c:showBubbleSize val="0"/>
            <c:showLeaderLines val="0"/>
          </c:dLbls>
          <c:cat>
            <c:strRef>
              <c:f>'CARTERA HIPOTECARIA'!$A$50:$A$51</c:f>
              <c:strCache>
                <c:ptCount val="2"/>
                <c:pt idx="0">
                  <c:v>JUNIO 2009 - MAYO 2010</c:v>
                </c:pt>
                <c:pt idx="1">
                  <c:v>JUNIO 2014 - MAYO 2015</c:v>
                </c:pt>
              </c:strCache>
            </c:strRef>
          </c:cat>
          <c:val>
            <c:numRef>
              <c:f>'CARTERA HIPOTECARIA'!$B$50:$B$51</c:f>
              <c:numCache>
                <c:formatCode>"$"#,##0.00_);[Red]\("$"#,##0.00\)</c:formatCode>
                <c:ptCount val="2"/>
                <c:pt idx="0">
                  <c:v>103.14717155</c:v>
                </c:pt>
                <c:pt idx="1">
                  <c:v>129.20347104999999</c:v>
                </c:pt>
              </c:numCache>
            </c:numRef>
          </c:val>
        </c:ser>
        <c:dLbls>
          <c:showLegendKey val="0"/>
          <c:showVal val="0"/>
          <c:showCatName val="0"/>
          <c:showSerName val="0"/>
          <c:showPercent val="0"/>
          <c:showBubbleSize val="0"/>
        </c:dLbls>
        <c:gapWidth val="59"/>
        <c:gapDepth val="0"/>
        <c:shape val="cylinder"/>
        <c:axId val="163746560"/>
        <c:axId val="163748096"/>
        <c:axId val="0"/>
      </c:bar3DChart>
      <c:catAx>
        <c:axId val="163746560"/>
        <c:scaling>
          <c:orientation val="minMax"/>
        </c:scaling>
        <c:delete val="0"/>
        <c:axPos val="b"/>
        <c:numFmt formatCode="General" sourceLinked="1"/>
        <c:majorTickMark val="out"/>
        <c:minorTickMark val="none"/>
        <c:tickLblPos val="nextTo"/>
        <c:txPr>
          <a:bodyPr rot="0" vert="horz"/>
          <a:lstStyle/>
          <a:p>
            <a:pPr>
              <a:defRPr sz="1100" b="1" i="0" u="none" strike="noStrike" baseline="0">
                <a:solidFill>
                  <a:srgbClr val="000000"/>
                </a:solidFill>
                <a:latin typeface="Calibri"/>
                <a:ea typeface="Calibri"/>
                <a:cs typeface="Calibri"/>
              </a:defRPr>
            </a:pPr>
            <a:endParaRPr lang="es-SV"/>
          </a:p>
        </c:txPr>
        <c:crossAx val="163748096"/>
        <c:crosses val="autoZero"/>
        <c:auto val="1"/>
        <c:lblAlgn val="ctr"/>
        <c:lblOffset val="100"/>
        <c:noMultiLvlLbl val="0"/>
      </c:catAx>
      <c:valAx>
        <c:axId val="163748096"/>
        <c:scaling>
          <c:orientation val="minMax"/>
        </c:scaling>
        <c:delete val="1"/>
        <c:axPos val="l"/>
        <c:numFmt formatCode="&quot;$&quot;#,##0.00_);[Red]\(&quot;$&quot;#,##0.00\)" sourceLinked="1"/>
        <c:majorTickMark val="out"/>
        <c:minorTickMark val="none"/>
        <c:tickLblPos val="nextTo"/>
        <c:crossAx val="163746560"/>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es-SV"/>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spPr>
        <a:solidFill>
          <a:srgbClr val="FFC000"/>
        </a:solidFill>
      </c:spPr>
    </c:floor>
    <c:sideWall>
      <c:thickness val="0"/>
    </c:sideWall>
    <c:backWall>
      <c:thickness val="0"/>
    </c:backWall>
    <c:plotArea>
      <c:layout/>
      <c:bar3DChart>
        <c:barDir val="col"/>
        <c:grouping val="stacked"/>
        <c:varyColors val="0"/>
        <c:ser>
          <c:idx val="0"/>
          <c:order val="0"/>
          <c:tx>
            <c:strRef>
              <c:f>'GRAFICOS 2009-2015'!$A$8</c:f>
              <c:strCache>
                <c:ptCount val="1"/>
                <c:pt idx="0">
                  <c:v>CRÉDITOS</c:v>
                </c:pt>
              </c:strCache>
            </c:strRef>
          </c:tx>
          <c:invertIfNegative val="0"/>
          <c:dLbls>
            <c:dLbl>
              <c:idx val="0"/>
              <c:layout>
                <c:manualLayout>
                  <c:x val="3.6111111111111108E-2"/>
                  <c:y val="-2.7777777777777776E-2"/>
                </c:manualLayout>
              </c:layout>
              <c:showLegendKey val="0"/>
              <c:showVal val="1"/>
              <c:showCatName val="0"/>
              <c:showSerName val="0"/>
              <c:showPercent val="0"/>
              <c:showBubbleSize val="0"/>
              <c:separator>
</c:separator>
            </c:dLbl>
            <c:dLbl>
              <c:idx val="1"/>
              <c:layout>
                <c:manualLayout>
                  <c:x val="4.6160275120946156E-2"/>
                  <c:y val="-0.23016988627279897"/>
                </c:manualLayout>
              </c:layout>
              <c:showLegendKey val="0"/>
              <c:showVal val="1"/>
              <c:showCatName val="0"/>
              <c:showSerName val="0"/>
              <c:showPercent val="0"/>
              <c:showBubbleSize val="0"/>
              <c:separator>
</c:separator>
            </c:dLbl>
            <c:txPr>
              <a:bodyPr/>
              <a:lstStyle/>
              <a:p>
                <a:pPr>
                  <a:defRPr sz="1400" b="1"/>
                </a:pPr>
                <a:endParaRPr lang="es-SV"/>
              </a:p>
            </c:txPr>
            <c:showLegendKey val="0"/>
            <c:showVal val="1"/>
            <c:showCatName val="0"/>
            <c:showSerName val="0"/>
            <c:showPercent val="0"/>
            <c:showBubbleSize val="0"/>
            <c:separator>
</c:separator>
            <c:showLeaderLines val="0"/>
          </c:dLbls>
          <c:cat>
            <c:strRef>
              <c:f>'GRAFICOS 2009-2015'!$E$7:$F$7</c:f>
              <c:strCache>
                <c:ptCount val="2"/>
                <c:pt idx="0">
                  <c:v>JUNIO 2009 - MAYO 2010</c:v>
                </c:pt>
                <c:pt idx="1">
                  <c:v>JUNIO 2014 - MAYO 2015</c:v>
                </c:pt>
              </c:strCache>
            </c:strRef>
          </c:cat>
          <c:val>
            <c:numRef>
              <c:f>'GRAFICOS 2009-2015'!$E$10:$F$10</c:f>
              <c:numCache>
                <c:formatCode>"$"#,##0.00_);[Red]\("$"#,##0.00\)</c:formatCode>
                <c:ptCount val="2"/>
                <c:pt idx="0">
                  <c:v>94.558111049999994</c:v>
                </c:pt>
                <c:pt idx="1">
                  <c:v>114.52506335</c:v>
                </c:pt>
              </c:numCache>
            </c:numRef>
          </c:val>
        </c:ser>
        <c:dLbls>
          <c:showLegendKey val="0"/>
          <c:showVal val="1"/>
          <c:showCatName val="0"/>
          <c:showSerName val="0"/>
          <c:showPercent val="0"/>
          <c:showBubbleSize val="0"/>
        </c:dLbls>
        <c:gapWidth val="75"/>
        <c:shape val="cylinder"/>
        <c:axId val="80679296"/>
        <c:axId val="81261696"/>
        <c:axId val="0"/>
      </c:bar3DChart>
      <c:catAx>
        <c:axId val="80679296"/>
        <c:scaling>
          <c:orientation val="minMax"/>
        </c:scaling>
        <c:delete val="0"/>
        <c:axPos val="b"/>
        <c:majorTickMark val="none"/>
        <c:minorTickMark val="none"/>
        <c:tickLblPos val="nextTo"/>
        <c:crossAx val="81261696"/>
        <c:crosses val="autoZero"/>
        <c:auto val="1"/>
        <c:lblAlgn val="ctr"/>
        <c:lblOffset val="100"/>
        <c:noMultiLvlLbl val="0"/>
      </c:catAx>
      <c:valAx>
        <c:axId val="81261696"/>
        <c:scaling>
          <c:orientation val="minMax"/>
          <c:min val="0"/>
        </c:scaling>
        <c:delete val="1"/>
        <c:axPos val="l"/>
        <c:numFmt formatCode="&quot;$&quot;#,##0.00_);[Red]\(&quot;$&quot;#,##0.00\)" sourceLinked="1"/>
        <c:majorTickMark val="out"/>
        <c:minorTickMark val="none"/>
        <c:tickLblPos val="nextTo"/>
        <c:crossAx val="80679296"/>
        <c:crosses val="autoZero"/>
        <c:crossBetween val="between"/>
      </c:valAx>
      <c:spPr>
        <a:noFill/>
      </c:spPr>
    </c:plotArea>
    <c:plotVisOnly val="1"/>
    <c:dispBlanksAs val="gap"/>
    <c:showDLblsOverMax val="0"/>
  </c:chart>
  <c:spPr>
    <a:noFill/>
  </c:sp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969411497265423E-2"/>
          <c:y val="3.6445592105211665E-2"/>
          <c:w val="0.77613987765427128"/>
          <c:h val="0.7165354721008601"/>
        </c:manualLayout>
      </c:layout>
      <c:barChart>
        <c:barDir val="col"/>
        <c:grouping val="clustered"/>
        <c:varyColors val="0"/>
        <c:ser>
          <c:idx val="0"/>
          <c:order val="0"/>
          <c:tx>
            <c:strRef>
              <c:f>'CARTERA HIPOTECARIA'!$A$7</c:f>
              <c:strCache>
                <c:ptCount val="1"/>
                <c:pt idx="0">
                  <c:v>NUMERO</c:v>
                </c:pt>
              </c:strCache>
            </c:strRef>
          </c:tx>
          <c:spPr>
            <a:solidFill>
              <a:schemeClr val="tx2">
                <a:lumMod val="40000"/>
                <a:lumOff val="60000"/>
              </a:schemeClr>
            </a:solidFill>
          </c:spPr>
          <c:invertIfNegative val="0"/>
          <c:dLbls>
            <c:dLblPos val="ctr"/>
            <c:showLegendKey val="0"/>
            <c:showVal val="1"/>
            <c:showCatName val="0"/>
            <c:showSerName val="0"/>
            <c:showPercent val="0"/>
            <c:showBubbleSize val="0"/>
            <c:showLeaderLines val="0"/>
          </c:dLbls>
          <c:cat>
            <c:strRef>
              <c:f>'CARTERA HIPOTECARIA'!$B$6:$C$6</c:f>
              <c:strCache>
                <c:ptCount val="2"/>
                <c:pt idx="0">
                  <c:v>MAYO DE 2010</c:v>
                </c:pt>
                <c:pt idx="1">
                  <c:v>MAYO DE 2015</c:v>
                </c:pt>
              </c:strCache>
            </c:strRef>
          </c:cat>
          <c:val>
            <c:numRef>
              <c:f>'CARTERA HIPOTECARIA'!$B$7:$C$7</c:f>
              <c:numCache>
                <c:formatCode>#,##0</c:formatCode>
                <c:ptCount val="2"/>
                <c:pt idx="0">
                  <c:v>120254</c:v>
                </c:pt>
                <c:pt idx="1">
                  <c:v>122733</c:v>
                </c:pt>
              </c:numCache>
            </c:numRef>
          </c:val>
        </c:ser>
        <c:dLbls>
          <c:showLegendKey val="0"/>
          <c:showVal val="0"/>
          <c:showCatName val="0"/>
          <c:showSerName val="0"/>
          <c:showPercent val="0"/>
          <c:showBubbleSize val="0"/>
        </c:dLbls>
        <c:gapWidth val="31"/>
        <c:axId val="163886208"/>
        <c:axId val="163887744"/>
      </c:barChart>
      <c:lineChart>
        <c:grouping val="standard"/>
        <c:varyColors val="0"/>
        <c:ser>
          <c:idx val="1"/>
          <c:order val="1"/>
          <c:tx>
            <c:strRef>
              <c:f>'CARTERA HIPOTECARIA'!$A$8</c:f>
              <c:strCache>
                <c:ptCount val="1"/>
                <c:pt idx="0">
                  <c:v>SALDO EN MILLONES DE $</c:v>
                </c:pt>
              </c:strCache>
            </c:strRef>
          </c:tx>
          <c:spPr>
            <a:ln>
              <a:solidFill>
                <a:srgbClr val="00B0F0"/>
              </a:solidFill>
            </a:ln>
          </c:spPr>
          <c:marker>
            <c:symbol val="square"/>
            <c:size val="13"/>
            <c:spPr>
              <a:solidFill>
                <a:srgbClr val="00B0F0"/>
              </a:solidFill>
              <a:ln>
                <a:solidFill>
                  <a:srgbClr val="00B0F0"/>
                </a:solidFill>
              </a:ln>
            </c:spPr>
          </c:marker>
          <c:dLbls>
            <c:dLblPos val="t"/>
            <c:showLegendKey val="0"/>
            <c:showVal val="1"/>
            <c:showCatName val="0"/>
            <c:showSerName val="0"/>
            <c:showPercent val="0"/>
            <c:showBubbleSize val="0"/>
            <c:showLeaderLines val="0"/>
          </c:dLbls>
          <c:cat>
            <c:strRef>
              <c:f>'CARTERA HIPOTECARIA'!$B$6:$C$6</c:f>
              <c:strCache>
                <c:ptCount val="2"/>
                <c:pt idx="0">
                  <c:v>MAYO DE 2010</c:v>
                </c:pt>
                <c:pt idx="1">
                  <c:v>MAYO DE 2015</c:v>
                </c:pt>
              </c:strCache>
            </c:strRef>
          </c:cat>
          <c:val>
            <c:numRef>
              <c:f>'CARTERA HIPOTECARIA'!$B$8:$C$8</c:f>
              <c:numCache>
                <c:formatCode>_("$"* #,##0.00_);_("$"* \(#,##0.00\);_("$"* "-"??_);_(@_)</c:formatCode>
                <c:ptCount val="2"/>
                <c:pt idx="0">
                  <c:v>940.5</c:v>
                </c:pt>
                <c:pt idx="1">
                  <c:v>1108.85154347</c:v>
                </c:pt>
              </c:numCache>
            </c:numRef>
          </c:val>
          <c:smooth val="0"/>
        </c:ser>
        <c:dLbls>
          <c:showLegendKey val="0"/>
          <c:showVal val="0"/>
          <c:showCatName val="0"/>
          <c:showSerName val="0"/>
          <c:showPercent val="0"/>
          <c:showBubbleSize val="0"/>
        </c:dLbls>
        <c:marker val="1"/>
        <c:smooth val="0"/>
        <c:axId val="163903360"/>
        <c:axId val="163901824"/>
      </c:lineChart>
      <c:catAx>
        <c:axId val="163886208"/>
        <c:scaling>
          <c:orientation val="minMax"/>
        </c:scaling>
        <c:delete val="0"/>
        <c:axPos val="b"/>
        <c:majorTickMark val="none"/>
        <c:minorTickMark val="none"/>
        <c:tickLblPos val="nextTo"/>
        <c:crossAx val="163887744"/>
        <c:crosses val="autoZero"/>
        <c:auto val="1"/>
        <c:lblAlgn val="ctr"/>
        <c:lblOffset val="100"/>
        <c:noMultiLvlLbl val="0"/>
      </c:catAx>
      <c:valAx>
        <c:axId val="163887744"/>
        <c:scaling>
          <c:orientation val="minMax"/>
          <c:min val="0"/>
        </c:scaling>
        <c:delete val="0"/>
        <c:axPos val="l"/>
        <c:numFmt formatCode="#,##0" sourceLinked="1"/>
        <c:majorTickMark val="none"/>
        <c:minorTickMark val="none"/>
        <c:tickLblPos val="nextTo"/>
        <c:spPr>
          <a:ln>
            <a:solidFill>
              <a:schemeClr val="bg1"/>
            </a:solidFill>
          </a:ln>
        </c:spPr>
        <c:txPr>
          <a:bodyPr/>
          <a:lstStyle/>
          <a:p>
            <a:pPr>
              <a:defRPr sz="100">
                <a:solidFill>
                  <a:schemeClr val="bg1"/>
                </a:solidFill>
              </a:defRPr>
            </a:pPr>
            <a:endParaRPr lang="es-SV"/>
          </a:p>
        </c:txPr>
        <c:crossAx val="163886208"/>
        <c:crosses val="autoZero"/>
        <c:crossBetween val="between"/>
      </c:valAx>
      <c:valAx>
        <c:axId val="163901824"/>
        <c:scaling>
          <c:orientation val="minMax"/>
          <c:min val="0"/>
        </c:scaling>
        <c:delete val="0"/>
        <c:axPos val="r"/>
        <c:numFmt formatCode="_(&quot;$&quot;* #,##0.00_);_(&quot;$&quot;* \(#,##0.00\);_(&quot;$&quot;* &quot;-&quot;??_);_(@_)" sourceLinked="1"/>
        <c:majorTickMark val="out"/>
        <c:minorTickMark val="none"/>
        <c:tickLblPos val="nextTo"/>
        <c:spPr>
          <a:noFill/>
          <a:ln w="0">
            <a:solidFill>
              <a:sysClr val="window" lastClr="FFFFFF">
                <a:alpha val="0"/>
              </a:sysClr>
            </a:solidFill>
          </a:ln>
        </c:spPr>
        <c:txPr>
          <a:bodyPr/>
          <a:lstStyle/>
          <a:p>
            <a:pPr>
              <a:defRPr sz="100" b="0">
                <a:solidFill>
                  <a:schemeClr val="bg1"/>
                </a:solidFill>
              </a:defRPr>
            </a:pPr>
            <a:endParaRPr lang="es-SV"/>
          </a:p>
        </c:txPr>
        <c:crossAx val="163903360"/>
        <c:crosses val="max"/>
        <c:crossBetween val="between"/>
      </c:valAx>
      <c:catAx>
        <c:axId val="163903360"/>
        <c:scaling>
          <c:orientation val="minMax"/>
        </c:scaling>
        <c:delete val="1"/>
        <c:axPos val="b"/>
        <c:majorTickMark val="out"/>
        <c:minorTickMark val="none"/>
        <c:tickLblPos val="nextTo"/>
        <c:crossAx val="163901824"/>
        <c:crosses val="autoZero"/>
        <c:auto val="1"/>
        <c:lblAlgn val="ctr"/>
        <c:lblOffset val="100"/>
        <c:noMultiLvlLbl val="0"/>
      </c:catAx>
      <c:spPr>
        <a:noFill/>
        <a:ln>
          <a:noFill/>
        </a:ln>
      </c:spPr>
    </c:plotArea>
    <c:legend>
      <c:legendPos val="b"/>
      <c:layout/>
      <c:overlay val="0"/>
    </c:legend>
    <c:plotVisOnly val="1"/>
    <c:dispBlanksAs val="gap"/>
    <c:showDLblsOverMax val="0"/>
  </c:chart>
  <c:spPr>
    <a:noFill/>
    <a:ln>
      <a:noFill/>
    </a:ln>
  </c:spPr>
  <c:txPr>
    <a:bodyPr/>
    <a:lstStyle/>
    <a:p>
      <a:pPr>
        <a:defRPr sz="1200" b="1">
          <a:latin typeface="Calibri" pitchFamily="34" charset="0"/>
          <a:cs typeface="Calibri" pitchFamily="34" charset="0"/>
        </a:defRPr>
      </a:pPr>
      <a:endParaRPr lang="es-SV"/>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730590365239019E-2"/>
          <c:y val="2.0383887905208162E-2"/>
          <c:w val="0.95771390339784734"/>
          <c:h val="0.86363632496122245"/>
        </c:manualLayout>
      </c:layout>
      <c:lineChart>
        <c:grouping val="standard"/>
        <c:varyColors val="0"/>
        <c:ser>
          <c:idx val="0"/>
          <c:order val="0"/>
          <c:spPr>
            <a:ln w="63500">
              <a:solidFill>
                <a:srgbClr val="00B0F0"/>
              </a:solidFill>
            </a:ln>
          </c:spPr>
          <c:marker>
            <c:symbol val="diamond"/>
            <c:size val="11"/>
            <c:spPr>
              <a:solidFill>
                <a:schemeClr val="tx2">
                  <a:lumMod val="40000"/>
                  <a:lumOff val="60000"/>
                </a:schemeClr>
              </a:solidFill>
              <a:ln>
                <a:solidFill>
                  <a:srgbClr val="00B0F0"/>
                </a:solidFill>
              </a:ln>
              <a:scene3d>
                <a:camera prst="orthographicFront"/>
                <a:lightRig rig="threePt" dir="t"/>
              </a:scene3d>
              <a:sp3d>
                <a:bevelT/>
              </a:sp3d>
            </c:spPr>
          </c:marker>
          <c:dLbls>
            <c:dLbl>
              <c:idx val="3"/>
              <c:layout>
                <c:manualLayout>
                  <c:x val="-4.7458442694663164E-2"/>
                  <c:y val="-7.9178331875182265E-2"/>
                </c:manualLayout>
              </c:layout>
              <c:dLblPos val="r"/>
              <c:showLegendKey val="0"/>
              <c:showVal val="1"/>
              <c:showCatName val="0"/>
              <c:showSerName val="0"/>
              <c:showPercent val="0"/>
              <c:showBubbleSize val="0"/>
            </c:dLbl>
            <c:numFmt formatCode="0.00%" sourceLinked="0"/>
            <c:dLblPos val="t"/>
            <c:showLegendKey val="0"/>
            <c:showVal val="1"/>
            <c:showCatName val="0"/>
            <c:showSerName val="0"/>
            <c:showPercent val="0"/>
            <c:showBubbleSize val="0"/>
            <c:showLeaderLines val="0"/>
          </c:dLbls>
          <c:cat>
            <c:strRef>
              <c:f>MORA!$B$40:$G$40</c:f>
              <c:strCache>
                <c:ptCount val="6"/>
                <c:pt idx="0">
                  <c:v>MAYO 2010</c:v>
                </c:pt>
                <c:pt idx="1">
                  <c:v>MAYO 2011</c:v>
                </c:pt>
                <c:pt idx="2">
                  <c:v>MAYO 2012</c:v>
                </c:pt>
                <c:pt idx="3">
                  <c:v>MAYO 2013</c:v>
                </c:pt>
                <c:pt idx="4">
                  <c:v>MAYO 2014</c:v>
                </c:pt>
                <c:pt idx="5">
                  <c:v>MAYO 2015</c:v>
                </c:pt>
              </c:strCache>
            </c:strRef>
          </c:cat>
          <c:val>
            <c:numRef>
              <c:f>MORA!$B$41:$G$41</c:f>
              <c:numCache>
                <c:formatCode>0.00%</c:formatCode>
                <c:ptCount val="6"/>
                <c:pt idx="0">
                  <c:v>0.1273</c:v>
                </c:pt>
                <c:pt idx="1">
                  <c:v>0.106</c:v>
                </c:pt>
                <c:pt idx="2">
                  <c:v>0.1037</c:v>
                </c:pt>
                <c:pt idx="3">
                  <c:v>9.6199999999999994E-2</c:v>
                </c:pt>
                <c:pt idx="4">
                  <c:v>6.0400000000000002E-2</c:v>
                </c:pt>
                <c:pt idx="5">
                  <c:v>5.3199999999999997E-2</c:v>
                </c:pt>
              </c:numCache>
            </c:numRef>
          </c:val>
          <c:smooth val="0"/>
        </c:ser>
        <c:dLbls>
          <c:showLegendKey val="0"/>
          <c:showVal val="0"/>
          <c:showCatName val="0"/>
          <c:showSerName val="0"/>
          <c:showPercent val="0"/>
          <c:showBubbleSize val="0"/>
        </c:dLbls>
        <c:marker val="1"/>
        <c:smooth val="0"/>
        <c:axId val="164750464"/>
        <c:axId val="164752000"/>
      </c:lineChart>
      <c:catAx>
        <c:axId val="164750464"/>
        <c:scaling>
          <c:orientation val="minMax"/>
        </c:scaling>
        <c:delete val="0"/>
        <c:axPos val="b"/>
        <c:majorTickMark val="out"/>
        <c:minorTickMark val="none"/>
        <c:tickLblPos val="nextTo"/>
        <c:crossAx val="164752000"/>
        <c:crosses val="autoZero"/>
        <c:auto val="1"/>
        <c:lblAlgn val="ctr"/>
        <c:lblOffset val="100"/>
        <c:noMultiLvlLbl val="0"/>
      </c:catAx>
      <c:valAx>
        <c:axId val="164752000"/>
        <c:scaling>
          <c:orientation val="minMax"/>
        </c:scaling>
        <c:delete val="1"/>
        <c:axPos val="l"/>
        <c:numFmt formatCode="0.00%" sourceLinked="1"/>
        <c:majorTickMark val="out"/>
        <c:minorTickMark val="none"/>
        <c:tickLblPos val="nextTo"/>
        <c:crossAx val="164750464"/>
        <c:crosses val="autoZero"/>
        <c:crossBetween val="between"/>
      </c:valAx>
    </c:plotArea>
    <c:plotVisOnly val="1"/>
    <c:dispBlanksAs val="gap"/>
    <c:showDLblsOverMax val="0"/>
  </c:chart>
  <c:spPr>
    <a:noFill/>
    <a:ln>
      <a:noFill/>
    </a:ln>
  </c:spPr>
  <c:txPr>
    <a:bodyPr/>
    <a:lstStyle/>
    <a:p>
      <a:pPr>
        <a:defRPr sz="1200" b="1"/>
      </a:pPr>
      <a:endParaRPr lang="es-SV"/>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solidFill>
          <a:srgbClr val="4BACC6">
            <a:lumMod val="20000"/>
            <a:lumOff val="80000"/>
          </a:srgbClr>
        </a:solidFill>
      </c:spPr>
    </c:floor>
    <c:sideWall>
      <c:thickness val="0"/>
    </c:sideWall>
    <c:backWall>
      <c:thickness val="0"/>
    </c:backWall>
    <c:plotArea>
      <c:layout>
        <c:manualLayout>
          <c:layoutTarget val="inner"/>
          <c:xMode val="edge"/>
          <c:yMode val="edge"/>
          <c:x val="2.0833333333333333E-3"/>
          <c:y val="3.3291714321440151E-3"/>
          <c:w val="0.97499999999999998"/>
          <c:h val="0.88855061244958078"/>
        </c:manualLayout>
      </c:layout>
      <c:bar3DChart>
        <c:barDir val="col"/>
        <c:grouping val="stacked"/>
        <c:varyColors val="0"/>
        <c:ser>
          <c:idx val="0"/>
          <c:order val="0"/>
          <c:tx>
            <c:strRef>
              <c:f>'GRAFICOS 2009-2015'!$A$34</c:f>
              <c:strCache>
                <c:ptCount val="1"/>
                <c:pt idx="0">
                  <c:v>APROBADAS NO ESCRITURADAS</c:v>
                </c:pt>
              </c:strCache>
            </c:strRef>
          </c:tx>
          <c:spPr>
            <a:solidFill>
              <a:srgbClr val="00B0F0"/>
            </a:solidFill>
          </c:spPr>
          <c:invertIfNegative val="0"/>
          <c:dPt>
            <c:idx val="0"/>
            <c:invertIfNegative val="0"/>
            <c:bubble3D val="0"/>
            <c:spPr>
              <a:solidFill>
                <a:srgbClr val="9BBB59">
                  <a:lumMod val="50000"/>
                </a:srgbClr>
              </a:solidFill>
            </c:spPr>
          </c:dPt>
          <c:dPt>
            <c:idx val="1"/>
            <c:invertIfNegative val="0"/>
            <c:bubble3D val="0"/>
            <c:spPr>
              <a:solidFill>
                <a:srgbClr val="002060"/>
              </a:solidFill>
            </c:spPr>
          </c:dPt>
          <c:dLbls>
            <c:dLbl>
              <c:idx val="0"/>
              <c:layout>
                <c:manualLayout>
                  <c:x val="1.7309207494775332E-2"/>
                  <c:y val="0"/>
                </c:manualLayout>
              </c:layout>
              <c:showLegendKey val="0"/>
              <c:showVal val="1"/>
              <c:showCatName val="0"/>
              <c:showSerName val="0"/>
              <c:showPercent val="0"/>
              <c:showBubbleSize val="0"/>
            </c:dLbl>
            <c:dLbl>
              <c:idx val="1"/>
              <c:layout/>
              <c:showLegendKey val="0"/>
              <c:showVal val="1"/>
              <c:showCatName val="0"/>
              <c:showSerName val="0"/>
              <c:showPercent val="0"/>
              <c:showBubbleSize val="0"/>
            </c:dLbl>
            <c:txPr>
              <a:bodyPr/>
              <a:lstStyle/>
              <a:p>
                <a:pPr>
                  <a:defRPr b="1">
                    <a:solidFill>
                      <a:schemeClr val="bg1"/>
                    </a:solidFill>
                  </a:defRPr>
                </a:pPr>
                <a:endParaRPr lang="es-SV"/>
              </a:p>
            </c:txPr>
            <c:showLegendKey val="0"/>
            <c:showVal val="1"/>
            <c:showCatName val="0"/>
            <c:showSerName val="0"/>
            <c:showPercent val="0"/>
            <c:showBubbleSize val="0"/>
            <c:separator>
</c:separator>
            <c:showLeaderLines val="0"/>
          </c:dLbls>
          <c:cat>
            <c:strRef>
              <c:f>'GRAFICOS 2009-2015'!$H$33:$I$33</c:f>
              <c:strCache>
                <c:ptCount val="2"/>
                <c:pt idx="0">
                  <c:v>JUNIO 2009 - MAYO 2010</c:v>
                </c:pt>
                <c:pt idx="1">
                  <c:v>JUNIO 2014 - MAYO 2015</c:v>
                </c:pt>
              </c:strCache>
            </c:strRef>
          </c:cat>
          <c:val>
            <c:numRef>
              <c:f>'GRAFICOS 2009-2015'!$H$34:$I$34</c:f>
              <c:numCache>
                <c:formatCode>General</c:formatCode>
                <c:ptCount val="2"/>
              </c:numCache>
            </c:numRef>
          </c:val>
        </c:ser>
        <c:ser>
          <c:idx val="1"/>
          <c:order val="1"/>
          <c:tx>
            <c:strRef>
              <c:f>'GRAFICOS 2009-2015'!$A$35</c:f>
              <c:strCache>
                <c:ptCount val="1"/>
                <c:pt idx="0">
                  <c:v>CRÉDITOS ESCRITURADOS</c:v>
                </c:pt>
              </c:strCache>
            </c:strRef>
          </c:tx>
          <c:spPr>
            <a:solidFill>
              <a:srgbClr val="1F497D">
                <a:lumMod val="20000"/>
                <a:lumOff val="80000"/>
              </a:srgbClr>
            </a:solidFill>
          </c:spPr>
          <c:invertIfNegative val="0"/>
          <c:dPt>
            <c:idx val="0"/>
            <c:invertIfNegative val="0"/>
            <c:bubble3D val="0"/>
            <c:spPr>
              <a:solidFill>
                <a:srgbClr val="FFC000"/>
              </a:solidFill>
            </c:spPr>
          </c:dPt>
          <c:dPt>
            <c:idx val="1"/>
            <c:invertIfNegative val="0"/>
            <c:bubble3D val="0"/>
            <c:spPr>
              <a:solidFill>
                <a:srgbClr val="4F81BD">
                  <a:lumMod val="20000"/>
                  <a:lumOff val="80000"/>
                </a:srgbClr>
              </a:solidFill>
            </c:spPr>
          </c:dPt>
          <c:dLbls>
            <c:dLbl>
              <c:idx val="0"/>
              <c:layout>
                <c:manualLayout>
                  <c:x val="-1.7309207494775332E-2"/>
                  <c:y val="-3.6036015585718616E-3"/>
                </c:manualLayout>
              </c:layout>
              <c:showLegendKey val="0"/>
              <c:showVal val="1"/>
              <c:showCatName val="0"/>
              <c:showSerName val="0"/>
              <c:showPercent val="0"/>
              <c:showBubbleSize val="0"/>
              <c:separator>
</c:separator>
            </c:dLbl>
            <c:dLbl>
              <c:idx val="1"/>
              <c:layout>
                <c:manualLayout>
                  <c:x val="-2.6750593401016425E-2"/>
                  <c:y val="0"/>
                </c:manualLayout>
              </c:layout>
              <c:showLegendKey val="0"/>
              <c:showVal val="1"/>
              <c:showCatName val="0"/>
              <c:showSerName val="0"/>
              <c:showPercent val="0"/>
              <c:showBubbleSize val="0"/>
              <c:separator>
</c:separator>
            </c:dLbl>
            <c:txPr>
              <a:bodyPr/>
              <a:lstStyle/>
              <a:p>
                <a:pPr>
                  <a:defRPr sz="1200" b="1"/>
                </a:pPr>
                <a:endParaRPr lang="es-SV"/>
              </a:p>
            </c:txPr>
            <c:showLegendKey val="0"/>
            <c:showVal val="1"/>
            <c:showCatName val="0"/>
            <c:showSerName val="0"/>
            <c:showPercent val="0"/>
            <c:showBubbleSize val="0"/>
            <c:separator>
</c:separator>
            <c:showLeaderLines val="0"/>
          </c:dLbls>
          <c:cat>
            <c:strRef>
              <c:f>'GRAFICOS 2009-2015'!$H$33:$I$33</c:f>
              <c:strCache>
                <c:ptCount val="2"/>
                <c:pt idx="0">
                  <c:v>JUNIO 2009 - MAYO 2010</c:v>
                </c:pt>
                <c:pt idx="1">
                  <c:v>JUNIO 2014 - MAYO 2015</c:v>
                </c:pt>
              </c:strCache>
            </c:strRef>
          </c:cat>
          <c:val>
            <c:numRef>
              <c:f>'GRAFICOS 2009-2015'!$H$35:$I$35</c:f>
              <c:numCache>
                <c:formatCode>#,##0</c:formatCode>
                <c:ptCount val="2"/>
                <c:pt idx="0">
                  <c:v>507</c:v>
                </c:pt>
                <c:pt idx="1">
                  <c:v>832</c:v>
                </c:pt>
              </c:numCache>
            </c:numRef>
          </c:val>
        </c:ser>
        <c:ser>
          <c:idx val="2"/>
          <c:order val="2"/>
          <c:tx>
            <c:strRef>
              <c:f>'GRAFICOS 2009-2015'!$A$36</c:f>
              <c:strCache>
                <c:ptCount val="1"/>
                <c:pt idx="0">
                  <c:v>CRÉDITOS ESCRITURADOS</c:v>
                </c:pt>
              </c:strCache>
            </c:strRef>
          </c:tx>
          <c:invertIfNegative val="0"/>
          <c:dPt>
            <c:idx val="1"/>
            <c:invertIfNegative val="0"/>
            <c:bubble3D val="0"/>
            <c:spPr>
              <a:solidFill>
                <a:srgbClr val="1F497D">
                  <a:lumMod val="60000"/>
                  <a:lumOff val="40000"/>
                </a:srgbClr>
              </a:solidFill>
            </c:spPr>
          </c:dPt>
          <c:dLbls>
            <c:dLbl>
              <c:idx val="0"/>
              <c:layout>
                <c:manualLayout>
                  <c:x val="2.2029900447895878E-2"/>
                  <c:y val="0.10450444519858398"/>
                </c:manualLayout>
              </c:layout>
              <c:showLegendKey val="0"/>
              <c:showVal val="1"/>
              <c:showCatName val="0"/>
              <c:showSerName val="0"/>
              <c:showPercent val="0"/>
              <c:showBubbleSize val="0"/>
            </c:dLbl>
            <c:dLbl>
              <c:idx val="1"/>
              <c:layout>
                <c:manualLayout>
                  <c:x val="2.5177029083309575E-2"/>
                  <c:y val="-0.21261249195573981"/>
                </c:manualLayout>
              </c:layout>
              <c:showLegendKey val="0"/>
              <c:showVal val="1"/>
              <c:showCatName val="0"/>
              <c:showSerName val="0"/>
              <c:showPercent val="0"/>
              <c:showBubbleSize val="0"/>
            </c:dLbl>
            <c:txPr>
              <a:bodyPr/>
              <a:lstStyle/>
              <a:p>
                <a:pPr>
                  <a:defRPr sz="1400" b="1"/>
                </a:pPr>
                <a:endParaRPr lang="es-SV"/>
              </a:p>
            </c:txPr>
            <c:showLegendKey val="0"/>
            <c:showVal val="1"/>
            <c:showCatName val="0"/>
            <c:showSerName val="0"/>
            <c:showPercent val="0"/>
            <c:showBubbleSize val="0"/>
            <c:showLeaderLines val="0"/>
          </c:dLbls>
          <c:cat>
            <c:strRef>
              <c:f>'GRAFICOS 2009-2015'!$H$33:$I$33</c:f>
              <c:strCache>
                <c:ptCount val="2"/>
                <c:pt idx="0">
                  <c:v>JUNIO 2009 - MAYO 2010</c:v>
                </c:pt>
                <c:pt idx="1">
                  <c:v>JUNIO 2014 - MAYO 2015</c:v>
                </c:pt>
              </c:strCache>
            </c:strRef>
          </c:cat>
          <c:val>
            <c:numRef>
              <c:f>'GRAFICOS 2009-2015'!$H$36:$I$36</c:f>
              <c:numCache>
                <c:formatCode>#,##0</c:formatCode>
                <c:ptCount val="2"/>
                <c:pt idx="0">
                  <c:v>6074</c:v>
                </c:pt>
                <c:pt idx="1">
                  <c:v>6527</c:v>
                </c:pt>
              </c:numCache>
            </c:numRef>
          </c:val>
        </c:ser>
        <c:dLbls>
          <c:showLegendKey val="0"/>
          <c:showVal val="1"/>
          <c:showCatName val="0"/>
          <c:showSerName val="0"/>
          <c:showPercent val="0"/>
          <c:showBubbleSize val="0"/>
        </c:dLbls>
        <c:gapWidth val="95"/>
        <c:gapDepth val="95"/>
        <c:shape val="cylinder"/>
        <c:axId val="32822016"/>
        <c:axId val="32823552"/>
        <c:axId val="0"/>
      </c:bar3DChart>
      <c:catAx>
        <c:axId val="32822016"/>
        <c:scaling>
          <c:orientation val="minMax"/>
        </c:scaling>
        <c:delete val="0"/>
        <c:axPos val="b"/>
        <c:numFmt formatCode="#,##0" sourceLinked="1"/>
        <c:majorTickMark val="out"/>
        <c:minorTickMark val="none"/>
        <c:tickLblPos val="nextTo"/>
        <c:txPr>
          <a:bodyPr/>
          <a:lstStyle/>
          <a:p>
            <a:pPr>
              <a:defRPr b="1"/>
            </a:pPr>
            <a:endParaRPr lang="es-SV"/>
          </a:p>
        </c:txPr>
        <c:crossAx val="32823552"/>
        <c:crosses val="autoZero"/>
        <c:auto val="1"/>
        <c:lblAlgn val="ctr"/>
        <c:lblOffset val="100"/>
        <c:noMultiLvlLbl val="0"/>
      </c:catAx>
      <c:valAx>
        <c:axId val="32823552"/>
        <c:scaling>
          <c:orientation val="minMax"/>
        </c:scaling>
        <c:delete val="1"/>
        <c:axPos val="l"/>
        <c:numFmt formatCode="General" sourceLinked="1"/>
        <c:majorTickMark val="none"/>
        <c:minorTickMark val="none"/>
        <c:tickLblPos val="none"/>
        <c:crossAx val="32822016"/>
        <c:crosses val="autoZero"/>
        <c:crossBetween val="between"/>
      </c:valAx>
    </c:plotArea>
    <c:plotVisOnly val="1"/>
    <c:dispBlanksAs val="gap"/>
    <c:showDLblsOverMax val="0"/>
  </c:chart>
  <c:spPr>
    <a:noFill/>
    <a:ln>
      <a:noFill/>
    </a:ln>
  </c:spPr>
  <c:txPr>
    <a:bodyPr/>
    <a:lstStyle/>
    <a:p>
      <a:pPr>
        <a:defRPr>
          <a:latin typeface="Calibri" pitchFamily="34" charset="0"/>
          <a:cs typeface="Calibri" pitchFamily="34" charset="0"/>
        </a:defRPr>
      </a:pPr>
      <a:endParaRPr lang="es-SV"/>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layout>
        <c:manualLayout>
          <c:xMode val="edge"/>
          <c:yMode val="edge"/>
          <c:x val="0.36025339702310438"/>
          <c:y val="0.91256929719929203"/>
        </c:manualLayout>
      </c:layout>
      <c:overlay val="1"/>
      <c:txPr>
        <a:bodyPr/>
        <a:lstStyle/>
        <a:p>
          <a:pPr>
            <a:defRPr sz="1100"/>
          </a:pPr>
          <a:endParaRPr lang="es-SV"/>
        </a:p>
      </c:txPr>
    </c:title>
    <c:autoTitleDeleted val="0"/>
    <c:view3D>
      <c:rotX val="30"/>
      <c:hPercent val="20"/>
      <c:rotY val="106"/>
      <c:depthPercent val="100"/>
      <c:rAngAx val="0"/>
      <c:perspective val="30"/>
    </c:view3D>
    <c:floor>
      <c:thickness val="0"/>
    </c:floor>
    <c:sideWall>
      <c:thickness val="0"/>
    </c:sideWall>
    <c:backWall>
      <c:thickness val="0"/>
    </c:backWall>
    <c:plotArea>
      <c:layout>
        <c:manualLayout>
          <c:layoutTarget val="inner"/>
          <c:xMode val="edge"/>
          <c:yMode val="edge"/>
          <c:x val="0.11251895753263533"/>
          <c:y val="8.38577192020971E-2"/>
          <c:w val="0.78464281258199442"/>
          <c:h val="0.91508230990534833"/>
        </c:manualLayout>
      </c:layout>
      <c:pie3DChart>
        <c:varyColors val="1"/>
        <c:ser>
          <c:idx val="0"/>
          <c:order val="0"/>
          <c:tx>
            <c:strRef>
              <c:f>'GRAFICOS 2009-2015'!$B$65</c:f>
              <c:strCache>
                <c:ptCount val="1"/>
                <c:pt idx="0">
                  <c:v>JUNIO 2009 - MAYO 2010</c:v>
                </c:pt>
              </c:strCache>
            </c:strRef>
          </c:tx>
          <c:spPr>
            <a:effectLst>
              <a:outerShdw blurRad="50800" dist="38100" dir="2700000" algn="tl" rotWithShape="0">
                <a:prstClr val="black">
                  <a:alpha val="30000"/>
                </a:prstClr>
              </a:outerShdw>
            </a:effectLst>
          </c:spPr>
          <c:dPt>
            <c:idx val="0"/>
            <c:bubble3D val="0"/>
            <c:spPr>
              <a:solidFill>
                <a:schemeClr val="accent3">
                  <a:lumMod val="75000"/>
                </a:schemeClr>
              </a:solidFill>
              <a:effectLst>
                <a:outerShdw blurRad="50800" dist="38100" dir="2700000" algn="tl" rotWithShape="0">
                  <a:prstClr val="black">
                    <a:alpha val="30000"/>
                  </a:prstClr>
                </a:outerShdw>
              </a:effectLst>
            </c:spPr>
          </c:dPt>
          <c:dPt>
            <c:idx val="1"/>
            <c:bubble3D val="0"/>
            <c:spPr>
              <a:solidFill>
                <a:schemeClr val="accent3">
                  <a:lumMod val="40000"/>
                  <a:lumOff val="60000"/>
                </a:schemeClr>
              </a:solidFill>
              <a:effectLst>
                <a:outerShdw blurRad="50800" dist="38100" dir="2700000" algn="tl" rotWithShape="0">
                  <a:prstClr val="black">
                    <a:alpha val="30000"/>
                  </a:prstClr>
                </a:outerShdw>
              </a:effectLst>
            </c:spPr>
          </c:dPt>
          <c:dPt>
            <c:idx val="2"/>
            <c:bubble3D val="0"/>
            <c:spPr>
              <a:solidFill>
                <a:schemeClr val="accent3"/>
              </a:solidFill>
              <a:effectLst>
                <a:outerShdw blurRad="50800" dist="38100" dir="2700000" algn="tl" rotWithShape="0">
                  <a:prstClr val="black">
                    <a:alpha val="30000"/>
                  </a:prstClr>
                </a:outerShdw>
              </a:effectLst>
            </c:spPr>
          </c:dPt>
          <c:dPt>
            <c:idx val="3"/>
            <c:bubble3D val="0"/>
            <c:spPr>
              <a:solidFill>
                <a:schemeClr val="accent3">
                  <a:lumMod val="50000"/>
                </a:schemeClr>
              </a:solidFill>
              <a:effectLst>
                <a:outerShdw blurRad="50800" dist="38100" dir="2700000" algn="tl" rotWithShape="0">
                  <a:prstClr val="black">
                    <a:alpha val="30000"/>
                  </a:prstClr>
                </a:outerShdw>
              </a:effectLst>
            </c:spPr>
          </c:dPt>
          <c:dLbls>
            <c:dLbl>
              <c:idx val="0"/>
              <c:layout/>
              <c:numFmt formatCode="0.0%" sourceLinked="0"/>
              <c:spPr/>
              <c:txPr>
                <a:bodyPr/>
                <a:lstStyle/>
                <a:p>
                  <a:pPr>
                    <a:defRPr b="1">
                      <a:solidFill>
                        <a:schemeClr val="bg1"/>
                      </a:solidFill>
                    </a:defRPr>
                  </a:pPr>
                  <a:endParaRPr lang="es-SV"/>
                </a:p>
              </c:txPr>
              <c:dLblPos val="bestFit"/>
              <c:showLegendKey val="0"/>
              <c:showVal val="1"/>
              <c:showCatName val="1"/>
              <c:showSerName val="0"/>
              <c:showPercent val="1"/>
              <c:showBubbleSize val="0"/>
            </c:dLbl>
            <c:dLbl>
              <c:idx val="1"/>
              <c:layout>
                <c:manualLayout>
                  <c:x val="0.28229881537102525"/>
                  <c:y val="0.10204579431593036"/>
                </c:manualLayout>
              </c:layout>
              <c:numFmt formatCode="0.0%" sourceLinked="0"/>
              <c:spPr/>
              <c:txPr>
                <a:bodyPr/>
                <a:lstStyle/>
                <a:p>
                  <a:pPr>
                    <a:defRPr b="1">
                      <a:solidFill>
                        <a:sysClr val="windowText" lastClr="000000"/>
                      </a:solidFill>
                    </a:defRPr>
                  </a:pPr>
                  <a:endParaRPr lang="es-SV"/>
                </a:p>
              </c:txPr>
              <c:dLblPos val="bestFit"/>
              <c:showLegendKey val="0"/>
              <c:showVal val="1"/>
              <c:showCatName val="1"/>
              <c:showSerName val="0"/>
              <c:showPercent val="1"/>
              <c:showBubbleSize val="0"/>
            </c:dLbl>
            <c:dLbl>
              <c:idx val="2"/>
              <c:layout>
                <c:manualLayout>
                  <c:x val="-0.15689841445742214"/>
                  <c:y val="4.56284648599646E-2"/>
                </c:manualLayout>
              </c:layout>
              <c:dLblPos val="bestFit"/>
              <c:showLegendKey val="0"/>
              <c:showVal val="1"/>
              <c:showCatName val="1"/>
              <c:showSerName val="0"/>
              <c:showPercent val="1"/>
              <c:showBubbleSize val="0"/>
              <c:separator>
</c:separator>
            </c:dLbl>
            <c:dLbl>
              <c:idx val="3"/>
              <c:layout>
                <c:manualLayout>
                  <c:x val="-5.1920592350902708E-4"/>
                  <c:y val="-0.14561335571092818"/>
                </c:manualLayout>
              </c:layout>
              <c:dLblPos val="bestFit"/>
              <c:showLegendKey val="0"/>
              <c:showVal val="1"/>
              <c:showCatName val="1"/>
              <c:showSerName val="0"/>
              <c:showPercent val="1"/>
              <c:showBubbleSize val="0"/>
              <c:separator>
</c:separator>
            </c:dLbl>
            <c:numFmt formatCode="0.0%" sourceLinked="0"/>
            <c:txPr>
              <a:bodyPr/>
              <a:lstStyle/>
              <a:p>
                <a:pPr>
                  <a:defRPr b="1"/>
                </a:pPr>
                <a:endParaRPr lang="es-SV"/>
              </a:p>
            </c:txPr>
            <c:dLblPos val="bestFit"/>
            <c:showLegendKey val="0"/>
            <c:showVal val="1"/>
            <c:showCatName val="1"/>
            <c:showSerName val="0"/>
            <c:showPercent val="1"/>
            <c:showBubbleSize val="0"/>
            <c:separator>
</c:separator>
            <c:showLeaderLines val="1"/>
          </c:dLbls>
          <c:cat>
            <c:strRef>
              <c:f>'GRAFICOS 2009-2015'!$A$66:$A$69</c:f>
              <c:strCache>
                <c:ptCount val="4"/>
                <c:pt idx="0">
                  <c:v>VIVIENDA NUEVA </c:v>
                </c:pt>
                <c:pt idx="1">
                  <c:v>VIVIENDA USADA</c:v>
                </c:pt>
                <c:pt idx="2">
                  <c:v>VIVIENDAS DEL FSV</c:v>
                </c:pt>
                <c:pt idx="3">
                  <c:v>OTRAS LÍNEAS </c:v>
                </c:pt>
              </c:strCache>
            </c:strRef>
          </c:cat>
          <c:val>
            <c:numRef>
              <c:f>'GRAFICOS 2009-2015'!$B$66:$B$69</c:f>
              <c:numCache>
                <c:formatCode>#,##0</c:formatCode>
                <c:ptCount val="4"/>
                <c:pt idx="0">
                  <c:v>984</c:v>
                </c:pt>
                <c:pt idx="1">
                  <c:v>3272</c:v>
                </c:pt>
                <c:pt idx="2">
                  <c:v>1247</c:v>
                </c:pt>
                <c:pt idx="3">
                  <c:v>571</c:v>
                </c:pt>
              </c:numCache>
            </c:numRef>
          </c:val>
        </c:ser>
        <c:dLbls>
          <c:showLegendKey val="0"/>
          <c:showVal val="0"/>
          <c:showCatName val="0"/>
          <c:showSerName val="0"/>
          <c:showPercent val="0"/>
          <c:showBubbleSize val="0"/>
          <c:showLeaderLines val="1"/>
        </c:dLbls>
      </c:pie3DChart>
      <c:spPr>
        <a:effectLst/>
      </c:spPr>
    </c:plotArea>
    <c:plotVisOnly val="1"/>
    <c:dispBlanksAs val="zero"/>
    <c:showDLblsOverMax val="0"/>
  </c:chart>
  <c:spPr>
    <a:noFill/>
    <a:ln>
      <a:noFill/>
    </a:ln>
  </c:spPr>
  <c:txPr>
    <a:bodyPr/>
    <a:lstStyle/>
    <a:p>
      <a:pPr>
        <a:defRPr sz="1100">
          <a:latin typeface="Calibri" pitchFamily="34" charset="0"/>
          <a:cs typeface="Calibri" pitchFamily="34" charset="0"/>
        </a:defRPr>
      </a:pPr>
      <a:endParaRPr lang="es-SV"/>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layout>
        <c:manualLayout>
          <c:xMode val="edge"/>
          <c:yMode val="edge"/>
          <c:x val="0.37485786043077801"/>
          <c:y val="0.91750210421118006"/>
        </c:manualLayout>
      </c:layout>
      <c:overlay val="0"/>
      <c:txPr>
        <a:bodyPr/>
        <a:lstStyle/>
        <a:p>
          <a:pPr>
            <a:defRPr sz="1100"/>
          </a:pPr>
          <a:endParaRPr lang="es-SV"/>
        </a:p>
      </c:txPr>
    </c:title>
    <c:autoTitleDeleted val="0"/>
    <c:view3D>
      <c:rotX val="30"/>
      <c:hPercent val="20"/>
      <c:rotY val="60"/>
      <c:depthPercent val="100"/>
      <c:rAngAx val="0"/>
      <c:perspective val="30"/>
    </c:view3D>
    <c:floor>
      <c:thickness val="0"/>
    </c:floor>
    <c:sideWall>
      <c:thickness val="0"/>
    </c:sideWall>
    <c:backWall>
      <c:thickness val="0"/>
    </c:backWall>
    <c:plotArea>
      <c:layout>
        <c:manualLayout>
          <c:layoutTarget val="inner"/>
          <c:xMode val="edge"/>
          <c:yMode val="edge"/>
          <c:x val="8.3310030717288056E-2"/>
          <c:y val="7.3992105178320972E-2"/>
          <c:w val="0.7749065036435453"/>
          <c:h val="0.90521669588157228"/>
        </c:manualLayout>
      </c:layout>
      <c:pie3DChart>
        <c:varyColors val="1"/>
        <c:ser>
          <c:idx val="0"/>
          <c:order val="0"/>
          <c:tx>
            <c:strRef>
              <c:f>'GRAFICOS 2009-2015'!$E$65</c:f>
              <c:strCache>
                <c:ptCount val="1"/>
                <c:pt idx="0">
                  <c:v>JUNIO 2014 - MAYO 2015</c:v>
                </c:pt>
              </c:strCache>
            </c:strRef>
          </c:tx>
          <c:spPr>
            <a:effectLst>
              <a:outerShdw blurRad="50800" dist="38100" dir="2700000" algn="tl" rotWithShape="0">
                <a:prstClr val="black">
                  <a:alpha val="30000"/>
                </a:prstClr>
              </a:outerShdw>
            </a:effectLst>
          </c:spPr>
          <c:dPt>
            <c:idx val="0"/>
            <c:bubble3D val="0"/>
          </c:dPt>
          <c:dPt>
            <c:idx val="1"/>
            <c:bubble3D val="0"/>
            <c:spPr>
              <a:solidFill>
                <a:schemeClr val="tx2">
                  <a:lumMod val="20000"/>
                  <a:lumOff val="80000"/>
                </a:schemeClr>
              </a:solidFill>
              <a:effectLst>
                <a:outerShdw blurRad="50800" dist="38100" dir="2700000" algn="tl" rotWithShape="0">
                  <a:prstClr val="black">
                    <a:alpha val="30000"/>
                  </a:prstClr>
                </a:outerShdw>
              </a:effectLst>
            </c:spPr>
          </c:dPt>
          <c:dPt>
            <c:idx val="2"/>
            <c:bubble3D val="0"/>
          </c:dPt>
          <c:dPt>
            <c:idx val="3"/>
            <c:bubble3D val="0"/>
            <c:spPr>
              <a:solidFill>
                <a:srgbClr val="002060"/>
              </a:solidFill>
              <a:effectLst>
                <a:outerShdw blurRad="50800" dist="38100" dir="2700000" algn="tl" rotWithShape="0">
                  <a:prstClr val="black">
                    <a:alpha val="30000"/>
                  </a:prstClr>
                </a:outerShdw>
              </a:effectLst>
            </c:spPr>
          </c:dPt>
          <c:dLbls>
            <c:dLbl>
              <c:idx val="0"/>
              <c:layout>
                <c:manualLayout>
                  <c:x val="-0.22530853845544957"/>
                  <c:y val="-6.8695357995555817E-2"/>
                </c:manualLayout>
              </c:layout>
              <c:numFmt formatCode="0.0%" sourceLinked="0"/>
              <c:spPr/>
              <c:txPr>
                <a:bodyPr/>
                <a:lstStyle/>
                <a:p>
                  <a:pPr>
                    <a:defRPr b="1">
                      <a:solidFill>
                        <a:schemeClr val="bg1"/>
                      </a:solidFill>
                    </a:defRPr>
                  </a:pPr>
                  <a:endParaRPr lang="es-SV"/>
                </a:p>
              </c:txPr>
              <c:dLblPos val="bestFit"/>
              <c:showLegendKey val="0"/>
              <c:showVal val="1"/>
              <c:showCatName val="1"/>
              <c:showSerName val="0"/>
              <c:showPercent val="1"/>
              <c:showBubbleSize val="0"/>
            </c:dLbl>
            <c:dLbl>
              <c:idx val="1"/>
              <c:layout>
                <c:manualLayout>
                  <c:x val="0.26398784647987394"/>
                  <c:y val="4.16655176204139E-2"/>
                </c:manualLayout>
              </c:layout>
              <c:numFmt formatCode="0.0%" sourceLinked="0"/>
              <c:spPr/>
              <c:txPr>
                <a:bodyPr/>
                <a:lstStyle/>
                <a:p>
                  <a:pPr>
                    <a:defRPr b="1">
                      <a:solidFill>
                        <a:sysClr val="windowText" lastClr="000000"/>
                      </a:solidFill>
                    </a:defRPr>
                  </a:pPr>
                  <a:endParaRPr lang="es-SV"/>
                </a:p>
              </c:txPr>
              <c:dLblPos val="bestFit"/>
              <c:showLegendKey val="0"/>
              <c:showVal val="1"/>
              <c:showCatName val="1"/>
              <c:showSerName val="0"/>
              <c:showPercent val="1"/>
              <c:showBubbleSize val="0"/>
            </c:dLbl>
            <c:dLbl>
              <c:idx val="2"/>
              <c:layout>
                <c:manualLayout>
                  <c:x val="-0.1168576522884255"/>
                  <c:y val="3.5762850836188471E-2"/>
                </c:manualLayout>
              </c:layout>
              <c:dLblPos val="bestFit"/>
              <c:showLegendKey val="0"/>
              <c:showVal val="1"/>
              <c:showCatName val="1"/>
              <c:showSerName val="0"/>
              <c:showPercent val="1"/>
              <c:showBubbleSize val="0"/>
              <c:separator>
</c:separator>
            </c:dLbl>
            <c:dLbl>
              <c:idx val="3"/>
              <c:layout>
                <c:manualLayout>
                  <c:x val="-4.3132136086766609E-2"/>
                  <c:y val="-5.9998858074597247E-2"/>
                </c:manualLayout>
              </c:layout>
              <c:dLblPos val="bestFit"/>
              <c:showLegendKey val="0"/>
              <c:showVal val="1"/>
              <c:showCatName val="1"/>
              <c:showSerName val="0"/>
              <c:showPercent val="1"/>
              <c:showBubbleSize val="0"/>
              <c:separator>
</c:separator>
            </c:dLbl>
            <c:numFmt formatCode="0.0%" sourceLinked="0"/>
            <c:txPr>
              <a:bodyPr/>
              <a:lstStyle/>
              <a:p>
                <a:pPr>
                  <a:defRPr b="1"/>
                </a:pPr>
                <a:endParaRPr lang="es-SV"/>
              </a:p>
            </c:txPr>
            <c:dLblPos val="bestFit"/>
            <c:showLegendKey val="0"/>
            <c:showVal val="1"/>
            <c:showCatName val="1"/>
            <c:showSerName val="0"/>
            <c:showPercent val="1"/>
            <c:showBubbleSize val="0"/>
            <c:separator>
</c:separator>
            <c:showLeaderLines val="1"/>
          </c:dLbls>
          <c:cat>
            <c:strRef>
              <c:f>'GRAFICOS 2009-2015'!$A$66:$A$69</c:f>
              <c:strCache>
                <c:ptCount val="4"/>
                <c:pt idx="0">
                  <c:v>VIVIENDA NUEVA </c:v>
                </c:pt>
                <c:pt idx="1">
                  <c:v>VIVIENDA USADA</c:v>
                </c:pt>
                <c:pt idx="2">
                  <c:v>VIVIENDAS DEL FSV</c:v>
                </c:pt>
                <c:pt idx="3">
                  <c:v>OTRAS LÍNEAS </c:v>
                </c:pt>
              </c:strCache>
            </c:strRef>
          </c:cat>
          <c:val>
            <c:numRef>
              <c:f>'GRAFICOS 2009-2015'!$E$66:$E$69</c:f>
              <c:numCache>
                <c:formatCode>#,##0</c:formatCode>
                <c:ptCount val="4"/>
                <c:pt idx="0">
                  <c:v>1781</c:v>
                </c:pt>
                <c:pt idx="1">
                  <c:v>3402</c:v>
                </c:pt>
                <c:pt idx="2">
                  <c:v>929</c:v>
                </c:pt>
                <c:pt idx="3">
                  <c:v>415</c:v>
                </c:pt>
              </c:numCache>
            </c:numRef>
          </c:val>
        </c:ser>
        <c:dLbls>
          <c:showLegendKey val="0"/>
          <c:showVal val="0"/>
          <c:showCatName val="0"/>
          <c:showSerName val="0"/>
          <c:showPercent val="0"/>
          <c:showBubbleSize val="0"/>
          <c:showLeaderLines val="1"/>
        </c:dLbls>
      </c:pie3DChart>
      <c:spPr>
        <a:effectLst/>
      </c:spPr>
    </c:plotArea>
    <c:plotVisOnly val="1"/>
    <c:dispBlanksAs val="zero"/>
    <c:showDLblsOverMax val="0"/>
  </c:chart>
  <c:spPr>
    <a:noFill/>
    <a:ln>
      <a:noFill/>
    </a:ln>
  </c:spPr>
  <c:txPr>
    <a:bodyPr/>
    <a:lstStyle/>
    <a:p>
      <a:pPr>
        <a:defRPr sz="1100">
          <a:latin typeface="Calibri" pitchFamily="34" charset="0"/>
          <a:cs typeface="Calibri" pitchFamily="34" charset="0"/>
        </a:defRPr>
      </a:pPr>
      <a:endParaRPr lang="es-SV"/>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777777777777776E-2"/>
          <c:y val="0.15228426395939088"/>
          <c:w val="0.93888888888888888"/>
          <c:h val="0.77309085095327534"/>
        </c:manualLayout>
      </c:layout>
      <c:barChart>
        <c:barDir val="col"/>
        <c:grouping val="stacked"/>
        <c:varyColors val="0"/>
        <c:ser>
          <c:idx val="3"/>
          <c:order val="0"/>
          <c:tx>
            <c:strRef>
              <c:f>'GRAFICOS 2009-2015'!$A$69</c:f>
              <c:strCache>
                <c:ptCount val="1"/>
                <c:pt idx="0">
                  <c:v>OTRAS LÍNEAS </c:v>
                </c:pt>
              </c:strCache>
            </c:strRef>
          </c:tx>
          <c:spPr>
            <a:solidFill>
              <a:srgbClr val="FFC000"/>
            </a:solidFill>
          </c:spPr>
          <c:invertIfNegative val="0"/>
          <c:dLbls>
            <c:txPr>
              <a:bodyPr/>
              <a:lstStyle/>
              <a:p>
                <a:pPr>
                  <a:defRPr b="1"/>
                </a:pPr>
                <a:endParaRPr lang="es-SV"/>
              </a:p>
            </c:txPr>
            <c:showLegendKey val="0"/>
            <c:showVal val="1"/>
            <c:showCatName val="0"/>
            <c:showSerName val="0"/>
            <c:showPercent val="0"/>
            <c:showBubbleSize val="0"/>
            <c:showLeaderLines val="0"/>
          </c:dLbls>
          <c:cat>
            <c:strRef>
              <c:f>'GRAFICOS 2009-2015'!$B$65:$C$65</c:f>
              <c:strCache>
                <c:ptCount val="2"/>
                <c:pt idx="0">
                  <c:v>JUNIO 2009 - MAYO 2010</c:v>
                </c:pt>
                <c:pt idx="1">
                  <c:v>JUNIO 2014 - MAYO 2015</c:v>
                </c:pt>
              </c:strCache>
            </c:strRef>
          </c:cat>
          <c:val>
            <c:numRef>
              <c:f>'GRAFICOS 2009-2015'!$B$69:$C$69</c:f>
              <c:numCache>
                <c:formatCode>#,##0</c:formatCode>
                <c:ptCount val="2"/>
                <c:pt idx="0">
                  <c:v>571</c:v>
                </c:pt>
                <c:pt idx="1">
                  <c:v>415</c:v>
                </c:pt>
              </c:numCache>
            </c:numRef>
          </c:val>
        </c:ser>
        <c:ser>
          <c:idx val="2"/>
          <c:order val="1"/>
          <c:tx>
            <c:strRef>
              <c:f>'GRAFICOS 2009-2015'!$A$68</c:f>
              <c:strCache>
                <c:ptCount val="1"/>
                <c:pt idx="0">
                  <c:v>VIVIENDAS DEL FSV</c:v>
                </c:pt>
              </c:strCache>
            </c:strRef>
          </c:tx>
          <c:invertIfNegative val="0"/>
          <c:dLbls>
            <c:txPr>
              <a:bodyPr/>
              <a:lstStyle/>
              <a:p>
                <a:pPr>
                  <a:defRPr b="1"/>
                </a:pPr>
                <a:endParaRPr lang="es-SV"/>
              </a:p>
            </c:txPr>
            <c:showLegendKey val="0"/>
            <c:showVal val="1"/>
            <c:showCatName val="0"/>
            <c:showSerName val="0"/>
            <c:showPercent val="0"/>
            <c:showBubbleSize val="0"/>
            <c:showLeaderLines val="0"/>
          </c:dLbls>
          <c:cat>
            <c:strRef>
              <c:f>'GRAFICOS 2009-2015'!$B$65:$C$65</c:f>
              <c:strCache>
                <c:ptCount val="2"/>
                <c:pt idx="0">
                  <c:v>JUNIO 2009 - MAYO 2010</c:v>
                </c:pt>
                <c:pt idx="1">
                  <c:v>JUNIO 2014 - MAYO 2015</c:v>
                </c:pt>
              </c:strCache>
            </c:strRef>
          </c:cat>
          <c:val>
            <c:numRef>
              <c:f>'GRAFICOS 2009-2015'!$B$68:$C$68</c:f>
              <c:numCache>
                <c:formatCode>#,##0</c:formatCode>
                <c:ptCount val="2"/>
                <c:pt idx="0">
                  <c:v>1247</c:v>
                </c:pt>
                <c:pt idx="1">
                  <c:v>929</c:v>
                </c:pt>
              </c:numCache>
            </c:numRef>
          </c:val>
        </c:ser>
        <c:ser>
          <c:idx val="1"/>
          <c:order val="2"/>
          <c:tx>
            <c:strRef>
              <c:f>'GRAFICOS 2009-2015'!$A$67</c:f>
              <c:strCache>
                <c:ptCount val="1"/>
                <c:pt idx="0">
                  <c:v>VIVIENDA USADA</c:v>
                </c:pt>
              </c:strCache>
            </c:strRef>
          </c:tx>
          <c:spPr>
            <a:solidFill>
              <a:schemeClr val="accent3">
                <a:lumMod val="60000"/>
                <a:lumOff val="40000"/>
              </a:schemeClr>
            </a:solidFill>
          </c:spPr>
          <c:invertIfNegative val="0"/>
          <c:dLbls>
            <c:txPr>
              <a:bodyPr/>
              <a:lstStyle/>
              <a:p>
                <a:pPr>
                  <a:defRPr b="1"/>
                </a:pPr>
                <a:endParaRPr lang="es-SV"/>
              </a:p>
            </c:txPr>
            <c:showLegendKey val="0"/>
            <c:showVal val="1"/>
            <c:showCatName val="0"/>
            <c:showSerName val="0"/>
            <c:showPercent val="0"/>
            <c:showBubbleSize val="0"/>
            <c:showLeaderLines val="0"/>
          </c:dLbls>
          <c:cat>
            <c:strRef>
              <c:f>'GRAFICOS 2009-2015'!$B$65:$C$65</c:f>
              <c:strCache>
                <c:ptCount val="2"/>
                <c:pt idx="0">
                  <c:v>JUNIO 2009 - MAYO 2010</c:v>
                </c:pt>
                <c:pt idx="1">
                  <c:v>JUNIO 2014 - MAYO 2015</c:v>
                </c:pt>
              </c:strCache>
            </c:strRef>
          </c:cat>
          <c:val>
            <c:numRef>
              <c:f>'GRAFICOS 2009-2015'!$B$67:$C$67</c:f>
              <c:numCache>
                <c:formatCode>#,##0</c:formatCode>
                <c:ptCount val="2"/>
                <c:pt idx="0">
                  <c:v>3272</c:v>
                </c:pt>
                <c:pt idx="1">
                  <c:v>3402</c:v>
                </c:pt>
              </c:numCache>
            </c:numRef>
          </c:val>
        </c:ser>
        <c:ser>
          <c:idx val="0"/>
          <c:order val="3"/>
          <c:tx>
            <c:strRef>
              <c:f>'GRAFICOS 2009-2015'!$A$66</c:f>
              <c:strCache>
                <c:ptCount val="1"/>
                <c:pt idx="0">
                  <c:v>VIVIENDA NUEVA </c:v>
                </c:pt>
              </c:strCache>
            </c:strRef>
          </c:tx>
          <c:spPr>
            <a:solidFill>
              <a:schemeClr val="accent5">
                <a:lumMod val="60000"/>
                <a:lumOff val="40000"/>
              </a:schemeClr>
            </a:solidFill>
          </c:spPr>
          <c:invertIfNegative val="0"/>
          <c:dLbls>
            <c:txPr>
              <a:bodyPr/>
              <a:lstStyle/>
              <a:p>
                <a:pPr>
                  <a:defRPr b="1"/>
                </a:pPr>
                <a:endParaRPr lang="es-SV"/>
              </a:p>
            </c:txPr>
            <c:showLegendKey val="0"/>
            <c:showVal val="1"/>
            <c:showCatName val="0"/>
            <c:showSerName val="0"/>
            <c:showPercent val="0"/>
            <c:showBubbleSize val="0"/>
            <c:showLeaderLines val="0"/>
          </c:dLbls>
          <c:cat>
            <c:strRef>
              <c:f>'GRAFICOS 2009-2015'!$B$65:$C$65</c:f>
              <c:strCache>
                <c:ptCount val="2"/>
                <c:pt idx="0">
                  <c:v>JUNIO 2009 - MAYO 2010</c:v>
                </c:pt>
                <c:pt idx="1">
                  <c:v>JUNIO 2014 - MAYO 2015</c:v>
                </c:pt>
              </c:strCache>
            </c:strRef>
          </c:cat>
          <c:val>
            <c:numRef>
              <c:f>'GRAFICOS 2009-2015'!$B$66:$C$66</c:f>
              <c:numCache>
                <c:formatCode>#,##0</c:formatCode>
                <c:ptCount val="2"/>
                <c:pt idx="0">
                  <c:v>984</c:v>
                </c:pt>
                <c:pt idx="1">
                  <c:v>1781</c:v>
                </c:pt>
              </c:numCache>
            </c:numRef>
          </c:val>
        </c:ser>
        <c:dLbls>
          <c:showLegendKey val="0"/>
          <c:showVal val="1"/>
          <c:showCatName val="0"/>
          <c:showSerName val="0"/>
          <c:showPercent val="0"/>
          <c:showBubbleSize val="0"/>
        </c:dLbls>
        <c:gapWidth val="138"/>
        <c:overlap val="100"/>
        <c:axId val="35547776"/>
        <c:axId val="35557760"/>
      </c:barChart>
      <c:catAx>
        <c:axId val="35547776"/>
        <c:scaling>
          <c:orientation val="minMax"/>
        </c:scaling>
        <c:delete val="0"/>
        <c:axPos val="b"/>
        <c:majorTickMark val="none"/>
        <c:minorTickMark val="none"/>
        <c:tickLblPos val="nextTo"/>
        <c:crossAx val="35557760"/>
        <c:crosses val="autoZero"/>
        <c:auto val="1"/>
        <c:lblAlgn val="ctr"/>
        <c:lblOffset val="100"/>
        <c:noMultiLvlLbl val="0"/>
      </c:catAx>
      <c:valAx>
        <c:axId val="35557760"/>
        <c:scaling>
          <c:orientation val="minMax"/>
        </c:scaling>
        <c:delete val="1"/>
        <c:axPos val="l"/>
        <c:numFmt formatCode="#,##0" sourceLinked="1"/>
        <c:majorTickMark val="none"/>
        <c:minorTickMark val="none"/>
        <c:tickLblPos val="nextTo"/>
        <c:crossAx val="35547776"/>
        <c:crosses val="autoZero"/>
        <c:crossBetween val="between"/>
      </c:valAx>
      <c:spPr>
        <a:noFill/>
      </c:spPr>
    </c:plotArea>
    <c:plotVisOnly val="1"/>
    <c:dispBlanksAs val="gap"/>
    <c:showDLblsOverMax val="0"/>
  </c:chart>
  <c:spPr>
    <a:noFill/>
    <a:ln>
      <a:noFill/>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0"/>
      <c:rotY val="0"/>
      <c:depthPercent val="100"/>
      <c:rAngAx val="1"/>
    </c:view3D>
    <c:floor>
      <c:thickness val="0"/>
    </c:floor>
    <c:sideWall>
      <c:thickness val="0"/>
    </c:sideWall>
    <c:backWall>
      <c:thickness val="0"/>
    </c:backWall>
    <c:plotArea>
      <c:layout>
        <c:manualLayout>
          <c:layoutTarget val="inner"/>
          <c:xMode val="edge"/>
          <c:yMode val="edge"/>
          <c:x val="0.11985464468081201"/>
          <c:y val="6.6759917226352231E-2"/>
          <c:w val="0.77827460973222229"/>
          <c:h val="0.80092857250207483"/>
        </c:manualLayout>
      </c:layout>
      <c:bar3DChart>
        <c:barDir val="col"/>
        <c:grouping val="percentStacked"/>
        <c:varyColors val="0"/>
        <c:ser>
          <c:idx val="0"/>
          <c:order val="0"/>
          <c:tx>
            <c:strRef>
              <c:f>'GRAFICOS 2009-2015'!$A$146</c:f>
              <c:strCache>
                <c:ptCount val="1"/>
                <c:pt idx="0">
                  <c:v>HASTA 2.5 SALARIOS</c:v>
                </c:pt>
              </c:strCache>
            </c:strRef>
          </c:tx>
          <c:invertIfNegative val="0"/>
          <c:dPt>
            <c:idx val="0"/>
            <c:invertIfNegative val="0"/>
            <c:bubble3D val="0"/>
            <c:spPr>
              <a:solidFill>
                <a:srgbClr val="9BBB59">
                  <a:lumMod val="60000"/>
                  <a:lumOff val="40000"/>
                </a:srgbClr>
              </a:solidFill>
            </c:spPr>
          </c:dPt>
          <c:dPt>
            <c:idx val="1"/>
            <c:invertIfNegative val="0"/>
            <c:bubble3D val="0"/>
            <c:spPr>
              <a:solidFill>
                <a:srgbClr val="4F81BD">
                  <a:lumMod val="60000"/>
                  <a:lumOff val="40000"/>
                </a:srgbClr>
              </a:solidFill>
            </c:spPr>
          </c:dPt>
          <c:dLbls>
            <c:showLegendKey val="0"/>
            <c:showVal val="1"/>
            <c:showCatName val="0"/>
            <c:showSerName val="0"/>
            <c:showPercent val="0"/>
            <c:showBubbleSize val="0"/>
            <c:showLeaderLines val="0"/>
          </c:dLbls>
          <c:cat>
            <c:strRef>
              <c:f>'GRAFICOS 2009-2015'!$B$145:$C$145</c:f>
              <c:strCache>
                <c:ptCount val="2"/>
                <c:pt idx="0">
                  <c:v>JUNIO 2009 - MAYO 2010</c:v>
                </c:pt>
                <c:pt idx="1">
                  <c:v>JUNIO 2014 - MAYO 2015</c:v>
                </c:pt>
              </c:strCache>
            </c:strRef>
          </c:cat>
          <c:val>
            <c:numRef>
              <c:f>'GRAFICOS 2009-2015'!$B$146:$C$146</c:f>
              <c:numCache>
                <c:formatCode>#,##0</c:formatCode>
                <c:ptCount val="2"/>
                <c:pt idx="0">
                  <c:v>3681</c:v>
                </c:pt>
                <c:pt idx="1">
                  <c:v>4594</c:v>
                </c:pt>
              </c:numCache>
            </c:numRef>
          </c:val>
        </c:ser>
        <c:ser>
          <c:idx val="1"/>
          <c:order val="1"/>
          <c:tx>
            <c:strRef>
              <c:f>'GRAFICOS 2009-2015'!$A$147</c:f>
              <c:strCache>
                <c:ptCount val="1"/>
                <c:pt idx="0">
                  <c:v>DE 2.5 A 4.0 SALARIOS</c:v>
                </c:pt>
              </c:strCache>
            </c:strRef>
          </c:tx>
          <c:spPr>
            <a:solidFill>
              <a:srgbClr val="9BBB59"/>
            </a:solidFill>
          </c:spPr>
          <c:invertIfNegative val="0"/>
          <c:dPt>
            <c:idx val="1"/>
            <c:invertIfNegative val="0"/>
            <c:bubble3D val="0"/>
            <c:spPr>
              <a:solidFill>
                <a:srgbClr val="1F497D">
                  <a:lumMod val="60000"/>
                  <a:lumOff val="40000"/>
                </a:srgbClr>
              </a:solidFill>
            </c:spPr>
          </c:dPt>
          <c:dLbls>
            <c:showLegendKey val="0"/>
            <c:showVal val="1"/>
            <c:showCatName val="0"/>
            <c:showSerName val="0"/>
            <c:showPercent val="0"/>
            <c:showBubbleSize val="0"/>
            <c:showLeaderLines val="0"/>
          </c:dLbls>
          <c:cat>
            <c:strRef>
              <c:f>'GRAFICOS 2009-2015'!$B$145:$C$145</c:f>
              <c:strCache>
                <c:ptCount val="2"/>
                <c:pt idx="0">
                  <c:v>JUNIO 2009 - MAYO 2010</c:v>
                </c:pt>
                <c:pt idx="1">
                  <c:v>JUNIO 2014 - MAYO 2015</c:v>
                </c:pt>
              </c:strCache>
            </c:strRef>
          </c:cat>
          <c:val>
            <c:numRef>
              <c:f>'GRAFICOS 2009-2015'!$B$147:$C$147</c:f>
              <c:numCache>
                <c:formatCode>#,##0</c:formatCode>
                <c:ptCount val="2"/>
                <c:pt idx="0">
                  <c:v>1248</c:v>
                </c:pt>
                <c:pt idx="1">
                  <c:v>1078</c:v>
                </c:pt>
              </c:numCache>
            </c:numRef>
          </c:val>
        </c:ser>
        <c:ser>
          <c:idx val="2"/>
          <c:order val="2"/>
          <c:tx>
            <c:strRef>
              <c:f>'GRAFICOS 2009-2015'!$A$148</c:f>
              <c:strCache>
                <c:ptCount val="1"/>
                <c:pt idx="0">
                  <c:v>MAS DE 4 SALARIOS</c:v>
                </c:pt>
              </c:strCache>
            </c:strRef>
          </c:tx>
          <c:spPr>
            <a:solidFill>
              <a:srgbClr val="4BACC6">
                <a:lumMod val="60000"/>
                <a:lumOff val="40000"/>
              </a:srgbClr>
            </a:solidFill>
          </c:spPr>
          <c:invertIfNegative val="0"/>
          <c:dPt>
            <c:idx val="0"/>
            <c:invertIfNegative val="0"/>
            <c:bubble3D val="0"/>
            <c:spPr>
              <a:solidFill>
                <a:srgbClr val="9BBB59">
                  <a:lumMod val="75000"/>
                </a:srgbClr>
              </a:solidFill>
            </c:spPr>
          </c:dPt>
          <c:dPt>
            <c:idx val="1"/>
            <c:invertIfNegative val="0"/>
            <c:bubble3D val="0"/>
            <c:spPr>
              <a:solidFill>
                <a:srgbClr val="4F81BD">
                  <a:lumMod val="75000"/>
                </a:srgbClr>
              </a:solidFill>
            </c:spPr>
          </c:dPt>
          <c:dLbls>
            <c:dLbl>
              <c:idx val="0"/>
              <c:layout>
                <c:manualLayout>
                  <c:x val="-5.7324835014310148E-2"/>
                  <c:y val="-2.1524663677130046E-2"/>
                </c:manualLayout>
              </c:layout>
              <c:showLegendKey val="0"/>
              <c:showVal val="1"/>
              <c:showCatName val="0"/>
              <c:showSerName val="0"/>
              <c:showPercent val="0"/>
              <c:showBubbleSize val="0"/>
            </c:dLbl>
            <c:dLbl>
              <c:idx val="1"/>
              <c:layout>
                <c:manualLayout>
                  <c:x val="3.6305728842396426E-2"/>
                  <c:y val="-1.434977578475336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'GRAFICOS 2009-2015'!$B$145:$C$145</c:f>
              <c:strCache>
                <c:ptCount val="2"/>
                <c:pt idx="0">
                  <c:v>JUNIO 2009 - MAYO 2010</c:v>
                </c:pt>
                <c:pt idx="1">
                  <c:v>JUNIO 2014 - MAYO 2015</c:v>
                </c:pt>
              </c:strCache>
            </c:strRef>
          </c:cat>
          <c:val>
            <c:numRef>
              <c:f>'GRAFICOS 2009-2015'!$B$148:$C$148</c:f>
              <c:numCache>
                <c:formatCode>#,##0</c:formatCode>
                <c:ptCount val="2"/>
                <c:pt idx="0">
                  <c:v>1145</c:v>
                </c:pt>
                <c:pt idx="1">
                  <c:v>855</c:v>
                </c:pt>
              </c:numCache>
            </c:numRef>
          </c:val>
        </c:ser>
        <c:dLbls>
          <c:showLegendKey val="0"/>
          <c:showVal val="0"/>
          <c:showCatName val="0"/>
          <c:showSerName val="0"/>
          <c:showPercent val="0"/>
          <c:showBubbleSize val="0"/>
        </c:dLbls>
        <c:gapWidth val="10"/>
        <c:gapDepth val="0"/>
        <c:shape val="pyramid"/>
        <c:axId val="35505664"/>
        <c:axId val="35507200"/>
        <c:axId val="0"/>
      </c:bar3DChart>
      <c:catAx>
        <c:axId val="35505664"/>
        <c:scaling>
          <c:orientation val="minMax"/>
        </c:scaling>
        <c:delete val="0"/>
        <c:axPos val="b"/>
        <c:numFmt formatCode="General" sourceLinked="1"/>
        <c:majorTickMark val="out"/>
        <c:minorTickMark val="none"/>
        <c:tickLblPos val="nextTo"/>
        <c:txPr>
          <a:bodyPr/>
          <a:lstStyle/>
          <a:p>
            <a:pPr>
              <a:defRPr sz="1100"/>
            </a:pPr>
            <a:endParaRPr lang="es-SV"/>
          </a:p>
        </c:txPr>
        <c:crossAx val="35507200"/>
        <c:crosses val="autoZero"/>
        <c:auto val="1"/>
        <c:lblAlgn val="ctr"/>
        <c:lblOffset val="100"/>
        <c:noMultiLvlLbl val="0"/>
      </c:catAx>
      <c:valAx>
        <c:axId val="35507200"/>
        <c:scaling>
          <c:orientation val="minMax"/>
          <c:max val="1"/>
          <c:min val="0"/>
        </c:scaling>
        <c:delete val="1"/>
        <c:axPos val="l"/>
        <c:numFmt formatCode="0%" sourceLinked="1"/>
        <c:majorTickMark val="out"/>
        <c:minorTickMark val="none"/>
        <c:tickLblPos val="none"/>
        <c:crossAx val="35505664"/>
        <c:crosses val="autoZero"/>
        <c:crossBetween val="between"/>
      </c:valAx>
      <c:spPr>
        <a:noFill/>
        <a:ln w="25400">
          <a:noFill/>
        </a:ln>
      </c:spPr>
    </c:plotArea>
    <c:plotVisOnly val="1"/>
    <c:dispBlanksAs val="gap"/>
    <c:showDLblsOverMax val="0"/>
  </c:chart>
  <c:spPr>
    <a:noFill/>
    <a:ln>
      <a:noFill/>
    </a:ln>
  </c:spPr>
  <c:txPr>
    <a:bodyPr/>
    <a:lstStyle/>
    <a:p>
      <a:pPr>
        <a:defRPr sz="1400" b="1" i="0" u="none" strike="noStrike" baseline="0">
          <a:solidFill>
            <a:srgbClr val="000000"/>
          </a:solidFill>
          <a:latin typeface="Calibri" pitchFamily="34" charset="0"/>
          <a:ea typeface="Calibri"/>
          <a:cs typeface="Calibri" pitchFamily="34" charset="0"/>
        </a:defRPr>
      </a:pPr>
      <a:endParaRPr lang="es-SV"/>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1.3888888888888888E-2"/>
          <c:w val="0.93888888888888888"/>
          <c:h val="0.85624234470691163"/>
        </c:manualLayout>
      </c:layout>
      <c:barChart>
        <c:barDir val="col"/>
        <c:grouping val="stacked"/>
        <c:varyColors val="0"/>
        <c:ser>
          <c:idx val="1"/>
          <c:order val="0"/>
          <c:tx>
            <c:strRef>
              <c:f>'GRAFICOS 2009-2015'!$A$93</c:f>
              <c:strCache>
                <c:ptCount val="1"/>
                <c:pt idx="0">
                  <c:v>MUJERES</c:v>
                </c:pt>
              </c:strCache>
            </c:strRef>
          </c:tx>
          <c:spPr>
            <a:solidFill>
              <a:srgbClr val="C0504D">
                <a:lumMod val="40000"/>
                <a:lumOff val="60000"/>
              </a:srgbClr>
            </a:solidFill>
          </c:spPr>
          <c:invertIfNegative val="0"/>
          <c:dPt>
            <c:idx val="0"/>
            <c:invertIfNegative val="0"/>
            <c:bubble3D val="0"/>
          </c:dPt>
          <c:dLbls>
            <c:dLbl>
              <c:idx val="0"/>
              <c:layout>
                <c:manualLayout>
                  <c:x val="1.1643362220213728E-2"/>
                  <c:y val="-7.407407407407407E-2"/>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'GRAFICOS 2009-2015'!$B$92</c:f>
              <c:strCache>
                <c:ptCount val="1"/>
                <c:pt idx="0">
                  <c:v>JUNIO 2009 - MAYO 2010</c:v>
                </c:pt>
              </c:strCache>
            </c:strRef>
          </c:cat>
          <c:val>
            <c:numRef>
              <c:f>'GRAFICOS 2009-2015'!$B$93</c:f>
              <c:numCache>
                <c:formatCode>#,##0</c:formatCode>
                <c:ptCount val="1"/>
                <c:pt idx="0">
                  <c:v>2720</c:v>
                </c:pt>
              </c:numCache>
            </c:numRef>
          </c:val>
        </c:ser>
        <c:ser>
          <c:idx val="0"/>
          <c:order val="1"/>
          <c:tx>
            <c:strRef>
              <c:f>'GRAFICOS 2009-2015'!$A$94</c:f>
              <c:strCache>
                <c:ptCount val="1"/>
                <c:pt idx="0">
                  <c:v>HOMBRES</c:v>
                </c:pt>
              </c:strCache>
            </c:strRef>
          </c:tx>
          <c:spPr>
            <a:solidFill>
              <a:srgbClr val="1F497D">
                <a:lumMod val="40000"/>
                <a:lumOff val="60000"/>
              </a:srgbClr>
            </a:solidFill>
          </c:spPr>
          <c:invertIfNegative val="0"/>
          <c:dPt>
            <c:idx val="0"/>
            <c:invertIfNegative val="0"/>
            <c:bubble3D val="0"/>
          </c:dPt>
          <c:dLbls>
            <c:dLbl>
              <c:idx val="0"/>
              <c:layout>
                <c:manualLayout>
                  <c:x val="3.7001414001786162E-4"/>
                  <c:y val="-9.7222222222222224E-2"/>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'GRAFICOS 2009-2015'!$B$92</c:f>
              <c:strCache>
                <c:ptCount val="1"/>
                <c:pt idx="0">
                  <c:v>JUNIO 2009 - MAYO 2010</c:v>
                </c:pt>
              </c:strCache>
            </c:strRef>
          </c:cat>
          <c:val>
            <c:numRef>
              <c:f>'GRAFICOS 2009-2015'!$B$94</c:f>
              <c:numCache>
                <c:formatCode>#,##0</c:formatCode>
                <c:ptCount val="1"/>
                <c:pt idx="0">
                  <c:v>3354</c:v>
                </c:pt>
              </c:numCache>
            </c:numRef>
          </c:val>
        </c:ser>
        <c:dLbls>
          <c:showLegendKey val="0"/>
          <c:showVal val="0"/>
          <c:showCatName val="0"/>
          <c:showSerName val="0"/>
          <c:showPercent val="0"/>
          <c:showBubbleSize val="0"/>
        </c:dLbls>
        <c:gapWidth val="75"/>
        <c:overlap val="100"/>
        <c:axId val="105871616"/>
        <c:axId val="105877504"/>
      </c:barChart>
      <c:catAx>
        <c:axId val="105871616"/>
        <c:scaling>
          <c:orientation val="minMax"/>
        </c:scaling>
        <c:delete val="0"/>
        <c:axPos val="b"/>
        <c:numFmt formatCode="General" sourceLinked="1"/>
        <c:majorTickMark val="none"/>
        <c:minorTickMark val="none"/>
        <c:tickLblPos val="nextTo"/>
        <c:crossAx val="105877504"/>
        <c:crosses val="autoZero"/>
        <c:auto val="1"/>
        <c:lblAlgn val="ctr"/>
        <c:lblOffset val="100"/>
        <c:noMultiLvlLbl val="0"/>
      </c:catAx>
      <c:valAx>
        <c:axId val="105877504"/>
        <c:scaling>
          <c:orientation val="minMax"/>
        </c:scaling>
        <c:delete val="1"/>
        <c:axPos val="l"/>
        <c:numFmt formatCode="#,##0" sourceLinked="1"/>
        <c:majorTickMark val="out"/>
        <c:minorTickMark val="none"/>
        <c:tickLblPos val="nextTo"/>
        <c:crossAx val="105871616"/>
        <c:crosses val="autoZero"/>
        <c:crossBetween val="between"/>
      </c:valAx>
      <c:spPr>
        <a:noFill/>
      </c:spPr>
    </c:plotArea>
    <c:plotVisOnly val="1"/>
    <c:dispBlanksAs val="gap"/>
    <c:showDLblsOverMax val="0"/>
  </c:chart>
  <c:spPr>
    <a:noFill/>
    <a:ln>
      <a:noFill/>
    </a:ln>
  </c:spPr>
  <c:txPr>
    <a:bodyPr/>
    <a:lstStyle/>
    <a:p>
      <a:pPr>
        <a:defRPr sz="1200" b="1">
          <a:latin typeface="Calibri" pitchFamily="34" charset="0"/>
          <a:cs typeface="Calibri" pitchFamily="34" charset="0"/>
        </a:defRPr>
      </a:pPr>
      <a:endParaRPr lang="es-SV"/>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1.3888888888888888E-2"/>
          <c:w val="0.93888888888888888"/>
          <c:h val="0.85624234470691163"/>
        </c:manualLayout>
      </c:layout>
      <c:barChart>
        <c:barDir val="col"/>
        <c:grouping val="stacked"/>
        <c:varyColors val="0"/>
        <c:ser>
          <c:idx val="1"/>
          <c:order val="0"/>
          <c:tx>
            <c:strRef>
              <c:f>'GRAFICOS 2009-2015'!$A$93</c:f>
              <c:strCache>
                <c:ptCount val="1"/>
                <c:pt idx="0">
                  <c:v>MUJERES</c:v>
                </c:pt>
              </c:strCache>
            </c:strRef>
          </c:tx>
          <c:spPr>
            <a:solidFill>
              <a:srgbClr val="C0504D">
                <a:lumMod val="40000"/>
                <a:lumOff val="60000"/>
              </a:srgbClr>
            </a:solidFill>
          </c:spPr>
          <c:invertIfNegative val="0"/>
          <c:dPt>
            <c:idx val="0"/>
            <c:invertIfNegative val="0"/>
            <c:bubble3D val="0"/>
          </c:dPt>
          <c:dLbls>
            <c:dLbl>
              <c:idx val="0"/>
              <c:layout>
                <c:manualLayout>
                  <c:x val="1.1643362220213728E-2"/>
                  <c:y val="-7.4074074074073987E-2"/>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'GRAFICOS 2009-2015'!$E$92</c:f>
              <c:strCache>
                <c:ptCount val="1"/>
                <c:pt idx="0">
                  <c:v>JUNIO 2014 - MAYO 2015</c:v>
                </c:pt>
              </c:strCache>
            </c:strRef>
          </c:cat>
          <c:val>
            <c:numRef>
              <c:f>'GRAFICOS 2009-2015'!$E$93</c:f>
              <c:numCache>
                <c:formatCode>#,##0</c:formatCode>
                <c:ptCount val="1"/>
                <c:pt idx="0">
                  <c:v>2738</c:v>
                </c:pt>
              </c:numCache>
            </c:numRef>
          </c:val>
        </c:ser>
        <c:ser>
          <c:idx val="0"/>
          <c:order val="1"/>
          <c:tx>
            <c:strRef>
              <c:f>'GRAFICOS 2009-2015'!$A$94</c:f>
              <c:strCache>
                <c:ptCount val="1"/>
                <c:pt idx="0">
                  <c:v>HOMBRES</c:v>
                </c:pt>
              </c:strCache>
            </c:strRef>
          </c:tx>
          <c:spPr>
            <a:solidFill>
              <a:srgbClr val="4F81BD">
                <a:lumMod val="40000"/>
                <a:lumOff val="60000"/>
              </a:srgbClr>
            </a:solidFill>
          </c:spPr>
          <c:invertIfNegative val="0"/>
          <c:dPt>
            <c:idx val="0"/>
            <c:invertIfNegative val="0"/>
            <c:bubble3D val="0"/>
            <c:spPr>
              <a:solidFill>
                <a:srgbClr val="4F81BD">
                  <a:lumMod val="60000"/>
                  <a:lumOff val="40000"/>
                </a:srgbClr>
              </a:solidFill>
            </c:spPr>
          </c:dPt>
          <c:dLbls>
            <c:dLbl>
              <c:idx val="0"/>
              <c:layout>
                <c:manualLayout>
                  <c:x val="3.780158971822537E-3"/>
                  <c:y val="-9.2592592592592587E-2"/>
                </c:manualLayout>
              </c:layout>
              <c:showLegendKey val="0"/>
              <c:showVal val="1"/>
              <c:showCatName val="0"/>
              <c:showSerName val="1"/>
              <c:showPercent val="0"/>
              <c:showBubbleSize val="0"/>
              <c:separator>
</c:separator>
            </c:dLbl>
            <c:showLegendKey val="0"/>
            <c:showVal val="1"/>
            <c:showCatName val="0"/>
            <c:showSerName val="1"/>
            <c:showPercent val="0"/>
            <c:showBubbleSize val="0"/>
            <c:separator>
</c:separator>
            <c:showLeaderLines val="0"/>
          </c:dLbls>
          <c:cat>
            <c:strRef>
              <c:f>'GRAFICOS 2009-2015'!$E$92</c:f>
              <c:strCache>
                <c:ptCount val="1"/>
                <c:pt idx="0">
                  <c:v>JUNIO 2014 - MAYO 2015</c:v>
                </c:pt>
              </c:strCache>
            </c:strRef>
          </c:cat>
          <c:val>
            <c:numRef>
              <c:f>'GRAFICOS 2009-2015'!$E$94</c:f>
              <c:numCache>
                <c:formatCode>#,##0</c:formatCode>
                <c:ptCount val="1"/>
                <c:pt idx="0">
                  <c:v>3789</c:v>
                </c:pt>
              </c:numCache>
            </c:numRef>
          </c:val>
        </c:ser>
        <c:dLbls>
          <c:showLegendKey val="0"/>
          <c:showVal val="0"/>
          <c:showCatName val="0"/>
          <c:showSerName val="0"/>
          <c:showPercent val="0"/>
          <c:showBubbleSize val="0"/>
        </c:dLbls>
        <c:gapWidth val="75"/>
        <c:overlap val="100"/>
        <c:axId val="106174336"/>
        <c:axId val="106175872"/>
      </c:barChart>
      <c:catAx>
        <c:axId val="106174336"/>
        <c:scaling>
          <c:orientation val="minMax"/>
        </c:scaling>
        <c:delete val="0"/>
        <c:axPos val="b"/>
        <c:numFmt formatCode="General" sourceLinked="1"/>
        <c:majorTickMark val="none"/>
        <c:minorTickMark val="none"/>
        <c:tickLblPos val="nextTo"/>
        <c:crossAx val="106175872"/>
        <c:crosses val="autoZero"/>
        <c:auto val="1"/>
        <c:lblAlgn val="ctr"/>
        <c:lblOffset val="100"/>
        <c:noMultiLvlLbl val="0"/>
      </c:catAx>
      <c:valAx>
        <c:axId val="106175872"/>
        <c:scaling>
          <c:orientation val="minMax"/>
        </c:scaling>
        <c:delete val="1"/>
        <c:axPos val="l"/>
        <c:numFmt formatCode="#,##0" sourceLinked="1"/>
        <c:majorTickMark val="out"/>
        <c:minorTickMark val="none"/>
        <c:tickLblPos val="nextTo"/>
        <c:crossAx val="106174336"/>
        <c:crosses val="autoZero"/>
        <c:crossBetween val="between"/>
      </c:valAx>
      <c:spPr>
        <a:noFill/>
      </c:spPr>
    </c:plotArea>
    <c:plotVisOnly val="1"/>
    <c:dispBlanksAs val="gap"/>
    <c:showDLblsOverMax val="0"/>
  </c:chart>
  <c:spPr>
    <a:noFill/>
    <a:ln>
      <a:noFill/>
    </a:ln>
  </c:spPr>
  <c:txPr>
    <a:bodyPr/>
    <a:lstStyle/>
    <a:p>
      <a:pPr>
        <a:defRPr sz="1200" b="1">
          <a:latin typeface="Calibri" pitchFamily="34" charset="0"/>
          <a:cs typeface="Calibri" pitchFamily="34" charset="0"/>
        </a:defRPr>
      </a:pPr>
      <a:endParaRPr lang="es-SV"/>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0.4363</cdr:x>
      <cdr:y>0.14895</cdr:y>
    </cdr:from>
    <cdr:to>
      <cdr:x>0.55063</cdr:x>
      <cdr:y>0.58594</cdr:y>
    </cdr:to>
    <cdr:sp macro="" textlink="">
      <cdr:nvSpPr>
        <cdr:cNvPr id="2" name="39 Forma"/>
        <cdr:cNvSpPr/>
      </cdr:nvSpPr>
      <cdr:spPr>
        <a:xfrm xmlns:a="http://schemas.openxmlformats.org/drawingml/2006/main" rot="2007060">
          <a:off x="1994760" y="408586"/>
          <a:ext cx="522715" cy="1198760"/>
        </a:xfrm>
        <a:prstGeom xmlns:a="http://schemas.openxmlformats.org/drawingml/2006/main" prst="swooshArrow">
          <a:avLst>
            <a:gd name="adj1" fmla="val 16310"/>
            <a:gd name="adj2" fmla="val 31370"/>
          </a:avLst>
        </a:prstGeom>
        <a:solidFill xmlns:a="http://schemas.openxmlformats.org/drawingml/2006/main">
          <a:srgbClr val="FFC000"/>
        </a:solidFill>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SV" dirty="0"/>
        </a:p>
      </cdr:txBody>
    </cdr:sp>
  </cdr:relSizeAnchor>
  <cdr:relSizeAnchor xmlns:cdr="http://schemas.openxmlformats.org/drawingml/2006/chartDrawing">
    <cdr:from>
      <cdr:x>0.36187</cdr:x>
      <cdr:y>0</cdr:y>
    </cdr:from>
    <cdr:to>
      <cdr:x>0.60955</cdr:x>
      <cdr:y>0.23148</cdr:y>
    </cdr:to>
    <cdr:sp macro="" textlink="">
      <cdr:nvSpPr>
        <cdr:cNvPr id="3" name="1 CuadroTexto"/>
        <cdr:cNvSpPr txBox="1"/>
      </cdr:nvSpPr>
      <cdr:spPr>
        <a:xfrm xmlns:a="http://schemas.openxmlformats.org/drawingml/2006/main">
          <a:off x="1511324" y="0"/>
          <a:ext cx="1034426" cy="616731"/>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6.0% de</a:t>
          </a:r>
          <a:br>
            <a:rPr lang="es-SV" sz="1400" b="1" dirty="0"/>
          </a:br>
          <a:r>
            <a:rPr lang="es-SV" sz="1400" b="1" baseline="0" dirty="0"/>
            <a:t> incremento</a:t>
          </a:r>
          <a:endParaRPr lang="es-SV"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0.4363</cdr:x>
      <cdr:y>0.14895</cdr:y>
    </cdr:from>
    <cdr:to>
      <cdr:x>0.55063</cdr:x>
      <cdr:y>0.58594</cdr:y>
    </cdr:to>
    <cdr:sp macro="" textlink="">
      <cdr:nvSpPr>
        <cdr:cNvPr id="2" name="39 Forma"/>
        <cdr:cNvSpPr/>
      </cdr:nvSpPr>
      <cdr:spPr>
        <a:xfrm xmlns:a="http://schemas.openxmlformats.org/drawingml/2006/main" rot="2007060">
          <a:off x="1994760" y="408586"/>
          <a:ext cx="522715" cy="1198760"/>
        </a:xfrm>
        <a:prstGeom xmlns:a="http://schemas.openxmlformats.org/drawingml/2006/main" prst="swooshArrow">
          <a:avLst>
            <a:gd name="adj1" fmla="val 16310"/>
            <a:gd name="adj2" fmla="val 31370"/>
          </a:avLst>
        </a:prstGeom>
        <a:solidFill xmlns:a="http://schemas.openxmlformats.org/drawingml/2006/main">
          <a:srgbClr val="FFC000"/>
        </a:solidFill>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SV"/>
        </a:p>
      </cdr:txBody>
    </cdr:sp>
  </cdr:relSizeAnchor>
  <cdr:relSizeAnchor xmlns:cdr="http://schemas.openxmlformats.org/drawingml/2006/chartDrawing">
    <cdr:from>
      <cdr:x>0.32727</cdr:x>
      <cdr:y>0.07317</cdr:y>
    </cdr:from>
    <cdr:to>
      <cdr:x>0.57495</cdr:x>
      <cdr:y>0.26829</cdr:y>
    </cdr:to>
    <cdr:sp macro="" textlink="">
      <cdr:nvSpPr>
        <cdr:cNvPr id="3" name="1 CuadroTexto"/>
        <cdr:cNvSpPr txBox="1"/>
      </cdr:nvSpPr>
      <cdr:spPr>
        <a:xfrm xmlns:a="http://schemas.openxmlformats.org/drawingml/2006/main">
          <a:off x="1296144" y="216025"/>
          <a:ext cx="980922" cy="576064"/>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21.1% de</a:t>
          </a:r>
          <a:br>
            <a:rPr lang="es-SV" sz="1400" b="1" dirty="0"/>
          </a:br>
          <a:r>
            <a:rPr lang="es-SV" sz="1400" b="1" baseline="0" dirty="0"/>
            <a:t> incremento</a:t>
          </a:r>
          <a:endParaRPr lang="es-SV"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0.62392</cdr:x>
      <cdr:y>0.75315</cdr:y>
    </cdr:from>
    <cdr:to>
      <cdr:x>0.74934</cdr:x>
      <cdr:y>0.85042</cdr:y>
    </cdr:to>
    <cdr:sp macro="" textlink="">
      <cdr:nvSpPr>
        <cdr:cNvPr id="14" name="3 CuadroTexto"/>
        <cdr:cNvSpPr txBox="1"/>
      </cdr:nvSpPr>
      <cdr:spPr>
        <a:xfrm xmlns:a="http://schemas.openxmlformats.org/drawingml/2006/main">
          <a:off x="5035550" y="2654301"/>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0.25018</cdr:x>
      <cdr:y>0.67426</cdr:y>
    </cdr:from>
    <cdr:to>
      <cdr:x>0.3756</cdr:x>
      <cdr:y>0.73599</cdr:y>
    </cdr:to>
    <cdr:sp macro="" textlink="">
      <cdr:nvSpPr>
        <cdr:cNvPr id="16" name="3 CuadroTexto"/>
        <cdr:cNvSpPr txBox="1"/>
      </cdr:nvSpPr>
      <cdr:spPr>
        <a:xfrm xmlns:a="http://schemas.openxmlformats.org/drawingml/2006/main">
          <a:off x="2019201" y="2376264"/>
          <a:ext cx="1012245" cy="21755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l"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0.27773</cdr:x>
      <cdr:y>0.76216</cdr:y>
    </cdr:from>
    <cdr:to>
      <cdr:x>0.40315</cdr:x>
      <cdr:y>0.85943</cdr:y>
    </cdr:to>
    <cdr:sp macro="" textlink="">
      <cdr:nvSpPr>
        <cdr:cNvPr id="17" name="3 CuadroTexto"/>
        <cdr:cNvSpPr txBox="1"/>
      </cdr:nvSpPr>
      <cdr:spPr>
        <a:xfrm xmlns:a="http://schemas.openxmlformats.org/drawingml/2006/main">
          <a:off x="2241549" y="2686050"/>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0.40196</cdr:x>
      <cdr:y>0.13396</cdr:y>
    </cdr:from>
    <cdr:to>
      <cdr:x>0.57509</cdr:x>
      <cdr:y>0.65481</cdr:y>
    </cdr:to>
    <cdr:sp macro="" textlink="">
      <cdr:nvSpPr>
        <cdr:cNvPr id="18" name="39 Forma"/>
        <cdr:cNvSpPr/>
      </cdr:nvSpPr>
      <cdr:spPr>
        <a:xfrm xmlns:a="http://schemas.openxmlformats.org/drawingml/2006/main" rot="915178">
          <a:off x="3244159" y="472094"/>
          <a:ext cx="1397306" cy="1835606"/>
        </a:xfrm>
        <a:prstGeom xmlns:a="http://schemas.openxmlformats.org/drawingml/2006/main" prst="swooshArrow">
          <a:avLst>
            <a:gd name="adj1" fmla="val 16310"/>
            <a:gd name="adj2" fmla="val 31370"/>
          </a:avLst>
        </a:prstGeom>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s-SV" dirty="0"/>
        </a:p>
      </cdr:txBody>
    </cdr:sp>
  </cdr:relSizeAnchor>
  <cdr:relSizeAnchor xmlns:cdr="http://schemas.openxmlformats.org/drawingml/2006/chartDrawing">
    <cdr:from>
      <cdr:x>0.62392</cdr:x>
      <cdr:y>0.75315</cdr:y>
    </cdr:from>
    <cdr:to>
      <cdr:x>0.74934</cdr:x>
      <cdr:y>0.85042</cdr:y>
    </cdr:to>
    <cdr:sp macro="" textlink="">
      <cdr:nvSpPr>
        <cdr:cNvPr id="4" name="3 CuadroTexto"/>
        <cdr:cNvSpPr txBox="1"/>
      </cdr:nvSpPr>
      <cdr:spPr>
        <a:xfrm xmlns:a="http://schemas.openxmlformats.org/drawingml/2006/main">
          <a:off x="5035550" y="2654301"/>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0.27773</cdr:x>
      <cdr:y>0.76216</cdr:y>
    </cdr:from>
    <cdr:to>
      <cdr:x>0.40315</cdr:x>
      <cdr:y>0.85943</cdr:y>
    </cdr:to>
    <cdr:sp macro="" textlink="">
      <cdr:nvSpPr>
        <cdr:cNvPr id="20" name="3 CuadroTexto"/>
        <cdr:cNvSpPr txBox="1"/>
      </cdr:nvSpPr>
      <cdr:spPr>
        <a:xfrm xmlns:a="http://schemas.openxmlformats.org/drawingml/2006/main">
          <a:off x="2241549" y="2686050"/>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0.62392</cdr:x>
      <cdr:y>0.75315</cdr:y>
    </cdr:from>
    <cdr:to>
      <cdr:x>0.74934</cdr:x>
      <cdr:y>0.85042</cdr:y>
    </cdr:to>
    <cdr:sp macro="" textlink="">
      <cdr:nvSpPr>
        <cdr:cNvPr id="22" name="3 CuadroTexto"/>
        <cdr:cNvSpPr txBox="1"/>
      </cdr:nvSpPr>
      <cdr:spPr>
        <a:xfrm xmlns:a="http://schemas.openxmlformats.org/drawingml/2006/main">
          <a:off x="5035550" y="2654301"/>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0.61599</cdr:x>
      <cdr:y>0.30648</cdr:y>
    </cdr:from>
    <cdr:to>
      <cdr:x>0.74141</cdr:x>
      <cdr:y>0.36821</cdr:y>
    </cdr:to>
    <cdr:sp macro="" textlink="">
      <cdr:nvSpPr>
        <cdr:cNvPr id="23" name="3 CuadroTexto"/>
        <cdr:cNvSpPr txBox="1"/>
      </cdr:nvSpPr>
      <cdr:spPr>
        <a:xfrm xmlns:a="http://schemas.openxmlformats.org/drawingml/2006/main">
          <a:off x="4971529" y="1080120"/>
          <a:ext cx="1012246" cy="21755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l"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0.27773</cdr:x>
      <cdr:y>0.76216</cdr:y>
    </cdr:from>
    <cdr:to>
      <cdr:x>0.40315</cdr:x>
      <cdr:y>0.85943</cdr:y>
    </cdr:to>
    <cdr:sp macro="" textlink="">
      <cdr:nvSpPr>
        <cdr:cNvPr id="25" name="3 CuadroTexto"/>
        <cdr:cNvSpPr txBox="1"/>
      </cdr:nvSpPr>
      <cdr:spPr>
        <a:xfrm xmlns:a="http://schemas.openxmlformats.org/drawingml/2006/main">
          <a:off x="2241549" y="2686050"/>
          <a:ext cx="1012245" cy="34278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SV" sz="800" b="1" dirty="0">
              <a:solidFill>
                <a:schemeClr val="tx1"/>
              </a:solidFill>
              <a:effectLst/>
              <a:latin typeface="Calibri" pitchFamily="34" charset="0"/>
              <a:ea typeface="+mn-ea"/>
              <a:cs typeface="Calibri" pitchFamily="34" charset="0"/>
            </a:rPr>
            <a:t>APROBADOS NO ESCRITURADOS</a:t>
          </a:r>
          <a:endParaRPr lang="es-SV" sz="800" dirty="0">
            <a:effectLst/>
            <a:latin typeface="Calibri" pitchFamily="34" charset="0"/>
            <a:cs typeface="Calibri" pitchFamily="34" charset="0"/>
          </a:endParaRPr>
        </a:p>
      </cdr:txBody>
    </cdr:sp>
  </cdr:relSizeAnchor>
  <cdr:relSizeAnchor xmlns:cdr="http://schemas.openxmlformats.org/drawingml/2006/chartDrawing">
    <cdr:from>
      <cdr:x>0.3978</cdr:x>
      <cdr:y>0.10355</cdr:y>
    </cdr:from>
    <cdr:to>
      <cdr:x>0.53811</cdr:x>
      <cdr:y>0.28373</cdr:y>
    </cdr:to>
    <cdr:sp macro="" textlink="">
      <cdr:nvSpPr>
        <cdr:cNvPr id="27" name="26 CuadroTexto"/>
        <cdr:cNvSpPr txBox="1"/>
      </cdr:nvSpPr>
      <cdr:spPr>
        <a:xfrm xmlns:a="http://schemas.openxmlformats.org/drawingml/2006/main" rot="21112016">
          <a:off x="3210552" y="364942"/>
          <a:ext cx="1132421" cy="634999"/>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s-SV" sz="1200" b="1" dirty="0" smtClean="0"/>
            <a:t>7.5% </a:t>
          </a:r>
          <a:r>
            <a:rPr lang="es-SV" sz="1200" b="1" dirty="0"/>
            <a:t>de</a:t>
          </a:r>
          <a:br>
            <a:rPr lang="es-SV" sz="1200" b="1" dirty="0"/>
          </a:br>
          <a:r>
            <a:rPr lang="es-SV" sz="1200" b="1" baseline="0" dirty="0"/>
            <a:t> incremento</a:t>
          </a:r>
          <a:endParaRPr lang="es-SV" sz="1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0.41522</cdr:x>
      <cdr:y>0.06851</cdr:y>
    </cdr:from>
    <cdr:to>
      <cdr:x>0.57314</cdr:x>
      <cdr:y>0.43494</cdr:y>
    </cdr:to>
    <cdr:sp macro="" textlink="">
      <cdr:nvSpPr>
        <cdr:cNvPr id="2" name="39 Forma"/>
        <cdr:cNvSpPr/>
      </cdr:nvSpPr>
      <cdr:spPr>
        <a:xfrm xmlns:a="http://schemas.openxmlformats.org/drawingml/2006/main" rot="2500325">
          <a:off x="2735531" y="256166"/>
          <a:ext cx="1040438" cy="1370078"/>
        </a:xfrm>
        <a:prstGeom xmlns:a="http://schemas.openxmlformats.org/drawingml/2006/main" prst="swooshArrow">
          <a:avLst>
            <a:gd name="adj1" fmla="val 16310"/>
            <a:gd name="adj2" fmla="val 31370"/>
          </a:avLst>
        </a:prstGeom>
        <a:solidFill xmlns:a="http://schemas.openxmlformats.org/drawingml/2006/main">
          <a:srgbClr val="FFC000"/>
        </a:solidFill>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SV" dirty="0"/>
        </a:p>
      </cdr:txBody>
    </cdr:sp>
  </cdr:relSizeAnchor>
  <cdr:relSizeAnchor xmlns:cdr="http://schemas.openxmlformats.org/drawingml/2006/chartDrawing">
    <cdr:from>
      <cdr:x>0.14306</cdr:x>
      <cdr:y>0.1348</cdr:y>
    </cdr:from>
    <cdr:to>
      <cdr:x>0.39074</cdr:x>
      <cdr:y>0.304</cdr:y>
    </cdr:to>
    <cdr:sp macro="" textlink="">
      <cdr:nvSpPr>
        <cdr:cNvPr id="3" name="1 CuadroTexto"/>
        <cdr:cNvSpPr txBox="1"/>
      </cdr:nvSpPr>
      <cdr:spPr>
        <a:xfrm xmlns:a="http://schemas.openxmlformats.org/drawingml/2006/main">
          <a:off x="654050" y="505883"/>
          <a:ext cx="1132416" cy="635001"/>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6,074</a:t>
          </a:r>
        </a:p>
      </cdr:txBody>
    </cdr:sp>
  </cdr:relSizeAnchor>
  <cdr:relSizeAnchor xmlns:cdr="http://schemas.openxmlformats.org/drawingml/2006/chartDrawing">
    <cdr:from>
      <cdr:x>0.66157</cdr:x>
      <cdr:y>0.09594</cdr:y>
    </cdr:from>
    <cdr:to>
      <cdr:x>0.81333</cdr:x>
      <cdr:y>0.19684</cdr:y>
    </cdr:to>
    <cdr:sp macro="" textlink="">
      <cdr:nvSpPr>
        <cdr:cNvPr id="4" name="1 CuadroTexto"/>
        <cdr:cNvSpPr txBox="1"/>
      </cdr:nvSpPr>
      <cdr:spPr>
        <a:xfrm xmlns:a="http://schemas.openxmlformats.org/drawingml/2006/main">
          <a:off x="3572875" y="360039"/>
          <a:ext cx="819613" cy="378671"/>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6,527</a:t>
          </a:r>
        </a:p>
      </cdr:txBody>
    </cdr:sp>
  </cdr:relSizeAnchor>
  <cdr:relSizeAnchor xmlns:cdr="http://schemas.openxmlformats.org/drawingml/2006/chartDrawing">
    <cdr:from>
      <cdr:x>0.32235</cdr:x>
      <cdr:y>0.0292</cdr:y>
    </cdr:from>
    <cdr:to>
      <cdr:x>0.65877</cdr:x>
      <cdr:y>0.14243</cdr:y>
    </cdr:to>
    <cdr:sp macro="" textlink="">
      <cdr:nvSpPr>
        <cdr:cNvPr id="5" name="1 CuadroTexto"/>
        <cdr:cNvSpPr txBox="1"/>
      </cdr:nvSpPr>
      <cdr:spPr>
        <a:xfrm xmlns:a="http://schemas.openxmlformats.org/drawingml/2006/main">
          <a:off x="2123674" y="109183"/>
          <a:ext cx="2216442" cy="423378"/>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7.5% de</a:t>
          </a:r>
          <a:br>
            <a:rPr lang="es-SV" sz="1400" b="1" dirty="0"/>
          </a:br>
          <a:r>
            <a:rPr lang="es-SV" sz="1400" b="1" baseline="0" dirty="0"/>
            <a:t> incremento</a:t>
          </a:r>
          <a:endParaRPr lang="es-SV"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0.37688</cdr:x>
      <cdr:y>0.57249</cdr:y>
    </cdr:from>
    <cdr:to>
      <cdr:x>0.61376</cdr:x>
      <cdr:y>0.64683</cdr:y>
    </cdr:to>
    <cdr:sp macro="" textlink="">
      <cdr:nvSpPr>
        <cdr:cNvPr id="22" name="35 CuadroTexto"/>
        <cdr:cNvSpPr txBox="1">
          <a:spLocks xmlns:a="http://schemas.openxmlformats.org/drawingml/2006/main" noChangeArrowheads="1"/>
        </cdr:cNvSpPr>
      </cdr:nvSpPr>
      <cdr:spPr bwMode="auto">
        <a:xfrm xmlns:a="http://schemas.openxmlformats.org/drawingml/2006/main">
          <a:off x="3334021" y="2697529"/>
          <a:ext cx="2095505" cy="3502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defPPr>
            <a:defRPr lang="es-E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algn="ctr" eaLnBrk="1" hangingPunct="1"/>
          <a:r>
            <a:rPr lang="es-MX" sz="1000" b="1" dirty="0">
              <a:latin typeface="Calibri" pitchFamily="34" charset="0"/>
              <a:cs typeface="Calibri" pitchFamily="34" charset="0"/>
            </a:rPr>
            <a:t>Hasta 2.5</a:t>
          </a:r>
        </a:p>
        <a:p xmlns:a="http://schemas.openxmlformats.org/drawingml/2006/main">
          <a:pPr algn="ctr" eaLnBrk="1" hangingPunct="1"/>
          <a:r>
            <a:rPr lang="es-MX" sz="1000" b="1" dirty="0">
              <a:latin typeface="Calibri" pitchFamily="34" charset="0"/>
              <a:cs typeface="Calibri" pitchFamily="34" charset="0"/>
            </a:rPr>
            <a:t>Salarios Mínimos</a:t>
          </a:r>
          <a:endParaRPr lang="es-ES" sz="1000" b="1" dirty="0">
            <a:latin typeface="Calibri" pitchFamily="34" charset="0"/>
            <a:cs typeface="Calibri" pitchFamily="34" charset="0"/>
          </a:endParaRPr>
        </a:p>
      </cdr:txBody>
    </cdr:sp>
  </cdr:relSizeAnchor>
  <cdr:relSizeAnchor xmlns:cdr="http://schemas.openxmlformats.org/drawingml/2006/chartDrawing">
    <cdr:from>
      <cdr:x>0.41718</cdr:x>
      <cdr:y>0.28213</cdr:y>
    </cdr:from>
    <cdr:to>
      <cdr:x>0.5917</cdr:x>
      <cdr:y>0.39531</cdr:y>
    </cdr:to>
    <cdr:sp macro="" textlink="">
      <cdr:nvSpPr>
        <cdr:cNvPr id="23" name="36 CuadroTexto"/>
        <cdr:cNvSpPr txBox="1">
          <a:spLocks xmlns:a="http://schemas.openxmlformats.org/drawingml/2006/main" noChangeArrowheads="1"/>
        </cdr:cNvSpPr>
      </cdr:nvSpPr>
      <cdr:spPr bwMode="auto">
        <a:xfrm xmlns:a="http://schemas.openxmlformats.org/drawingml/2006/main">
          <a:off x="3690451" y="1329377"/>
          <a:ext cx="1543851" cy="53329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noAutofit/>
        </a:bodyPr>
        <a:lstStyle xmlns:a="http://schemas.openxmlformats.org/drawingml/2006/main">
          <a:defPPr>
            <a:defRPr lang="es-E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eaLnBrk="1" hangingPunct="1"/>
          <a:r>
            <a:rPr lang="es-MX" sz="1000" b="1" dirty="0">
              <a:latin typeface="Calibri" pitchFamily="34" charset="0"/>
              <a:cs typeface="Calibri" pitchFamily="34" charset="0"/>
            </a:rPr>
            <a:t>De 2.5 a 4.0 Salarios </a:t>
          </a:r>
          <a:endParaRPr lang="es-MX" sz="1000" b="1" dirty="0" smtClean="0">
            <a:latin typeface="Calibri" pitchFamily="34" charset="0"/>
            <a:cs typeface="Calibri" pitchFamily="34" charset="0"/>
          </a:endParaRPr>
        </a:p>
        <a:p xmlns:a="http://schemas.openxmlformats.org/drawingml/2006/main">
          <a:pPr algn="ctr" eaLnBrk="1" hangingPunct="1"/>
          <a:r>
            <a:rPr lang="es-MX" sz="1000" b="1" dirty="0" smtClean="0">
              <a:latin typeface="Calibri" pitchFamily="34" charset="0"/>
              <a:cs typeface="Calibri" pitchFamily="34" charset="0"/>
            </a:rPr>
            <a:t>Mínimos</a:t>
          </a:r>
          <a:endParaRPr lang="es-ES" sz="1000" b="1" dirty="0">
            <a:latin typeface="Calibri" pitchFamily="34" charset="0"/>
            <a:cs typeface="Calibri" pitchFamily="34" charset="0"/>
          </a:endParaRPr>
        </a:p>
      </cdr:txBody>
    </cdr:sp>
  </cdr:relSizeAnchor>
  <cdr:relSizeAnchor xmlns:cdr="http://schemas.openxmlformats.org/drawingml/2006/chartDrawing">
    <cdr:from>
      <cdr:x>0.38917</cdr:x>
      <cdr:y>0.08346</cdr:y>
    </cdr:from>
    <cdr:to>
      <cdr:x>0.6197</cdr:x>
      <cdr:y>0.17924</cdr:y>
    </cdr:to>
    <cdr:sp macro="" textlink="">
      <cdr:nvSpPr>
        <cdr:cNvPr id="24" name="37 CuadroTexto"/>
        <cdr:cNvSpPr txBox="1">
          <a:spLocks xmlns:a="http://schemas.openxmlformats.org/drawingml/2006/main" noChangeArrowheads="1"/>
        </cdr:cNvSpPr>
      </cdr:nvSpPr>
      <cdr:spPr bwMode="auto">
        <a:xfrm xmlns:a="http://schemas.openxmlformats.org/drawingml/2006/main">
          <a:off x="3442711" y="393273"/>
          <a:ext cx="2039331" cy="4513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noAutofit/>
        </a:bodyPr>
        <a:lstStyle xmlns:a="http://schemas.openxmlformats.org/drawingml/2006/main">
          <a:defPPr>
            <a:defRPr lang="es-E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algn="ctr" eaLnBrk="1" hangingPunct="1"/>
          <a:r>
            <a:rPr lang="es-MX" sz="1000" b="1" dirty="0">
              <a:latin typeface="Calibri" pitchFamily="34" charset="0"/>
              <a:cs typeface="Calibri" pitchFamily="34" charset="0"/>
            </a:rPr>
            <a:t>Más de 4.0 Salarios</a:t>
          </a:r>
          <a:br>
            <a:rPr lang="es-MX" sz="1000" b="1" dirty="0">
              <a:latin typeface="Calibri" pitchFamily="34" charset="0"/>
              <a:cs typeface="Calibri" pitchFamily="34" charset="0"/>
            </a:rPr>
          </a:br>
          <a:r>
            <a:rPr lang="es-MX" sz="1000" b="1" dirty="0">
              <a:latin typeface="Calibri" pitchFamily="34" charset="0"/>
              <a:cs typeface="Calibri" pitchFamily="34" charset="0"/>
            </a:rPr>
            <a:t>Mínimos</a:t>
          </a:r>
          <a:endParaRPr lang="es-ES" sz="1000" b="1" dirty="0">
            <a:latin typeface="Calibri" pitchFamily="34" charset="0"/>
            <a:cs typeface="Calibri" pitchFamily="34" charset="0"/>
          </a:endParaRPr>
        </a:p>
      </cdr:txBody>
    </cdr:sp>
  </cdr:relSizeAnchor>
  <cdr:relSizeAnchor xmlns:cdr="http://schemas.openxmlformats.org/drawingml/2006/chartDrawing">
    <cdr:from>
      <cdr:x>0.72344</cdr:x>
      <cdr:y>0.16752</cdr:y>
    </cdr:from>
    <cdr:to>
      <cdr:x>0.9401</cdr:x>
      <cdr:y>0.87042</cdr:y>
    </cdr:to>
    <cdr:cxnSp macro="">
      <cdr:nvCxnSpPr>
        <cdr:cNvPr id="43" name="3 Conector angular"/>
        <cdr:cNvCxnSpPr/>
      </cdr:nvCxnSpPr>
      <cdr:spPr>
        <a:xfrm xmlns:a="http://schemas.openxmlformats.org/drawingml/2006/main" rot="16200000" flipH="1">
          <a:off x="5702046" y="1487005"/>
          <a:ext cx="3312000" cy="1916633"/>
        </a:xfrm>
        <a:prstGeom xmlns:a="http://schemas.openxmlformats.org/drawingml/2006/main" prst="bentConnector3">
          <a:avLst>
            <a:gd name="adj1" fmla="val 414"/>
          </a:avLst>
        </a:prstGeom>
        <a:ln xmlns:a="http://schemas.openxmlformats.org/drawingml/2006/main" w="1905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0.8328</cdr:x>
      <cdr:y>0.33377</cdr:y>
    </cdr:from>
    <cdr:to>
      <cdr:x>1</cdr:x>
      <cdr:y>0.65471</cdr:y>
    </cdr:to>
    <cdr:sp macro="" textlink="">
      <cdr:nvSpPr>
        <cdr:cNvPr id="45" name="28 CuadroTexto"/>
        <cdr:cNvSpPr txBox="1">
          <a:spLocks xmlns:a="http://schemas.openxmlformats.org/drawingml/2006/main" noChangeArrowheads="1"/>
        </cdr:cNvSpPr>
      </cdr:nvSpPr>
      <cdr:spPr bwMode="auto">
        <a:xfrm xmlns:a="http://schemas.openxmlformats.org/drawingml/2006/main">
          <a:off x="5535067" y="1181588"/>
          <a:ext cx="1111267" cy="1136163"/>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noFill/>
          <a:headEnd/>
          <a:tailEnd/>
        </a:ln>
        <a:effectLst xmlns:a="http://schemas.openxmlformats.org/drawingml/2006/main">
          <a:outerShdw blurRad="149987" dist="190500" dir="8460000" sx="80000" sy="80000" algn="ctr">
            <a:srgbClr val="000000">
              <a:alpha val="28000"/>
            </a:srgbClr>
          </a:outerShdw>
        </a:effectLst>
        <a:scene3d xmlns:a="http://schemas.openxmlformats.org/drawingml/2006/main">
          <a:camera prst="orthographicFront">
            <a:rot lat="0" lon="0" rev="0"/>
          </a:camera>
          <a:lightRig rig="contrasting" dir="t">
            <a:rot lat="0" lon="0" rev="1500000"/>
          </a:lightRig>
        </a:scene3d>
        <a:sp3d xmlns:a="http://schemas.openxmlformats.org/drawingml/2006/main" prstMaterial="metal">
          <a:bevelT w="88900" h="88900"/>
        </a:sp3d>
        <a:extLst xmlns:a="http://schemas.openxmlformats.org/drawingml/2006/main"/>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wrap="square" anchor="ctr">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400" b="1" dirty="0">
              <a:solidFill>
                <a:srgbClr val="0070C0"/>
              </a:solidFill>
              <a:effectLst/>
              <a:latin typeface="+mn-lt"/>
              <a:ea typeface="+mn-ea"/>
              <a:cs typeface="+mn-cs"/>
            </a:rPr>
            <a:t>86.9%</a:t>
          </a:r>
          <a:endParaRPr lang="es-SV" sz="1400" b="1" dirty="0">
            <a:solidFill>
              <a:srgbClr val="0070C0"/>
            </a:solidFill>
            <a:effectLst/>
          </a:endParaRPr>
        </a:p>
        <a:p xmlns:a="http://schemas.openxmlformats.org/drawingml/2006/main">
          <a:pPr algn="ctr" eaLnBrk="1" hangingPunct="1"/>
          <a:r>
            <a:rPr lang="es-MX" sz="1000" b="1" dirty="0" smtClean="0">
              <a:latin typeface="Calibri" pitchFamily="34" charset="0"/>
              <a:cs typeface="Calibri" pitchFamily="34" charset="0"/>
            </a:rPr>
            <a:t>Solicitantes con </a:t>
          </a:r>
          <a:r>
            <a:rPr lang="es-MX" sz="1000" b="1" dirty="0">
              <a:latin typeface="Calibri" pitchFamily="34" charset="0"/>
              <a:cs typeface="Calibri" pitchFamily="34" charset="0"/>
            </a:rPr>
            <a:t>ingresos de hasta 4 salarios mínimos. </a:t>
          </a:r>
        </a:p>
        <a:p xmlns:a="http://schemas.openxmlformats.org/drawingml/2006/main">
          <a:pPr algn="ctr" eaLnBrk="1" hangingPunct="1"/>
          <a:r>
            <a:rPr lang="es-MX" sz="1000" b="1" dirty="0">
              <a:latin typeface="Calibri" pitchFamily="34" charset="0"/>
              <a:cs typeface="Calibri" pitchFamily="34" charset="0"/>
            </a:rPr>
            <a:t>(5,672</a:t>
          </a:r>
          <a:r>
            <a:rPr lang="es-MX" sz="1000" b="1" baseline="0" dirty="0">
              <a:latin typeface="Calibri" pitchFamily="34" charset="0"/>
              <a:cs typeface="Calibri" pitchFamily="34" charset="0"/>
            </a:rPr>
            <a:t> Créditos por $80.94 millones)</a:t>
          </a:r>
          <a:endParaRPr lang="es-ES" sz="1000" b="1" dirty="0">
            <a:latin typeface="Calibri" pitchFamily="34" charset="0"/>
            <a:cs typeface="Calibri" pitchFamily="34" charset="0"/>
          </a:endParaRPr>
        </a:p>
      </cdr:txBody>
    </cdr:sp>
  </cdr:relSizeAnchor>
  <cdr:relSizeAnchor xmlns:cdr="http://schemas.openxmlformats.org/drawingml/2006/chartDrawing">
    <cdr:from>
      <cdr:x>0.07654</cdr:x>
      <cdr:y>0.221</cdr:y>
    </cdr:from>
    <cdr:to>
      <cdr:x>0.28002</cdr:x>
      <cdr:y>0.86278</cdr:y>
    </cdr:to>
    <cdr:cxnSp macro="">
      <cdr:nvCxnSpPr>
        <cdr:cNvPr id="7" name="3 Conector angular"/>
        <cdr:cNvCxnSpPr/>
      </cdr:nvCxnSpPr>
      <cdr:spPr>
        <a:xfrm xmlns:a="http://schemas.openxmlformats.org/drawingml/2006/main" rot="5400000">
          <a:off x="65115" y="1653345"/>
          <a:ext cx="3024000" cy="1800000"/>
        </a:xfrm>
        <a:prstGeom xmlns:a="http://schemas.openxmlformats.org/drawingml/2006/main" prst="bentConnector3">
          <a:avLst>
            <a:gd name="adj1" fmla="val 481"/>
          </a:avLst>
        </a:prstGeom>
        <a:ln xmlns:a="http://schemas.openxmlformats.org/drawingml/2006/main" w="1905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0.41967</cdr:y>
    </cdr:from>
    <cdr:to>
      <cdr:x>0.16029</cdr:x>
      <cdr:y>0.72759</cdr:y>
    </cdr:to>
    <cdr:sp macro="" textlink="">
      <cdr:nvSpPr>
        <cdr:cNvPr id="15" name="28 CuadroTexto"/>
        <cdr:cNvSpPr txBox="1">
          <a:spLocks xmlns:a="http://schemas.openxmlformats.org/drawingml/2006/main" noChangeArrowheads="1"/>
        </cdr:cNvSpPr>
      </cdr:nvSpPr>
      <cdr:spPr bwMode="auto">
        <a:xfrm xmlns:a="http://schemas.openxmlformats.org/drawingml/2006/main">
          <a:off x="-190226" y="1977449"/>
          <a:ext cx="1417969" cy="1450890"/>
        </a:xfrm>
        <a:prstGeom xmlns:a="http://schemas.openxmlformats.org/drawingml/2006/main" prst="rect">
          <a:avLst/>
        </a:prstGeom>
        <a:solidFill xmlns:a="http://schemas.openxmlformats.org/drawingml/2006/main">
          <a:schemeClr val="accent3">
            <a:lumMod val="20000"/>
            <a:lumOff val="80000"/>
          </a:schemeClr>
        </a:solidFill>
        <a:ln xmlns:a="http://schemas.openxmlformats.org/drawingml/2006/main">
          <a:noFill/>
          <a:headEnd/>
          <a:tailEnd/>
        </a:ln>
        <a:effectLst xmlns:a="http://schemas.openxmlformats.org/drawingml/2006/main">
          <a:outerShdw blurRad="149987" dist="190500" dir="8460000" sx="80000" sy="80000" algn="ctr">
            <a:srgbClr val="000000">
              <a:alpha val="28000"/>
            </a:srgbClr>
          </a:outerShdw>
        </a:effectLst>
        <a:scene3d xmlns:a="http://schemas.openxmlformats.org/drawingml/2006/main">
          <a:camera prst="orthographicFront">
            <a:rot lat="0" lon="0" rev="0"/>
          </a:camera>
          <a:lightRig rig="contrasting" dir="t">
            <a:rot lat="0" lon="0" rev="1500000"/>
          </a:lightRig>
        </a:scene3d>
        <a:sp3d xmlns:a="http://schemas.openxmlformats.org/drawingml/2006/main" prstMaterial="metal">
          <a:bevelT w="88900" h="88900"/>
        </a:sp3d>
        <a:extLst xmlns:a="http://schemas.openxmlformats.org/drawingml/2006/main"/>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wrap="square" anchor="ctr">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400" b="1" dirty="0">
              <a:solidFill>
                <a:srgbClr val="0070C0"/>
              </a:solidFill>
              <a:effectLst/>
              <a:latin typeface="+mn-lt"/>
              <a:ea typeface="+mn-ea"/>
              <a:cs typeface="+mn-cs"/>
            </a:rPr>
            <a:t>81.1%</a:t>
          </a:r>
          <a:endParaRPr lang="es-SV" sz="1400" b="1" dirty="0">
            <a:solidFill>
              <a:srgbClr val="0070C0"/>
            </a:solidFill>
            <a:effectLst/>
          </a:endParaRPr>
        </a:p>
        <a:p xmlns:a="http://schemas.openxmlformats.org/drawingml/2006/main">
          <a:pPr algn="ctr" eaLnBrk="1" hangingPunct="1"/>
          <a:r>
            <a:rPr lang="es-MX" sz="1000" b="1" dirty="0">
              <a:solidFill>
                <a:sysClr val="windowText" lastClr="000000"/>
              </a:solidFill>
              <a:latin typeface="Calibri" pitchFamily="34" charset="0"/>
              <a:cs typeface="Calibri" pitchFamily="34" charset="0"/>
            </a:rPr>
            <a:t>Solicitantes con ingresos de hasta 4 salarios mínimos. </a:t>
          </a:r>
        </a:p>
        <a:p xmlns:a="http://schemas.openxmlformats.org/drawingml/2006/main">
          <a:pPr algn="ctr" eaLnBrk="1" hangingPunct="1"/>
          <a:r>
            <a:rPr lang="es-MX" sz="1000" b="1" dirty="0">
              <a:solidFill>
                <a:sysClr val="windowText" lastClr="000000"/>
              </a:solidFill>
              <a:latin typeface="Calibri" pitchFamily="34" charset="0"/>
              <a:cs typeface="Calibri" pitchFamily="34" charset="0"/>
            </a:rPr>
            <a:t>(4,929</a:t>
          </a:r>
          <a:r>
            <a:rPr lang="es-MX" sz="1000" b="1" baseline="0" dirty="0">
              <a:solidFill>
                <a:sysClr val="windowText" lastClr="000000"/>
              </a:solidFill>
              <a:latin typeface="Calibri" pitchFamily="34" charset="0"/>
              <a:cs typeface="Calibri" pitchFamily="34" charset="0"/>
            </a:rPr>
            <a:t> Créditos por $58.98 millones)</a:t>
          </a:r>
          <a:endParaRPr lang="es-ES" sz="1000" b="1" dirty="0">
            <a:solidFill>
              <a:sysClr val="windowText" lastClr="000000"/>
            </a:solidFill>
            <a:latin typeface="Calibri" pitchFamily="34" charset="0"/>
            <a:cs typeface="Calibri"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0.42538</cdr:x>
      <cdr:y>0.29126</cdr:y>
    </cdr:from>
    <cdr:to>
      <cdr:x>0.59939</cdr:x>
      <cdr:y>0.42629</cdr:y>
    </cdr:to>
    <cdr:sp macro="" textlink="">
      <cdr:nvSpPr>
        <cdr:cNvPr id="2" name="1 CuadroTexto"/>
        <cdr:cNvSpPr txBox="1"/>
      </cdr:nvSpPr>
      <cdr:spPr>
        <a:xfrm xmlns:a="http://schemas.openxmlformats.org/drawingml/2006/main">
          <a:off x="1584176" y="798984"/>
          <a:ext cx="648072" cy="3704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SV" sz="1400" b="1" dirty="0" smtClean="0">
              <a:latin typeface="Calibri" pitchFamily="34" charset="0"/>
              <a:cs typeface="Calibri" pitchFamily="34" charset="0"/>
            </a:rPr>
            <a:t>55.2%</a:t>
          </a:r>
          <a:endParaRPr lang="es-SV" sz="1400" b="1" dirty="0">
            <a:latin typeface="Calibri" pitchFamily="34" charset="0"/>
            <a:cs typeface="Calibri" pitchFamily="34" charset="0"/>
          </a:endParaRPr>
        </a:p>
      </cdr:txBody>
    </cdr:sp>
  </cdr:relSizeAnchor>
  <cdr:relSizeAnchor xmlns:cdr="http://schemas.openxmlformats.org/drawingml/2006/chartDrawing">
    <cdr:from>
      <cdr:x>0.42538</cdr:x>
      <cdr:y>0.71125</cdr:y>
    </cdr:from>
    <cdr:to>
      <cdr:x>0.60526</cdr:x>
      <cdr:y>0.84628</cdr:y>
    </cdr:to>
    <cdr:sp macro="" textlink="">
      <cdr:nvSpPr>
        <cdr:cNvPr id="3" name="1 CuadroTexto"/>
        <cdr:cNvSpPr txBox="1"/>
      </cdr:nvSpPr>
      <cdr:spPr>
        <a:xfrm xmlns:a="http://schemas.openxmlformats.org/drawingml/2006/main">
          <a:off x="1584176" y="1951112"/>
          <a:ext cx="669906" cy="3704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SV" sz="1400" b="1" dirty="0" smtClean="0">
              <a:latin typeface="Calibri" pitchFamily="34" charset="0"/>
              <a:cs typeface="Calibri" pitchFamily="34" charset="0"/>
            </a:rPr>
            <a:t>44.8%</a:t>
          </a:r>
          <a:endParaRPr lang="es-SV" sz="1400" b="1" dirty="0">
            <a:latin typeface="Calibri" pitchFamily="34" charset="0"/>
            <a:cs typeface="Calibri"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0.40604</cdr:x>
      <cdr:y>0.29126</cdr:y>
    </cdr:from>
    <cdr:to>
      <cdr:x>0.59672</cdr:x>
      <cdr:y>0.42629</cdr:y>
    </cdr:to>
    <cdr:sp macro="" textlink="">
      <cdr:nvSpPr>
        <cdr:cNvPr id="2" name="1 CuadroTexto"/>
        <cdr:cNvSpPr txBox="1"/>
      </cdr:nvSpPr>
      <cdr:spPr>
        <a:xfrm xmlns:a="http://schemas.openxmlformats.org/drawingml/2006/main">
          <a:off x="1512168" y="798984"/>
          <a:ext cx="710127" cy="3704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SV" sz="1400" b="1" dirty="0" smtClean="0">
              <a:latin typeface="Calibri" pitchFamily="34" charset="0"/>
              <a:cs typeface="Calibri" pitchFamily="34" charset="0"/>
            </a:rPr>
            <a:t>58.1%</a:t>
          </a:r>
          <a:endParaRPr lang="es-SV" sz="1400" b="1" dirty="0">
            <a:latin typeface="Calibri" pitchFamily="34" charset="0"/>
            <a:cs typeface="Calibri" pitchFamily="34" charset="0"/>
          </a:endParaRPr>
        </a:p>
      </cdr:txBody>
    </cdr:sp>
  </cdr:relSizeAnchor>
  <cdr:relSizeAnchor xmlns:cdr="http://schemas.openxmlformats.org/drawingml/2006/chartDrawing">
    <cdr:from>
      <cdr:x>0.42538</cdr:x>
      <cdr:y>0.71125</cdr:y>
    </cdr:from>
    <cdr:to>
      <cdr:x>0.60526</cdr:x>
      <cdr:y>0.84628</cdr:y>
    </cdr:to>
    <cdr:sp macro="" textlink="">
      <cdr:nvSpPr>
        <cdr:cNvPr id="3" name="1 CuadroTexto"/>
        <cdr:cNvSpPr txBox="1"/>
      </cdr:nvSpPr>
      <cdr:spPr>
        <a:xfrm xmlns:a="http://schemas.openxmlformats.org/drawingml/2006/main">
          <a:off x="1584176" y="1951112"/>
          <a:ext cx="669906" cy="3704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SV" sz="1400" b="1" dirty="0">
              <a:latin typeface="Calibri" pitchFamily="34" charset="0"/>
              <a:cs typeface="Calibri" pitchFamily="34" charset="0"/>
            </a:rPr>
            <a:t>41.9%</a:t>
          </a:r>
        </a:p>
      </cdr:txBody>
    </cdr:sp>
  </cdr:relSizeAnchor>
</c:userShapes>
</file>

<file path=ppt/drawings/drawing8.xml><?xml version="1.0" encoding="utf-8"?>
<c:userShapes xmlns:c="http://schemas.openxmlformats.org/drawingml/2006/chart">
  <cdr:relSizeAnchor xmlns:cdr="http://schemas.openxmlformats.org/drawingml/2006/chartDrawing">
    <cdr:from>
      <cdr:x>0.41227</cdr:x>
      <cdr:y>0.7782</cdr:y>
    </cdr:from>
    <cdr:to>
      <cdr:x>0.58037</cdr:x>
      <cdr:y>0.86714</cdr:y>
    </cdr:to>
    <cdr:sp macro="" textlink="">
      <cdr:nvSpPr>
        <cdr:cNvPr id="2" name="36 CuadroTexto"/>
        <cdr:cNvSpPr txBox="1">
          <a:spLocks xmlns:a="http://schemas.openxmlformats.org/drawingml/2006/main" noChangeArrowheads="1"/>
        </cdr:cNvSpPr>
      </cdr:nvSpPr>
      <cdr:spPr bwMode="auto">
        <a:xfrm xmlns:a="http://schemas.openxmlformats.org/drawingml/2006/main">
          <a:off x="2844801" y="2190750"/>
          <a:ext cx="1159918" cy="2503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r>
            <a:rPr lang="es-MX" sz="1000" b="1" dirty="0">
              <a:latin typeface="Calibri" pitchFamily="34" charset="0"/>
              <a:cs typeface="Calibri" pitchFamily="34" charset="0"/>
            </a:rPr>
            <a:t>De 18 a 30 años</a:t>
          </a:r>
          <a:endParaRPr lang="es-ES" sz="1000" b="1" dirty="0">
            <a:latin typeface="Calibri" pitchFamily="34" charset="0"/>
            <a:cs typeface="Calibri" pitchFamily="34" charset="0"/>
          </a:endParaRPr>
        </a:p>
      </cdr:txBody>
    </cdr:sp>
  </cdr:relSizeAnchor>
  <cdr:relSizeAnchor xmlns:cdr="http://schemas.openxmlformats.org/drawingml/2006/chartDrawing">
    <cdr:from>
      <cdr:x>0.41227</cdr:x>
      <cdr:y>0.40526</cdr:y>
    </cdr:from>
    <cdr:to>
      <cdr:x>0.58037</cdr:x>
      <cdr:y>0.49421</cdr:y>
    </cdr:to>
    <cdr:sp macro="" textlink="">
      <cdr:nvSpPr>
        <cdr:cNvPr id="3" name="36 CuadroTexto"/>
        <cdr:cNvSpPr txBox="1">
          <a:spLocks xmlns:a="http://schemas.openxmlformats.org/drawingml/2006/main" noChangeArrowheads="1"/>
        </cdr:cNvSpPr>
      </cdr:nvSpPr>
      <cdr:spPr bwMode="auto">
        <a:xfrm xmlns:a="http://schemas.openxmlformats.org/drawingml/2006/main">
          <a:off x="2844800" y="1140884"/>
          <a:ext cx="1159918" cy="2503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r>
            <a:rPr lang="es-MX" sz="1000" b="1" dirty="0">
              <a:latin typeface="Calibri" pitchFamily="34" charset="0"/>
              <a:cs typeface="Calibri" pitchFamily="34" charset="0"/>
            </a:rPr>
            <a:t>De 31 a 50 años</a:t>
          </a:r>
          <a:endParaRPr lang="es-ES" sz="1000" b="1" dirty="0">
            <a:latin typeface="Calibri" pitchFamily="34" charset="0"/>
            <a:cs typeface="Calibri" pitchFamily="34" charset="0"/>
          </a:endParaRPr>
        </a:p>
      </cdr:txBody>
    </cdr:sp>
  </cdr:relSizeAnchor>
  <cdr:relSizeAnchor xmlns:cdr="http://schemas.openxmlformats.org/drawingml/2006/chartDrawing">
    <cdr:from>
      <cdr:x>0.41074</cdr:x>
      <cdr:y>0.09323</cdr:y>
    </cdr:from>
    <cdr:to>
      <cdr:x>0.57883</cdr:x>
      <cdr:y>0.18218</cdr:y>
    </cdr:to>
    <cdr:sp macro="" textlink="">
      <cdr:nvSpPr>
        <cdr:cNvPr id="4" name="36 CuadroTexto"/>
        <cdr:cNvSpPr txBox="1">
          <a:spLocks xmlns:a="http://schemas.openxmlformats.org/drawingml/2006/main" noChangeArrowheads="1"/>
        </cdr:cNvSpPr>
      </cdr:nvSpPr>
      <cdr:spPr bwMode="auto">
        <a:xfrm xmlns:a="http://schemas.openxmlformats.org/drawingml/2006/main">
          <a:off x="2834217" y="262467"/>
          <a:ext cx="1159918" cy="2503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r>
            <a:rPr lang="es-MX" sz="1000" b="1" dirty="0">
              <a:latin typeface="Calibri" pitchFamily="34" charset="0"/>
              <a:cs typeface="Calibri" pitchFamily="34" charset="0"/>
            </a:rPr>
            <a:t>Más de 51 años</a:t>
          </a:r>
          <a:endParaRPr lang="es-ES" sz="1000" b="1" dirty="0">
            <a:latin typeface="Calibri" pitchFamily="34" charset="0"/>
            <a:cs typeface="Calibri"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0.48131</cdr:x>
      <cdr:y>0.1068</cdr:y>
    </cdr:from>
    <cdr:to>
      <cdr:x>0.64552</cdr:x>
      <cdr:y>0.49049</cdr:y>
    </cdr:to>
    <cdr:sp macro="" textlink="">
      <cdr:nvSpPr>
        <cdr:cNvPr id="2" name="39 Forma"/>
        <cdr:cNvSpPr/>
      </cdr:nvSpPr>
      <cdr:spPr>
        <a:xfrm xmlns:a="http://schemas.openxmlformats.org/drawingml/2006/main" rot="1588855">
          <a:off x="2218110" y="249217"/>
          <a:ext cx="756764" cy="895308"/>
        </a:xfrm>
        <a:prstGeom xmlns:a="http://schemas.openxmlformats.org/drawingml/2006/main" prst="swooshArrow">
          <a:avLst>
            <a:gd name="adj1" fmla="val 16310"/>
            <a:gd name="adj2" fmla="val 31370"/>
          </a:avLst>
        </a:prstGeom>
        <a:solidFill xmlns:a="http://schemas.openxmlformats.org/drawingml/2006/main">
          <a:srgbClr val="FFC000"/>
        </a:solidFill>
      </cdr:spPr>
      <cdr:style>
        <a:lnRef xmlns:a="http://schemas.openxmlformats.org/drawingml/2006/main" idx="0">
          <a:schemeClr val="accent5"/>
        </a:lnRef>
        <a:fillRef xmlns:a="http://schemas.openxmlformats.org/drawingml/2006/main" idx="3">
          <a:schemeClr val="accent5"/>
        </a:fillRef>
        <a:effectRef xmlns:a="http://schemas.openxmlformats.org/drawingml/2006/main" idx="3">
          <a:schemeClr val="accent5"/>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SV"/>
        </a:p>
      </cdr:txBody>
    </cdr:sp>
  </cdr:relSizeAnchor>
  <cdr:relSizeAnchor xmlns:cdr="http://schemas.openxmlformats.org/drawingml/2006/chartDrawing">
    <cdr:from>
      <cdr:x>0.42188</cdr:x>
      <cdr:y>0</cdr:y>
    </cdr:from>
    <cdr:to>
      <cdr:x>0.65458</cdr:x>
      <cdr:y>0.16989</cdr:y>
    </cdr:to>
    <cdr:sp macro="" textlink="">
      <cdr:nvSpPr>
        <cdr:cNvPr id="3" name="1 CuadroTexto"/>
        <cdr:cNvSpPr txBox="1"/>
      </cdr:nvSpPr>
      <cdr:spPr>
        <a:xfrm xmlns:a="http://schemas.openxmlformats.org/drawingml/2006/main">
          <a:off x="1944216" y="-4365104"/>
          <a:ext cx="1072401" cy="396424"/>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SV" sz="1400" b="1" dirty="0"/>
            <a:t>25.3% de</a:t>
          </a:r>
          <a:br>
            <a:rPr lang="es-SV" sz="1400" b="1" dirty="0"/>
          </a:br>
          <a:r>
            <a:rPr lang="es-SV" sz="1400" b="1" baseline="0" dirty="0"/>
            <a:t> incremento</a:t>
          </a:r>
          <a:endParaRPr lang="es-SV"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SV"/>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988ACC-7BBC-436F-A09B-C44EBBE810DD}" type="datetimeFigureOut">
              <a:rPr lang="es-SV" smtClean="0"/>
              <a:t>22/06/2015</a:t>
            </a:fld>
            <a:endParaRPr lang="es-SV"/>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SV"/>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SV"/>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C3D718A-7216-4B7C-96F3-D323B3E9A65A}" type="slidenum">
              <a:rPr lang="es-SV" smtClean="0"/>
              <a:t>‹Nº›</a:t>
            </a:fld>
            <a:endParaRPr lang="es-SV"/>
          </a:p>
        </p:txBody>
      </p:sp>
    </p:spTree>
    <p:extLst>
      <p:ext uri="{BB962C8B-B14F-4D97-AF65-F5344CB8AC3E}">
        <p14:creationId xmlns:p14="http://schemas.microsoft.com/office/powerpoint/2010/main" val="243129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Imagen 1" descr="22 Power Point INST. FSV-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ctrTitle"/>
          </p:nvPr>
        </p:nvSpPr>
        <p:spPr>
          <a:xfrm>
            <a:off x="1115616" y="3429000"/>
            <a:ext cx="7772400" cy="1470025"/>
          </a:xfrm>
        </p:spPr>
        <p:txBody>
          <a:bodyPr/>
          <a:lstStyle/>
          <a:p>
            <a:r>
              <a:rPr lang="es-ES" dirty="0" smtClean="0"/>
              <a:t>Haga clic para modificar el estilo de título del patrón</a:t>
            </a:r>
            <a:endParaRPr lang="es-SV" dirty="0"/>
          </a:p>
        </p:txBody>
      </p:sp>
      <p:sp>
        <p:nvSpPr>
          <p:cNvPr id="3" name="2 Subtítulo"/>
          <p:cNvSpPr>
            <a:spLocks noGrp="1"/>
          </p:cNvSpPr>
          <p:nvPr>
            <p:ph type="subTitle" idx="1"/>
          </p:nvPr>
        </p:nvSpPr>
        <p:spPr>
          <a:xfrm>
            <a:off x="2483768" y="4941168"/>
            <a:ext cx="6400800" cy="792088"/>
          </a:xfrm>
        </p:spPr>
        <p:txBody>
          <a:bodyPr>
            <a:no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SV" dirty="0"/>
          </a:p>
        </p:txBody>
      </p:sp>
      <p:sp>
        <p:nvSpPr>
          <p:cNvPr id="4" name="3 Marcador de fecha"/>
          <p:cNvSpPr>
            <a:spLocks noGrp="1"/>
          </p:cNvSpPr>
          <p:nvPr>
            <p:ph type="dt" sz="half" idx="10"/>
          </p:nvPr>
        </p:nvSpPr>
        <p:spPr/>
        <p:txBody>
          <a:bodyPr/>
          <a:lstStyle/>
          <a:p>
            <a:fld id="{AC8501F5-CDC9-4BA5-A386-12F9F4AFE042}" type="datetime1">
              <a:rPr lang="es-SV" smtClean="0"/>
              <a:t>22/06/2015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202264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4C992768-CF02-4DFC-BA73-F6FE75922EA8}" type="datetime1">
              <a:rPr lang="es-SV" smtClean="0"/>
              <a:t>22/06/2015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1323497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409A471F-263B-455D-B57E-B25CB0DEDA53}" type="datetime1">
              <a:rPr lang="es-SV" smtClean="0"/>
              <a:t>22/06/2015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16846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texto">
    <p:spTree>
      <p:nvGrpSpPr>
        <p:cNvPr id="1" name=""/>
        <p:cNvGrpSpPr/>
        <p:nvPr/>
      </p:nvGrpSpPr>
      <p:grpSpPr>
        <a:xfrm>
          <a:off x="0" y="0"/>
          <a:ext cx="0" cy="0"/>
          <a:chOff x="0" y="0"/>
          <a:chExt cx="0" cy="0"/>
        </a:xfrm>
      </p:grpSpPr>
      <p:sp>
        <p:nvSpPr>
          <p:cNvPr id="2" name="1 Título"/>
          <p:cNvSpPr>
            <a:spLocks noGrp="1"/>
          </p:cNvSpPr>
          <p:nvPr>
            <p:ph type="title"/>
          </p:nvPr>
        </p:nvSpPr>
        <p:spPr>
          <a:xfrm>
            <a:off x="1187624" y="9927"/>
            <a:ext cx="7956376" cy="1143000"/>
          </a:xfrm>
        </p:spPr>
        <p:txBody>
          <a:bodyPr/>
          <a:lstStyle/>
          <a:p>
            <a:r>
              <a:rPr lang="es-ES" smtClean="0"/>
              <a:t>Haga clic para modificar el estilo de título del patrón</a:t>
            </a:r>
            <a:endParaRPr lang="es-SV"/>
          </a:p>
        </p:txBody>
      </p:sp>
      <p:sp>
        <p:nvSpPr>
          <p:cNvPr id="3" name="2 Marcador de texto"/>
          <p:cNvSpPr>
            <a:spLocks noGrp="1"/>
          </p:cNvSpPr>
          <p:nvPr>
            <p:ph type="body"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A8C9082D-5C67-4019-8D9F-5D96811476C3}" type="datetime1">
              <a:rPr lang="es-SV" smtClean="0"/>
              <a:t>22/06/2015</a:t>
            </a:fld>
            <a:endParaRPr lang="es-SV" dirty="0"/>
          </a:p>
        </p:txBody>
      </p:sp>
      <p:sp>
        <p:nvSpPr>
          <p:cNvPr id="5" name="4 Marcador de pie de página"/>
          <p:cNvSpPr>
            <a:spLocks noGrp="1"/>
          </p:cNvSpPr>
          <p:nvPr>
            <p:ph type="ftr" sz="quarter" idx="11"/>
          </p:nvPr>
        </p:nvSpPr>
        <p:spPr/>
        <p:txBody>
          <a:bodyPr/>
          <a:lstStyle/>
          <a:p>
            <a:endParaRPr lang="es-SV" dirty="0"/>
          </a:p>
        </p:txBody>
      </p:sp>
      <p:sp>
        <p:nvSpPr>
          <p:cNvPr id="6" name="5 Marcador de número de diapositiva"/>
          <p:cNvSpPr>
            <a:spLocks noGrp="1"/>
          </p:cNvSpPr>
          <p:nvPr>
            <p:ph type="sldNum" sz="quarter" idx="12"/>
          </p:nvPr>
        </p:nvSpPr>
        <p:spPr/>
        <p:txBody>
          <a:bodyPr/>
          <a:lstStyle/>
          <a:p>
            <a:fld id="{63C9512D-2F42-41AB-9F03-C21152C9FD8E}" type="slidenum">
              <a:rPr lang="es-SV" smtClean="0"/>
              <a:t>‹Nº›</a:t>
            </a:fld>
            <a:endParaRPr lang="es-SV" dirty="0"/>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880" y="116632"/>
            <a:ext cx="915727" cy="72275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94935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SV"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fecha"/>
          <p:cNvSpPr>
            <a:spLocks noGrp="1"/>
          </p:cNvSpPr>
          <p:nvPr>
            <p:ph type="dt" sz="half" idx="10"/>
          </p:nvPr>
        </p:nvSpPr>
        <p:spPr/>
        <p:txBody>
          <a:bodyPr/>
          <a:lstStyle/>
          <a:p>
            <a:fld id="{8CEE01D4-DDAF-4198-B99D-58C09C886A98}" type="datetime1">
              <a:rPr lang="es-SV" smtClean="0"/>
              <a:t>22/06/2015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93981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A1D8425-BD24-43D1-93B0-1486233EBD8B}" type="datetime1">
              <a:rPr lang="es-SV" smtClean="0"/>
              <a:t>22/06/2015</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173020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fecha"/>
          <p:cNvSpPr>
            <a:spLocks noGrp="1"/>
          </p:cNvSpPr>
          <p:nvPr>
            <p:ph type="dt" sz="half" idx="10"/>
          </p:nvPr>
        </p:nvSpPr>
        <p:spPr/>
        <p:txBody>
          <a:bodyPr/>
          <a:lstStyle/>
          <a:p>
            <a:fld id="{3E0E84BF-598F-4993-863C-D2E622BE7D49}" type="datetime1">
              <a:rPr lang="es-SV" smtClean="0"/>
              <a:t>22/06/2015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369694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7" name="6 Marcador de fecha"/>
          <p:cNvSpPr>
            <a:spLocks noGrp="1"/>
          </p:cNvSpPr>
          <p:nvPr>
            <p:ph type="dt" sz="half" idx="10"/>
          </p:nvPr>
        </p:nvSpPr>
        <p:spPr/>
        <p:txBody>
          <a:bodyPr/>
          <a:lstStyle/>
          <a:p>
            <a:fld id="{FCBE6A86-8C6E-4017-A5B6-F1F40CE93203}" type="datetime1">
              <a:rPr lang="es-SV" smtClean="0"/>
              <a:t>22/06/2015</a:t>
            </a:fld>
            <a:endParaRPr lang="es-SV"/>
          </a:p>
        </p:txBody>
      </p:sp>
      <p:sp>
        <p:nvSpPr>
          <p:cNvPr id="8" name="7 Marcador de pie de página"/>
          <p:cNvSpPr>
            <a:spLocks noGrp="1"/>
          </p:cNvSpPr>
          <p:nvPr>
            <p:ph type="ftr" sz="quarter" idx="11"/>
          </p:nvPr>
        </p:nvSpPr>
        <p:spPr/>
        <p:txBody>
          <a:bodyPr/>
          <a:lstStyle/>
          <a:p>
            <a:endParaRPr lang="es-SV"/>
          </a:p>
        </p:txBody>
      </p:sp>
      <p:sp>
        <p:nvSpPr>
          <p:cNvPr id="9" name="8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708741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7" name="Imagen 1" descr="2 Power Point FSV-09.jpg"/>
          <p:cNvPicPr>
            <a:picLocks noChangeAspect="1"/>
          </p:cNvPicPr>
          <p:nvPr userDrawn="1"/>
        </p:nvPicPr>
        <p:blipFill rotWithShape="1">
          <a:blip r:embed="rId2">
            <a:extLst>
              <a:ext uri="{28A0092B-C50C-407E-A947-70E740481C1C}">
                <a14:useLocalDpi xmlns:a14="http://schemas.microsoft.com/office/drawing/2010/main" val="0"/>
              </a:ext>
            </a:extLst>
          </a:blip>
          <a:srcRect b="15608"/>
          <a:stretch/>
        </p:blipFill>
        <p:spPr>
          <a:xfrm>
            <a:off x="0" y="890573"/>
            <a:ext cx="9144000" cy="5787614"/>
          </a:xfrm>
          <a:prstGeom prst="rect">
            <a:avLst/>
          </a:prstGeom>
        </p:spPr>
      </p:pic>
      <p:sp>
        <p:nvSpPr>
          <p:cNvPr id="3" name="2 Marcador de fecha"/>
          <p:cNvSpPr>
            <a:spLocks noGrp="1"/>
          </p:cNvSpPr>
          <p:nvPr>
            <p:ph type="dt" sz="half" idx="10"/>
          </p:nvPr>
        </p:nvSpPr>
        <p:spPr/>
        <p:txBody>
          <a:bodyPr/>
          <a:lstStyle/>
          <a:p>
            <a:fld id="{784DF4CB-9302-4429-ADB4-7482089D5433}" type="datetime1">
              <a:rPr lang="es-SV" smtClean="0"/>
              <a:t>22/06/2015</a:t>
            </a:fld>
            <a:endParaRPr lang="es-SV"/>
          </a:p>
        </p:txBody>
      </p:sp>
      <p:sp>
        <p:nvSpPr>
          <p:cNvPr id="4" name="3 Marcador de pie de página"/>
          <p:cNvSpPr>
            <a:spLocks noGrp="1"/>
          </p:cNvSpPr>
          <p:nvPr>
            <p:ph type="ftr" sz="quarter" idx="11"/>
          </p:nvPr>
        </p:nvSpPr>
        <p:spPr/>
        <p:txBody>
          <a:bodyPr/>
          <a:lstStyle/>
          <a:p>
            <a:endParaRPr lang="es-SV" dirty="0"/>
          </a:p>
        </p:txBody>
      </p:sp>
      <p:sp>
        <p:nvSpPr>
          <p:cNvPr id="5" name="4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pic>
        <p:nvPicPr>
          <p:cNvPr id="6" name="Imagen 1" descr="2 Power Point FSV-09.jpg"/>
          <p:cNvPicPr>
            <a:picLocks noChangeAspect="1"/>
          </p:cNvPicPr>
          <p:nvPr userDrawn="1"/>
        </p:nvPicPr>
        <p:blipFill rotWithShape="1">
          <a:blip r:embed="rId2">
            <a:extLst>
              <a:ext uri="{28A0092B-C50C-407E-A947-70E740481C1C}">
                <a14:useLocalDpi xmlns:a14="http://schemas.microsoft.com/office/drawing/2010/main" val="0"/>
              </a:ext>
            </a:extLst>
          </a:blip>
          <a:srcRect t="84235" b="2745"/>
          <a:stretch/>
        </p:blipFill>
        <p:spPr>
          <a:xfrm>
            <a:off x="0" y="0"/>
            <a:ext cx="9144000" cy="892885"/>
          </a:xfrm>
          <a:prstGeom prst="rect">
            <a:avLst/>
          </a:prstGeom>
        </p:spPr>
      </p:pic>
      <p:sp>
        <p:nvSpPr>
          <p:cNvPr id="2" name="1 Título"/>
          <p:cNvSpPr>
            <a:spLocks noGrp="1"/>
          </p:cNvSpPr>
          <p:nvPr>
            <p:ph type="title"/>
          </p:nvPr>
        </p:nvSpPr>
        <p:spPr>
          <a:xfrm>
            <a:off x="1691680" y="274638"/>
            <a:ext cx="6192688" cy="1143000"/>
          </a:xfrm>
        </p:spPr>
        <p:txBody>
          <a:bodyPr/>
          <a:lstStyle/>
          <a:p>
            <a:r>
              <a:rPr lang="es-ES" smtClean="0"/>
              <a:t>Haga clic para modificar el estilo de título del patrón</a:t>
            </a:r>
            <a:endParaRPr lang="es-SV"/>
          </a:p>
        </p:txBody>
      </p:sp>
    </p:spTree>
    <p:extLst>
      <p:ext uri="{BB962C8B-B14F-4D97-AF65-F5344CB8AC3E}">
        <p14:creationId xmlns:p14="http://schemas.microsoft.com/office/powerpoint/2010/main" val="412838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FA60D93-78EA-4B69-A999-0E558A044C7A}" type="datetime1">
              <a:rPr lang="es-SV" smtClean="0"/>
              <a:t>22/06/2015</a:t>
            </a:fld>
            <a:endParaRPr lang="es-SV"/>
          </a:p>
        </p:txBody>
      </p:sp>
      <p:sp>
        <p:nvSpPr>
          <p:cNvPr id="3" name="2 Marcador de pie de página"/>
          <p:cNvSpPr>
            <a:spLocks noGrp="1"/>
          </p:cNvSpPr>
          <p:nvPr>
            <p:ph type="ftr" sz="quarter" idx="11"/>
          </p:nvPr>
        </p:nvSpPr>
        <p:spPr/>
        <p:txBody>
          <a:bodyPr/>
          <a:lstStyle/>
          <a:p>
            <a:endParaRPr lang="es-SV"/>
          </a:p>
        </p:txBody>
      </p:sp>
      <p:sp>
        <p:nvSpPr>
          <p:cNvPr id="4" name="3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385566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F59C3D8-B715-4DB3-9685-6A9CF1A586E3}" type="datetime1">
              <a:rPr lang="es-SV" smtClean="0"/>
              <a:t>22/06/2015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288183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F056F1D-0394-4637-BECE-D7114018FD72}" type="datetime1">
              <a:rPr lang="es-SV" smtClean="0"/>
              <a:t>22/06/2015</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A3C4D9F3-FC74-4149-9C9C-C039E71FC534}" type="slidenum">
              <a:rPr lang="es-SV" smtClean="0"/>
              <a:t>‹Nº›</a:t>
            </a:fld>
            <a:endParaRPr lang="es-SV"/>
          </a:p>
        </p:txBody>
      </p:sp>
    </p:spTree>
    <p:extLst>
      <p:ext uri="{BB962C8B-B14F-4D97-AF65-F5344CB8AC3E}">
        <p14:creationId xmlns:p14="http://schemas.microsoft.com/office/powerpoint/2010/main" val="170768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1" descr="2 Power Point FSV-09.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Marcador de título"/>
          <p:cNvSpPr>
            <a:spLocks noGrp="1"/>
          </p:cNvSpPr>
          <p:nvPr>
            <p:ph type="title"/>
          </p:nvPr>
        </p:nvSpPr>
        <p:spPr>
          <a:xfrm>
            <a:off x="1115616" y="274638"/>
            <a:ext cx="7571184"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SV"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SV"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DBA32-CF57-43DA-89ED-042DBFA6BA2E}" type="datetime1">
              <a:rPr lang="es-SV" smtClean="0"/>
              <a:t>22/06/2015</a:t>
            </a:fld>
            <a:endParaRPr lang="es-SV"/>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4D9F3-FC74-4149-9C9C-C039E71FC534}" type="slidenum">
              <a:rPr lang="es-SV" smtClean="0"/>
              <a:t>‹Nº›</a:t>
            </a:fld>
            <a:endParaRPr lang="es-SV"/>
          </a:p>
        </p:txBody>
      </p:sp>
    </p:spTree>
    <p:extLst>
      <p:ext uri="{BB962C8B-B14F-4D97-AF65-F5344CB8AC3E}">
        <p14:creationId xmlns:p14="http://schemas.microsoft.com/office/powerpoint/2010/main" val="113069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3200" kern="1200">
          <a:solidFill>
            <a:srgbClr val="081EEE"/>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19.tmp"/><Relationship Id="rId5" Type="http://schemas.microsoft.com/office/2007/relationships/hdphoto" Target="../media/hdphoto1.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99592" y="2924944"/>
            <a:ext cx="7772400" cy="1470025"/>
          </a:xfrm>
        </p:spPr>
        <p:txBody>
          <a:bodyPr>
            <a:noAutofit/>
          </a:bodyPr>
          <a:lstStyle/>
          <a:p>
            <a:r>
              <a:rPr lang="es-SV" sz="4800" dirty="0" smtClean="0"/>
              <a:t>RENDICIÓN DE CUENTAS</a:t>
            </a:r>
            <a:br>
              <a:rPr lang="es-SV" sz="4800" dirty="0" smtClean="0"/>
            </a:br>
            <a:r>
              <a:rPr lang="es-SV" sz="4800" dirty="0" smtClean="0"/>
              <a:t>JUNIO 2014-MAYO 2015</a:t>
            </a:r>
            <a:endParaRPr lang="es-SV" sz="4800" dirty="0"/>
          </a:p>
        </p:txBody>
      </p:sp>
      <p:sp>
        <p:nvSpPr>
          <p:cNvPr id="3" name="2 Subtítulo"/>
          <p:cNvSpPr>
            <a:spLocks noGrp="1"/>
          </p:cNvSpPr>
          <p:nvPr>
            <p:ph type="subTitle" idx="1"/>
          </p:nvPr>
        </p:nvSpPr>
        <p:spPr>
          <a:xfrm>
            <a:off x="3707904" y="5733256"/>
            <a:ext cx="2232248" cy="792088"/>
          </a:xfrm>
        </p:spPr>
        <p:txBody>
          <a:bodyPr/>
          <a:lstStyle/>
          <a:p>
            <a:r>
              <a:rPr lang="es-SV" dirty="0" smtClean="0"/>
              <a:t>Junio 2015</a:t>
            </a:r>
            <a:endParaRPr lang="es-SV" dirty="0"/>
          </a:p>
        </p:txBody>
      </p:sp>
      <p:sp>
        <p:nvSpPr>
          <p:cNvPr id="4" name="3 Marcador de número de diapositiva"/>
          <p:cNvSpPr>
            <a:spLocks noGrp="1"/>
          </p:cNvSpPr>
          <p:nvPr>
            <p:ph type="sldNum" sz="quarter" idx="12"/>
          </p:nvPr>
        </p:nvSpPr>
        <p:spPr/>
        <p:txBody>
          <a:bodyPr/>
          <a:lstStyle/>
          <a:p>
            <a:fld id="{A3C4D9F3-FC74-4149-9C9C-C039E71FC534}" type="slidenum">
              <a:rPr lang="es-SV" smtClean="0"/>
              <a:t>1</a:t>
            </a:fld>
            <a:endParaRPr lang="es-SV" dirty="0"/>
          </a:p>
        </p:txBody>
      </p:sp>
    </p:spTree>
    <p:extLst>
      <p:ext uri="{BB962C8B-B14F-4D97-AF65-F5344CB8AC3E}">
        <p14:creationId xmlns:p14="http://schemas.microsoft.com/office/powerpoint/2010/main" val="2026916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10</a:t>
            </a:fld>
            <a:endParaRPr lang="es-SV" dirty="0"/>
          </a:p>
        </p:txBody>
      </p:sp>
      <p:sp>
        <p:nvSpPr>
          <p:cNvPr id="6" name="5 Título"/>
          <p:cNvSpPr>
            <a:spLocks noGrp="1"/>
          </p:cNvSpPr>
          <p:nvPr>
            <p:ph type="title"/>
          </p:nvPr>
        </p:nvSpPr>
        <p:spPr>
          <a:xfrm>
            <a:off x="1691680" y="0"/>
            <a:ext cx="6192688" cy="779512"/>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2935897" y="548680"/>
            <a:ext cx="2844433"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 Por</a:t>
            </a:r>
            <a:r>
              <a:rPr lang="es-SV" sz="1100" dirty="0" smtClean="0">
                <a:solidFill>
                  <a:srgbClr val="081EEE"/>
                </a:solidFill>
                <a:latin typeface="+mj-lt"/>
              </a:rPr>
              <a:t> </a:t>
            </a:r>
            <a:r>
              <a:rPr lang="es-SV" sz="2400" dirty="0">
                <a:solidFill>
                  <a:srgbClr val="081EEE"/>
                </a:solidFill>
                <a:effectLst>
                  <a:outerShdw blurRad="38100" dist="38100" dir="2700000" algn="tl">
                    <a:srgbClr val="000000">
                      <a:alpha val="43137"/>
                    </a:srgbClr>
                  </a:outerShdw>
                </a:effectLst>
                <a:latin typeface="+mj-lt"/>
                <a:ea typeface="+mj-ea"/>
                <a:cs typeface="+mj-cs"/>
              </a:rPr>
              <a:t>línea financiera.</a:t>
            </a:r>
          </a:p>
        </p:txBody>
      </p:sp>
      <p:graphicFrame>
        <p:nvGraphicFramePr>
          <p:cNvPr id="11" name="9 Gráfico"/>
          <p:cNvGraphicFramePr>
            <a:graphicFrameLocks/>
          </p:cNvGraphicFramePr>
          <p:nvPr>
            <p:extLst>
              <p:ext uri="{D42A27DB-BD31-4B8C-83A1-F6EECF244321}">
                <p14:modId xmlns:p14="http://schemas.microsoft.com/office/powerpoint/2010/main" val="1657061842"/>
              </p:ext>
            </p:extLst>
          </p:nvPr>
        </p:nvGraphicFramePr>
        <p:xfrm>
          <a:off x="-27241" y="3861048"/>
          <a:ext cx="4743257" cy="23405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9 Gráfico"/>
          <p:cNvGraphicFramePr>
            <a:graphicFrameLocks/>
          </p:cNvGraphicFramePr>
          <p:nvPr>
            <p:extLst>
              <p:ext uri="{D42A27DB-BD31-4B8C-83A1-F6EECF244321}">
                <p14:modId xmlns:p14="http://schemas.microsoft.com/office/powerpoint/2010/main" val="2706284292"/>
              </p:ext>
            </p:extLst>
          </p:nvPr>
        </p:nvGraphicFramePr>
        <p:xfrm>
          <a:off x="4499992" y="3896766"/>
          <a:ext cx="4743257" cy="23405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225106682"/>
              </p:ext>
            </p:extLst>
          </p:nvPr>
        </p:nvGraphicFramePr>
        <p:xfrm>
          <a:off x="457200" y="1340768"/>
          <a:ext cx="7755626" cy="2088232"/>
        </p:xfrm>
        <a:graphic>
          <a:graphicData uri="http://schemas.openxmlformats.org/drawingml/2006/table">
            <a:tbl>
              <a:tblPr/>
              <a:tblGrid>
                <a:gridCol w="1844857"/>
                <a:gridCol w="822960"/>
                <a:gridCol w="604701"/>
                <a:gridCol w="869560"/>
                <a:gridCol w="604701"/>
                <a:gridCol w="106925"/>
                <a:gridCol w="822960"/>
                <a:gridCol w="604701"/>
                <a:gridCol w="869560"/>
                <a:gridCol w="604701"/>
              </a:tblGrid>
              <a:tr h="261029">
                <a:tc rowSpan="2">
                  <a:txBody>
                    <a:bodyPr/>
                    <a:lstStyle/>
                    <a:p>
                      <a:pPr algn="ctr" rtl="0" fontAlgn="ctr"/>
                      <a:r>
                        <a:rPr lang="es-SV" sz="1200" b="1" i="0" u="none" strike="noStrike" dirty="0">
                          <a:solidFill>
                            <a:srgbClr val="000000"/>
                          </a:solidFill>
                          <a:effectLst/>
                          <a:latin typeface="Calibri"/>
                        </a:rPr>
                        <a:t>RESULTADOS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4">
                  <a:txBody>
                    <a:bodyPr/>
                    <a:lstStyle/>
                    <a:p>
                      <a:pPr algn="ctr" rtl="0" fontAlgn="ctr"/>
                      <a:r>
                        <a:rPr lang="es-SV" sz="1200" b="1" i="0" u="none" strike="noStrike" dirty="0">
                          <a:solidFill>
                            <a:srgbClr val="000000"/>
                          </a:solidFill>
                          <a:effectLst/>
                          <a:latin typeface="Calibri"/>
                        </a:rPr>
                        <a:t>JUNIO 2009 - MAYO 2010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00"/>
                          </a:solidFill>
                          <a:effectLst/>
                          <a:latin typeface="Calibri"/>
                        </a:rPr>
                        <a:t>JUNIO 2014 - MAYO 2015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r>
              <a:tr h="261029">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61029">
                <a:tc>
                  <a:txBody>
                    <a:bodyPr/>
                    <a:lstStyle/>
                    <a:p>
                      <a:pPr algn="l" rtl="0" fontAlgn="ctr"/>
                      <a:r>
                        <a:rPr lang="es-SV" sz="1200" b="1" i="0" u="none" strike="noStrike" dirty="0">
                          <a:solidFill>
                            <a:srgbClr val="000080"/>
                          </a:solidFill>
                          <a:effectLst/>
                          <a:latin typeface="Calibri"/>
                        </a:rPr>
                        <a:t>ADQUISICIÓN DE VIVIENDA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4,256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70.1%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$77.22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82.4%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5,183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$101.17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88.6%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100" b="0" i="0" u="none" strike="noStrike" dirty="0">
                          <a:solidFill>
                            <a:srgbClr val="000000"/>
                          </a:solidFill>
                          <a:effectLst/>
                          <a:latin typeface="Calibri"/>
                        </a:rPr>
                        <a:t>VIVIENDA NUEVA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984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16.2%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$26.35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28.1%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1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s-SV" sz="1100" b="0" i="0" u="none" strike="noStrike" dirty="0">
                          <a:solidFill>
                            <a:srgbClr val="000000"/>
                          </a:solidFill>
                          <a:effectLst/>
                          <a:latin typeface="Calibri"/>
                        </a:rPr>
                        <a:t>1,781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27.3%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$49.94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43.7%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100" b="0" i="0" u="none" strike="noStrike" dirty="0">
                          <a:solidFill>
                            <a:srgbClr val="000000"/>
                          </a:solidFill>
                          <a:effectLst/>
                          <a:latin typeface="Calibri"/>
                        </a:rPr>
                        <a:t>VIVIENDA USADA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3,272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53.9%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$50.87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54.3%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1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s-SV" sz="1100" b="0" i="0" u="none" strike="noStrike" dirty="0">
                          <a:solidFill>
                            <a:srgbClr val="000000"/>
                          </a:solidFill>
                          <a:effectLst/>
                          <a:latin typeface="Calibri"/>
                        </a:rPr>
                        <a:t>3,402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52.1%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$51.23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100" b="0" i="0" u="none" strike="noStrike" dirty="0">
                          <a:solidFill>
                            <a:srgbClr val="000000"/>
                          </a:solidFill>
                          <a:effectLst/>
                          <a:latin typeface="Calibri"/>
                        </a:rPr>
                        <a:t>44.9%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200" b="1" i="0" u="none" strike="noStrike" dirty="0">
                          <a:solidFill>
                            <a:srgbClr val="000080"/>
                          </a:solidFill>
                          <a:effectLst/>
                          <a:latin typeface="Calibri"/>
                        </a:rPr>
                        <a:t>VIVIENDAS DEL FSV</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1,247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20.5%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$9.41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929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14.2%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$8.51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200" b="1" i="0" u="none" strike="noStrike" dirty="0">
                          <a:solidFill>
                            <a:srgbClr val="000080"/>
                          </a:solidFill>
                          <a:effectLst/>
                          <a:latin typeface="Calibri"/>
                        </a:rPr>
                        <a:t>OTRAS LINEAS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571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$7.10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415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$4.51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ctr" rtl="0" fontAlgn="ctr"/>
                      <a:r>
                        <a:rPr lang="es-SV" sz="1200" b="1" i="0" u="none" strike="noStrike" dirty="0">
                          <a:solidFill>
                            <a:srgbClr val="000000"/>
                          </a:solidFill>
                          <a:effectLst/>
                          <a:latin typeface="Calibri"/>
                        </a:rPr>
                        <a:t>FAMILIAS BENEFICIADAS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6,074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$93.73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6,527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$114.19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2" name="1 Rectángulo"/>
          <p:cNvSpPr/>
          <p:nvPr/>
        </p:nvSpPr>
        <p:spPr>
          <a:xfrm>
            <a:off x="467544" y="3429000"/>
            <a:ext cx="7776864" cy="369332"/>
          </a:xfrm>
          <a:prstGeom prst="rect">
            <a:avLst/>
          </a:prstGeom>
        </p:spPr>
        <p:txBody>
          <a:bodyPr wrap="square">
            <a:spAutoFit/>
          </a:bodyPr>
          <a:lstStyle/>
          <a:p>
            <a:r>
              <a:rPr lang="es-SV" sz="900" dirty="0"/>
              <a:t>Otras líneas comprende: Créditos para Construcción, Refinanciamiento, Financiamiento de Deuda, Reparación Ampliación y Mejoras, Compra de Lote e Instalación de Servicios.</a:t>
            </a:r>
          </a:p>
        </p:txBody>
      </p:sp>
    </p:spTree>
    <p:extLst>
      <p:ext uri="{BB962C8B-B14F-4D97-AF65-F5344CB8AC3E}">
        <p14:creationId xmlns:p14="http://schemas.microsoft.com/office/powerpoint/2010/main" val="347311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43 Gráfico"/>
          <p:cNvGraphicFramePr>
            <a:graphicFrameLocks/>
          </p:cNvGraphicFramePr>
          <p:nvPr>
            <p:extLst>
              <p:ext uri="{D42A27DB-BD31-4B8C-83A1-F6EECF244321}">
                <p14:modId xmlns:p14="http://schemas.microsoft.com/office/powerpoint/2010/main" val="4105968290"/>
              </p:ext>
            </p:extLst>
          </p:nvPr>
        </p:nvGraphicFramePr>
        <p:xfrm>
          <a:off x="1377347" y="3285078"/>
          <a:ext cx="6390429"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2 Marcador de número de diapositiva"/>
          <p:cNvSpPr>
            <a:spLocks noGrp="1"/>
          </p:cNvSpPr>
          <p:nvPr>
            <p:ph type="sldNum" sz="quarter" idx="12"/>
          </p:nvPr>
        </p:nvSpPr>
        <p:spPr/>
        <p:txBody>
          <a:bodyPr/>
          <a:lstStyle/>
          <a:p>
            <a:fld id="{A3C4D9F3-FC74-4149-9C9C-C039E71FC534}" type="slidenum">
              <a:rPr lang="es-SV" smtClean="0"/>
              <a:t>11</a:t>
            </a:fld>
            <a:endParaRPr lang="es-SV" dirty="0"/>
          </a:p>
        </p:txBody>
      </p:sp>
      <p:sp>
        <p:nvSpPr>
          <p:cNvPr id="6" name="5 Título"/>
          <p:cNvSpPr>
            <a:spLocks noGrp="1"/>
          </p:cNvSpPr>
          <p:nvPr>
            <p:ph type="title"/>
          </p:nvPr>
        </p:nvSpPr>
        <p:spPr>
          <a:xfrm>
            <a:off x="1691680" y="0"/>
            <a:ext cx="6192688" cy="779512"/>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2935897" y="548680"/>
            <a:ext cx="2844433"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 Por</a:t>
            </a:r>
            <a:r>
              <a:rPr lang="es-SV" sz="1100" dirty="0" smtClean="0">
                <a:solidFill>
                  <a:srgbClr val="081EEE"/>
                </a:solidFill>
                <a:latin typeface="+mj-lt"/>
              </a:rPr>
              <a:t> </a:t>
            </a:r>
            <a:r>
              <a:rPr lang="es-SV" sz="2400" dirty="0">
                <a:solidFill>
                  <a:srgbClr val="081EEE"/>
                </a:solidFill>
                <a:effectLst>
                  <a:outerShdw blurRad="38100" dist="38100" dir="2700000" algn="tl">
                    <a:srgbClr val="000000">
                      <a:alpha val="43137"/>
                    </a:srgbClr>
                  </a:outerShdw>
                </a:effectLst>
                <a:latin typeface="+mj-lt"/>
                <a:ea typeface="+mj-ea"/>
                <a:cs typeface="+mj-cs"/>
              </a:rPr>
              <a:t>línea financiera.</a:t>
            </a:r>
          </a:p>
        </p:txBody>
      </p:sp>
      <p:sp>
        <p:nvSpPr>
          <p:cNvPr id="4" name="3 Rectángulo"/>
          <p:cNvSpPr/>
          <p:nvPr/>
        </p:nvSpPr>
        <p:spPr>
          <a:xfrm>
            <a:off x="3851920" y="4217020"/>
            <a:ext cx="1440160" cy="2308324"/>
          </a:xfrm>
          <a:prstGeom prst="rect">
            <a:avLst/>
          </a:prstGeom>
        </p:spPr>
        <p:txBody>
          <a:bodyPr wrap="square">
            <a:spAutoFit/>
          </a:bodyPr>
          <a:lstStyle/>
          <a:p>
            <a:pPr algn="ctr"/>
            <a:r>
              <a:rPr lang="es-SV" sz="1200" b="1" dirty="0" smtClean="0"/>
              <a:t>Vivienda Nueva</a:t>
            </a:r>
          </a:p>
          <a:p>
            <a:pPr algn="ctr"/>
            <a:endParaRPr lang="es-SV" sz="1200" b="1" dirty="0" smtClean="0"/>
          </a:p>
          <a:p>
            <a:pPr algn="ctr"/>
            <a:endParaRPr lang="es-SV" sz="1200" b="1" dirty="0"/>
          </a:p>
          <a:p>
            <a:pPr algn="ctr"/>
            <a:r>
              <a:rPr lang="es-SV" sz="1200" b="1" dirty="0" smtClean="0"/>
              <a:t> </a:t>
            </a:r>
          </a:p>
          <a:p>
            <a:pPr algn="ctr"/>
            <a:r>
              <a:rPr lang="es-SV" sz="1200" b="1" dirty="0" smtClean="0"/>
              <a:t>Vivienda Usada</a:t>
            </a:r>
          </a:p>
          <a:p>
            <a:pPr algn="ctr"/>
            <a:endParaRPr lang="es-SV" sz="1200" b="1" dirty="0" smtClean="0"/>
          </a:p>
          <a:p>
            <a:pPr algn="ctr"/>
            <a:endParaRPr lang="es-SV" sz="1200" b="1" dirty="0"/>
          </a:p>
          <a:p>
            <a:pPr algn="ctr"/>
            <a:endParaRPr lang="es-SV" sz="1200" b="1" dirty="0"/>
          </a:p>
          <a:p>
            <a:pPr algn="ctr"/>
            <a:endParaRPr lang="es-SV" sz="1200" b="1" dirty="0" smtClean="0"/>
          </a:p>
          <a:p>
            <a:pPr algn="ctr"/>
            <a:r>
              <a:rPr lang="es-SV" sz="1200" b="1" dirty="0" smtClean="0"/>
              <a:t>Viviendas del FSV</a:t>
            </a:r>
          </a:p>
          <a:p>
            <a:pPr algn="ctr"/>
            <a:endParaRPr lang="es-SV" sz="1200" b="1" dirty="0" smtClean="0"/>
          </a:p>
          <a:p>
            <a:pPr algn="ctr"/>
            <a:r>
              <a:rPr lang="es-SV" sz="1200" b="1" dirty="0" smtClean="0"/>
              <a:t>Otras Líneas </a:t>
            </a:r>
            <a:endParaRPr lang="es-SV" sz="1200" b="1" dirty="0"/>
          </a:p>
        </p:txBody>
      </p:sp>
      <p:graphicFrame>
        <p:nvGraphicFramePr>
          <p:cNvPr id="8" name="7 Tabla"/>
          <p:cNvGraphicFramePr>
            <a:graphicFrameLocks noGrp="1"/>
          </p:cNvGraphicFramePr>
          <p:nvPr>
            <p:extLst>
              <p:ext uri="{D42A27DB-BD31-4B8C-83A1-F6EECF244321}">
                <p14:modId xmlns:p14="http://schemas.microsoft.com/office/powerpoint/2010/main" val="665830453"/>
              </p:ext>
            </p:extLst>
          </p:nvPr>
        </p:nvGraphicFramePr>
        <p:xfrm>
          <a:off x="683540" y="980728"/>
          <a:ext cx="7755626" cy="2088232"/>
        </p:xfrm>
        <a:graphic>
          <a:graphicData uri="http://schemas.openxmlformats.org/drawingml/2006/table">
            <a:tbl>
              <a:tblPr/>
              <a:tblGrid>
                <a:gridCol w="1844857"/>
                <a:gridCol w="822960"/>
                <a:gridCol w="604701"/>
                <a:gridCol w="869560"/>
                <a:gridCol w="604701"/>
                <a:gridCol w="106925"/>
                <a:gridCol w="822960"/>
                <a:gridCol w="604701"/>
                <a:gridCol w="869560"/>
                <a:gridCol w="604701"/>
              </a:tblGrid>
              <a:tr h="261029">
                <a:tc rowSpan="2">
                  <a:txBody>
                    <a:bodyPr/>
                    <a:lstStyle/>
                    <a:p>
                      <a:pPr algn="ctr" rtl="0" fontAlgn="ctr"/>
                      <a:r>
                        <a:rPr lang="es-SV" sz="1200" b="1" i="0" u="none" strike="noStrike" dirty="0">
                          <a:solidFill>
                            <a:srgbClr val="000000"/>
                          </a:solidFill>
                          <a:effectLst/>
                          <a:latin typeface="Calibri"/>
                        </a:rPr>
                        <a:t>RESULTADOS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4">
                  <a:txBody>
                    <a:bodyPr/>
                    <a:lstStyle/>
                    <a:p>
                      <a:pPr algn="ctr" rtl="0" fontAlgn="ctr"/>
                      <a:r>
                        <a:rPr lang="es-SV" sz="1200" b="1" i="0" u="none" strike="noStrike" dirty="0">
                          <a:solidFill>
                            <a:srgbClr val="000000"/>
                          </a:solidFill>
                          <a:effectLst/>
                          <a:latin typeface="Calibri"/>
                        </a:rPr>
                        <a:t>JUNIO 2009 - MAYO 2010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00"/>
                          </a:solidFill>
                          <a:effectLst/>
                          <a:latin typeface="Calibri"/>
                        </a:rPr>
                        <a:t>JUNIO 2014 - MAYO 2015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r>
              <a:tr h="261029">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61029">
                <a:tc>
                  <a:txBody>
                    <a:bodyPr/>
                    <a:lstStyle/>
                    <a:p>
                      <a:pPr algn="l" rtl="0" fontAlgn="ctr"/>
                      <a:r>
                        <a:rPr lang="es-SV" sz="1200" b="1" i="0" u="none" strike="noStrike" dirty="0">
                          <a:solidFill>
                            <a:srgbClr val="000080"/>
                          </a:solidFill>
                          <a:effectLst/>
                          <a:latin typeface="Calibri"/>
                        </a:rPr>
                        <a:t>ADQUISICIÓN DE VIVIENDA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4,256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70.1%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$77.22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82.4%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5,183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$101.17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88.6%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100" b="0" i="0" u="none" strike="noStrike" dirty="0">
                          <a:solidFill>
                            <a:srgbClr val="000000"/>
                          </a:solidFill>
                          <a:effectLst/>
                          <a:latin typeface="Calibri"/>
                        </a:rPr>
                        <a:t>VIVIENDA NUEVA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984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16.2%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$26.35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28.1%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05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s-SV" sz="1050" b="0" i="0" u="none" strike="noStrike" dirty="0">
                          <a:solidFill>
                            <a:srgbClr val="000000"/>
                          </a:solidFill>
                          <a:effectLst/>
                          <a:latin typeface="Calibri"/>
                        </a:rPr>
                        <a:t>1,781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27.3%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$49.94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43.7%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100" b="0" i="0" u="none" strike="noStrike" dirty="0">
                          <a:solidFill>
                            <a:srgbClr val="000000"/>
                          </a:solidFill>
                          <a:effectLst/>
                          <a:latin typeface="Calibri"/>
                        </a:rPr>
                        <a:t>VIVIENDA USADA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3,272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53.9%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$50.87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54.3%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05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s-SV" sz="1050" b="0" i="0" u="none" strike="noStrike" dirty="0">
                          <a:solidFill>
                            <a:srgbClr val="000000"/>
                          </a:solidFill>
                          <a:effectLst/>
                          <a:latin typeface="Calibri"/>
                        </a:rPr>
                        <a:t>3,402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52.1%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$51.23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SV" sz="1050" b="0" i="0" u="none" strike="noStrike" dirty="0">
                          <a:solidFill>
                            <a:srgbClr val="000000"/>
                          </a:solidFill>
                          <a:effectLst/>
                          <a:latin typeface="Calibri"/>
                        </a:rPr>
                        <a:t>44.9%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200" b="1" i="0" u="none" strike="noStrike" dirty="0">
                          <a:solidFill>
                            <a:srgbClr val="000080"/>
                          </a:solidFill>
                          <a:effectLst/>
                          <a:latin typeface="Calibri"/>
                        </a:rPr>
                        <a:t>VIVIENDAS DEL FSV</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1,247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20.5%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$9.41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929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14.2%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$8.51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l" rtl="0" fontAlgn="ctr"/>
                      <a:r>
                        <a:rPr lang="es-SV" sz="1200" b="1" i="0" u="none" strike="noStrike" dirty="0">
                          <a:solidFill>
                            <a:srgbClr val="000080"/>
                          </a:solidFill>
                          <a:effectLst/>
                          <a:latin typeface="Calibri"/>
                        </a:rPr>
                        <a:t>OTRAS LINEAS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2060"/>
                          </a:solidFill>
                          <a:effectLst/>
                          <a:latin typeface="Calibri"/>
                        </a:rPr>
                        <a:t>571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$7.10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2060"/>
                          </a:solidFill>
                          <a:effectLst/>
                          <a:latin typeface="Calibri"/>
                        </a:rPr>
                        <a:t>415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SV" sz="1200" b="0" i="0" u="none" strike="noStrike" dirty="0">
                          <a:solidFill>
                            <a:srgbClr val="002060"/>
                          </a:solidFill>
                          <a:effectLst/>
                          <a:latin typeface="Calibri"/>
                        </a:rPr>
                        <a:t>$4.51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029">
                <a:tc>
                  <a:txBody>
                    <a:bodyPr/>
                    <a:lstStyle/>
                    <a:p>
                      <a:pPr algn="ctr" rtl="0" fontAlgn="ctr"/>
                      <a:r>
                        <a:rPr lang="es-SV" sz="1200" b="1" i="0" u="none" strike="noStrike" dirty="0">
                          <a:solidFill>
                            <a:srgbClr val="000000"/>
                          </a:solidFill>
                          <a:effectLst/>
                          <a:latin typeface="Calibri"/>
                        </a:rPr>
                        <a:t>FAMILIAS BENEFICIADAS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6,074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rtl="0" fontAlgn="ctr"/>
                      <a:r>
                        <a:rPr lang="es-SV" sz="1200" b="1" i="0" u="none" strike="noStrike" dirty="0">
                          <a:solidFill>
                            <a:srgbClr val="000000"/>
                          </a:solidFill>
                          <a:effectLst/>
                          <a:latin typeface="Calibri"/>
                        </a:rPr>
                        <a:t>$93.73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6,527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rtl="0" fontAlgn="ctr"/>
                      <a:r>
                        <a:rPr lang="es-SV" sz="1200" b="1" i="0" u="none" strike="noStrike" dirty="0">
                          <a:solidFill>
                            <a:srgbClr val="000000"/>
                          </a:solidFill>
                          <a:effectLst/>
                          <a:latin typeface="Calibri"/>
                        </a:rPr>
                        <a:t>$114.19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10" name="9 Rectángulo"/>
          <p:cNvSpPr/>
          <p:nvPr/>
        </p:nvSpPr>
        <p:spPr>
          <a:xfrm>
            <a:off x="684130" y="3059668"/>
            <a:ext cx="7776864" cy="369332"/>
          </a:xfrm>
          <a:prstGeom prst="rect">
            <a:avLst/>
          </a:prstGeom>
        </p:spPr>
        <p:txBody>
          <a:bodyPr wrap="square">
            <a:spAutoFit/>
          </a:bodyPr>
          <a:lstStyle/>
          <a:p>
            <a:r>
              <a:rPr lang="es-SV" sz="900" dirty="0"/>
              <a:t>Otras líneas comprende: Créditos para Construcción, Refinanciamiento, Financiamiento de Deuda, Reparación Ampliación y Mejoras, Compra de Lote e Instalación de Servicios.</a:t>
            </a:r>
          </a:p>
        </p:txBody>
      </p:sp>
    </p:spTree>
    <p:extLst>
      <p:ext uri="{BB962C8B-B14F-4D97-AF65-F5344CB8AC3E}">
        <p14:creationId xmlns:p14="http://schemas.microsoft.com/office/powerpoint/2010/main" val="1904764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12</a:t>
            </a:fld>
            <a:endParaRPr lang="es-SV" dirty="0"/>
          </a:p>
        </p:txBody>
      </p:sp>
      <p:sp>
        <p:nvSpPr>
          <p:cNvPr id="6" name="5 Título"/>
          <p:cNvSpPr>
            <a:spLocks noGrp="1"/>
          </p:cNvSpPr>
          <p:nvPr>
            <p:ph type="title"/>
          </p:nvPr>
        </p:nvSpPr>
        <p:spPr>
          <a:xfrm>
            <a:off x="1691680" y="0"/>
            <a:ext cx="6192688" cy="908720"/>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2771800" y="663079"/>
            <a:ext cx="3761607" cy="461665"/>
          </a:xfrm>
          <a:prstGeom prst="rect">
            <a:avLst/>
          </a:prstGeom>
        </p:spPr>
        <p:txBody>
          <a:bodyPr wrap="none">
            <a:spAutoFit/>
          </a:bodyPr>
          <a:lstStyle/>
          <a:p>
            <a:r>
              <a:rPr lang="es-SV" sz="2400" dirty="0">
                <a:solidFill>
                  <a:srgbClr val="081EEE"/>
                </a:solidFill>
                <a:effectLst>
                  <a:outerShdw blurRad="38100" dist="38100" dir="2700000" algn="tl">
                    <a:srgbClr val="000000">
                      <a:alpha val="43137"/>
                    </a:srgbClr>
                  </a:outerShdw>
                </a:effectLst>
                <a:latin typeface="+mj-lt"/>
                <a:ea typeface="+mj-ea"/>
                <a:cs typeface="+mj-cs"/>
              </a:rPr>
              <a:t>ii. Por ingreso del solicitante.</a:t>
            </a:r>
          </a:p>
        </p:txBody>
      </p:sp>
      <p:sp>
        <p:nvSpPr>
          <p:cNvPr id="7" name="2 CuadroTexto"/>
          <p:cNvSpPr txBox="1"/>
          <p:nvPr/>
        </p:nvSpPr>
        <p:spPr>
          <a:xfrm>
            <a:off x="539552" y="5805264"/>
            <a:ext cx="7810392" cy="7386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lgn="just">
              <a:buBlip>
                <a:blip r:embed="rId2"/>
              </a:buBlip>
            </a:pPr>
            <a:r>
              <a:rPr lang="es-SV" sz="1400" dirty="0">
                <a:latin typeface="Calibri" pitchFamily="34" charset="0"/>
                <a:cs typeface="Calibri" pitchFamily="34" charset="0"/>
              </a:rPr>
              <a:t>En el período</a:t>
            </a:r>
            <a:r>
              <a:rPr lang="es-SV" sz="1400" baseline="0" dirty="0">
                <a:latin typeface="Calibri" pitchFamily="34" charset="0"/>
                <a:cs typeface="Calibri" pitchFamily="34" charset="0"/>
              </a:rPr>
              <a:t> Junio 2014 - mayo 2015, se otorgaron </a:t>
            </a:r>
            <a:r>
              <a:rPr lang="es-SV" sz="1400" b="1" baseline="0" dirty="0">
                <a:solidFill>
                  <a:srgbClr val="0070C0"/>
                </a:solidFill>
                <a:latin typeface="Calibri" pitchFamily="34" charset="0"/>
                <a:cs typeface="Calibri" pitchFamily="34" charset="0"/>
              </a:rPr>
              <a:t>6,527</a:t>
            </a:r>
            <a:r>
              <a:rPr lang="es-SV" sz="1400" baseline="0" dirty="0">
                <a:latin typeface="Calibri" pitchFamily="34" charset="0"/>
                <a:cs typeface="Calibri" pitchFamily="34" charset="0"/>
              </a:rPr>
              <a:t> </a:t>
            </a:r>
            <a:r>
              <a:rPr lang="es-SV" sz="1400" b="1" baseline="0" dirty="0">
                <a:solidFill>
                  <a:srgbClr val="0070C0"/>
                </a:solidFill>
                <a:latin typeface="Calibri" pitchFamily="34" charset="0"/>
                <a:cs typeface="Calibri" pitchFamily="34" charset="0"/>
              </a:rPr>
              <a:t>créditos</a:t>
            </a:r>
            <a:r>
              <a:rPr lang="es-SV" sz="1400" baseline="0" dirty="0">
                <a:latin typeface="Calibri" pitchFamily="34" charset="0"/>
                <a:cs typeface="Calibri" pitchFamily="34" charset="0"/>
              </a:rPr>
              <a:t> por </a:t>
            </a:r>
            <a:r>
              <a:rPr lang="es-SV" sz="1400" b="1" baseline="0" dirty="0">
                <a:solidFill>
                  <a:srgbClr val="0070C0"/>
                </a:solidFill>
                <a:latin typeface="Calibri" pitchFamily="34" charset="0"/>
                <a:cs typeface="Calibri" pitchFamily="34" charset="0"/>
              </a:rPr>
              <a:t>$114.19 millones</a:t>
            </a:r>
            <a:r>
              <a:rPr lang="es-SV" sz="1400" baseline="0" dirty="0">
                <a:latin typeface="Calibri" pitchFamily="34" charset="0"/>
                <a:cs typeface="Calibri" pitchFamily="34" charset="0"/>
              </a:rPr>
              <a:t>, donde un </a:t>
            </a:r>
            <a:r>
              <a:rPr lang="es-SV" sz="1400" b="1" baseline="0" dirty="0">
                <a:solidFill>
                  <a:srgbClr val="0070C0"/>
                </a:solidFill>
                <a:latin typeface="Calibri" pitchFamily="34" charset="0"/>
                <a:cs typeface="Calibri" pitchFamily="34" charset="0"/>
              </a:rPr>
              <a:t>86.9%</a:t>
            </a:r>
            <a:r>
              <a:rPr lang="es-SV" sz="1400" baseline="0" dirty="0">
                <a:latin typeface="Calibri" pitchFamily="34" charset="0"/>
                <a:cs typeface="Calibri" pitchFamily="34" charset="0"/>
              </a:rPr>
              <a:t> del número de créditos fueron orientados a salvadoreños con ingresos de hasta 4 salarios mínimos.</a:t>
            </a:r>
            <a:endParaRPr lang="es-SV" sz="1400" dirty="0">
              <a:latin typeface="Calibri" pitchFamily="34" charset="0"/>
              <a:cs typeface="Calibri" pitchFamily="34" charset="0"/>
            </a:endParaRPr>
          </a:p>
        </p:txBody>
      </p:sp>
      <p:graphicFrame>
        <p:nvGraphicFramePr>
          <p:cNvPr id="9" name="3 Gráfico"/>
          <p:cNvGraphicFramePr>
            <a:graphicFrameLocks/>
          </p:cNvGraphicFramePr>
          <p:nvPr>
            <p:extLst>
              <p:ext uri="{D42A27DB-BD31-4B8C-83A1-F6EECF244321}">
                <p14:modId xmlns:p14="http://schemas.microsoft.com/office/powerpoint/2010/main" val="3404010694"/>
              </p:ext>
            </p:extLst>
          </p:nvPr>
        </p:nvGraphicFramePr>
        <p:xfrm>
          <a:off x="190226" y="1307535"/>
          <a:ext cx="8846270" cy="47119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7442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13</a:t>
            </a:fld>
            <a:endParaRPr lang="es-SV" dirty="0"/>
          </a:p>
        </p:txBody>
      </p:sp>
      <p:sp>
        <p:nvSpPr>
          <p:cNvPr id="6" name="5 Título"/>
          <p:cNvSpPr>
            <a:spLocks noGrp="1"/>
          </p:cNvSpPr>
          <p:nvPr>
            <p:ph type="title"/>
          </p:nvPr>
        </p:nvSpPr>
        <p:spPr>
          <a:xfrm>
            <a:off x="1691680" y="-11495"/>
            <a:ext cx="6192688" cy="935023"/>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2915816" y="692696"/>
            <a:ext cx="1985608" cy="461665"/>
          </a:xfrm>
          <a:prstGeom prst="rect">
            <a:avLst/>
          </a:prstGeom>
        </p:spPr>
        <p:txBody>
          <a:bodyPr wrap="none">
            <a:spAutoFit/>
          </a:bodyPr>
          <a:lstStyle/>
          <a:p>
            <a:r>
              <a:rPr lang="es-SV" sz="2400" dirty="0">
                <a:solidFill>
                  <a:srgbClr val="081EEE"/>
                </a:solidFill>
                <a:effectLst>
                  <a:outerShdw blurRad="38100" dist="38100" dir="2700000" algn="tl">
                    <a:srgbClr val="000000">
                      <a:alpha val="43137"/>
                    </a:srgbClr>
                  </a:outerShdw>
                </a:effectLst>
                <a:latin typeface="+mj-lt"/>
                <a:ea typeface="+mj-ea"/>
                <a:cs typeface="+mj-cs"/>
              </a:rPr>
              <a:t>iii. Por género.</a:t>
            </a:r>
          </a:p>
        </p:txBody>
      </p:sp>
      <p:graphicFrame>
        <p:nvGraphicFramePr>
          <p:cNvPr id="4" name="22 Gráfico"/>
          <p:cNvGraphicFramePr>
            <a:graphicFrameLocks/>
          </p:cNvGraphicFramePr>
          <p:nvPr>
            <p:extLst>
              <p:ext uri="{D42A27DB-BD31-4B8C-83A1-F6EECF244321}">
                <p14:modId xmlns:p14="http://schemas.microsoft.com/office/powerpoint/2010/main" val="1972385067"/>
              </p:ext>
            </p:extLst>
          </p:nvPr>
        </p:nvGraphicFramePr>
        <p:xfrm>
          <a:off x="899592" y="3350096"/>
          <a:ext cx="372418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23 Gráfico"/>
          <p:cNvGraphicFramePr>
            <a:graphicFrameLocks/>
          </p:cNvGraphicFramePr>
          <p:nvPr>
            <p:extLst>
              <p:ext uri="{D42A27DB-BD31-4B8C-83A1-F6EECF244321}">
                <p14:modId xmlns:p14="http://schemas.microsoft.com/office/powerpoint/2010/main" val="469888491"/>
              </p:ext>
            </p:extLst>
          </p:nvPr>
        </p:nvGraphicFramePr>
        <p:xfrm>
          <a:off x="4644008" y="3350096"/>
          <a:ext cx="372418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2 CuadroTexto"/>
          <p:cNvSpPr txBox="1"/>
          <p:nvPr/>
        </p:nvSpPr>
        <p:spPr>
          <a:xfrm>
            <a:off x="666804" y="6180477"/>
            <a:ext cx="7810392"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lgn="just">
              <a:buBlip>
                <a:blip r:embed="rId4"/>
              </a:buBlip>
            </a:pPr>
            <a:r>
              <a:rPr lang="es-SV" sz="1400" dirty="0">
                <a:latin typeface="Calibri" pitchFamily="34" charset="0"/>
                <a:cs typeface="Calibri" pitchFamily="34" charset="0"/>
              </a:rPr>
              <a:t>En el período</a:t>
            </a:r>
            <a:r>
              <a:rPr lang="es-SV" sz="1400" baseline="0" dirty="0">
                <a:latin typeface="Calibri" pitchFamily="34" charset="0"/>
                <a:cs typeface="Calibri" pitchFamily="34" charset="0"/>
              </a:rPr>
              <a:t> Junio 2014 - mayo 2015, se otorgaron </a:t>
            </a:r>
            <a:r>
              <a:rPr lang="es-SV" sz="1400" b="1" baseline="0" dirty="0">
                <a:solidFill>
                  <a:srgbClr val="0070C0"/>
                </a:solidFill>
                <a:latin typeface="Calibri" pitchFamily="34" charset="0"/>
                <a:cs typeface="Calibri" pitchFamily="34" charset="0"/>
              </a:rPr>
              <a:t>6,527</a:t>
            </a:r>
            <a:r>
              <a:rPr lang="es-SV" sz="1400" baseline="0" dirty="0">
                <a:latin typeface="Calibri" pitchFamily="34" charset="0"/>
                <a:cs typeface="Calibri" pitchFamily="34" charset="0"/>
              </a:rPr>
              <a:t> </a:t>
            </a:r>
            <a:r>
              <a:rPr lang="es-SV" sz="1400" b="1" baseline="0" dirty="0">
                <a:solidFill>
                  <a:srgbClr val="0070C0"/>
                </a:solidFill>
                <a:latin typeface="Calibri" pitchFamily="34" charset="0"/>
                <a:cs typeface="Calibri" pitchFamily="34" charset="0"/>
              </a:rPr>
              <a:t>créditos</a:t>
            </a:r>
            <a:r>
              <a:rPr lang="es-SV" sz="1400" baseline="0" dirty="0">
                <a:latin typeface="Calibri" pitchFamily="34" charset="0"/>
                <a:cs typeface="Calibri" pitchFamily="34" charset="0"/>
              </a:rPr>
              <a:t> por </a:t>
            </a:r>
            <a:r>
              <a:rPr lang="es-SV" sz="1400" b="1" baseline="0" dirty="0">
                <a:solidFill>
                  <a:srgbClr val="0070C0"/>
                </a:solidFill>
                <a:latin typeface="Calibri" pitchFamily="34" charset="0"/>
                <a:cs typeface="Calibri" pitchFamily="34" charset="0"/>
              </a:rPr>
              <a:t>$114.19 millones</a:t>
            </a:r>
            <a:r>
              <a:rPr lang="es-SV" sz="1400" baseline="0" dirty="0">
                <a:latin typeface="Calibri" pitchFamily="34" charset="0"/>
                <a:cs typeface="Calibri" pitchFamily="34" charset="0"/>
              </a:rPr>
              <a:t>, beneficiando a un </a:t>
            </a:r>
            <a:r>
              <a:rPr lang="es-SV" sz="1400" b="1" baseline="0" dirty="0">
                <a:solidFill>
                  <a:srgbClr val="0070C0"/>
                </a:solidFill>
                <a:latin typeface="Calibri" pitchFamily="34" charset="0"/>
                <a:cs typeface="Calibri" pitchFamily="34" charset="0"/>
              </a:rPr>
              <a:t>41.9%</a:t>
            </a:r>
            <a:r>
              <a:rPr lang="es-SV" sz="1400" baseline="0" dirty="0">
                <a:latin typeface="Calibri" pitchFamily="34" charset="0"/>
                <a:cs typeface="Calibri" pitchFamily="34" charset="0"/>
              </a:rPr>
              <a:t> </a:t>
            </a:r>
            <a:r>
              <a:rPr lang="es-SV" sz="1400" b="1" baseline="0" dirty="0">
                <a:solidFill>
                  <a:srgbClr val="0070C0"/>
                </a:solidFill>
                <a:latin typeface="Calibri" pitchFamily="34" charset="0"/>
                <a:cs typeface="Calibri" pitchFamily="34" charset="0"/>
              </a:rPr>
              <a:t>de mujeres </a:t>
            </a:r>
            <a:r>
              <a:rPr lang="es-SV" sz="1400" baseline="0" dirty="0">
                <a:latin typeface="Calibri" pitchFamily="34" charset="0"/>
                <a:cs typeface="Calibri" pitchFamily="34" charset="0"/>
              </a:rPr>
              <a:t>que ahora cuentan con vivienda </a:t>
            </a:r>
            <a:r>
              <a:rPr lang="es-SV" sz="1400" baseline="0" dirty="0" smtClean="0">
                <a:latin typeface="Calibri" pitchFamily="34" charset="0"/>
                <a:cs typeface="Calibri" pitchFamily="34" charset="0"/>
              </a:rPr>
              <a:t>digna.</a:t>
            </a:r>
            <a:endParaRPr lang="es-SV" sz="1400" dirty="0">
              <a:latin typeface="Calibri" pitchFamily="34" charset="0"/>
              <a:cs typeface="Calibri"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2861463852"/>
              </p:ext>
            </p:extLst>
          </p:nvPr>
        </p:nvGraphicFramePr>
        <p:xfrm>
          <a:off x="776842" y="1268760"/>
          <a:ext cx="7567602" cy="1944215"/>
        </p:xfrm>
        <a:graphic>
          <a:graphicData uri="http://schemas.openxmlformats.org/drawingml/2006/table">
            <a:tbl>
              <a:tblPr/>
              <a:tblGrid>
                <a:gridCol w="1656833"/>
                <a:gridCol w="822960"/>
                <a:gridCol w="604701"/>
                <a:gridCol w="869560"/>
                <a:gridCol w="604701"/>
                <a:gridCol w="106925"/>
                <a:gridCol w="822960"/>
                <a:gridCol w="604701"/>
                <a:gridCol w="869560"/>
                <a:gridCol w="604701"/>
              </a:tblGrid>
              <a:tr h="388843">
                <a:tc rowSpan="2">
                  <a:txBody>
                    <a:bodyPr/>
                    <a:lstStyle/>
                    <a:p>
                      <a:pPr algn="ctr" rtl="0" fontAlgn="ctr"/>
                      <a:r>
                        <a:rPr lang="es-SV" sz="1200" b="1" i="0" u="none" strike="noStrike" dirty="0">
                          <a:solidFill>
                            <a:srgbClr val="000000"/>
                          </a:solidFill>
                          <a:effectLst/>
                          <a:latin typeface="Calibri"/>
                        </a:rPr>
                        <a:t>RESULTADOS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4">
                  <a:txBody>
                    <a:bodyPr/>
                    <a:lstStyle/>
                    <a:p>
                      <a:pPr algn="ctr" rtl="0" fontAlgn="ctr"/>
                      <a:r>
                        <a:rPr lang="es-SV" sz="1200" b="1" i="0" u="none" strike="noStrike" dirty="0">
                          <a:solidFill>
                            <a:srgbClr val="000000"/>
                          </a:solidFill>
                          <a:effectLst/>
                          <a:latin typeface="Calibri"/>
                        </a:rPr>
                        <a:t>JUNIO 2009 - MAYO 2010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00"/>
                          </a:solidFill>
                          <a:effectLst/>
                          <a:latin typeface="Calibri"/>
                        </a:rPr>
                        <a:t>JUNIO 2014 - MAYO 2015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r>
              <a:tr h="388843">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88843">
                <a:tc>
                  <a:txBody>
                    <a:bodyPr/>
                    <a:lstStyle/>
                    <a:p>
                      <a:pPr algn="l" rtl="0" fontAlgn="ctr"/>
                      <a:r>
                        <a:rPr lang="es-SV" sz="1200" b="0" i="0" u="none" strike="noStrike" dirty="0">
                          <a:solidFill>
                            <a:srgbClr val="000000"/>
                          </a:solidFill>
                          <a:effectLst/>
                          <a:latin typeface="Calibri"/>
                        </a:rPr>
                        <a:t>FEMENINO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2,720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44.8%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$40.29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43.0%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2,738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$45.54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39.9%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843">
                <a:tc>
                  <a:txBody>
                    <a:bodyPr/>
                    <a:lstStyle/>
                    <a:p>
                      <a:pPr algn="l" rtl="0" fontAlgn="ctr"/>
                      <a:r>
                        <a:rPr lang="es-SV" sz="1200" b="0" i="0" u="none" strike="noStrike" dirty="0">
                          <a:solidFill>
                            <a:srgbClr val="000000"/>
                          </a:solidFill>
                          <a:effectLst/>
                          <a:latin typeface="Calibri"/>
                        </a:rPr>
                        <a:t>MASCULINO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3,354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55.2%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$53.45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57.0%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3,789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$68.65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60.1%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843">
                <a:tc>
                  <a:txBody>
                    <a:bodyPr/>
                    <a:lstStyle/>
                    <a:p>
                      <a:pPr algn="ctr" rtl="0" fontAlgn="ctr"/>
                      <a:r>
                        <a:rPr lang="es-SV" sz="1200" b="1" i="0" u="none" strike="noStrike" dirty="0">
                          <a:solidFill>
                            <a:srgbClr val="000000"/>
                          </a:solidFill>
                          <a:effectLst/>
                          <a:latin typeface="Calibri"/>
                        </a:rPr>
                        <a:t>FAMILIAS BENEFICIADAS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6,074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$93.73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200" b="1" i="0" u="none" strike="noStrike" dirty="0">
                          <a:solidFill>
                            <a:srgbClr val="000000"/>
                          </a:solidFill>
                          <a:effectLst/>
                          <a:latin typeface="Calibri"/>
                        </a:rPr>
                        <a:t>6,527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$114.19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Tree>
    <p:extLst>
      <p:ext uri="{BB962C8B-B14F-4D97-AF65-F5344CB8AC3E}">
        <p14:creationId xmlns:p14="http://schemas.microsoft.com/office/powerpoint/2010/main" val="113833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14</a:t>
            </a:fld>
            <a:endParaRPr lang="es-SV" dirty="0"/>
          </a:p>
        </p:txBody>
      </p:sp>
      <p:sp>
        <p:nvSpPr>
          <p:cNvPr id="6" name="5 Título"/>
          <p:cNvSpPr>
            <a:spLocks noGrp="1"/>
          </p:cNvSpPr>
          <p:nvPr>
            <p:ph type="title"/>
          </p:nvPr>
        </p:nvSpPr>
        <p:spPr>
          <a:xfrm>
            <a:off x="1547664" y="0"/>
            <a:ext cx="6192688" cy="836712"/>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2987824" y="620688"/>
            <a:ext cx="3514360" cy="461665"/>
          </a:xfrm>
          <a:prstGeom prst="rect">
            <a:avLst/>
          </a:prstGeom>
        </p:spPr>
        <p:txBody>
          <a:bodyPr wrap="none">
            <a:spAutoFit/>
          </a:bodyPr>
          <a:lstStyle/>
          <a:p>
            <a:r>
              <a:rPr lang="es-SV" sz="2400" dirty="0">
                <a:solidFill>
                  <a:srgbClr val="081EEE"/>
                </a:solidFill>
                <a:effectLst>
                  <a:outerShdw blurRad="38100" dist="38100" dir="2700000" algn="tl">
                    <a:srgbClr val="000000">
                      <a:alpha val="43137"/>
                    </a:srgbClr>
                  </a:outerShdw>
                </a:effectLst>
                <a:latin typeface="+mj-lt"/>
                <a:ea typeface="+mj-ea"/>
                <a:cs typeface="+mj-cs"/>
              </a:rPr>
              <a:t>iv. Por edad del solicitante.</a:t>
            </a:r>
          </a:p>
        </p:txBody>
      </p:sp>
      <p:graphicFrame>
        <p:nvGraphicFramePr>
          <p:cNvPr id="8" name="2 Gráfico"/>
          <p:cNvGraphicFramePr>
            <a:graphicFrameLocks/>
          </p:cNvGraphicFramePr>
          <p:nvPr>
            <p:extLst>
              <p:ext uri="{D42A27DB-BD31-4B8C-83A1-F6EECF244321}">
                <p14:modId xmlns:p14="http://schemas.microsoft.com/office/powerpoint/2010/main" val="2177510634"/>
              </p:ext>
            </p:extLst>
          </p:nvPr>
        </p:nvGraphicFramePr>
        <p:xfrm>
          <a:off x="1619672" y="3212976"/>
          <a:ext cx="5702755" cy="34063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963670397"/>
              </p:ext>
            </p:extLst>
          </p:nvPr>
        </p:nvGraphicFramePr>
        <p:xfrm>
          <a:off x="788923" y="1268760"/>
          <a:ext cx="7567602" cy="1872210"/>
        </p:xfrm>
        <a:graphic>
          <a:graphicData uri="http://schemas.openxmlformats.org/drawingml/2006/table">
            <a:tbl>
              <a:tblPr/>
              <a:tblGrid>
                <a:gridCol w="1656833"/>
                <a:gridCol w="822960"/>
                <a:gridCol w="604701"/>
                <a:gridCol w="869560"/>
                <a:gridCol w="604701"/>
                <a:gridCol w="106925"/>
                <a:gridCol w="822960"/>
                <a:gridCol w="604701"/>
                <a:gridCol w="869560"/>
                <a:gridCol w="604701"/>
              </a:tblGrid>
              <a:tr h="312035">
                <a:tc rowSpan="2">
                  <a:txBody>
                    <a:bodyPr/>
                    <a:lstStyle/>
                    <a:p>
                      <a:pPr algn="ctr" rtl="0" fontAlgn="ctr"/>
                      <a:r>
                        <a:rPr lang="es-SV" sz="1200" b="1" i="0" u="none" strike="noStrike" dirty="0">
                          <a:solidFill>
                            <a:srgbClr val="000000"/>
                          </a:solidFill>
                          <a:effectLst/>
                          <a:latin typeface="Calibri"/>
                        </a:rPr>
                        <a:t>RESULTADOS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4">
                  <a:txBody>
                    <a:bodyPr/>
                    <a:lstStyle/>
                    <a:p>
                      <a:pPr algn="ctr" rtl="0" fontAlgn="ctr"/>
                      <a:r>
                        <a:rPr lang="es-SV" sz="1200" b="1" i="0" u="none" strike="noStrike" dirty="0">
                          <a:solidFill>
                            <a:srgbClr val="000000"/>
                          </a:solidFill>
                          <a:effectLst/>
                          <a:latin typeface="Calibri"/>
                        </a:rPr>
                        <a:t>JUNIO 2009 - MAYO 2010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00"/>
                          </a:solidFill>
                          <a:effectLst/>
                          <a:latin typeface="Calibri"/>
                        </a:rPr>
                        <a:t>JUNIO 2014 - MAYO 2015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r>
              <a:tr h="312035">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2035">
                <a:tc>
                  <a:txBody>
                    <a:bodyPr/>
                    <a:lstStyle/>
                    <a:p>
                      <a:pPr algn="just" rtl="0" fontAlgn="ctr"/>
                      <a:r>
                        <a:rPr lang="es-SV" sz="1200" b="0" i="0" u="none" strike="noStrike" dirty="0">
                          <a:solidFill>
                            <a:srgbClr val="000000"/>
                          </a:solidFill>
                          <a:effectLst/>
                          <a:latin typeface="Calibri"/>
                        </a:rPr>
                        <a:t>DE 18 A 30 AÑOS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783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$8.23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2,488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38.1%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$38.16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33.4%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035">
                <a:tc>
                  <a:txBody>
                    <a:bodyPr/>
                    <a:lstStyle/>
                    <a:p>
                      <a:pPr algn="just" rtl="0" fontAlgn="ctr"/>
                      <a:r>
                        <a:rPr lang="es-SV" sz="1200" b="0" i="0" u="none" strike="noStrike" dirty="0">
                          <a:solidFill>
                            <a:srgbClr val="000000"/>
                          </a:solidFill>
                          <a:effectLst/>
                          <a:latin typeface="Calibri"/>
                        </a:rPr>
                        <a:t>DE 31 A 50 AÑOS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4,300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71.1%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$69.05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73.7%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3,451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$64.01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56.1%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035">
                <a:tc>
                  <a:txBody>
                    <a:bodyPr/>
                    <a:lstStyle/>
                    <a:p>
                      <a:pPr algn="just" rtl="0" fontAlgn="ctr"/>
                      <a:r>
                        <a:rPr lang="es-SV" sz="1200" b="0" i="0" u="none" strike="noStrike" dirty="0">
                          <a:solidFill>
                            <a:srgbClr val="000000"/>
                          </a:solidFill>
                          <a:effectLst/>
                          <a:latin typeface="Calibri"/>
                        </a:rPr>
                        <a:t>MÁS DE 51  AÑOS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964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15.9%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$16.45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17.6%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588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$12.02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10.5%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035">
                <a:tc>
                  <a:txBody>
                    <a:bodyPr/>
                    <a:lstStyle/>
                    <a:p>
                      <a:pPr algn="ctr" rtl="0" fontAlgn="ctr"/>
                      <a:r>
                        <a:rPr lang="es-SV" sz="1200" b="1" i="0" u="none" strike="noStrike" dirty="0">
                          <a:solidFill>
                            <a:srgbClr val="000000"/>
                          </a:solidFill>
                          <a:effectLst/>
                          <a:latin typeface="Calibri"/>
                        </a:rPr>
                        <a:t>FAMILIAS BENEFICIADAS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6,047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$93.73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200" b="1" i="0" u="none" strike="noStrike" dirty="0">
                          <a:solidFill>
                            <a:srgbClr val="000000"/>
                          </a:solidFill>
                          <a:effectLst/>
                          <a:latin typeface="Calibri"/>
                        </a:rPr>
                        <a:t>6,527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$114.19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Tree>
    <p:extLst>
      <p:ext uri="{BB962C8B-B14F-4D97-AF65-F5344CB8AC3E}">
        <p14:creationId xmlns:p14="http://schemas.microsoft.com/office/powerpoint/2010/main" val="4241619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3C4D9F3-FC74-4149-9C9C-C039E71FC534}" type="slidenum">
              <a:rPr lang="es-SV" smtClean="0"/>
              <a:t>15</a:t>
            </a:fld>
            <a:endParaRPr lang="es-SV" dirty="0"/>
          </a:p>
        </p:txBody>
      </p:sp>
      <p:sp>
        <p:nvSpPr>
          <p:cNvPr id="6" name="5 Título"/>
          <p:cNvSpPr>
            <a:spLocks noGrp="1"/>
          </p:cNvSpPr>
          <p:nvPr>
            <p:ph type="title"/>
          </p:nvPr>
        </p:nvSpPr>
        <p:spPr>
          <a:xfrm>
            <a:off x="1702775" y="-609"/>
            <a:ext cx="6192688" cy="852129"/>
          </a:xfrm>
        </p:spPr>
        <p:txBody>
          <a:bodyPr>
            <a:noAutofit/>
          </a:bodyPr>
          <a:lstStyle/>
          <a:p>
            <a:r>
              <a:rPr lang="es-SV" b="1" dirty="0" smtClean="0"/>
              <a:t>3. CRÉDITOS OTORGADOS</a:t>
            </a:r>
            <a:r>
              <a:rPr lang="es-SV" dirty="0" smtClean="0">
                <a:solidFill>
                  <a:srgbClr val="0070C0"/>
                </a:solidFill>
              </a:rPr>
              <a:t>.</a:t>
            </a:r>
          </a:p>
        </p:txBody>
      </p:sp>
      <p:sp>
        <p:nvSpPr>
          <p:cNvPr id="5" name="4 Rectángulo"/>
          <p:cNvSpPr/>
          <p:nvPr/>
        </p:nvSpPr>
        <p:spPr>
          <a:xfrm>
            <a:off x="1797157" y="634007"/>
            <a:ext cx="6107569" cy="461665"/>
          </a:xfrm>
          <a:prstGeom prst="rect">
            <a:avLst/>
          </a:prstGeom>
        </p:spPr>
        <p:txBody>
          <a:bodyPr wrap="none">
            <a:spAutoFit/>
          </a:bodyPr>
          <a:lstStyle/>
          <a:p>
            <a:r>
              <a:rPr lang="es-SV" sz="2400" dirty="0">
                <a:solidFill>
                  <a:srgbClr val="081EEE"/>
                </a:solidFill>
                <a:effectLst>
                  <a:outerShdw blurRad="38100" dist="38100" dir="2700000" algn="tl">
                    <a:srgbClr val="000000">
                      <a:alpha val="43137"/>
                    </a:srgbClr>
                  </a:outerShdw>
                </a:effectLst>
                <a:latin typeface="+mj-lt"/>
                <a:ea typeface="+mj-ea"/>
                <a:cs typeface="+mj-cs"/>
              </a:rPr>
              <a:t>v. Créditos FSV y Bancos del Sistema Financiero</a:t>
            </a:r>
            <a:r>
              <a:rPr lang="es-SV" sz="2400" dirty="0" smtClean="0">
                <a:solidFill>
                  <a:srgbClr val="081EEE"/>
                </a:solidFill>
                <a:effectLst>
                  <a:outerShdw blurRad="38100" dist="38100" dir="2700000" algn="tl">
                    <a:srgbClr val="000000">
                      <a:alpha val="43137"/>
                    </a:srgbClr>
                  </a:outerShdw>
                </a:effectLst>
                <a:latin typeface="+mj-lt"/>
                <a:ea typeface="+mj-ea"/>
                <a:cs typeface="+mj-cs"/>
              </a:rPr>
              <a:t>.</a:t>
            </a:r>
            <a:endParaRPr lang="es-SV" sz="2400" dirty="0">
              <a:solidFill>
                <a:srgbClr val="081EEE"/>
              </a:solidFill>
              <a:effectLst>
                <a:outerShdw blurRad="38100" dist="38100" dir="2700000" algn="tl">
                  <a:srgbClr val="000000">
                    <a:alpha val="43137"/>
                  </a:srgbClr>
                </a:outerShdw>
              </a:effectLst>
              <a:latin typeface="+mj-lt"/>
              <a:ea typeface="+mj-ea"/>
              <a:cs typeface="+mj-cs"/>
            </a:endParaRPr>
          </a:p>
        </p:txBody>
      </p:sp>
      <p:graphicFrame>
        <p:nvGraphicFramePr>
          <p:cNvPr id="2" name="1 Tabla"/>
          <p:cNvGraphicFramePr>
            <a:graphicFrameLocks noGrp="1"/>
          </p:cNvGraphicFramePr>
          <p:nvPr>
            <p:extLst>
              <p:ext uri="{D42A27DB-BD31-4B8C-83A1-F6EECF244321}">
                <p14:modId xmlns:p14="http://schemas.microsoft.com/office/powerpoint/2010/main" val="1387775659"/>
              </p:ext>
            </p:extLst>
          </p:nvPr>
        </p:nvGraphicFramePr>
        <p:xfrm>
          <a:off x="1259632" y="1340768"/>
          <a:ext cx="6624736" cy="1224136"/>
        </p:xfrm>
        <a:graphic>
          <a:graphicData uri="http://schemas.openxmlformats.org/drawingml/2006/table">
            <a:tbl>
              <a:tblPr/>
              <a:tblGrid>
                <a:gridCol w="2197278"/>
                <a:gridCol w="919384"/>
                <a:gridCol w="1214556"/>
                <a:gridCol w="185679"/>
                <a:gridCol w="919384"/>
                <a:gridCol w="1188455"/>
              </a:tblGrid>
              <a:tr h="306034">
                <a:tc rowSpan="2">
                  <a:txBody>
                    <a:bodyPr/>
                    <a:lstStyle/>
                    <a:p>
                      <a:pPr algn="ctr" rtl="0" fontAlgn="ctr"/>
                      <a:r>
                        <a:rPr lang="es-SV" sz="1200" b="1" i="0" u="none" strike="noStrike" dirty="0">
                          <a:solidFill>
                            <a:srgbClr val="000000"/>
                          </a:solidFill>
                          <a:effectLst/>
                          <a:latin typeface="Calibri"/>
                        </a:rPr>
                        <a:t>CRÉDITOS OTORGADOS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2">
                  <a:txBody>
                    <a:bodyPr/>
                    <a:lstStyle/>
                    <a:p>
                      <a:pPr algn="ctr" rtl="0" fontAlgn="ctr"/>
                      <a:r>
                        <a:rPr lang="es-SV" sz="1200" b="1" i="0" u="none" strike="noStrike" dirty="0">
                          <a:solidFill>
                            <a:srgbClr val="000000"/>
                          </a:solidFill>
                          <a:effectLst/>
                          <a:latin typeface="Calibri"/>
                        </a:rPr>
                        <a:t>JUNIO 2009-ABRIL 2010</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a:txBody>
                    <a:bodyPr/>
                    <a:lstStyle/>
                    <a:p>
                      <a:pPr algn="l" rtl="0" fontAlgn="ctr"/>
                      <a:r>
                        <a:rPr lang="es-SV" sz="1200" b="0" i="0" u="none" strike="noStrike" dirty="0">
                          <a:solidFill>
                            <a:srgbClr val="000000"/>
                          </a:solidFill>
                          <a:effectLst/>
                          <a:latin typeface="Calibri"/>
                        </a:rPr>
                        <a:t>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rtl="0" fontAlgn="ctr"/>
                      <a:r>
                        <a:rPr lang="es-SV" sz="1200" b="1" i="0" u="none" strike="noStrike" dirty="0">
                          <a:solidFill>
                            <a:srgbClr val="000000"/>
                          </a:solidFill>
                          <a:effectLst/>
                          <a:latin typeface="Calibri"/>
                        </a:rPr>
                        <a:t>JUNIO 2014-ABRIL 2015</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r>
              <a:tr h="306034">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rtl="0" fontAlgn="ctr"/>
                      <a:r>
                        <a:rPr lang="es-SV" sz="1200" b="0" i="0" u="none" strike="noStrike" dirty="0">
                          <a:solidFill>
                            <a:srgbClr val="000000"/>
                          </a:solidFill>
                          <a:effectLst/>
                          <a:latin typeface="Calibri"/>
                        </a:rPr>
                        <a:t>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306034">
                <a:tc>
                  <a:txBody>
                    <a:bodyPr/>
                    <a:lstStyle/>
                    <a:p>
                      <a:pPr algn="l" rtl="0" fontAlgn="ctr"/>
                      <a:r>
                        <a:rPr lang="es-SV" sz="1200" b="1" i="0" u="none" strike="noStrike" dirty="0">
                          <a:solidFill>
                            <a:srgbClr val="000000"/>
                          </a:solidFill>
                          <a:effectLst/>
                          <a:latin typeface="Calibri"/>
                        </a:rPr>
                        <a:t>FSV</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5,593</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$86.70</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SV" sz="1200" b="0" i="0" u="none" strike="noStrike" dirty="0">
                          <a:solidFill>
                            <a:srgbClr val="000000"/>
                          </a:solidFill>
                          <a:effectLst/>
                          <a:latin typeface="Calibri"/>
                        </a:rPr>
                        <a:t> </a:t>
                      </a:r>
                    </a:p>
                  </a:txBody>
                  <a:tcPr marL="36000" marR="360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0" i="0" u="none" strike="noStrike" dirty="0">
                          <a:solidFill>
                            <a:srgbClr val="000000"/>
                          </a:solidFill>
                          <a:effectLst/>
                          <a:latin typeface="Calibri"/>
                        </a:rPr>
                        <a:t>5,897</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$103.18</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034">
                <a:tc>
                  <a:txBody>
                    <a:bodyPr/>
                    <a:lstStyle/>
                    <a:p>
                      <a:pPr algn="l" rtl="0" fontAlgn="ctr"/>
                      <a:r>
                        <a:rPr lang="es-SV" sz="1200" b="0" i="0" u="none" strike="noStrike" dirty="0">
                          <a:solidFill>
                            <a:srgbClr val="000000"/>
                          </a:solidFill>
                          <a:effectLst/>
                          <a:latin typeface="Calibri"/>
                        </a:rPr>
                        <a:t>Sistema Financiero</a:t>
                      </a:r>
                      <a:r>
                        <a:rPr lang="es-SV" sz="1200" b="1" i="0" u="none" strike="noStrike" dirty="0">
                          <a:solidFill>
                            <a:srgbClr val="000000"/>
                          </a:solidFill>
                          <a:effectLst/>
                          <a:latin typeface="Calibri"/>
                        </a:rPr>
                        <a:t>  + FSV</a:t>
                      </a:r>
                      <a:endParaRPr lang="es-SV" sz="1200" b="0" i="0" u="none" strike="noStrike" dirty="0">
                        <a:solidFill>
                          <a:srgbClr val="000000"/>
                        </a:solidFill>
                        <a:effectLst/>
                        <a:latin typeface="Calibri"/>
                      </a:endParaRP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12,951</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$282.88</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SV" sz="1200" b="1" i="0" u="none" strike="noStrike" dirty="0">
                          <a:solidFill>
                            <a:srgbClr val="000000"/>
                          </a:solidFill>
                          <a:effectLst/>
                          <a:latin typeface="Calibri"/>
                        </a:rPr>
                        <a:t> </a:t>
                      </a:r>
                    </a:p>
                  </a:txBody>
                  <a:tcPr marL="36000" marR="360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1" i="0" u="none" strike="noStrike" dirty="0">
                          <a:solidFill>
                            <a:srgbClr val="000000"/>
                          </a:solidFill>
                          <a:effectLst/>
                          <a:latin typeface="Calibri"/>
                        </a:rPr>
                        <a:t>13,083</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$583.84</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988203707"/>
              </p:ext>
            </p:extLst>
          </p:nvPr>
        </p:nvGraphicFramePr>
        <p:xfrm>
          <a:off x="1268213" y="2780928"/>
          <a:ext cx="6616155" cy="1134616"/>
        </p:xfrm>
        <a:graphic>
          <a:graphicData uri="http://schemas.openxmlformats.org/drawingml/2006/table">
            <a:tbl>
              <a:tblPr/>
              <a:tblGrid>
                <a:gridCol w="2237161"/>
                <a:gridCol w="936072"/>
                <a:gridCol w="1158900"/>
                <a:gridCol w="189050"/>
                <a:gridCol w="936072"/>
                <a:gridCol w="1158900"/>
              </a:tblGrid>
              <a:tr h="283654">
                <a:tc rowSpan="2">
                  <a:txBody>
                    <a:bodyPr/>
                    <a:lstStyle/>
                    <a:p>
                      <a:pPr algn="ctr" rtl="0" fontAlgn="ctr"/>
                      <a:r>
                        <a:rPr lang="es-SV" sz="1200" b="1" i="0" u="none" strike="noStrike" dirty="0">
                          <a:solidFill>
                            <a:srgbClr val="000000"/>
                          </a:solidFill>
                          <a:effectLst/>
                          <a:latin typeface="Calibri"/>
                        </a:rPr>
                        <a:t>CARTERA HIPOTECARIA</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2">
                  <a:txBody>
                    <a:bodyPr/>
                    <a:lstStyle/>
                    <a:p>
                      <a:pPr algn="ctr" rtl="0" fontAlgn="ctr"/>
                      <a:r>
                        <a:rPr lang="es-SV" sz="1200" b="1" i="0" u="none" strike="noStrike" dirty="0">
                          <a:solidFill>
                            <a:srgbClr val="000000"/>
                          </a:solidFill>
                          <a:effectLst/>
                          <a:latin typeface="Calibri"/>
                        </a:rPr>
                        <a:t>ABRIL 2010</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a:txBody>
                    <a:bodyPr/>
                    <a:lstStyle/>
                    <a:p>
                      <a:pPr algn="l" rtl="0" fontAlgn="ctr"/>
                      <a:r>
                        <a:rPr lang="es-SV" sz="1200" b="0" i="0" u="none" strike="noStrike" dirty="0">
                          <a:solidFill>
                            <a:srgbClr val="000000"/>
                          </a:solidFill>
                          <a:effectLst/>
                          <a:latin typeface="Calibri"/>
                        </a:rPr>
                        <a:t>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rtl="0" fontAlgn="ctr"/>
                      <a:r>
                        <a:rPr lang="es-SV" sz="1200" b="1" i="0" u="none" strike="noStrike" dirty="0">
                          <a:solidFill>
                            <a:srgbClr val="000000"/>
                          </a:solidFill>
                          <a:effectLst/>
                          <a:latin typeface="Calibri"/>
                        </a:rPr>
                        <a:t>ABRIL  2015</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r>
              <a:tr h="283654">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rtl="0" fontAlgn="ctr"/>
                      <a:r>
                        <a:rPr lang="es-SV" sz="1200" b="0" i="0" u="none" strike="noStrike" dirty="0">
                          <a:solidFill>
                            <a:srgbClr val="000000"/>
                          </a:solidFill>
                          <a:effectLst/>
                          <a:latin typeface="Calibri"/>
                        </a:rPr>
                        <a:t>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83654">
                <a:tc>
                  <a:txBody>
                    <a:bodyPr/>
                    <a:lstStyle/>
                    <a:p>
                      <a:pPr algn="l" rtl="0" fontAlgn="ctr"/>
                      <a:r>
                        <a:rPr lang="es-SV" sz="1200" b="1" i="0" u="none" strike="noStrike" dirty="0">
                          <a:solidFill>
                            <a:srgbClr val="000000"/>
                          </a:solidFill>
                          <a:effectLst/>
                          <a:latin typeface="Calibri"/>
                        </a:rPr>
                        <a:t>FSV</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120,220</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$937.05</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SV" sz="1200" b="0" i="0" u="none" strike="noStrike" dirty="0">
                          <a:solidFill>
                            <a:srgbClr val="000000"/>
                          </a:solidFill>
                          <a:effectLst/>
                          <a:latin typeface="Calibri"/>
                        </a:rPr>
                        <a:t> </a:t>
                      </a:r>
                    </a:p>
                  </a:txBody>
                  <a:tcPr marL="36000" marR="360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0" i="0" u="none" strike="noStrike" dirty="0">
                          <a:solidFill>
                            <a:srgbClr val="000000"/>
                          </a:solidFill>
                          <a:effectLst/>
                          <a:latin typeface="Calibri"/>
                        </a:rPr>
                        <a:t>122,603</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$1,103.09</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54">
                <a:tc>
                  <a:txBody>
                    <a:bodyPr/>
                    <a:lstStyle/>
                    <a:p>
                      <a:pPr algn="l" rtl="0" fontAlgn="ctr"/>
                      <a:r>
                        <a:rPr lang="es-SV" sz="1200" b="0" i="0" u="none" strike="noStrike" dirty="0">
                          <a:solidFill>
                            <a:srgbClr val="000000"/>
                          </a:solidFill>
                          <a:effectLst/>
                          <a:latin typeface="Calibri"/>
                        </a:rPr>
                        <a:t>Sistema Financiero</a:t>
                      </a:r>
                      <a:r>
                        <a:rPr lang="es-SV" sz="1200" b="1" i="0" u="none" strike="noStrike" dirty="0">
                          <a:solidFill>
                            <a:srgbClr val="000000"/>
                          </a:solidFill>
                          <a:effectLst/>
                          <a:latin typeface="Calibri"/>
                        </a:rPr>
                        <a:t>  + FSV</a:t>
                      </a:r>
                      <a:endParaRPr lang="es-SV" sz="1200" b="0" i="0" u="none" strike="noStrike" dirty="0">
                        <a:solidFill>
                          <a:srgbClr val="000000"/>
                        </a:solidFill>
                        <a:effectLst/>
                        <a:latin typeface="Calibri"/>
                      </a:endParaRP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198,085</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$3,096.87</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SV" sz="1200" b="1" i="0" u="none" strike="noStrike" dirty="0">
                          <a:solidFill>
                            <a:srgbClr val="000000"/>
                          </a:solidFill>
                          <a:effectLst/>
                          <a:latin typeface="Calibri"/>
                        </a:rPr>
                        <a:t> </a:t>
                      </a:r>
                    </a:p>
                  </a:txBody>
                  <a:tcPr marL="36000" marR="360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200" b="1" i="0" u="none" strike="noStrike" dirty="0">
                          <a:solidFill>
                            <a:srgbClr val="000000"/>
                          </a:solidFill>
                          <a:effectLst/>
                          <a:latin typeface="Calibri"/>
                        </a:rPr>
                        <a:t>191,827</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0000"/>
                          </a:solidFill>
                          <a:effectLst/>
                          <a:latin typeface="Calibri"/>
                        </a:rPr>
                        <a:t>$3,484.51</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2" name="1 Gráfico"/>
          <p:cNvGraphicFramePr>
            <a:graphicFrameLocks/>
          </p:cNvGraphicFramePr>
          <p:nvPr>
            <p:extLst>
              <p:ext uri="{D42A27DB-BD31-4B8C-83A1-F6EECF244321}">
                <p14:modId xmlns:p14="http://schemas.microsoft.com/office/powerpoint/2010/main" val="2344995343"/>
              </p:ext>
            </p:extLst>
          </p:nvPr>
        </p:nvGraphicFramePr>
        <p:xfrm>
          <a:off x="726616" y="4043164"/>
          <a:ext cx="3733800" cy="2538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3 Gráfico"/>
          <p:cNvGraphicFramePr>
            <a:graphicFrameLocks/>
          </p:cNvGraphicFramePr>
          <p:nvPr>
            <p:extLst>
              <p:ext uri="{D42A27DB-BD31-4B8C-83A1-F6EECF244321}">
                <p14:modId xmlns:p14="http://schemas.microsoft.com/office/powerpoint/2010/main" val="1344339604"/>
              </p:ext>
            </p:extLst>
          </p:nvPr>
        </p:nvGraphicFramePr>
        <p:xfrm>
          <a:off x="4850941" y="4005064"/>
          <a:ext cx="3733800" cy="2538412"/>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71058" y="6370295"/>
            <a:ext cx="7207696" cy="276999"/>
          </a:xfrm>
          <a:prstGeom prst="rect">
            <a:avLst/>
          </a:prstGeom>
        </p:spPr>
        <p:txBody>
          <a:bodyPr wrap="square">
            <a:spAutoFit/>
          </a:bodyPr>
          <a:lstStyle/>
          <a:p>
            <a:r>
              <a:rPr lang="es-SV" sz="1200" dirty="0"/>
              <a:t> Fuente: </a:t>
            </a:r>
            <a:r>
              <a:rPr lang="es-SV" sz="1200" dirty="0" smtClean="0"/>
              <a:t>Información disponible en Superintendencia </a:t>
            </a:r>
            <a:r>
              <a:rPr lang="es-SV" sz="1200" dirty="0"/>
              <a:t>del Sistema Financiero y Monitor de Operaciones, FSV.</a:t>
            </a:r>
          </a:p>
        </p:txBody>
      </p:sp>
    </p:spTree>
    <p:extLst>
      <p:ext uri="{BB962C8B-B14F-4D97-AF65-F5344CB8AC3E}">
        <p14:creationId xmlns:p14="http://schemas.microsoft.com/office/powerpoint/2010/main" val="4259811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16</a:t>
            </a:fld>
            <a:endParaRPr lang="es-SV" dirty="0"/>
          </a:p>
        </p:txBody>
      </p:sp>
      <p:sp>
        <p:nvSpPr>
          <p:cNvPr id="6" name="5 Título"/>
          <p:cNvSpPr>
            <a:spLocks noGrp="1"/>
          </p:cNvSpPr>
          <p:nvPr>
            <p:ph type="title"/>
          </p:nvPr>
        </p:nvSpPr>
        <p:spPr>
          <a:xfrm>
            <a:off x="1691680" y="32048"/>
            <a:ext cx="6192688" cy="804664"/>
          </a:xfrm>
        </p:spPr>
        <p:txBody>
          <a:bodyPr vert="horz" lIns="91440" tIns="45720" rIns="91440" bIns="45720" rtlCol="0" anchor="ctr">
            <a:noAutofit/>
          </a:bodyPr>
          <a:lstStyle/>
          <a:p>
            <a:r>
              <a:rPr lang="es-SV" b="1" dirty="0"/>
              <a:t>4. </a:t>
            </a:r>
            <a:r>
              <a:rPr lang="es-SV" b="1" dirty="0" smtClean="0"/>
              <a:t>CRÉDITOS POR PROGRAMAS.</a:t>
            </a:r>
            <a:endParaRPr lang="es-SV" b="1" dirty="0"/>
          </a:p>
        </p:txBody>
      </p:sp>
      <p:sp>
        <p:nvSpPr>
          <p:cNvPr id="7" name="6 Rectángulo"/>
          <p:cNvSpPr/>
          <p:nvPr/>
        </p:nvSpPr>
        <p:spPr>
          <a:xfrm>
            <a:off x="2411760" y="692696"/>
            <a:ext cx="3979936"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 Programa Vivienda Cercana.</a:t>
            </a:r>
          </a:p>
        </p:txBody>
      </p:sp>
      <p:graphicFrame>
        <p:nvGraphicFramePr>
          <p:cNvPr id="9" name="16 Gráfico"/>
          <p:cNvGraphicFramePr>
            <a:graphicFrameLocks/>
          </p:cNvGraphicFramePr>
          <p:nvPr>
            <p:extLst>
              <p:ext uri="{D42A27DB-BD31-4B8C-83A1-F6EECF244321}">
                <p14:modId xmlns:p14="http://schemas.microsoft.com/office/powerpoint/2010/main" val="1869434655"/>
              </p:ext>
            </p:extLst>
          </p:nvPr>
        </p:nvGraphicFramePr>
        <p:xfrm>
          <a:off x="320019" y="3674740"/>
          <a:ext cx="4284134" cy="2514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19 Gráfico"/>
          <p:cNvGraphicFramePr>
            <a:graphicFrameLocks/>
          </p:cNvGraphicFramePr>
          <p:nvPr>
            <p:extLst>
              <p:ext uri="{D42A27DB-BD31-4B8C-83A1-F6EECF244321}">
                <p14:modId xmlns:p14="http://schemas.microsoft.com/office/powerpoint/2010/main" val="165623772"/>
              </p:ext>
            </p:extLst>
          </p:nvPr>
        </p:nvGraphicFramePr>
        <p:xfrm>
          <a:off x="4680354" y="3685324"/>
          <a:ext cx="4284134" cy="2514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227555608"/>
              </p:ext>
            </p:extLst>
          </p:nvPr>
        </p:nvGraphicFramePr>
        <p:xfrm>
          <a:off x="1459443" y="1412779"/>
          <a:ext cx="6219534" cy="1800197"/>
        </p:xfrm>
        <a:graphic>
          <a:graphicData uri="http://schemas.openxmlformats.org/drawingml/2006/table">
            <a:tbl>
              <a:tblPr/>
              <a:tblGrid>
                <a:gridCol w="1761608"/>
                <a:gridCol w="1088544"/>
                <a:gridCol w="1088544"/>
                <a:gridCol w="103750"/>
                <a:gridCol w="1088544"/>
                <a:gridCol w="1088544"/>
              </a:tblGrid>
              <a:tr h="257171">
                <a:tc rowSpan="2">
                  <a:txBody>
                    <a:bodyPr/>
                    <a:lstStyle/>
                    <a:p>
                      <a:pPr algn="ctr" rtl="0" fontAlgn="ctr"/>
                      <a:r>
                        <a:rPr lang="es-SV" sz="1200" b="1" i="0" u="none" strike="noStrike" dirty="0">
                          <a:solidFill>
                            <a:srgbClr val="000000"/>
                          </a:solidFill>
                          <a:effectLst/>
                          <a:latin typeface="Calibri"/>
                        </a:rPr>
                        <a:t>RESULTADOS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rtl="0" fontAlgn="ctr"/>
                      <a:r>
                        <a:rPr lang="es-SV" sz="1200" b="1" i="0" u="none" strike="noStrike" dirty="0">
                          <a:solidFill>
                            <a:srgbClr val="000000"/>
                          </a:solidFill>
                          <a:effectLst/>
                          <a:latin typeface="Calibri"/>
                        </a:rPr>
                        <a:t>JUNIO 2009 - MAYO 2010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s-SV" sz="1200" b="1" i="0" u="none" strike="noStrike" dirty="0">
                          <a:solidFill>
                            <a:srgbClr val="000000"/>
                          </a:solidFill>
                          <a:effectLst/>
                          <a:latin typeface="Calibri"/>
                        </a:rPr>
                        <a:t>JUNIO 2014 - MAYO 2015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r>
              <a:tr h="257171">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57171">
                <a:tc>
                  <a:txBody>
                    <a:bodyPr/>
                    <a:lstStyle/>
                    <a:p>
                      <a:pPr algn="l" rtl="0" fontAlgn="ctr"/>
                      <a:r>
                        <a:rPr lang="es-SV" sz="1200" b="0" i="0" u="none" strike="noStrike" dirty="0">
                          <a:solidFill>
                            <a:srgbClr val="000000"/>
                          </a:solidFill>
                          <a:effectLst/>
                          <a:latin typeface="Calibri"/>
                        </a:rPr>
                        <a:t>VIVIENDA NUEVA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84</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$2.88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88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$3.72</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1">
                <a:tc>
                  <a:txBody>
                    <a:bodyPr/>
                    <a:lstStyle/>
                    <a:p>
                      <a:pPr algn="l" rtl="0" fontAlgn="ctr"/>
                      <a:r>
                        <a:rPr lang="es-SV" sz="1200" b="0" i="0" u="none" strike="noStrike" dirty="0">
                          <a:solidFill>
                            <a:srgbClr val="000000"/>
                          </a:solidFill>
                          <a:effectLst/>
                          <a:latin typeface="Calibri"/>
                        </a:rPr>
                        <a:t>VIVIENDA USADA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$1.39</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79</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$1.98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1">
                <a:tc>
                  <a:txBody>
                    <a:bodyPr/>
                    <a:lstStyle/>
                    <a:p>
                      <a:pPr algn="l" rtl="0" fontAlgn="ctr"/>
                      <a:r>
                        <a:rPr lang="es-SV" sz="1200" b="0" i="0" u="none" strike="noStrike" dirty="0">
                          <a:solidFill>
                            <a:srgbClr val="000000"/>
                          </a:solidFill>
                          <a:effectLst/>
                          <a:latin typeface="Calibri"/>
                        </a:rPr>
                        <a:t>VIVIENDAS DEL FSV</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$0.05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$0.06</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1">
                <a:tc>
                  <a:txBody>
                    <a:bodyPr/>
                    <a:lstStyle/>
                    <a:p>
                      <a:pPr algn="l" rtl="0" fontAlgn="ctr"/>
                      <a:r>
                        <a:rPr lang="es-SV" sz="1200" b="0" i="0" u="none" strike="noStrike" dirty="0">
                          <a:solidFill>
                            <a:srgbClr val="000000"/>
                          </a:solidFill>
                          <a:effectLst/>
                          <a:latin typeface="Calibri"/>
                        </a:rPr>
                        <a:t>OTRAS LÍNEAS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4</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$0.05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9</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$0.21</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1">
                <a:tc>
                  <a:txBody>
                    <a:bodyPr/>
                    <a:lstStyle/>
                    <a:p>
                      <a:pPr algn="l" rtl="0" fontAlgn="ctr"/>
                      <a:r>
                        <a:rPr lang="es-SV" sz="1200" b="1" i="0" u="none" strike="noStrike" dirty="0">
                          <a:solidFill>
                            <a:srgbClr val="000000"/>
                          </a:solidFill>
                          <a:effectLst/>
                          <a:latin typeface="Calibri"/>
                        </a:rPr>
                        <a:t>   FAMILIAS BENEFICIADAS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155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$4.38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200" b="1" i="0" u="none" strike="noStrike" dirty="0">
                          <a:solidFill>
                            <a:srgbClr val="000000"/>
                          </a:solidFill>
                          <a:effectLst/>
                          <a:latin typeface="Calibri"/>
                        </a:rPr>
                        <a:t>181</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$5.98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8" name="7 Rectángulo"/>
          <p:cNvSpPr/>
          <p:nvPr/>
        </p:nvSpPr>
        <p:spPr>
          <a:xfrm>
            <a:off x="1475656" y="3233449"/>
            <a:ext cx="6192688" cy="369332"/>
          </a:xfrm>
          <a:prstGeom prst="rect">
            <a:avLst/>
          </a:prstGeom>
        </p:spPr>
        <p:txBody>
          <a:bodyPr wrap="square">
            <a:spAutoFit/>
          </a:bodyPr>
          <a:lstStyle/>
          <a:p>
            <a:pPr algn="just"/>
            <a:r>
              <a:rPr lang="es-SV" sz="900" dirty="0"/>
              <a:t>Otras líneas comprende: Créditos para Construcción, Refinanciamiento, Financiamiento de Deuda, Reparación Ampliación y Mejoras, Compra de Lote e Instalación de Servicios.</a:t>
            </a:r>
          </a:p>
        </p:txBody>
      </p:sp>
    </p:spTree>
    <p:extLst>
      <p:ext uri="{BB962C8B-B14F-4D97-AF65-F5344CB8AC3E}">
        <p14:creationId xmlns:p14="http://schemas.microsoft.com/office/powerpoint/2010/main" val="2848824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17</a:t>
            </a:fld>
            <a:endParaRPr lang="es-SV" dirty="0"/>
          </a:p>
        </p:txBody>
      </p:sp>
      <p:sp>
        <p:nvSpPr>
          <p:cNvPr id="6" name="5 Título"/>
          <p:cNvSpPr>
            <a:spLocks noGrp="1"/>
          </p:cNvSpPr>
          <p:nvPr>
            <p:ph type="title"/>
          </p:nvPr>
        </p:nvSpPr>
        <p:spPr>
          <a:xfrm>
            <a:off x="1619672" y="-33266"/>
            <a:ext cx="6192688" cy="884786"/>
          </a:xfrm>
        </p:spPr>
        <p:txBody>
          <a:bodyPr vert="horz" lIns="91440" tIns="45720" rIns="91440" bIns="45720" rtlCol="0" anchor="ctr">
            <a:noAutofit/>
          </a:bodyPr>
          <a:lstStyle/>
          <a:p>
            <a:r>
              <a:rPr lang="es-SV" b="1" dirty="0"/>
              <a:t>4. </a:t>
            </a:r>
            <a:r>
              <a:rPr lang="es-SV" b="1" dirty="0" smtClean="0"/>
              <a:t>CRÉDITOS POR PROGRAMAS.</a:t>
            </a:r>
            <a:endParaRPr lang="es-SV" b="1" dirty="0"/>
          </a:p>
        </p:txBody>
      </p:sp>
      <p:sp>
        <p:nvSpPr>
          <p:cNvPr id="8" name="7 Rectángulo"/>
          <p:cNvSpPr/>
          <p:nvPr/>
        </p:nvSpPr>
        <p:spPr>
          <a:xfrm>
            <a:off x="2411760" y="620688"/>
            <a:ext cx="3950953"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ii. Programa Aporte y Crédito.</a:t>
            </a:r>
          </a:p>
        </p:txBody>
      </p:sp>
      <p:graphicFrame>
        <p:nvGraphicFramePr>
          <p:cNvPr id="5" name="15 Gráfico"/>
          <p:cNvGraphicFramePr>
            <a:graphicFrameLocks/>
          </p:cNvGraphicFramePr>
          <p:nvPr>
            <p:extLst>
              <p:ext uri="{D42A27DB-BD31-4B8C-83A1-F6EECF244321}">
                <p14:modId xmlns:p14="http://schemas.microsoft.com/office/powerpoint/2010/main" val="524890158"/>
              </p:ext>
            </p:extLst>
          </p:nvPr>
        </p:nvGraphicFramePr>
        <p:xfrm>
          <a:off x="447142" y="3429000"/>
          <a:ext cx="3847043" cy="23090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20 Gráfico"/>
          <p:cNvGraphicFramePr>
            <a:graphicFrameLocks/>
          </p:cNvGraphicFramePr>
          <p:nvPr>
            <p:extLst>
              <p:ext uri="{D42A27DB-BD31-4B8C-83A1-F6EECF244321}">
                <p14:modId xmlns:p14="http://schemas.microsoft.com/office/powerpoint/2010/main" val="2258604314"/>
              </p:ext>
            </p:extLst>
          </p:nvPr>
        </p:nvGraphicFramePr>
        <p:xfrm>
          <a:off x="4849815" y="3460743"/>
          <a:ext cx="3847043" cy="23090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995500627"/>
              </p:ext>
            </p:extLst>
          </p:nvPr>
        </p:nvGraphicFramePr>
        <p:xfrm>
          <a:off x="1775360" y="1268758"/>
          <a:ext cx="5604952" cy="1731498"/>
        </p:xfrm>
        <a:graphic>
          <a:graphicData uri="http://schemas.openxmlformats.org/drawingml/2006/table">
            <a:tbl>
              <a:tblPr/>
              <a:tblGrid>
                <a:gridCol w="1761608"/>
                <a:gridCol w="936486"/>
                <a:gridCol w="936486"/>
                <a:gridCol w="97400"/>
                <a:gridCol w="936486"/>
                <a:gridCol w="936486"/>
              </a:tblGrid>
              <a:tr h="288583">
                <a:tc rowSpan="2">
                  <a:txBody>
                    <a:bodyPr/>
                    <a:lstStyle/>
                    <a:p>
                      <a:pPr algn="ctr" rtl="0" fontAlgn="ctr"/>
                      <a:r>
                        <a:rPr lang="es-SV" sz="1200" b="1" i="0" u="none" strike="noStrike" dirty="0">
                          <a:solidFill>
                            <a:srgbClr val="000000"/>
                          </a:solidFill>
                          <a:effectLst/>
                          <a:latin typeface="Calibri"/>
                        </a:rPr>
                        <a:t>RESULTADOS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rtl="0" fontAlgn="ctr"/>
                      <a:r>
                        <a:rPr lang="es-SV" sz="1200" b="1" i="0" u="none" strike="noStrike" dirty="0">
                          <a:solidFill>
                            <a:srgbClr val="000000"/>
                          </a:solidFill>
                          <a:effectLst/>
                          <a:latin typeface="Calibri"/>
                        </a:rPr>
                        <a:t>JUNIO 2009 - MAYO 2010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s-SV" sz="1200" b="1" i="0" u="none" strike="noStrike" dirty="0">
                          <a:solidFill>
                            <a:srgbClr val="000000"/>
                          </a:solidFill>
                          <a:effectLst/>
                          <a:latin typeface="Calibri"/>
                        </a:rPr>
                        <a:t>JUNIO 2014 - MAYO 2015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r>
              <a:tr h="288583">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8583">
                <a:tc>
                  <a:txBody>
                    <a:bodyPr/>
                    <a:lstStyle/>
                    <a:p>
                      <a:pPr algn="l" rtl="0" fontAlgn="ctr"/>
                      <a:r>
                        <a:rPr lang="es-SV" sz="1200" b="0" i="0" u="none" strike="noStrike" dirty="0">
                          <a:solidFill>
                            <a:srgbClr val="000000"/>
                          </a:solidFill>
                          <a:effectLst/>
                          <a:latin typeface="Calibri"/>
                        </a:rPr>
                        <a:t>VIVIENDA NUEVA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19</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$0.47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130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$3.74</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583">
                <a:tc>
                  <a:txBody>
                    <a:bodyPr/>
                    <a:lstStyle/>
                    <a:p>
                      <a:pPr algn="l" rtl="0" fontAlgn="ctr"/>
                      <a:r>
                        <a:rPr lang="es-SV" sz="1200" b="0" i="0" u="none" strike="noStrike" dirty="0">
                          <a:solidFill>
                            <a:srgbClr val="000000"/>
                          </a:solidFill>
                          <a:effectLst/>
                          <a:latin typeface="Calibri"/>
                        </a:rPr>
                        <a:t>VIVIENDA USADA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$1.68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110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$1.83</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583">
                <a:tc>
                  <a:txBody>
                    <a:bodyPr/>
                    <a:lstStyle/>
                    <a:p>
                      <a:pPr algn="l" rtl="0" fontAlgn="ctr"/>
                      <a:r>
                        <a:rPr lang="es-SV" sz="1200" b="0" i="0" u="none" strike="noStrike" dirty="0">
                          <a:solidFill>
                            <a:srgbClr val="000000"/>
                          </a:solidFill>
                          <a:effectLst/>
                          <a:latin typeface="Calibri"/>
                        </a:rPr>
                        <a:t>OTRAS LÍNEAS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$0.75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17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$0.17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583">
                <a:tc>
                  <a:txBody>
                    <a:bodyPr/>
                    <a:lstStyle/>
                    <a:p>
                      <a:pPr algn="ctr" rtl="0" fontAlgn="ctr"/>
                      <a:r>
                        <a:rPr lang="es-SV" sz="1200" b="1" i="0" u="none" strike="noStrike" dirty="0">
                          <a:solidFill>
                            <a:srgbClr val="000000"/>
                          </a:solidFill>
                          <a:effectLst/>
                          <a:latin typeface="Calibri"/>
                        </a:rPr>
                        <a:t>   FAMILIAS BENEFICIADAS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137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$2.90</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endParaRPr lang="es-SV" sz="1200" b="0" i="0" u="none" strike="noStrike" dirty="0">
                        <a:solidFill>
                          <a:srgbClr val="000000"/>
                        </a:solidFill>
                        <a:effectLst/>
                        <a:latin typeface="Calibri"/>
                      </a:endParaRPr>
                    </a:p>
                  </a:txBody>
                  <a:tcPr marL="36000" marR="36000" marT="8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200" b="1" i="0" u="none" strike="noStrike" dirty="0">
                          <a:solidFill>
                            <a:srgbClr val="000000"/>
                          </a:solidFill>
                          <a:effectLst/>
                          <a:latin typeface="Calibri"/>
                        </a:rPr>
                        <a:t>257</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$5.74</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9" name="8 Rectángulo"/>
          <p:cNvSpPr/>
          <p:nvPr/>
        </p:nvSpPr>
        <p:spPr>
          <a:xfrm>
            <a:off x="1763688" y="3016126"/>
            <a:ext cx="5616624" cy="369332"/>
          </a:xfrm>
          <a:prstGeom prst="rect">
            <a:avLst/>
          </a:prstGeom>
        </p:spPr>
        <p:txBody>
          <a:bodyPr wrap="square">
            <a:spAutoFit/>
          </a:bodyPr>
          <a:lstStyle/>
          <a:p>
            <a:pPr algn="just"/>
            <a:r>
              <a:rPr lang="es-SV" sz="900" dirty="0"/>
              <a:t>Otras líneas comprende: </a:t>
            </a:r>
            <a:r>
              <a:rPr lang="es-SV" sz="900" dirty="0" smtClean="0"/>
              <a:t>Viviendas del FSV, Créditos </a:t>
            </a:r>
            <a:r>
              <a:rPr lang="es-SV" sz="900" dirty="0"/>
              <a:t>para Construcción, Refinanciamiento, Financiamiento de Deuda, Reparación Ampliación y Mejoras, Compra de Lote e Instalación de Servicios.</a:t>
            </a:r>
          </a:p>
        </p:txBody>
      </p:sp>
    </p:spTree>
    <p:extLst>
      <p:ext uri="{BB962C8B-B14F-4D97-AF65-F5344CB8AC3E}">
        <p14:creationId xmlns:p14="http://schemas.microsoft.com/office/powerpoint/2010/main" val="1679560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45356" y="2492896"/>
            <a:ext cx="6465937"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 Mejoras  a condiciones </a:t>
            </a:r>
            <a:r>
              <a:rPr lang="es-SV" sz="2400" dirty="0">
                <a:solidFill>
                  <a:srgbClr val="081EEE"/>
                </a:solidFill>
                <a:effectLst>
                  <a:outerShdw blurRad="38100" dist="38100" dir="2700000" algn="tl">
                    <a:srgbClr val="000000">
                      <a:alpha val="43137"/>
                    </a:srgbClr>
                  </a:outerShdw>
                </a:effectLst>
                <a:latin typeface="+mj-lt"/>
                <a:ea typeface="+mj-ea"/>
                <a:cs typeface="+mj-cs"/>
              </a:rPr>
              <a:t>crediticias Sector Formal.</a:t>
            </a:r>
            <a:endParaRPr lang="es-SV" sz="2400" dirty="0" smtClean="0">
              <a:solidFill>
                <a:srgbClr val="081EEE"/>
              </a:solidFill>
              <a:effectLst>
                <a:outerShdw blurRad="38100" dist="38100" dir="2700000" algn="tl">
                  <a:srgbClr val="000000">
                    <a:alpha val="43137"/>
                  </a:srgbClr>
                </a:outerShdw>
              </a:effectLst>
              <a:latin typeface="+mj-lt"/>
              <a:ea typeface="+mj-ea"/>
              <a:cs typeface="+mj-cs"/>
            </a:endParaRPr>
          </a:p>
        </p:txBody>
      </p:sp>
      <p:graphicFrame>
        <p:nvGraphicFramePr>
          <p:cNvPr id="13" name="12 Tabla"/>
          <p:cNvGraphicFramePr>
            <a:graphicFrameLocks noGrp="1"/>
          </p:cNvGraphicFramePr>
          <p:nvPr>
            <p:extLst>
              <p:ext uri="{D42A27DB-BD31-4B8C-83A1-F6EECF244321}">
                <p14:modId xmlns:p14="http://schemas.microsoft.com/office/powerpoint/2010/main" val="2688746690"/>
              </p:ext>
            </p:extLst>
          </p:nvPr>
        </p:nvGraphicFramePr>
        <p:xfrm>
          <a:off x="35496" y="3052018"/>
          <a:ext cx="9073008" cy="3041278"/>
        </p:xfrm>
        <a:graphic>
          <a:graphicData uri="http://schemas.openxmlformats.org/drawingml/2006/table">
            <a:tbl>
              <a:tblPr firstRow="1" bandRow="1"/>
              <a:tblGrid>
                <a:gridCol w="1800200"/>
                <a:gridCol w="1773727"/>
                <a:gridCol w="1809024"/>
                <a:gridCol w="1809024"/>
                <a:gridCol w="1881033"/>
              </a:tblGrid>
              <a:tr h="160958">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s-SV" sz="1200" b="1" kern="1200" dirty="0" smtClean="0">
                          <a:solidFill>
                            <a:schemeClr val="tx1"/>
                          </a:solidFill>
                          <a:effectLst/>
                          <a:latin typeface="+mn-lt"/>
                          <a:ea typeface="+mn-ea"/>
                          <a:cs typeface="+mn-cs"/>
                        </a:rPr>
                        <a:t>Vivienda Nueva FONAVIPO</a:t>
                      </a:r>
                    </a:p>
                    <a:p>
                      <a:pPr algn="ctr">
                        <a:lnSpc>
                          <a:spcPct val="100000"/>
                        </a:lnSpc>
                      </a:pPr>
                      <a:r>
                        <a:rPr lang="es-SV" sz="1100" b="1" u="sng" kern="1200" dirty="0" smtClean="0">
                          <a:solidFill>
                            <a:schemeClr val="tx1"/>
                          </a:solidFill>
                          <a:effectLst/>
                          <a:latin typeface="+mn-lt"/>
                          <a:ea typeface="+mn-ea"/>
                          <a:cs typeface="+mn-cs"/>
                        </a:rPr>
                        <a:t>con Ingresos</a:t>
                      </a:r>
                      <a:r>
                        <a:rPr lang="es-SV" sz="1100" b="1" u="sng" kern="1200" baseline="0" dirty="0" smtClean="0">
                          <a:solidFill>
                            <a:schemeClr val="tx1"/>
                          </a:solidFill>
                          <a:effectLst/>
                          <a:latin typeface="+mn-lt"/>
                          <a:ea typeface="+mn-ea"/>
                          <a:cs typeface="+mn-cs"/>
                        </a:rPr>
                        <a:t> de hasta 4 Salarios Mínimos</a:t>
                      </a:r>
                      <a:endParaRPr lang="es-SV" sz="1100" b="1" u="sng" kern="1200" dirty="0" smtClean="0">
                        <a:solidFill>
                          <a:schemeClr val="tx1"/>
                        </a:solidFill>
                        <a:effectLst/>
                        <a:latin typeface="+mn-lt"/>
                        <a:ea typeface="+mn-ea"/>
                        <a:cs typeface="+mn-cs"/>
                      </a:endParaRPr>
                    </a:p>
                  </a:txBody>
                  <a:tcPr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b="1" kern="1200">
                          <a:solidFill>
                            <a:schemeClr val="tx1"/>
                          </a:solidFill>
                          <a:latin typeface="Calibri"/>
                          <a:cs typeface="Arial"/>
                        </a:defRPr>
                      </a:lvl1pPr>
                      <a:lvl2pPr marL="457200" algn="l" defTabSz="914400" rtl="0" eaLnBrk="1" latinLnBrk="0" hangingPunct="1">
                        <a:defRPr sz="1800" b="1" kern="1200">
                          <a:solidFill>
                            <a:schemeClr val="tx1"/>
                          </a:solidFill>
                          <a:latin typeface="Calibri"/>
                          <a:cs typeface="Arial"/>
                        </a:defRPr>
                      </a:lvl2pPr>
                      <a:lvl3pPr marL="914400" algn="l" defTabSz="914400" rtl="0" eaLnBrk="1" latinLnBrk="0" hangingPunct="1">
                        <a:defRPr sz="1800" b="1" kern="1200">
                          <a:solidFill>
                            <a:schemeClr val="tx1"/>
                          </a:solidFill>
                          <a:latin typeface="Calibri"/>
                          <a:cs typeface="Arial"/>
                        </a:defRPr>
                      </a:lvl3pPr>
                      <a:lvl4pPr marL="1371600" algn="l" defTabSz="914400" rtl="0" eaLnBrk="1" latinLnBrk="0" hangingPunct="1">
                        <a:defRPr sz="1800" b="1" kern="1200">
                          <a:solidFill>
                            <a:schemeClr val="tx1"/>
                          </a:solidFill>
                          <a:latin typeface="Calibri"/>
                          <a:cs typeface="Arial"/>
                        </a:defRPr>
                      </a:lvl4pPr>
                      <a:lvl5pPr marL="1828800" algn="l" defTabSz="914400" rtl="0" eaLnBrk="1" latinLnBrk="0" hangingPunct="1">
                        <a:defRPr sz="1800" b="1" kern="1200">
                          <a:solidFill>
                            <a:schemeClr val="tx1"/>
                          </a:solidFill>
                          <a:latin typeface="Calibri"/>
                          <a:cs typeface="Arial"/>
                        </a:defRPr>
                      </a:lvl5pPr>
                      <a:lvl6pPr marL="2286000" algn="l" defTabSz="914400" rtl="0" eaLnBrk="1" latinLnBrk="0" hangingPunct="1">
                        <a:defRPr sz="1800" b="1" kern="1200">
                          <a:solidFill>
                            <a:schemeClr val="tx1"/>
                          </a:solidFill>
                          <a:latin typeface="Calibri"/>
                          <a:cs typeface="Arial"/>
                        </a:defRPr>
                      </a:lvl6pPr>
                      <a:lvl7pPr marL="2743200" algn="l" defTabSz="914400" rtl="0" eaLnBrk="1" latinLnBrk="0" hangingPunct="1">
                        <a:defRPr sz="1800" b="1" kern="1200">
                          <a:solidFill>
                            <a:schemeClr val="tx1"/>
                          </a:solidFill>
                          <a:latin typeface="Calibri"/>
                          <a:cs typeface="Arial"/>
                        </a:defRPr>
                      </a:lvl7pPr>
                      <a:lvl8pPr marL="3200400" algn="l" defTabSz="914400" rtl="0" eaLnBrk="1" latinLnBrk="0" hangingPunct="1">
                        <a:defRPr sz="1800" b="1" kern="1200">
                          <a:solidFill>
                            <a:schemeClr val="tx1"/>
                          </a:solidFill>
                          <a:latin typeface="Calibri"/>
                          <a:cs typeface="Arial"/>
                        </a:defRPr>
                      </a:lvl8pPr>
                      <a:lvl9pPr marL="3657600" algn="l" defTabSz="914400" rtl="0" eaLnBrk="1" latinLnBrk="0" hangingPunct="1">
                        <a:defRPr sz="1800" b="1" kern="1200">
                          <a:solidFill>
                            <a:schemeClr val="tx1"/>
                          </a:solidFill>
                          <a:latin typeface="Calibri"/>
                          <a:cs typeface="Arial"/>
                        </a:defRPr>
                      </a:lvl9pPr>
                    </a:lstStyle>
                    <a:p>
                      <a:pPr algn="ctr">
                        <a:lnSpc>
                          <a:spcPct val="100000"/>
                        </a:lnSpc>
                      </a:pPr>
                      <a:r>
                        <a:rPr lang="es-SV" sz="1200" b="1" kern="1200" dirty="0" smtClean="0">
                          <a:solidFill>
                            <a:schemeClr val="tx1"/>
                          </a:solidFill>
                          <a:effectLst/>
                          <a:latin typeface="+mn-lt"/>
                          <a:ea typeface="+mn-ea"/>
                          <a:cs typeface="+mn-cs"/>
                        </a:rPr>
                        <a:t>Vivienda Nueva</a:t>
                      </a:r>
                    </a:p>
                    <a:p>
                      <a:pPr algn="ctr">
                        <a:lnSpc>
                          <a:spcPct val="100000"/>
                        </a:lnSpc>
                      </a:pPr>
                      <a:r>
                        <a:rPr lang="es-ES" sz="1100" b="1" u="sng" kern="1200" dirty="0" smtClean="0">
                          <a:solidFill>
                            <a:schemeClr val="tx1"/>
                          </a:solidFill>
                          <a:effectLst/>
                          <a:latin typeface="+mn-lt"/>
                          <a:ea typeface="+mn-ea"/>
                          <a:cs typeface="+mn-cs"/>
                        </a:rPr>
                        <a:t>con Ingresos mayores a 4 Salarios Mínimos</a:t>
                      </a:r>
                    </a:p>
                  </a:txBody>
                  <a:tcPr marT="45683" marB="45683" anchor="ctr">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0000"/>
                        </a:lnSpc>
                      </a:pPr>
                      <a:r>
                        <a:rPr lang="es-SV" sz="1100" b="1" u="sng" kern="1200" dirty="0" smtClean="0">
                          <a:solidFill>
                            <a:schemeClr val="tx1"/>
                          </a:solidFill>
                          <a:effectLst/>
                          <a:latin typeface="+mn-lt"/>
                          <a:ea typeface="+mn-ea"/>
                          <a:cs typeface="+mn-cs"/>
                        </a:rPr>
                        <a:t>Vivienda Usada</a:t>
                      </a:r>
                    </a:p>
                    <a:p>
                      <a:pPr algn="ctr">
                        <a:lnSpc>
                          <a:spcPct val="100000"/>
                        </a:lnSpc>
                      </a:pPr>
                      <a:r>
                        <a:rPr lang="es-SV" sz="1100" b="1" u="sng" kern="1200" dirty="0" smtClean="0">
                          <a:solidFill>
                            <a:schemeClr val="tx1"/>
                          </a:solidFill>
                          <a:effectLst/>
                          <a:latin typeface="+mn-lt"/>
                          <a:ea typeface="+mn-ea"/>
                          <a:cs typeface="+mn-cs"/>
                        </a:rPr>
                        <a:t>con Ingresos de hasta 4 Salarios Mínimos</a:t>
                      </a:r>
                    </a:p>
                  </a:txBody>
                  <a:tcPr marT="45683" marB="45683" anchor="ctr">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pPr>
                      <a:r>
                        <a:rPr lang="es-SV" sz="1100" b="1" u="sng" kern="1200" dirty="0" smtClean="0">
                          <a:solidFill>
                            <a:schemeClr val="tx1"/>
                          </a:solidFill>
                          <a:effectLst/>
                          <a:latin typeface="+mn-lt"/>
                          <a:ea typeface="+mn-ea"/>
                          <a:cs typeface="+mn-cs"/>
                        </a:rPr>
                        <a:t>Vivienda Usada</a:t>
                      </a:r>
                    </a:p>
                    <a:p>
                      <a:pPr algn="ctr">
                        <a:lnSpc>
                          <a:spcPct val="100000"/>
                        </a:lnSpc>
                      </a:pPr>
                      <a:r>
                        <a:rPr lang="es-ES" sz="1100" b="1" u="sng" kern="1200" dirty="0" smtClean="0">
                          <a:solidFill>
                            <a:schemeClr val="tx1"/>
                          </a:solidFill>
                          <a:effectLst/>
                          <a:latin typeface="+mn-lt"/>
                          <a:ea typeface="+mn-ea"/>
                          <a:cs typeface="+mn-cs"/>
                        </a:rPr>
                        <a:t>con Ingresos mayores a 4 Salarios Mínimos</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b="1" kern="1200">
                          <a:solidFill>
                            <a:schemeClr val="tx1"/>
                          </a:solidFill>
                          <a:latin typeface="Calibri"/>
                          <a:cs typeface="Arial"/>
                        </a:defRPr>
                      </a:lvl1pPr>
                      <a:lvl2pPr marL="457200" algn="l" defTabSz="914400" rtl="0" eaLnBrk="1" latinLnBrk="0" hangingPunct="1">
                        <a:defRPr sz="1800" b="1" kern="1200">
                          <a:solidFill>
                            <a:schemeClr val="tx1"/>
                          </a:solidFill>
                          <a:latin typeface="Calibri"/>
                          <a:cs typeface="Arial"/>
                        </a:defRPr>
                      </a:lvl2pPr>
                      <a:lvl3pPr marL="914400" algn="l" defTabSz="914400" rtl="0" eaLnBrk="1" latinLnBrk="0" hangingPunct="1">
                        <a:defRPr sz="1800" b="1" kern="1200">
                          <a:solidFill>
                            <a:schemeClr val="tx1"/>
                          </a:solidFill>
                          <a:latin typeface="Calibri"/>
                          <a:cs typeface="Arial"/>
                        </a:defRPr>
                      </a:lvl3pPr>
                      <a:lvl4pPr marL="1371600" algn="l" defTabSz="914400" rtl="0" eaLnBrk="1" latinLnBrk="0" hangingPunct="1">
                        <a:defRPr sz="1800" b="1" kern="1200">
                          <a:solidFill>
                            <a:schemeClr val="tx1"/>
                          </a:solidFill>
                          <a:latin typeface="Calibri"/>
                          <a:cs typeface="Arial"/>
                        </a:defRPr>
                      </a:lvl4pPr>
                      <a:lvl5pPr marL="1828800" algn="l" defTabSz="914400" rtl="0" eaLnBrk="1" latinLnBrk="0" hangingPunct="1">
                        <a:defRPr sz="1800" b="1" kern="1200">
                          <a:solidFill>
                            <a:schemeClr val="tx1"/>
                          </a:solidFill>
                          <a:latin typeface="Calibri"/>
                          <a:cs typeface="Arial"/>
                        </a:defRPr>
                      </a:lvl5pPr>
                      <a:lvl6pPr marL="2286000" algn="l" defTabSz="914400" rtl="0" eaLnBrk="1" latinLnBrk="0" hangingPunct="1">
                        <a:defRPr sz="1800" b="1" kern="1200">
                          <a:solidFill>
                            <a:schemeClr val="tx1"/>
                          </a:solidFill>
                          <a:latin typeface="Calibri"/>
                          <a:cs typeface="Arial"/>
                        </a:defRPr>
                      </a:lvl6pPr>
                      <a:lvl7pPr marL="2743200" algn="l" defTabSz="914400" rtl="0" eaLnBrk="1" latinLnBrk="0" hangingPunct="1">
                        <a:defRPr sz="1800" b="1" kern="1200">
                          <a:solidFill>
                            <a:schemeClr val="tx1"/>
                          </a:solidFill>
                          <a:latin typeface="Calibri"/>
                          <a:cs typeface="Arial"/>
                        </a:defRPr>
                      </a:lvl7pPr>
                      <a:lvl8pPr marL="3200400" algn="l" defTabSz="914400" rtl="0" eaLnBrk="1" latinLnBrk="0" hangingPunct="1">
                        <a:defRPr sz="1800" b="1" kern="1200">
                          <a:solidFill>
                            <a:schemeClr val="tx1"/>
                          </a:solidFill>
                          <a:latin typeface="Calibri"/>
                          <a:cs typeface="Arial"/>
                        </a:defRPr>
                      </a:lvl8pPr>
                      <a:lvl9pPr marL="3657600" algn="l" defTabSz="914400" rtl="0" eaLnBrk="1" latinLnBrk="0" hangingPunct="1">
                        <a:defRPr sz="1800" b="1" kern="1200">
                          <a:solidFill>
                            <a:schemeClr val="tx1"/>
                          </a:solidFill>
                          <a:latin typeface="Calibri"/>
                          <a:cs typeface="Arial"/>
                        </a:defRPr>
                      </a:lvl9pPr>
                    </a:lstStyle>
                    <a:p>
                      <a:pPr algn="ctr">
                        <a:lnSpc>
                          <a:spcPct val="100000"/>
                        </a:lnSpc>
                      </a:pPr>
                      <a:endParaRPr lang="es-SV" sz="1200" b="1" kern="1200" dirty="0" smtClean="0">
                        <a:solidFill>
                          <a:schemeClr val="tx1"/>
                        </a:solidFill>
                        <a:effectLst/>
                        <a:latin typeface="+mn-lt"/>
                        <a:ea typeface="+mn-ea"/>
                        <a:cs typeface="+mn-cs"/>
                      </a:endParaRPr>
                    </a:p>
                  </a:txBody>
                  <a:tcPr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8368">
                <a:tc vMerge="1">
                  <a:txBody>
                    <a:bodyPr/>
                    <a:lstStyle/>
                    <a:p>
                      <a:pPr algn="ctr">
                        <a:lnSpc>
                          <a:spcPct val="100000"/>
                        </a:lnSpc>
                      </a:pPr>
                      <a:endParaRPr lang="es-SV" sz="1100" b="1" u="sng" kern="1200" dirty="0" smtClean="0">
                        <a:solidFill>
                          <a:schemeClr val="tx1"/>
                        </a:solidFill>
                        <a:effectLst/>
                        <a:latin typeface="+mn-lt"/>
                        <a:ea typeface="+mn-ea"/>
                        <a:cs typeface="+mn-cs"/>
                      </a:endParaRPr>
                    </a:p>
                  </a:txBody>
                  <a:tcPr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00000"/>
                        </a:lnSpc>
                      </a:pPr>
                      <a:endParaRPr lang="es-ES" sz="1100" b="1" u="sng" kern="1200" dirty="0" smtClean="0">
                        <a:solidFill>
                          <a:schemeClr val="tx1"/>
                        </a:solidFill>
                        <a:effectLst/>
                        <a:latin typeface="+mn-lt"/>
                        <a:ea typeface="+mn-ea"/>
                        <a:cs typeface="+mn-cs"/>
                      </a:endParaRP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00000"/>
                        </a:lnSpc>
                      </a:pPr>
                      <a:endParaRPr lang="es-SV" sz="1100" b="1" u="sng" kern="1200" dirty="0" smtClean="0">
                        <a:solidFill>
                          <a:schemeClr val="tx1"/>
                        </a:solidFill>
                        <a:effectLst/>
                        <a:latin typeface="+mn-lt"/>
                        <a:ea typeface="+mn-ea"/>
                        <a:cs typeface="+mn-cs"/>
                      </a:endParaRPr>
                    </a:p>
                  </a:txBody>
                  <a:tcPr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SV" sz="1000" b="1" u="none" kern="1200" dirty="0" smtClean="0">
                          <a:solidFill>
                            <a:schemeClr val="tx1"/>
                          </a:solidFill>
                          <a:effectLst/>
                          <a:latin typeface="+mn-lt"/>
                          <a:ea typeface="+mn-ea"/>
                          <a:cs typeface="+mn-cs"/>
                        </a:rPr>
                        <a:t>Precios: $15,000.0 a $32,200.0 </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SV" sz="1000" b="1" u="none" kern="1200" dirty="0" smtClean="0">
                          <a:solidFill>
                            <a:schemeClr val="tx1"/>
                          </a:solidFill>
                          <a:effectLst/>
                          <a:latin typeface="+mn-lt"/>
                          <a:ea typeface="+mn-ea"/>
                          <a:cs typeface="+mn-cs"/>
                        </a:rPr>
                        <a:t>Precios $32,200.0 a $125,000.0</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96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prstClr val="black">
                              <a:hueOff val="0"/>
                              <a:satOff val="0"/>
                              <a:lumOff val="0"/>
                              <a:alphaOff val="0"/>
                            </a:prstClr>
                          </a:solidFill>
                          <a:effectLst/>
                          <a:uLnTx/>
                          <a:uFillTx/>
                          <a:latin typeface="+mn-lt"/>
                          <a:ea typeface="+mn-ea"/>
                          <a:cs typeface="+mn-cs"/>
                        </a:rPr>
                        <a:t>6.00%</a:t>
                      </a:r>
                      <a:endParaRPr lang="es-SV" sz="1400" b="1" u="sng" kern="1200" dirty="0" smtClean="0">
                        <a:solidFill>
                          <a:schemeClr val="tx1"/>
                        </a:solidFill>
                        <a:effectLst/>
                        <a:latin typeface="+mn-lt"/>
                        <a:ea typeface="+mn-ea"/>
                        <a:cs typeface="+mn-cs"/>
                      </a:endParaRP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8.50%</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7.97%</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itchFamily="34" charset="0"/>
                          <a:cs typeface="Calibri" pitchFamily="34" charset="0"/>
                        </a:rPr>
                        <a:t>9.00%</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s-SV" sz="1400" b="1" dirty="0" smtClean="0">
                          <a:solidFill>
                            <a:schemeClr val="tx1"/>
                          </a:solidFill>
                          <a:latin typeface="Calibri" pitchFamily="34" charset="0"/>
                          <a:cs typeface="Calibri" pitchFamily="34" charset="0"/>
                        </a:rPr>
                        <a:t>9.25% y 10.00% </a:t>
                      </a:r>
                      <a:endParaRPr lang="es-ES" sz="1400" b="1" u="sng" kern="1200" dirty="0" smtClean="0">
                        <a:solidFill>
                          <a:schemeClr val="tx1"/>
                        </a:solidFill>
                        <a:effectLst/>
                        <a:latin typeface="+mn-lt"/>
                        <a:ea typeface="+mn-ea"/>
                        <a:cs typeface="+mn-cs"/>
                      </a:endParaRP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21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prstClr val="black">
                              <a:hueOff val="0"/>
                              <a:satOff val="0"/>
                              <a:lumOff val="0"/>
                              <a:alphaOff val="0"/>
                            </a:prstClr>
                          </a:solidFill>
                          <a:effectLst/>
                          <a:uLnTx/>
                          <a:uFillTx/>
                          <a:latin typeface="+mn-lt"/>
                          <a:ea typeface="+mn-ea"/>
                          <a:cs typeface="+mn-cs"/>
                        </a:rPr>
                        <a:t>5.50%</a:t>
                      </a:r>
                    </a:p>
                  </a:txBody>
                  <a:tcPr marT="45683" marB="45683"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8.00%</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nchor="b">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7.50%</a:t>
                      </a:r>
                      <a:endParaRPr lang="es-SV" sz="1400" b="1" u="sng" kern="1200" dirty="0" smtClean="0">
                        <a:solidFill>
                          <a:schemeClr val="tx1"/>
                        </a:solidFill>
                        <a:effectLst/>
                        <a:latin typeface="+mn-lt"/>
                        <a:ea typeface="+mn-ea"/>
                        <a:cs typeface="+mn-cs"/>
                      </a:endParaRPr>
                    </a:p>
                  </a:txBody>
                  <a:tcPr marT="45683" marB="45683" anchor="b">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itchFamily="34" charset="0"/>
                          <a:cs typeface="Calibri" pitchFamily="34" charset="0"/>
                        </a:rPr>
                        <a:t>8.00%</a:t>
                      </a:r>
                    </a:p>
                  </a:txBody>
                  <a:tcPr marT="45683" marB="45683"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itchFamily="34" charset="0"/>
                          <a:cs typeface="Calibri" pitchFamily="34" charset="0"/>
                        </a:rPr>
                        <a:t>9.00%</a:t>
                      </a:r>
                    </a:p>
                  </a:txBody>
                  <a:tcPr marT="45683" marB="45683"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9" name="28 Grupo"/>
          <p:cNvGrpSpPr/>
          <p:nvPr/>
        </p:nvGrpSpPr>
        <p:grpSpPr>
          <a:xfrm>
            <a:off x="293354" y="4038108"/>
            <a:ext cx="1220058" cy="1840482"/>
            <a:chOff x="467544" y="2348880"/>
            <a:chExt cx="1220058" cy="1840482"/>
          </a:xfrm>
        </p:grpSpPr>
        <p:sp>
          <p:nvSpPr>
            <p:cNvPr id="27"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5" name="4 Grupo"/>
            <p:cNvGrpSpPr/>
            <p:nvPr/>
          </p:nvGrpSpPr>
          <p:grpSpPr>
            <a:xfrm>
              <a:off x="793680" y="2761876"/>
              <a:ext cx="825634" cy="792088"/>
              <a:chOff x="755576" y="2780928"/>
              <a:chExt cx="825634" cy="792088"/>
            </a:xfrm>
          </p:grpSpPr>
          <p:sp>
            <p:nvSpPr>
              <p:cNvPr id="4" name="3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grpSp>
        <p:nvGrpSpPr>
          <p:cNvPr id="31" name="30 Grupo"/>
          <p:cNvGrpSpPr/>
          <p:nvPr/>
        </p:nvGrpSpPr>
        <p:grpSpPr>
          <a:xfrm>
            <a:off x="3901291" y="4038108"/>
            <a:ext cx="1220058" cy="1840482"/>
            <a:chOff x="467544" y="2348880"/>
            <a:chExt cx="1220058" cy="1840482"/>
          </a:xfrm>
        </p:grpSpPr>
        <p:sp>
          <p:nvSpPr>
            <p:cNvPr id="32"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33" name="32 Grupo"/>
            <p:cNvGrpSpPr/>
            <p:nvPr/>
          </p:nvGrpSpPr>
          <p:grpSpPr>
            <a:xfrm>
              <a:off x="793680" y="2761876"/>
              <a:ext cx="825634" cy="792088"/>
              <a:chOff x="755576" y="2780928"/>
              <a:chExt cx="825634" cy="792088"/>
            </a:xfrm>
          </p:grpSpPr>
          <p:sp>
            <p:nvSpPr>
              <p:cNvPr id="34" name="33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grpSp>
        <p:nvGrpSpPr>
          <p:cNvPr id="36" name="35 Grupo"/>
          <p:cNvGrpSpPr/>
          <p:nvPr/>
        </p:nvGrpSpPr>
        <p:grpSpPr>
          <a:xfrm>
            <a:off x="5721795" y="4045949"/>
            <a:ext cx="1220058" cy="1840482"/>
            <a:chOff x="467544" y="2348880"/>
            <a:chExt cx="1220058" cy="1840482"/>
          </a:xfrm>
        </p:grpSpPr>
        <p:sp>
          <p:nvSpPr>
            <p:cNvPr id="37"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38" name="37 Grupo"/>
            <p:cNvGrpSpPr/>
            <p:nvPr/>
          </p:nvGrpSpPr>
          <p:grpSpPr>
            <a:xfrm>
              <a:off x="793680" y="2761876"/>
              <a:ext cx="825634" cy="792088"/>
              <a:chOff x="755576" y="2780928"/>
              <a:chExt cx="825634" cy="792088"/>
            </a:xfrm>
          </p:grpSpPr>
          <p:sp>
            <p:nvSpPr>
              <p:cNvPr id="39" name="38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sp>
        <p:nvSpPr>
          <p:cNvPr id="2" name="1 Título"/>
          <p:cNvSpPr>
            <a:spLocks noGrp="1"/>
          </p:cNvSpPr>
          <p:nvPr>
            <p:ph type="title"/>
          </p:nvPr>
        </p:nvSpPr>
        <p:spPr>
          <a:xfrm>
            <a:off x="1619672" y="44624"/>
            <a:ext cx="6192688" cy="1143000"/>
          </a:xfrm>
        </p:spPr>
        <p:txBody>
          <a:bodyPr/>
          <a:lstStyle/>
          <a:p>
            <a:r>
              <a:rPr lang="es-SV" b="1" dirty="0" smtClean="0"/>
              <a:t>5. MEJORAS EN </a:t>
            </a:r>
            <a:r>
              <a:rPr lang="es-SV" b="1" dirty="0"/>
              <a:t>EL OTORGAMIENTO DE CREDITOS.</a:t>
            </a:r>
            <a:endParaRPr lang="es-SV" dirty="0"/>
          </a:p>
        </p:txBody>
      </p:sp>
      <p:grpSp>
        <p:nvGrpSpPr>
          <p:cNvPr id="44" name="43 Grupo"/>
          <p:cNvGrpSpPr/>
          <p:nvPr/>
        </p:nvGrpSpPr>
        <p:grpSpPr>
          <a:xfrm>
            <a:off x="2071386" y="4038108"/>
            <a:ext cx="1220058" cy="1840482"/>
            <a:chOff x="467544" y="2348880"/>
            <a:chExt cx="1220058" cy="1840482"/>
          </a:xfrm>
        </p:grpSpPr>
        <p:sp>
          <p:nvSpPr>
            <p:cNvPr id="45"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46" name="45 Grupo"/>
            <p:cNvGrpSpPr/>
            <p:nvPr/>
          </p:nvGrpSpPr>
          <p:grpSpPr>
            <a:xfrm>
              <a:off x="793680" y="2761876"/>
              <a:ext cx="825634" cy="792088"/>
              <a:chOff x="755576" y="2780928"/>
              <a:chExt cx="825634" cy="792088"/>
            </a:xfrm>
          </p:grpSpPr>
          <p:sp>
            <p:nvSpPr>
              <p:cNvPr id="47" name="46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grpSp>
        <p:nvGrpSpPr>
          <p:cNvPr id="49" name="48 Grupo"/>
          <p:cNvGrpSpPr/>
          <p:nvPr/>
        </p:nvGrpSpPr>
        <p:grpSpPr>
          <a:xfrm>
            <a:off x="7604691" y="4039140"/>
            <a:ext cx="1220058" cy="1840482"/>
            <a:chOff x="467544" y="2348880"/>
            <a:chExt cx="1220058" cy="1840482"/>
          </a:xfrm>
        </p:grpSpPr>
        <p:sp>
          <p:nvSpPr>
            <p:cNvPr id="50"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51" name="50 Grupo"/>
            <p:cNvGrpSpPr/>
            <p:nvPr/>
          </p:nvGrpSpPr>
          <p:grpSpPr>
            <a:xfrm>
              <a:off x="793680" y="2761876"/>
              <a:ext cx="825634" cy="792088"/>
              <a:chOff x="755576" y="2780928"/>
              <a:chExt cx="825634" cy="792088"/>
            </a:xfrm>
          </p:grpSpPr>
          <p:sp>
            <p:nvSpPr>
              <p:cNvPr id="52" name="51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5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sp>
        <p:nvSpPr>
          <p:cNvPr id="54" name="53 CuadroTexto"/>
          <p:cNvSpPr txBox="1"/>
          <p:nvPr/>
        </p:nvSpPr>
        <p:spPr>
          <a:xfrm>
            <a:off x="221340" y="1052736"/>
            <a:ext cx="8630119" cy="1323439"/>
          </a:xfrm>
          <a:prstGeom prst="rect">
            <a:avLst/>
          </a:prstGeom>
          <a:noFill/>
        </p:spPr>
        <p:txBody>
          <a:bodyPr wrap="square" rtlCol="0">
            <a:spAutoFit/>
          </a:bodyPr>
          <a:lstStyle/>
          <a:p>
            <a:pPr algn="just"/>
            <a:r>
              <a:rPr lang="es-SV" sz="1600" dirty="0" smtClean="0"/>
              <a:t>El FSV para el año 2014, mejoró las condiciones crediticias para las diversas líneas de crédito siendo mas representativos los cambios en las tasas de interés  para el otorgamiento de vivienda nueva, reduciendo </a:t>
            </a:r>
            <a:r>
              <a:rPr lang="es-SV" sz="1600" dirty="0"/>
              <a:t>entre medio punto y un punto porcentual para las líneas de créditos destinadas al sector formal y hasta en dos puntos porcentuales para las líneas destinadas a las familias de ingresos </a:t>
            </a:r>
            <a:r>
              <a:rPr lang="es-SV" sz="1600" dirty="0" smtClean="0"/>
              <a:t>variables.</a:t>
            </a:r>
          </a:p>
        </p:txBody>
      </p:sp>
      <p:sp>
        <p:nvSpPr>
          <p:cNvPr id="55" name="2 Marcador de número de diapositiva"/>
          <p:cNvSpPr>
            <a:spLocks noGrp="1"/>
          </p:cNvSpPr>
          <p:nvPr>
            <p:ph type="sldNum" sz="quarter" idx="12"/>
          </p:nvPr>
        </p:nvSpPr>
        <p:spPr>
          <a:xfrm>
            <a:off x="6945651" y="6309320"/>
            <a:ext cx="2133600" cy="365125"/>
          </a:xfrm>
        </p:spPr>
        <p:txBody>
          <a:bodyPr/>
          <a:lstStyle/>
          <a:p>
            <a:fld id="{A3C4D9F3-FC74-4149-9C9C-C039E71FC534}" type="slidenum">
              <a:rPr lang="es-SV" smtClean="0"/>
              <a:t>18</a:t>
            </a:fld>
            <a:endParaRPr lang="es-SV" dirty="0"/>
          </a:p>
        </p:txBody>
      </p:sp>
    </p:spTree>
    <p:extLst>
      <p:ext uri="{BB962C8B-B14F-4D97-AF65-F5344CB8AC3E}">
        <p14:creationId xmlns:p14="http://schemas.microsoft.com/office/powerpoint/2010/main" val="963484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45356" y="1196752"/>
            <a:ext cx="8223533"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ii. Mejoras  a condiciones </a:t>
            </a:r>
            <a:r>
              <a:rPr lang="es-SV" sz="2400" dirty="0">
                <a:solidFill>
                  <a:srgbClr val="081EEE"/>
                </a:solidFill>
                <a:effectLst>
                  <a:outerShdw blurRad="38100" dist="38100" dir="2700000" algn="tl">
                    <a:srgbClr val="000000">
                      <a:alpha val="43137"/>
                    </a:srgbClr>
                  </a:outerShdw>
                </a:effectLst>
                <a:latin typeface="+mj-lt"/>
                <a:ea typeface="+mj-ea"/>
                <a:cs typeface="+mj-cs"/>
              </a:rPr>
              <a:t>crediticias Sector </a:t>
            </a:r>
            <a:r>
              <a:rPr lang="es-SV" sz="2400" dirty="0" smtClean="0">
                <a:solidFill>
                  <a:srgbClr val="081EEE"/>
                </a:solidFill>
                <a:effectLst>
                  <a:outerShdw blurRad="38100" dist="38100" dir="2700000" algn="tl">
                    <a:srgbClr val="000000">
                      <a:alpha val="43137"/>
                    </a:srgbClr>
                  </a:outerShdw>
                </a:effectLst>
                <a:latin typeface="+mj-lt"/>
                <a:ea typeface="+mj-ea"/>
                <a:cs typeface="+mj-cs"/>
              </a:rPr>
              <a:t>de ingresos Variables.</a:t>
            </a:r>
          </a:p>
        </p:txBody>
      </p:sp>
      <p:graphicFrame>
        <p:nvGraphicFramePr>
          <p:cNvPr id="13" name="12 Tabla"/>
          <p:cNvGraphicFramePr>
            <a:graphicFrameLocks noGrp="1"/>
          </p:cNvGraphicFramePr>
          <p:nvPr>
            <p:extLst>
              <p:ext uri="{D42A27DB-BD31-4B8C-83A1-F6EECF244321}">
                <p14:modId xmlns:p14="http://schemas.microsoft.com/office/powerpoint/2010/main" val="822341505"/>
              </p:ext>
            </p:extLst>
          </p:nvPr>
        </p:nvGraphicFramePr>
        <p:xfrm>
          <a:off x="899591" y="1866746"/>
          <a:ext cx="7200801" cy="2858398"/>
        </p:xfrm>
        <a:graphic>
          <a:graphicData uri="http://schemas.openxmlformats.org/drawingml/2006/table">
            <a:tbl>
              <a:tblPr firstRow="1" bandRow="1"/>
              <a:tblGrid>
                <a:gridCol w="2400267"/>
                <a:gridCol w="2400267"/>
                <a:gridCol w="2400267"/>
              </a:tblGrid>
              <a:tr h="160958">
                <a:tc>
                  <a:txBody>
                    <a:bodyPr/>
                    <a:lstStyle>
                      <a:lvl1pPr marL="0" algn="l" defTabSz="914400" rtl="0" eaLnBrk="1" latinLnBrk="0" hangingPunct="1">
                        <a:defRPr sz="1800" b="1" kern="1200">
                          <a:solidFill>
                            <a:schemeClr val="tx1"/>
                          </a:solidFill>
                          <a:latin typeface="Calibri"/>
                          <a:cs typeface="Arial"/>
                        </a:defRPr>
                      </a:lvl1pPr>
                      <a:lvl2pPr marL="457200" algn="l" defTabSz="914400" rtl="0" eaLnBrk="1" latinLnBrk="0" hangingPunct="1">
                        <a:defRPr sz="1800" b="1" kern="1200">
                          <a:solidFill>
                            <a:schemeClr val="tx1"/>
                          </a:solidFill>
                          <a:latin typeface="Calibri"/>
                          <a:cs typeface="Arial"/>
                        </a:defRPr>
                      </a:lvl2pPr>
                      <a:lvl3pPr marL="914400" algn="l" defTabSz="914400" rtl="0" eaLnBrk="1" latinLnBrk="0" hangingPunct="1">
                        <a:defRPr sz="1800" b="1" kern="1200">
                          <a:solidFill>
                            <a:schemeClr val="tx1"/>
                          </a:solidFill>
                          <a:latin typeface="Calibri"/>
                          <a:cs typeface="Arial"/>
                        </a:defRPr>
                      </a:lvl3pPr>
                      <a:lvl4pPr marL="1371600" algn="l" defTabSz="914400" rtl="0" eaLnBrk="1" latinLnBrk="0" hangingPunct="1">
                        <a:defRPr sz="1800" b="1" kern="1200">
                          <a:solidFill>
                            <a:schemeClr val="tx1"/>
                          </a:solidFill>
                          <a:latin typeface="Calibri"/>
                          <a:cs typeface="Arial"/>
                        </a:defRPr>
                      </a:lvl4pPr>
                      <a:lvl5pPr marL="1828800" algn="l" defTabSz="914400" rtl="0" eaLnBrk="1" latinLnBrk="0" hangingPunct="1">
                        <a:defRPr sz="1800" b="1" kern="1200">
                          <a:solidFill>
                            <a:schemeClr val="tx1"/>
                          </a:solidFill>
                          <a:latin typeface="Calibri"/>
                          <a:cs typeface="Arial"/>
                        </a:defRPr>
                      </a:lvl5pPr>
                      <a:lvl6pPr marL="2286000" algn="l" defTabSz="914400" rtl="0" eaLnBrk="1" latinLnBrk="0" hangingPunct="1">
                        <a:defRPr sz="1800" b="1" kern="1200">
                          <a:solidFill>
                            <a:schemeClr val="tx1"/>
                          </a:solidFill>
                          <a:latin typeface="Calibri"/>
                          <a:cs typeface="Arial"/>
                        </a:defRPr>
                      </a:lvl6pPr>
                      <a:lvl7pPr marL="2743200" algn="l" defTabSz="914400" rtl="0" eaLnBrk="1" latinLnBrk="0" hangingPunct="1">
                        <a:defRPr sz="1800" b="1" kern="1200">
                          <a:solidFill>
                            <a:schemeClr val="tx1"/>
                          </a:solidFill>
                          <a:latin typeface="Calibri"/>
                          <a:cs typeface="Arial"/>
                        </a:defRPr>
                      </a:lvl7pPr>
                      <a:lvl8pPr marL="3200400" algn="l" defTabSz="914400" rtl="0" eaLnBrk="1" latinLnBrk="0" hangingPunct="1">
                        <a:defRPr sz="1800" b="1" kern="1200">
                          <a:solidFill>
                            <a:schemeClr val="tx1"/>
                          </a:solidFill>
                          <a:latin typeface="Calibri"/>
                          <a:cs typeface="Arial"/>
                        </a:defRPr>
                      </a:lvl8pPr>
                      <a:lvl9pPr marL="3657600" algn="l" defTabSz="914400" rtl="0" eaLnBrk="1" latinLnBrk="0" hangingPunct="1">
                        <a:defRPr sz="1800" b="1" kern="1200">
                          <a:solidFill>
                            <a:schemeClr val="tx1"/>
                          </a:solidFill>
                          <a:latin typeface="Calibri"/>
                          <a:cs typeface="Arial"/>
                        </a:defRPr>
                      </a:lvl9pPr>
                    </a:lstStyle>
                    <a:p>
                      <a:pPr algn="ctr">
                        <a:lnSpc>
                          <a:spcPct val="100000"/>
                        </a:lnSpc>
                      </a:pPr>
                      <a:r>
                        <a:rPr lang="es-SV" sz="1200" b="1" kern="1200" dirty="0" smtClean="0">
                          <a:solidFill>
                            <a:schemeClr val="tx1"/>
                          </a:solidFill>
                          <a:effectLst/>
                          <a:latin typeface="+mn-lt"/>
                          <a:ea typeface="+mn-ea"/>
                          <a:cs typeface="+mn-cs"/>
                        </a:rPr>
                        <a:t>Vivienda Nueva</a:t>
                      </a:r>
                    </a:p>
                    <a:p>
                      <a:pPr algn="ctr">
                        <a:lnSpc>
                          <a:spcPct val="100000"/>
                        </a:lnSpc>
                      </a:pPr>
                      <a:r>
                        <a:rPr lang="es-ES" sz="1100" b="1" u="sng" kern="1200" dirty="0" smtClean="0">
                          <a:solidFill>
                            <a:schemeClr val="tx1"/>
                          </a:solidFill>
                          <a:effectLst/>
                          <a:latin typeface="+mn-lt"/>
                          <a:ea typeface="+mn-ea"/>
                          <a:cs typeface="+mn-cs"/>
                        </a:rPr>
                        <a:t>con Ingresos mayores a 4 Salarios Mínimos</a:t>
                      </a:r>
                    </a:p>
                  </a:txBody>
                  <a:tcPr marT="45683" marB="45683" anchor="ctr">
                    <a:lnL w="12700" cap="flat" cmpd="sng" algn="ctr">
                      <a:no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s-SV" sz="1100" b="1" u="sng" kern="1200" dirty="0" smtClean="0">
                          <a:solidFill>
                            <a:schemeClr val="tx1"/>
                          </a:solidFill>
                          <a:effectLst/>
                          <a:latin typeface="+mn-lt"/>
                          <a:ea typeface="+mn-ea"/>
                          <a:cs typeface="+mn-cs"/>
                        </a:rPr>
                        <a:t>Vivienda Usada</a:t>
                      </a:r>
                    </a:p>
                    <a:p>
                      <a:pPr algn="ctr">
                        <a:lnSpc>
                          <a:spcPct val="100000"/>
                        </a:lnSpc>
                      </a:pPr>
                      <a:r>
                        <a:rPr lang="es-SV" sz="1100" b="1" u="sng" kern="1200" dirty="0" smtClean="0">
                          <a:solidFill>
                            <a:schemeClr val="tx1"/>
                          </a:solidFill>
                          <a:effectLst/>
                          <a:latin typeface="+mn-lt"/>
                          <a:ea typeface="+mn-ea"/>
                          <a:cs typeface="+mn-cs"/>
                        </a:rPr>
                        <a:t>con Ingresos de hasta 4 Salarios Mínimos</a:t>
                      </a:r>
                    </a:p>
                  </a:txBody>
                  <a:tcPr marT="45683" marB="45683" anchor="ctr">
                    <a:lnL w="38100"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s-SV" sz="1100" b="1" u="sng" kern="1200" dirty="0" smtClean="0">
                          <a:solidFill>
                            <a:schemeClr val="tx1"/>
                          </a:solidFill>
                          <a:effectLst/>
                          <a:latin typeface="+mn-lt"/>
                          <a:ea typeface="+mn-ea"/>
                          <a:cs typeface="+mn-cs"/>
                        </a:rPr>
                        <a:t>Vivienda Usada</a:t>
                      </a:r>
                    </a:p>
                    <a:p>
                      <a:pPr algn="ctr">
                        <a:lnSpc>
                          <a:spcPct val="100000"/>
                        </a:lnSpc>
                      </a:pPr>
                      <a:r>
                        <a:rPr lang="es-ES" sz="1100" b="1" u="sng" kern="1200" dirty="0" smtClean="0">
                          <a:solidFill>
                            <a:schemeClr val="tx1"/>
                          </a:solidFill>
                          <a:effectLst/>
                          <a:latin typeface="+mn-lt"/>
                          <a:ea typeface="+mn-ea"/>
                          <a:cs typeface="+mn-cs"/>
                        </a:rPr>
                        <a:t>con Ingresos mayores a 4 Salarios Mínimos</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96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12.50%</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lnL w="12700" cap="flat" cmpd="sng" algn="ctr">
                      <a:no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14.50%</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lnL w="38100"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itchFamily="34" charset="0"/>
                          <a:cs typeface="Calibri" pitchFamily="34" charset="0"/>
                        </a:rPr>
                        <a:t>12.50%</a:t>
                      </a:r>
                    </a:p>
                  </a:txBody>
                  <a:tcPr marT="45683" marB="456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521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10.50%</a:t>
                      </a:r>
                      <a:endParaRPr kumimoji="0" lang="es-SV" sz="1400" b="0" i="0" u="none" strike="noStrike" kern="0" cap="none" spc="0" normalizeH="0" baseline="0" noProof="0" dirty="0" smtClean="0">
                        <a:ln>
                          <a:noFill/>
                        </a:ln>
                        <a:solidFill>
                          <a:sysClr val="windowText" lastClr="000000"/>
                        </a:solidFill>
                        <a:effectLst/>
                        <a:uLnTx/>
                        <a:uFillTx/>
                      </a:endParaRPr>
                    </a:p>
                  </a:txBody>
                  <a:tcPr marT="45683" marB="45683" anchor="b">
                    <a:lnL w="12700" cap="flat" cmpd="sng" algn="ctr">
                      <a:no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srgbClr val="000000"/>
                          </a:solidFill>
                          <a:effectLst/>
                          <a:uLnTx/>
                          <a:uFillTx/>
                        </a:rPr>
                        <a:t>12.50%</a:t>
                      </a:r>
                      <a:endParaRPr lang="es-SV" sz="1400" b="1" u="sng" kern="1200" dirty="0" smtClean="0">
                        <a:solidFill>
                          <a:schemeClr val="tx1"/>
                        </a:solidFill>
                        <a:effectLst/>
                        <a:latin typeface="+mn-lt"/>
                        <a:ea typeface="+mn-ea"/>
                        <a:cs typeface="+mn-cs"/>
                      </a:endParaRPr>
                    </a:p>
                  </a:txBody>
                  <a:tcPr marT="45683" marB="45683" anchor="b">
                    <a:lnL w="38100"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itchFamily="34" charset="0"/>
                          <a:cs typeface="Calibri" pitchFamily="34" charset="0"/>
                        </a:rPr>
                        <a:t>10.50%</a:t>
                      </a:r>
                    </a:p>
                  </a:txBody>
                  <a:tcPr marT="45683" marB="45683"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9" name="28 Grupo"/>
          <p:cNvGrpSpPr/>
          <p:nvPr/>
        </p:nvGrpSpPr>
        <p:grpSpPr>
          <a:xfrm>
            <a:off x="1505349" y="2636152"/>
            <a:ext cx="1220058" cy="1840482"/>
            <a:chOff x="467544" y="2348880"/>
            <a:chExt cx="1220058" cy="1840482"/>
          </a:xfrm>
        </p:grpSpPr>
        <p:sp>
          <p:nvSpPr>
            <p:cNvPr id="27"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5" name="4 Grupo"/>
            <p:cNvGrpSpPr/>
            <p:nvPr/>
          </p:nvGrpSpPr>
          <p:grpSpPr>
            <a:xfrm>
              <a:off x="793680" y="2761876"/>
              <a:ext cx="825634" cy="792088"/>
              <a:chOff x="755576" y="2780928"/>
              <a:chExt cx="825634" cy="792088"/>
            </a:xfrm>
          </p:grpSpPr>
          <p:sp>
            <p:nvSpPr>
              <p:cNvPr id="4" name="3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grpSp>
        <p:nvGrpSpPr>
          <p:cNvPr id="31" name="30 Grupo"/>
          <p:cNvGrpSpPr/>
          <p:nvPr/>
        </p:nvGrpSpPr>
        <p:grpSpPr>
          <a:xfrm>
            <a:off x="5917156" y="2611031"/>
            <a:ext cx="1220058" cy="1840482"/>
            <a:chOff x="467544" y="2348880"/>
            <a:chExt cx="1220058" cy="1840482"/>
          </a:xfrm>
        </p:grpSpPr>
        <p:sp>
          <p:nvSpPr>
            <p:cNvPr id="32"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33" name="32 Grupo"/>
            <p:cNvGrpSpPr/>
            <p:nvPr/>
          </p:nvGrpSpPr>
          <p:grpSpPr>
            <a:xfrm>
              <a:off x="793680" y="2761876"/>
              <a:ext cx="825634" cy="792088"/>
              <a:chOff x="755576" y="2780928"/>
              <a:chExt cx="825634" cy="792088"/>
            </a:xfrm>
          </p:grpSpPr>
          <p:sp>
            <p:nvSpPr>
              <p:cNvPr id="34" name="33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sp>
        <p:nvSpPr>
          <p:cNvPr id="2" name="1 Título"/>
          <p:cNvSpPr>
            <a:spLocks noGrp="1"/>
          </p:cNvSpPr>
          <p:nvPr>
            <p:ph type="title"/>
          </p:nvPr>
        </p:nvSpPr>
        <p:spPr>
          <a:xfrm>
            <a:off x="1619672" y="44624"/>
            <a:ext cx="6192688" cy="1143000"/>
          </a:xfrm>
        </p:spPr>
        <p:txBody>
          <a:bodyPr/>
          <a:lstStyle/>
          <a:p>
            <a:r>
              <a:rPr lang="es-SV" b="1" dirty="0" smtClean="0"/>
              <a:t>5. MEJORAS EN </a:t>
            </a:r>
            <a:r>
              <a:rPr lang="es-SV" b="1" dirty="0"/>
              <a:t>EL OTORGAMIENTO DE CREDITOS.</a:t>
            </a:r>
            <a:endParaRPr lang="es-SV" dirty="0"/>
          </a:p>
        </p:txBody>
      </p:sp>
      <p:grpSp>
        <p:nvGrpSpPr>
          <p:cNvPr id="44" name="43 Grupo"/>
          <p:cNvGrpSpPr/>
          <p:nvPr/>
        </p:nvGrpSpPr>
        <p:grpSpPr>
          <a:xfrm>
            <a:off x="3664170" y="2611031"/>
            <a:ext cx="1220058" cy="1840482"/>
            <a:chOff x="467544" y="2348880"/>
            <a:chExt cx="1220058" cy="1840482"/>
          </a:xfrm>
        </p:grpSpPr>
        <p:sp>
          <p:nvSpPr>
            <p:cNvPr id="45" name="29 Forma"/>
            <p:cNvSpPr>
              <a:spLocks noChangeAspect="1"/>
            </p:cNvSpPr>
            <p:nvPr/>
          </p:nvSpPr>
          <p:spPr bwMode="auto">
            <a:xfrm rot="4678755">
              <a:off x="157332" y="2659092"/>
              <a:ext cx="1840482" cy="1220058"/>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46" name="45 Grupo"/>
            <p:cNvGrpSpPr/>
            <p:nvPr/>
          </p:nvGrpSpPr>
          <p:grpSpPr>
            <a:xfrm>
              <a:off x="793680" y="2761876"/>
              <a:ext cx="825634" cy="792088"/>
              <a:chOff x="755576" y="2780928"/>
              <a:chExt cx="825634" cy="792088"/>
            </a:xfrm>
          </p:grpSpPr>
          <p:sp>
            <p:nvSpPr>
              <p:cNvPr id="47" name="46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sp>
        <p:nvSpPr>
          <p:cNvPr id="41" name="2 Marcador de número de diapositiva"/>
          <p:cNvSpPr>
            <a:spLocks noGrp="1"/>
          </p:cNvSpPr>
          <p:nvPr>
            <p:ph type="sldNum" sz="quarter" idx="12"/>
          </p:nvPr>
        </p:nvSpPr>
        <p:spPr>
          <a:xfrm>
            <a:off x="6553200" y="6356350"/>
            <a:ext cx="2133600" cy="365125"/>
          </a:xfrm>
        </p:spPr>
        <p:txBody>
          <a:bodyPr/>
          <a:lstStyle/>
          <a:p>
            <a:fld id="{A3C4D9F3-FC74-4149-9C9C-C039E71FC534}" type="slidenum">
              <a:rPr lang="es-SV" smtClean="0"/>
              <a:t>19</a:t>
            </a:fld>
            <a:endParaRPr lang="es-SV" dirty="0"/>
          </a:p>
        </p:txBody>
      </p:sp>
      <p:sp>
        <p:nvSpPr>
          <p:cNvPr id="42" name="41 CuadroTexto"/>
          <p:cNvSpPr txBox="1"/>
          <p:nvPr/>
        </p:nvSpPr>
        <p:spPr>
          <a:xfrm>
            <a:off x="262361" y="5150802"/>
            <a:ext cx="8630119" cy="584775"/>
          </a:xfrm>
          <a:prstGeom prst="rect">
            <a:avLst/>
          </a:prstGeom>
          <a:noFill/>
        </p:spPr>
        <p:txBody>
          <a:bodyPr wrap="square" rtlCol="0">
            <a:spAutoFit/>
          </a:bodyPr>
          <a:lstStyle/>
          <a:p>
            <a:pPr marL="285750" indent="-285750" algn="just">
              <a:buFont typeface="Arial" pitchFamily="34" charset="0"/>
              <a:buChar char="•"/>
            </a:pPr>
            <a:r>
              <a:rPr lang="es-SV" sz="1600" dirty="0"/>
              <a:t>S</a:t>
            </a:r>
            <a:r>
              <a:rPr lang="es-SV" sz="1600" dirty="0" smtClean="0"/>
              <a:t>e incrementó hasta US$32,200.00 el monto máximo de financiamiento de los trabajadores con ingresos de hasta 4 salarios mínimos. </a:t>
            </a:r>
          </a:p>
        </p:txBody>
      </p:sp>
    </p:spTree>
    <p:extLst>
      <p:ext uri="{BB962C8B-B14F-4D97-AF65-F5344CB8AC3E}">
        <p14:creationId xmlns:p14="http://schemas.microsoft.com/office/powerpoint/2010/main" val="214010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457200" y="44624"/>
            <a:ext cx="8229600" cy="648072"/>
          </a:xfrm>
        </p:spPr>
        <p:txBody>
          <a:bodyPr>
            <a:noAutofit/>
          </a:bodyPr>
          <a:lstStyle/>
          <a:p>
            <a:r>
              <a:rPr lang="es-SV" sz="4000" dirty="0"/>
              <a:t>CONTENIDO</a:t>
            </a:r>
          </a:p>
        </p:txBody>
      </p:sp>
      <p:graphicFrame>
        <p:nvGraphicFramePr>
          <p:cNvPr id="2" name="1 Tabla"/>
          <p:cNvGraphicFramePr>
            <a:graphicFrameLocks noGrp="1"/>
          </p:cNvGraphicFramePr>
          <p:nvPr>
            <p:extLst>
              <p:ext uri="{D42A27DB-BD31-4B8C-83A1-F6EECF244321}">
                <p14:modId xmlns:p14="http://schemas.microsoft.com/office/powerpoint/2010/main" val="1541243626"/>
              </p:ext>
            </p:extLst>
          </p:nvPr>
        </p:nvGraphicFramePr>
        <p:xfrm>
          <a:off x="289992" y="764704"/>
          <a:ext cx="8564016" cy="5209032"/>
        </p:xfrm>
        <a:graphic>
          <a:graphicData uri="http://schemas.openxmlformats.org/drawingml/2006/table">
            <a:tbl>
              <a:tblPr firstRow="1" bandRow="1">
                <a:tableStyleId>{5C22544A-7EE6-4342-B048-85BDC9FD1C3A}</a:tableStyleId>
              </a:tblPr>
              <a:tblGrid>
                <a:gridCol w="4282008"/>
                <a:gridCol w="4282008"/>
              </a:tblGrid>
              <a:tr h="370840">
                <a:tc>
                  <a:txBody>
                    <a:bodyPr/>
                    <a:lstStyle/>
                    <a:p>
                      <a:pPr marL="400050" indent="-400050">
                        <a:lnSpc>
                          <a:spcPct val="115000"/>
                        </a:lnSpc>
                        <a:buFont typeface="Arial" pitchFamily="34" charset="0"/>
                        <a:buChar char="•"/>
                        <a:defRPr/>
                      </a:pPr>
                      <a:r>
                        <a:rPr lang="es-SV" sz="1800" b="1" dirty="0" smtClean="0">
                          <a:solidFill>
                            <a:srgbClr val="003399"/>
                          </a:solidFill>
                          <a:ea typeface="Calibri"/>
                          <a:cs typeface="Times New Roman"/>
                        </a:rPr>
                        <a:t>GESTIÓN ESTRATÉGICA </a:t>
                      </a:r>
                    </a:p>
                    <a:p>
                      <a:pPr marL="987425" lvl="1" indent="-352425" fontAlgn="ctr">
                        <a:lnSpc>
                          <a:spcPct val="115000"/>
                        </a:lnSpc>
                        <a:buFont typeface="+mj-lt"/>
                        <a:buAutoNum type="arabicPeriod"/>
                        <a:defRPr/>
                      </a:pPr>
                      <a:r>
                        <a:rPr lang="es-SV" sz="1600" b="1" dirty="0" smtClean="0">
                          <a:solidFill>
                            <a:schemeClr val="tx1"/>
                          </a:solidFill>
                        </a:rPr>
                        <a:t>Plan Estratégico Institucional 2015-2019.</a:t>
                      </a:r>
                    </a:p>
                    <a:p>
                      <a:pPr marL="987425" marR="0" lvl="1" indent="-352425" algn="l" defTabSz="914400" rtl="0" eaLnBrk="1" fontAlgn="ctr" latinLnBrk="0" hangingPunct="1">
                        <a:lnSpc>
                          <a:spcPct val="115000"/>
                        </a:lnSpc>
                        <a:spcBef>
                          <a:spcPts val="0"/>
                        </a:spcBef>
                        <a:spcAft>
                          <a:spcPts val="0"/>
                        </a:spcAft>
                        <a:buClrTx/>
                        <a:buSzTx/>
                        <a:buFont typeface="+mj-lt"/>
                        <a:buAutoNum type="arabicPeriod"/>
                        <a:tabLst/>
                        <a:defRPr/>
                      </a:pPr>
                      <a:r>
                        <a:rPr lang="es-SV" sz="1600" b="1" dirty="0" smtClean="0">
                          <a:solidFill>
                            <a:schemeClr val="tx1"/>
                          </a:solidFill>
                        </a:rPr>
                        <a:t>Alineación con el Plan Quinquenal de Desarrollo</a:t>
                      </a:r>
                    </a:p>
                    <a:p>
                      <a:pPr marL="987425" lvl="1" indent="-352425" fontAlgn="ctr">
                        <a:lnSpc>
                          <a:spcPct val="115000"/>
                        </a:lnSpc>
                        <a:buFont typeface="+mj-lt"/>
                        <a:buAutoNum type="arabicPeriod"/>
                      </a:pPr>
                      <a:r>
                        <a:rPr lang="es-SV" sz="1600" b="1" dirty="0" smtClean="0">
                          <a:solidFill>
                            <a:schemeClr val="tx1"/>
                          </a:solidFill>
                        </a:rPr>
                        <a:t>Plan Anual Operativo 2015.</a:t>
                      </a:r>
                    </a:p>
                    <a:p>
                      <a:pPr marL="400050" indent="-400050" fontAlgn="ctr">
                        <a:lnSpc>
                          <a:spcPct val="115000"/>
                        </a:lnSpc>
                        <a:buFont typeface="Arial" pitchFamily="34" charset="0"/>
                        <a:buChar char="•"/>
                        <a:defRPr/>
                      </a:pPr>
                      <a:r>
                        <a:rPr lang="es-SV" sz="1800" b="1" dirty="0" smtClean="0">
                          <a:solidFill>
                            <a:srgbClr val="003399"/>
                          </a:solidFill>
                          <a:ea typeface="Calibri"/>
                          <a:cs typeface="Times New Roman"/>
                        </a:rPr>
                        <a:t>PRINCIPALES RESULTADOS.</a:t>
                      </a:r>
                    </a:p>
                    <a:p>
                      <a:pPr marL="987425" lvl="1" indent="-352425" fontAlgn="ctr">
                        <a:lnSpc>
                          <a:spcPct val="115000"/>
                        </a:lnSpc>
                        <a:buFont typeface="+mj-lt"/>
                        <a:buAutoNum type="arabicPeriod"/>
                        <a:tabLst>
                          <a:tab pos="723900" algn="l"/>
                        </a:tabLst>
                      </a:pPr>
                      <a:r>
                        <a:rPr lang="es-SV" sz="1600" b="1" dirty="0" smtClean="0">
                          <a:solidFill>
                            <a:schemeClr val="tx1"/>
                          </a:solidFill>
                        </a:rPr>
                        <a:t>Soluciones habitacionales.</a:t>
                      </a:r>
                    </a:p>
                    <a:p>
                      <a:pPr marL="987425" lvl="1" indent="-352425" fontAlgn="ctr">
                        <a:lnSpc>
                          <a:spcPct val="115000"/>
                        </a:lnSpc>
                        <a:buFont typeface="+mj-lt"/>
                        <a:buAutoNum type="arabicPeriod"/>
                        <a:tabLst>
                          <a:tab pos="723900" algn="l"/>
                        </a:tabLst>
                      </a:pPr>
                      <a:r>
                        <a:rPr lang="es-SV" sz="1600" b="1" dirty="0" smtClean="0">
                          <a:solidFill>
                            <a:schemeClr val="tx1"/>
                          </a:solidFill>
                        </a:rPr>
                        <a:t>Solicitudes recibidas, créditos aprobados y créditos escriturados.</a:t>
                      </a:r>
                    </a:p>
                    <a:p>
                      <a:pPr marL="987425" lvl="1" indent="-352425" fontAlgn="ctr">
                        <a:lnSpc>
                          <a:spcPct val="115000"/>
                        </a:lnSpc>
                        <a:buFont typeface="+mj-lt"/>
                        <a:buAutoNum type="arabicPeriod"/>
                        <a:tabLst>
                          <a:tab pos="723900" algn="l"/>
                        </a:tabLst>
                      </a:pPr>
                      <a:r>
                        <a:rPr lang="es-SV" sz="1600" b="1" dirty="0" smtClean="0">
                          <a:solidFill>
                            <a:schemeClr val="tx1"/>
                          </a:solidFill>
                        </a:rPr>
                        <a:t>Créditos Otorgados.</a:t>
                      </a:r>
                    </a:p>
                    <a:p>
                      <a:pPr marL="987425" lvl="1" indent="-352425" fontAlgn="ctr">
                        <a:lnSpc>
                          <a:spcPct val="115000"/>
                        </a:lnSpc>
                        <a:buFont typeface="+mj-lt"/>
                        <a:buAutoNum type="arabicPeriod"/>
                        <a:tabLst>
                          <a:tab pos="723900" algn="l"/>
                        </a:tabLst>
                      </a:pPr>
                      <a:r>
                        <a:rPr lang="es-SV" sz="1600" b="1" dirty="0" smtClean="0">
                          <a:solidFill>
                            <a:schemeClr val="tx1"/>
                          </a:solidFill>
                        </a:rPr>
                        <a:t>Créditos por Programas.</a:t>
                      </a:r>
                    </a:p>
                    <a:p>
                      <a:pPr marL="987425" lvl="1" indent="-352425" fontAlgn="ctr">
                        <a:lnSpc>
                          <a:spcPct val="115000"/>
                        </a:lnSpc>
                        <a:buFont typeface="+mj-lt"/>
                        <a:buAutoNum type="arabicPeriod"/>
                        <a:tabLst>
                          <a:tab pos="723900" algn="l"/>
                        </a:tabLst>
                      </a:pPr>
                      <a:r>
                        <a:rPr lang="es-SV" sz="1600" b="1" dirty="0" smtClean="0">
                          <a:solidFill>
                            <a:schemeClr val="tx1"/>
                          </a:solidFill>
                        </a:rPr>
                        <a:t>Mejora en</a:t>
                      </a:r>
                      <a:r>
                        <a:rPr lang="es-SV" sz="1600" b="1" baseline="0" dirty="0" smtClean="0">
                          <a:solidFill>
                            <a:schemeClr val="tx1"/>
                          </a:solidFill>
                        </a:rPr>
                        <a:t> el otorgamiento de créditos</a:t>
                      </a:r>
                      <a:r>
                        <a:rPr lang="es-SV" sz="1600" b="1" dirty="0" smtClean="0">
                          <a:solidFill>
                            <a:schemeClr val="tx1"/>
                          </a:solidFill>
                        </a:rPr>
                        <a:t>.</a:t>
                      </a:r>
                    </a:p>
                    <a:p>
                      <a:pPr marL="987425" lvl="1" indent="-352425" fontAlgn="ctr">
                        <a:lnSpc>
                          <a:spcPct val="115000"/>
                        </a:lnSpc>
                        <a:buFont typeface="+mj-lt"/>
                        <a:buAutoNum type="arabicPeriod"/>
                      </a:pPr>
                      <a:r>
                        <a:rPr lang="es-SV" sz="1600" b="1" dirty="0" smtClean="0">
                          <a:solidFill>
                            <a:schemeClr val="tx1"/>
                          </a:solidFill>
                        </a:rPr>
                        <a:t>Modernización</a:t>
                      </a:r>
                      <a:r>
                        <a:rPr lang="es-SV" sz="1600" b="1" baseline="0" dirty="0" smtClean="0">
                          <a:solidFill>
                            <a:schemeClr val="tx1"/>
                          </a:solidFill>
                        </a:rPr>
                        <a:t> y descentralización de servicios.</a:t>
                      </a:r>
                      <a:endParaRPr lang="es-SV" sz="1600" b="1" dirty="0" smtClean="0">
                        <a:solidFill>
                          <a:schemeClr val="tx1"/>
                        </a:solidFill>
                      </a:endParaRPr>
                    </a:p>
                    <a:p>
                      <a:pPr marL="987425" lvl="1" indent="-352425" fontAlgn="ctr">
                        <a:lnSpc>
                          <a:spcPct val="115000"/>
                        </a:lnSpc>
                        <a:buFont typeface="+mj-lt"/>
                        <a:buAutoNum type="arabicPeriod"/>
                      </a:pPr>
                      <a:r>
                        <a:rPr lang="es-SV" sz="1600" b="1" dirty="0" smtClean="0">
                          <a:solidFill>
                            <a:schemeClr val="tx1"/>
                          </a:solidFill>
                        </a:rPr>
                        <a:t>Cartera hipotecaria.</a:t>
                      </a:r>
                    </a:p>
                    <a:p>
                      <a:pPr marL="987425" lvl="1" indent="-352425" fontAlgn="ctr">
                        <a:lnSpc>
                          <a:spcPct val="115000"/>
                        </a:lnSpc>
                        <a:buFont typeface="+mj-lt"/>
                        <a:buAutoNum type="arabicPeriod"/>
                      </a:pPr>
                      <a:r>
                        <a:rPr lang="es-SV" sz="1600" b="1" dirty="0" smtClean="0">
                          <a:solidFill>
                            <a:schemeClr val="tx1"/>
                          </a:solidFill>
                        </a:rPr>
                        <a:t>Otros logros relevantes.</a:t>
                      </a:r>
                      <a:endParaRPr lang="es-SV"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0225" indent="-352425" fontAlgn="ctr">
                        <a:lnSpc>
                          <a:spcPct val="115000"/>
                        </a:lnSpc>
                        <a:buFont typeface="Arial" pitchFamily="34" charset="0"/>
                        <a:buChar char="•"/>
                      </a:pPr>
                      <a:r>
                        <a:rPr lang="es-SV" sz="1800" b="1" kern="1200" dirty="0" smtClean="0">
                          <a:solidFill>
                            <a:srgbClr val="003399"/>
                          </a:solidFill>
                          <a:latin typeface="+mn-lt"/>
                          <a:ea typeface="Calibri"/>
                          <a:cs typeface="Times New Roman"/>
                        </a:rPr>
                        <a:t>OTRAS ACCIONES EJECUTADAS</a:t>
                      </a:r>
                    </a:p>
                    <a:p>
                      <a:pPr marL="723900" lvl="8" indent="-190500" algn="just" fontAlgn="ctr">
                        <a:buFont typeface="+mj-lt"/>
                        <a:buAutoNum type="arabicPeriod"/>
                      </a:pPr>
                      <a:r>
                        <a:rPr lang="es-SV" sz="1600" b="1" dirty="0" smtClean="0">
                          <a:solidFill>
                            <a:schemeClr val="tx1"/>
                          </a:solidFill>
                        </a:rPr>
                        <a:t>Proyectos y acciones.</a:t>
                      </a:r>
                    </a:p>
                    <a:p>
                      <a:pPr marL="723900" lvl="8" indent="-190500" algn="l" fontAlgn="ctr">
                        <a:buFont typeface="+mj-lt"/>
                        <a:buAutoNum type="arabicPeriod"/>
                      </a:pPr>
                      <a:r>
                        <a:rPr lang="es-SV" sz="1600" b="1" dirty="0" smtClean="0">
                          <a:solidFill>
                            <a:schemeClr val="tx1"/>
                          </a:solidFill>
                        </a:rPr>
                        <a:t>Mecanismos de participación ciudadana.</a:t>
                      </a:r>
                    </a:p>
                    <a:p>
                      <a:pPr marL="723900" lvl="8" indent="-190500" algn="just" fontAlgn="ctr">
                        <a:buFont typeface="+mj-lt"/>
                        <a:buAutoNum type="arabicPeriod"/>
                      </a:pPr>
                      <a:r>
                        <a:rPr lang="es-SV" sz="1600" b="1" dirty="0" smtClean="0">
                          <a:solidFill>
                            <a:schemeClr val="tx1"/>
                          </a:solidFill>
                        </a:rPr>
                        <a:t>Contrataciones y adquisiciones.</a:t>
                      </a:r>
                    </a:p>
                    <a:p>
                      <a:pPr marL="723900" lvl="8" indent="-190500" algn="just" fontAlgn="ctr">
                        <a:buFont typeface="+mj-lt"/>
                        <a:buAutoNum type="arabicPeriod"/>
                      </a:pPr>
                      <a:r>
                        <a:rPr lang="es-SV" sz="1600" b="1" dirty="0" smtClean="0">
                          <a:solidFill>
                            <a:schemeClr val="tx1"/>
                          </a:solidFill>
                        </a:rPr>
                        <a:t>Contratación de personal.</a:t>
                      </a:r>
                    </a:p>
                    <a:p>
                      <a:pPr marL="723900" lvl="8" indent="-190500" algn="just" fontAlgn="ctr">
                        <a:buFont typeface="+mj-lt"/>
                        <a:buAutoNum type="arabicPeriod"/>
                      </a:pPr>
                      <a:r>
                        <a:rPr lang="es-SV" sz="1600" b="1" dirty="0" smtClean="0">
                          <a:solidFill>
                            <a:schemeClr val="tx1"/>
                          </a:solidFill>
                        </a:rPr>
                        <a:t>Denuncias y Reclamos.</a:t>
                      </a:r>
                    </a:p>
                    <a:p>
                      <a:pPr marL="530225" indent="-352425" algn="l" defTabSz="914400" rtl="0" eaLnBrk="1" fontAlgn="ctr" latinLnBrk="0" hangingPunct="1">
                        <a:lnSpc>
                          <a:spcPct val="115000"/>
                        </a:lnSpc>
                        <a:buFont typeface="Arial" pitchFamily="34" charset="0"/>
                        <a:buChar char="•"/>
                        <a:defRPr/>
                      </a:pPr>
                      <a:r>
                        <a:rPr lang="es-SV" sz="1800" b="1" kern="1200" dirty="0" smtClean="0">
                          <a:solidFill>
                            <a:srgbClr val="003399"/>
                          </a:solidFill>
                          <a:latin typeface="+mn-lt"/>
                          <a:ea typeface="Calibri"/>
                          <a:cs typeface="Times New Roman"/>
                        </a:rPr>
                        <a:t>DIFICULTADES ENFRENTADAS Y ACCIONES PARA SUPERARLAS.</a:t>
                      </a:r>
                    </a:p>
                    <a:p>
                      <a:pPr marL="530225" indent="-352425" algn="l" defTabSz="914400" rtl="0" eaLnBrk="1" fontAlgn="ctr" latinLnBrk="0" hangingPunct="1">
                        <a:lnSpc>
                          <a:spcPct val="115000"/>
                        </a:lnSpc>
                        <a:buFont typeface="Arial" pitchFamily="34" charset="0"/>
                        <a:buChar char="•"/>
                        <a:defRPr/>
                      </a:pPr>
                      <a:r>
                        <a:rPr lang="es-SV" sz="1800" b="1" kern="1200" dirty="0" smtClean="0">
                          <a:solidFill>
                            <a:srgbClr val="003399"/>
                          </a:solidFill>
                          <a:latin typeface="+mn-lt"/>
                          <a:ea typeface="Calibri"/>
                          <a:cs typeface="Times New Roman"/>
                        </a:rPr>
                        <a:t>GESTIÓN FINANCIERA Y EJECUCIÓN PRESUPUESTARIA.</a:t>
                      </a:r>
                    </a:p>
                    <a:p>
                      <a:pPr marL="723900" indent="-190500" algn="just" fontAlgn="ctr">
                        <a:buFont typeface="+mj-lt"/>
                        <a:buAutoNum type="arabicPeriod"/>
                      </a:pPr>
                      <a:r>
                        <a:rPr lang="es-SV" sz="1600" dirty="0" smtClean="0">
                          <a:solidFill>
                            <a:srgbClr val="000000"/>
                          </a:solidFill>
                        </a:rPr>
                        <a:t>Estados Financieros. </a:t>
                      </a:r>
                    </a:p>
                    <a:p>
                      <a:pPr marL="723900" indent="-190500" algn="just" fontAlgn="ctr">
                        <a:buFont typeface="+mj-lt"/>
                        <a:buAutoNum type="arabicPeriod"/>
                      </a:pPr>
                      <a:r>
                        <a:rPr lang="es-SV" sz="1600" dirty="0" smtClean="0">
                          <a:solidFill>
                            <a:srgbClr val="000000"/>
                          </a:solidFill>
                        </a:rPr>
                        <a:t>Ejecución Presupuestaria Junio 2014 a Mayo 2015.</a:t>
                      </a:r>
                    </a:p>
                    <a:p>
                      <a:pPr marL="530225" indent="-352425" algn="l" defTabSz="914400" rtl="0" eaLnBrk="1" fontAlgn="ctr" latinLnBrk="0" hangingPunct="1">
                        <a:lnSpc>
                          <a:spcPct val="115000"/>
                        </a:lnSpc>
                        <a:buFont typeface="Arial" pitchFamily="34" charset="0"/>
                        <a:buChar char="•"/>
                        <a:defRPr/>
                      </a:pPr>
                      <a:r>
                        <a:rPr lang="es-SV" sz="1800" b="1" kern="1200" dirty="0" smtClean="0">
                          <a:solidFill>
                            <a:srgbClr val="003399"/>
                          </a:solidFill>
                          <a:latin typeface="+mn-lt"/>
                          <a:ea typeface="Calibri"/>
                          <a:cs typeface="Times New Roman"/>
                        </a:rPr>
                        <a:t>PROYECCIONES DE INVERSIÓN JUNIO 2015- MAYO 2016</a:t>
                      </a:r>
                      <a:endParaRPr lang="es-SV" sz="1800" b="1" kern="1200" dirty="0">
                        <a:solidFill>
                          <a:srgbClr val="003399"/>
                        </a:solidFill>
                        <a:latin typeface="+mn-lt"/>
                        <a:ea typeface="Calibri"/>
                        <a:cs typeface="Times New Roma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2 Marcador de número de diapositiva"/>
          <p:cNvSpPr>
            <a:spLocks noGrp="1"/>
          </p:cNvSpPr>
          <p:nvPr>
            <p:ph type="sldNum" sz="quarter" idx="12"/>
          </p:nvPr>
        </p:nvSpPr>
        <p:spPr/>
        <p:txBody>
          <a:bodyPr/>
          <a:lstStyle/>
          <a:p>
            <a:fld id="{A3C4D9F3-FC74-4149-9C9C-C039E71FC534}" type="slidenum">
              <a:rPr lang="es-SV" smtClean="0"/>
              <a:t>2</a:t>
            </a:fld>
            <a:endParaRPr lang="es-SV" dirty="0"/>
          </a:p>
        </p:txBody>
      </p:sp>
    </p:spTree>
    <p:extLst>
      <p:ext uri="{BB962C8B-B14F-4D97-AF65-F5344CB8AC3E}">
        <p14:creationId xmlns:p14="http://schemas.microsoft.com/office/powerpoint/2010/main" val="3206644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texto"/>
          <p:cNvSpPr txBox="1">
            <a:spLocks/>
          </p:cNvSpPr>
          <p:nvPr/>
        </p:nvSpPr>
        <p:spPr>
          <a:xfrm>
            <a:off x="179512" y="1124744"/>
            <a:ext cx="4104456" cy="54726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indent="-361950" algn="just">
              <a:spcBef>
                <a:spcPts val="0"/>
              </a:spcBef>
              <a:spcAft>
                <a:spcPts val="600"/>
              </a:spcAft>
              <a:buFont typeface="Arial" pitchFamily="34" charset="0"/>
              <a:buNone/>
            </a:pPr>
            <a:r>
              <a:rPr lang="es-SV" sz="2000" dirty="0">
                <a:solidFill>
                  <a:srgbClr val="081EEE"/>
                </a:solidFill>
                <a:effectLst>
                  <a:outerShdw blurRad="38100" dist="38100" dir="2700000" algn="tl">
                    <a:srgbClr val="000000">
                      <a:alpha val="43137"/>
                    </a:srgbClr>
                  </a:outerShdw>
                </a:effectLst>
                <a:latin typeface="+mn-lt"/>
                <a:ea typeface="+mj-ea"/>
                <a:cs typeface="+mj-cs"/>
              </a:rPr>
              <a:t>i</a:t>
            </a:r>
            <a:r>
              <a:rPr lang="es-SV" sz="2000" dirty="0" smtClean="0">
                <a:solidFill>
                  <a:srgbClr val="081EEE"/>
                </a:solidFill>
                <a:effectLst>
                  <a:outerShdw blurRad="38100" dist="38100" dir="2700000" algn="tl">
                    <a:srgbClr val="000000">
                      <a:alpha val="43137"/>
                    </a:srgbClr>
                  </a:outerShdw>
                </a:effectLst>
                <a:latin typeface="+mn-lt"/>
                <a:ea typeface="+mj-ea"/>
                <a:cs typeface="+mj-cs"/>
              </a:rPr>
              <a:t>ii Mejoras en condiciones para la compra de Viviendas del FSV</a:t>
            </a:r>
          </a:p>
          <a:p>
            <a:pPr marL="0" indent="0" algn="just">
              <a:spcBef>
                <a:spcPts val="0"/>
              </a:spcBef>
              <a:spcAft>
                <a:spcPts val="600"/>
              </a:spcAft>
              <a:buFont typeface="Arial" pitchFamily="34" charset="0"/>
              <a:buNone/>
            </a:pPr>
            <a:r>
              <a:rPr lang="es-SV" sz="1400" dirty="0" smtClean="0">
                <a:latin typeface="+mn-lt"/>
              </a:rPr>
              <a:t>Esta línea presentó modificaciones relevantes al reducir su tasa del 7.97% al </a:t>
            </a:r>
            <a:r>
              <a:rPr lang="es-SV" sz="1400" b="1" dirty="0" smtClean="0">
                <a:latin typeface="+mn-lt"/>
              </a:rPr>
              <a:t>6.00%</a:t>
            </a:r>
            <a:r>
              <a:rPr lang="es-SV" sz="1400" dirty="0" smtClean="0">
                <a:latin typeface="+mn-lt"/>
              </a:rPr>
              <a:t>; y ampliando el plazo de financiamiento a </a:t>
            </a:r>
            <a:r>
              <a:rPr lang="es-SV" sz="1400" b="1" dirty="0" smtClean="0">
                <a:latin typeface="+mn-lt"/>
              </a:rPr>
              <a:t>30 años.</a:t>
            </a:r>
          </a:p>
          <a:p>
            <a:pPr marL="0" indent="0" algn="just">
              <a:spcBef>
                <a:spcPts val="0"/>
              </a:spcBef>
              <a:spcAft>
                <a:spcPts val="600"/>
              </a:spcAft>
              <a:buFont typeface="Arial" pitchFamily="34" charset="0"/>
              <a:buNone/>
            </a:pPr>
            <a:endParaRPr lang="es-SV" sz="1400" b="1" dirty="0" smtClean="0">
              <a:latin typeface="+mn-lt"/>
            </a:endParaRPr>
          </a:p>
          <a:p>
            <a:pPr marL="0" indent="0" algn="just">
              <a:spcBef>
                <a:spcPts val="0"/>
              </a:spcBef>
              <a:spcAft>
                <a:spcPts val="600"/>
              </a:spcAft>
              <a:buFont typeface="Arial" pitchFamily="34" charset="0"/>
              <a:buNone/>
            </a:pPr>
            <a:endParaRPr lang="es-SV" sz="1400" b="1" dirty="0" smtClean="0">
              <a:latin typeface="+mn-lt"/>
            </a:endParaRPr>
          </a:p>
          <a:p>
            <a:pPr marL="0" indent="0" algn="just">
              <a:spcBef>
                <a:spcPts val="0"/>
              </a:spcBef>
              <a:spcAft>
                <a:spcPts val="600"/>
              </a:spcAft>
              <a:buFont typeface="Arial" pitchFamily="34" charset="0"/>
              <a:buNone/>
            </a:pPr>
            <a:endParaRPr lang="es-SV" sz="1400" b="1" dirty="0">
              <a:latin typeface="+mn-lt"/>
            </a:endParaRPr>
          </a:p>
          <a:p>
            <a:pPr marL="0" indent="0" algn="just">
              <a:spcBef>
                <a:spcPts val="0"/>
              </a:spcBef>
              <a:spcAft>
                <a:spcPts val="600"/>
              </a:spcAft>
              <a:buFont typeface="Arial" pitchFamily="34" charset="0"/>
              <a:buNone/>
            </a:pPr>
            <a:endParaRPr lang="es-SV" sz="1400" b="1" dirty="0" smtClean="0">
              <a:latin typeface="+mn-lt"/>
            </a:endParaRPr>
          </a:p>
          <a:p>
            <a:pPr marL="268288" indent="-268288">
              <a:spcBef>
                <a:spcPts val="0"/>
              </a:spcBef>
              <a:spcAft>
                <a:spcPts val="600"/>
              </a:spcAft>
              <a:buFont typeface="Arial" pitchFamily="34" charset="0"/>
              <a:buNone/>
            </a:pPr>
            <a:r>
              <a:rPr lang="es-SV" sz="2000" dirty="0" smtClean="0">
                <a:solidFill>
                  <a:srgbClr val="081EEE"/>
                </a:solidFill>
                <a:effectLst>
                  <a:outerShdw blurRad="38100" dist="38100" dir="2700000" algn="tl">
                    <a:srgbClr val="000000">
                      <a:alpha val="43137"/>
                    </a:srgbClr>
                  </a:outerShdw>
                </a:effectLst>
                <a:latin typeface="+mn-lt"/>
                <a:ea typeface="+mj-ea"/>
                <a:cs typeface="+mj-cs"/>
              </a:rPr>
              <a:t>iv Relanzamiento </a:t>
            </a:r>
            <a:r>
              <a:rPr lang="es-SV" sz="2000" dirty="0">
                <a:solidFill>
                  <a:srgbClr val="081EEE"/>
                </a:solidFill>
                <a:effectLst>
                  <a:outerShdw blurRad="38100" dist="38100" dir="2700000" algn="tl">
                    <a:srgbClr val="000000">
                      <a:alpha val="43137"/>
                    </a:srgbClr>
                  </a:outerShdw>
                </a:effectLst>
                <a:latin typeface="+mn-lt"/>
                <a:ea typeface="+mj-ea"/>
                <a:cs typeface="+mj-cs"/>
              </a:rPr>
              <a:t>del Programa Vivienda Cercana</a:t>
            </a:r>
          </a:p>
          <a:p>
            <a:pPr marL="0" indent="0" algn="just">
              <a:spcBef>
                <a:spcPts val="0"/>
              </a:spcBef>
              <a:spcAft>
                <a:spcPts val="600"/>
              </a:spcAft>
              <a:buFont typeface="Arial" pitchFamily="34" charset="0"/>
              <a:buNone/>
            </a:pPr>
            <a:r>
              <a:rPr lang="es-SV" sz="1400" dirty="0" smtClean="0">
                <a:latin typeface="+mn-lt"/>
              </a:rPr>
              <a:t>El FSV ha establecido el nuevo servicio de consulta telefónica con la línea gratuita 1- 844- 357- 0715.</a:t>
            </a:r>
          </a:p>
          <a:p>
            <a:pPr marL="0" indent="0" algn="just">
              <a:spcBef>
                <a:spcPts val="0"/>
              </a:spcBef>
              <a:spcAft>
                <a:spcPts val="600"/>
              </a:spcAft>
              <a:buFont typeface="Arial" pitchFamily="34" charset="0"/>
              <a:buNone/>
            </a:pPr>
            <a:r>
              <a:rPr lang="es-SV" sz="1400" dirty="0" smtClean="0">
                <a:latin typeface="+mn-lt"/>
              </a:rPr>
              <a:t>De esa manera, los compatriotas que residen en cualquier Ciudad de Estados Unidos podrán consultar sobre el financiamiento disponible en el FSV en todas sus líneas crediticias.</a:t>
            </a:r>
            <a:endParaRPr lang="es-SV" sz="1400" dirty="0">
              <a:latin typeface="+mn-lt"/>
            </a:endParaRPr>
          </a:p>
        </p:txBody>
      </p:sp>
      <p:grpSp>
        <p:nvGrpSpPr>
          <p:cNvPr id="3" name="2 Grupo"/>
          <p:cNvGrpSpPr/>
          <p:nvPr/>
        </p:nvGrpSpPr>
        <p:grpSpPr>
          <a:xfrm>
            <a:off x="4499991" y="3645024"/>
            <a:ext cx="3888433" cy="2592288"/>
            <a:chOff x="4499991" y="3501008"/>
            <a:chExt cx="4104457" cy="2736304"/>
          </a:xfrm>
        </p:grpSpPr>
        <p:pic>
          <p:nvPicPr>
            <p:cNvPr id="10" name="Picture 2" descr="C:\Users\u840086\AppData\Local\Microsoft\Windows\Temporary Internet Files\Content.Outlook\S68IFUP0\IMG_28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1" y="3501008"/>
              <a:ext cx="4104457" cy="27363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3501008"/>
              <a:ext cx="1368152" cy="643031"/>
            </a:xfrm>
            <a:prstGeom prst="rect">
              <a:avLst/>
            </a:prstGeom>
          </p:spPr>
        </p:pic>
      </p:grpSp>
      <p:sp>
        <p:nvSpPr>
          <p:cNvPr id="2" name="1 Marcador de número de diapositiva"/>
          <p:cNvSpPr>
            <a:spLocks noGrp="1"/>
          </p:cNvSpPr>
          <p:nvPr>
            <p:ph type="sldNum" sz="quarter" idx="12"/>
          </p:nvPr>
        </p:nvSpPr>
        <p:spPr/>
        <p:txBody>
          <a:bodyPr/>
          <a:lstStyle/>
          <a:p>
            <a:fld id="{A3C4D9F3-FC74-4149-9C9C-C039E71FC534}" type="slidenum">
              <a:rPr lang="es-SV" smtClean="0"/>
              <a:t>20</a:t>
            </a:fld>
            <a:endParaRPr lang="es-SV" dirty="0"/>
          </a:p>
        </p:txBody>
      </p:sp>
      <p:sp>
        <p:nvSpPr>
          <p:cNvPr id="8" name="1 Título"/>
          <p:cNvSpPr>
            <a:spLocks noGrp="1"/>
          </p:cNvSpPr>
          <p:nvPr>
            <p:ph type="title"/>
          </p:nvPr>
        </p:nvSpPr>
        <p:spPr>
          <a:xfrm>
            <a:off x="1619672" y="44624"/>
            <a:ext cx="6192688" cy="1143000"/>
          </a:xfrm>
        </p:spPr>
        <p:txBody>
          <a:bodyPr/>
          <a:lstStyle/>
          <a:p>
            <a:r>
              <a:rPr lang="es-SV" b="1" dirty="0" smtClean="0"/>
              <a:t>5. MEJORAS EN </a:t>
            </a:r>
            <a:r>
              <a:rPr lang="es-SV" b="1" dirty="0"/>
              <a:t>EL OTORGAMIENTO DE CREDITOS.</a:t>
            </a:r>
            <a:endParaRPr lang="es-SV" dirty="0"/>
          </a:p>
        </p:txBody>
      </p:sp>
      <p:graphicFrame>
        <p:nvGraphicFramePr>
          <p:cNvPr id="4" name="3 Tabla"/>
          <p:cNvGraphicFramePr>
            <a:graphicFrameLocks noGrp="1"/>
          </p:cNvGraphicFramePr>
          <p:nvPr>
            <p:extLst>
              <p:ext uri="{D42A27DB-BD31-4B8C-83A1-F6EECF244321}">
                <p14:modId xmlns:p14="http://schemas.microsoft.com/office/powerpoint/2010/main" val="2931678589"/>
              </p:ext>
            </p:extLst>
          </p:nvPr>
        </p:nvGraphicFramePr>
        <p:xfrm>
          <a:off x="5220071" y="1101896"/>
          <a:ext cx="2772307" cy="1859272"/>
        </p:xfrm>
        <a:graphic>
          <a:graphicData uri="http://schemas.openxmlformats.org/drawingml/2006/table">
            <a:tbl>
              <a:tblPr firstRow="1" bandRow="1"/>
              <a:tblGrid>
                <a:gridCol w="2772307"/>
              </a:tblGrid>
              <a:tr h="3828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r>
                        <a:rPr lang="es-SV" sz="1200" b="1" kern="1200" dirty="0" smtClean="0">
                          <a:solidFill>
                            <a:schemeClr val="tx1"/>
                          </a:solidFill>
                          <a:effectLst/>
                          <a:latin typeface="+mn-lt"/>
                          <a:ea typeface="+mn-ea"/>
                          <a:cs typeface="+mn-cs"/>
                        </a:rPr>
                        <a:t>Vivienda FSV</a:t>
                      </a:r>
                      <a:endParaRPr lang="es-SV" sz="1100" b="1" u="sng" kern="1200" dirty="0" smtClean="0">
                        <a:solidFill>
                          <a:schemeClr val="tx1"/>
                        </a:solidFill>
                        <a:effectLst/>
                        <a:latin typeface="+mn-lt"/>
                        <a:ea typeface="+mn-ea"/>
                        <a:cs typeface="+mn-cs"/>
                      </a:endParaRPr>
                    </a:p>
                  </a:txBody>
                  <a:tcPr marT="45683" marB="45683"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r h="720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prstClr val="black">
                              <a:hueOff val="0"/>
                              <a:satOff val="0"/>
                              <a:lumOff val="0"/>
                              <a:alphaOff val="0"/>
                            </a:prstClr>
                          </a:solidFill>
                          <a:effectLst/>
                          <a:uLnTx/>
                          <a:uFillTx/>
                          <a:latin typeface="+mn-lt"/>
                          <a:ea typeface="+mn-ea"/>
                          <a:cs typeface="+mn-cs"/>
                        </a:rPr>
                        <a:t>7.97%</a:t>
                      </a:r>
                      <a:endParaRPr lang="es-SV" sz="1400" b="1" u="sng" kern="1200" dirty="0" smtClean="0">
                        <a:solidFill>
                          <a:schemeClr val="tx1"/>
                        </a:solidFill>
                        <a:effectLst/>
                        <a:latin typeface="+mn-lt"/>
                        <a:ea typeface="+mn-ea"/>
                        <a:cs typeface="+mn-cs"/>
                      </a:endParaRPr>
                    </a:p>
                  </a:txBody>
                  <a:tcPr marT="45683" marB="45683">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r h="7563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SV" sz="1400" b="1" i="0" u="none" strike="noStrike" kern="0" cap="none" spc="0" normalizeH="0" baseline="0" noProof="0" dirty="0" smtClean="0">
                          <a:ln>
                            <a:noFill/>
                          </a:ln>
                          <a:solidFill>
                            <a:prstClr val="black">
                              <a:hueOff val="0"/>
                              <a:satOff val="0"/>
                              <a:lumOff val="0"/>
                              <a:alphaOff val="0"/>
                            </a:prstClr>
                          </a:solidFill>
                          <a:effectLst/>
                          <a:uLnTx/>
                          <a:uFillTx/>
                          <a:latin typeface="+mn-lt"/>
                          <a:ea typeface="+mn-ea"/>
                          <a:cs typeface="+mn-cs"/>
                        </a:rPr>
                        <a:t>6.0%</a:t>
                      </a:r>
                    </a:p>
                  </a:txBody>
                  <a:tcPr marT="45683" marB="45683"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4 Grupo"/>
          <p:cNvGrpSpPr/>
          <p:nvPr/>
        </p:nvGrpSpPr>
        <p:grpSpPr>
          <a:xfrm>
            <a:off x="6063679" y="1412776"/>
            <a:ext cx="1034980" cy="1624379"/>
            <a:chOff x="6063679" y="1700808"/>
            <a:chExt cx="1034980" cy="1624379"/>
          </a:xfrm>
        </p:grpSpPr>
        <p:sp>
          <p:nvSpPr>
            <p:cNvPr id="13" name="29 Forma"/>
            <p:cNvSpPr>
              <a:spLocks noChangeAspect="1"/>
            </p:cNvSpPr>
            <p:nvPr/>
          </p:nvSpPr>
          <p:spPr bwMode="auto">
            <a:xfrm rot="3434024">
              <a:off x="5768979" y="1995508"/>
              <a:ext cx="1624379" cy="1034980"/>
            </a:xfrm>
            <a:custGeom>
              <a:avLst/>
              <a:gdLst>
                <a:gd name="T0" fmla="*/ 0 w 2628000"/>
                <a:gd name="T1" fmla="*/ 3139376 h 1944000"/>
                <a:gd name="T2" fmla="*/ 14040160 w 2628000"/>
                <a:gd name="T3" fmla="*/ 392423 h 1944000"/>
                <a:gd name="T4" fmla="*/ 13859428 w 2628000"/>
                <a:gd name="T5" fmla="*/ 0 h 1944000"/>
                <a:gd name="T6" fmla="*/ 17347443 w 2628000"/>
                <a:gd name="T7" fmla="*/ 641736 h 1944000"/>
                <a:gd name="T8" fmla="*/ 14595126 w 2628000"/>
                <a:gd name="T9" fmla="*/ 1597410 h 1944000"/>
                <a:gd name="T10" fmla="*/ 14414393 w 2628000"/>
                <a:gd name="T11" fmla="*/ 1204987 h 1944000"/>
                <a:gd name="T12" fmla="*/ 0 w 2628000"/>
                <a:gd name="T13" fmla="*/ 3139376 h 1944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8000" h="1944000">
                  <a:moveTo>
                    <a:pt x="0" y="1944000"/>
                  </a:moveTo>
                  <a:cubicBezTo>
                    <a:pt x="292000" y="1080000"/>
                    <a:pt x="1000991" y="513000"/>
                    <a:pt x="2126973" y="243000"/>
                  </a:cubicBezTo>
                  <a:lnTo>
                    <a:pt x="2099593" y="0"/>
                  </a:lnTo>
                  <a:lnTo>
                    <a:pt x="2628000" y="397383"/>
                  </a:lnTo>
                  <a:lnTo>
                    <a:pt x="2211046" y="989166"/>
                  </a:lnTo>
                  <a:lnTo>
                    <a:pt x="2183666" y="746166"/>
                  </a:lnTo>
                  <a:cubicBezTo>
                    <a:pt x="1165889" y="854166"/>
                    <a:pt x="438000" y="1253444"/>
                    <a:pt x="0" y="1944000"/>
                  </a:cubicBezTo>
                  <a:close/>
                </a:path>
              </a:pathLst>
            </a:custGeom>
            <a:solidFill>
              <a:srgbClr val="081EEE"/>
            </a:solidFill>
            <a:ln>
              <a:solidFill>
                <a:srgbClr val="081EEE"/>
              </a:solidFill>
            </a:ln>
            <a:scene3d>
              <a:camera prst="orthographicFront"/>
              <a:lightRig rig="threePt" dir="t"/>
            </a:scene3d>
            <a:sp3d>
              <a:bevelT/>
            </a:sp3d>
            <a:extLst/>
          </p:spPr>
          <p:txBody>
            <a:bodyPr/>
            <a:lstStyle/>
            <a:p>
              <a:pPr>
                <a:defRPr/>
              </a:pPr>
              <a:endParaRPr lang="es-SV" sz="2000" kern="0" dirty="0">
                <a:solidFill>
                  <a:sysClr val="windowText" lastClr="000000"/>
                </a:solidFill>
              </a:endParaRPr>
            </a:p>
          </p:txBody>
        </p:sp>
        <p:grpSp>
          <p:nvGrpSpPr>
            <p:cNvPr id="14" name="13 Grupo"/>
            <p:cNvGrpSpPr/>
            <p:nvPr/>
          </p:nvGrpSpPr>
          <p:grpSpPr>
            <a:xfrm>
              <a:off x="6318241" y="2045228"/>
              <a:ext cx="700389" cy="699084"/>
              <a:chOff x="755576" y="2780928"/>
              <a:chExt cx="825634" cy="792088"/>
            </a:xfrm>
          </p:grpSpPr>
          <p:sp>
            <p:nvSpPr>
              <p:cNvPr id="15" name="14 Elipse"/>
              <p:cNvSpPr/>
              <p:nvPr/>
            </p:nvSpPr>
            <p:spPr>
              <a:xfrm>
                <a:off x="755576" y="2780928"/>
                <a:ext cx="825634" cy="792088"/>
              </a:xfrm>
              <a:prstGeom prst="ellipse">
                <a:avLst/>
              </a:prstGeom>
              <a:solidFill>
                <a:schemeClr val="bg1"/>
              </a:solidFill>
              <a:ln>
                <a:solidFill>
                  <a:srgbClr val="081EE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540" y="2953522"/>
                <a:ext cx="583880" cy="456686"/>
              </a:xfrm>
              <a:prstGeom prst="rect">
                <a:avLst/>
              </a:prstGeom>
              <a:solidFill>
                <a:schemeClr val="bg1"/>
              </a:solidFill>
              <a:ln>
                <a:noFill/>
              </a:ln>
              <a:effectLst/>
            </p:spPr>
          </p:pic>
        </p:grpSp>
      </p:grpSp>
    </p:spTree>
    <p:extLst>
      <p:ext uri="{BB962C8B-B14F-4D97-AF65-F5344CB8AC3E}">
        <p14:creationId xmlns:p14="http://schemas.microsoft.com/office/powerpoint/2010/main" val="157986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1520" y="974061"/>
            <a:ext cx="4392488" cy="769441"/>
          </a:xfrm>
          <a:prstGeom prst="rect">
            <a:avLst/>
          </a:prstGeom>
        </p:spPr>
        <p:txBody>
          <a:bodyPr wrap="square">
            <a:spAutoFit/>
          </a:bodyPr>
          <a:lstStyle/>
          <a:p>
            <a:pPr marL="268288" indent="-268288"/>
            <a:r>
              <a:rPr lang="es-SV" sz="2000" dirty="0" smtClean="0">
                <a:solidFill>
                  <a:srgbClr val="081EEE"/>
                </a:solidFill>
                <a:effectLst>
                  <a:outerShdw blurRad="38100" dist="38100" dir="2700000" algn="tl">
                    <a:srgbClr val="000000">
                      <a:alpha val="43137"/>
                    </a:srgbClr>
                  </a:outerShdw>
                </a:effectLst>
                <a:latin typeface="+mj-lt"/>
                <a:ea typeface="+mj-ea"/>
                <a:cs typeface="+mj-cs"/>
              </a:rPr>
              <a:t>v. </a:t>
            </a:r>
            <a:r>
              <a:rPr lang="es-SV" sz="2000" dirty="0">
                <a:solidFill>
                  <a:srgbClr val="081EEE"/>
                </a:solidFill>
                <a:effectLst>
                  <a:outerShdw blurRad="38100" dist="38100" dir="2700000" algn="tl">
                    <a:srgbClr val="000000">
                      <a:alpha val="43137"/>
                    </a:srgbClr>
                  </a:outerShdw>
                </a:effectLst>
                <a:latin typeface="+mj-lt"/>
                <a:ea typeface="+mj-ea"/>
                <a:cs typeface="+mj-cs"/>
              </a:rPr>
              <a:t>Nuevo Programa de </a:t>
            </a:r>
            <a:r>
              <a:rPr lang="es-SV" sz="2000" dirty="0" smtClean="0">
                <a:solidFill>
                  <a:srgbClr val="081EEE"/>
                </a:solidFill>
                <a:effectLst>
                  <a:outerShdw blurRad="38100" dist="38100" dir="2700000" algn="tl">
                    <a:srgbClr val="000000">
                      <a:alpha val="43137"/>
                    </a:srgbClr>
                  </a:outerShdw>
                </a:effectLst>
                <a:latin typeface="+mj-lt"/>
                <a:ea typeface="+mj-ea"/>
                <a:cs typeface="+mj-cs"/>
              </a:rPr>
              <a:t>financiamiento “Casa Joven”</a:t>
            </a:r>
            <a:r>
              <a:rPr lang="es-SV" sz="2400" dirty="0" smtClean="0">
                <a:solidFill>
                  <a:srgbClr val="081EEE"/>
                </a:solidFill>
                <a:effectLst>
                  <a:outerShdw blurRad="38100" dist="38100" dir="2700000" algn="tl">
                    <a:srgbClr val="000000">
                      <a:alpha val="43137"/>
                    </a:srgbClr>
                  </a:outerShdw>
                </a:effectLst>
              </a:rPr>
              <a:t>.</a:t>
            </a:r>
          </a:p>
        </p:txBody>
      </p:sp>
      <p:sp>
        <p:nvSpPr>
          <p:cNvPr id="3" name="2 CuadroTexto"/>
          <p:cNvSpPr txBox="1"/>
          <p:nvPr/>
        </p:nvSpPr>
        <p:spPr>
          <a:xfrm>
            <a:off x="323528" y="1765260"/>
            <a:ext cx="3744416" cy="3539430"/>
          </a:xfrm>
          <a:prstGeom prst="rect">
            <a:avLst/>
          </a:prstGeom>
          <a:noFill/>
        </p:spPr>
        <p:txBody>
          <a:bodyPr wrap="square" rtlCol="0">
            <a:spAutoFit/>
          </a:bodyPr>
          <a:lstStyle/>
          <a:p>
            <a:pPr algn="just"/>
            <a:r>
              <a:rPr lang="es-SV" sz="1400" dirty="0" smtClean="0"/>
              <a:t>El 17 </a:t>
            </a:r>
            <a:r>
              <a:rPr lang="es-SV" sz="1400" dirty="0"/>
              <a:t>de noviembre de 2014 </a:t>
            </a:r>
            <a:r>
              <a:rPr lang="es-SV" sz="1400" dirty="0" smtClean="0"/>
              <a:t>se realizó </a:t>
            </a:r>
            <a:r>
              <a:rPr lang="es-SV" sz="1400" dirty="0"/>
              <a:t>el </a:t>
            </a:r>
            <a:r>
              <a:rPr lang="es-SV" sz="1400" dirty="0" smtClean="0"/>
              <a:t> </a:t>
            </a:r>
            <a:r>
              <a:rPr lang="es-SV" sz="1400" dirty="0"/>
              <a:t>lanzamiento </a:t>
            </a:r>
            <a:r>
              <a:rPr lang="es-SV" sz="1400" dirty="0" smtClean="0"/>
              <a:t>del programa dirigido </a:t>
            </a:r>
            <a:r>
              <a:rPr lang="es-SV" sz="1400" dirty="0"/>
              <a:t>a </a:t>
            </a:r>
            <a:r>
              <a:rPr lang="es-SV" sz="1400" dirty="0" smtClean="0"/>
              <a:t>jóvenes, con el cual les </a:t>
            </a:r>
            <a:r>
              <a:rPr lang="es-SV" sz="1400" dirty="0"/>
              <a:t>permitirá obtener condiciones diferenciadas a fin de motivarles a invertir en la vivienda</a:t>
            </a:r>
            <a:r>
              <a:rPr lang="es-SV" sz="1400" dirty="0" smtClean="0"/>
              <a:t>.</a:t>
            </a:r>
          </a:p>
          <a:p>
            <a:pPr algn="just"/>
            <a:endParaRPr lang="es-SV" sz="1400" dirty="0" smtClean="0"/>
          </a:p>
          <a:p>
            <a:pPr algn="just"/>
            <a:r>
              <a:rPr lang="es-SV" sz="1400" dirty="0" smtClean="0"/>
              <a:t>Los requisitos del programa son:</a:t>
            </a:r>
          </a:p>
          <a:p>
            <a:pPr marL="271463" lvl="1" indent="-271463" algn="just">
              <a:buClr>
                <a:srgbClr val="0070C0"/>
              </a:buClr>
              <a:buFont typeface="Arial" pitchFamily="34" charset="0"/>
              <a:buChar char="•"/>
            </a:pPr>
            <a:r>
              <a:rPr lang="es-SV" sz="1400" dirty="0" smtClean="0"/>
              <a:t>Jóvenes entre </a:t>
            </a:r>
            <a:r>
              <a:rPr lang="es-SV" sz="1400" dirty="0"/>
              <a:t>18 a 25 años de edad.</a:t>
            </a:r>
          </a:p>
          <a:p>
            <a:pPr marL="271463" lvl="1" indent="-271463" algn="just">
              <a:buClr>
                <a:srgbClr val="0070C0"/>
              </a:buClr>
              <a:buFont typeface="Arial" pitchFamily="34" charset="0"/>
              <a:buChar char="•"/>
            </a:pPr>
            <a:r>
              <a:rPr lang="es-SV" sz="1400" dirty="0" smtClean="0"/>
              <a:t>Ingresos </a:t>
            </a:r>
            <a:r>
              <a:rPr lang="es-SV" sz="1400" dirty="0"/>
              <a:t>mensuales </a:t>
            </a:r>
            <a:r>
              <a:rPr lang="es-SV" sz="1400" dirty="0" smtClean="0"/>
              <a:t>comprobables.</a:t>
            </a:r>
            <a:endParaRPr lang="es-SV" sz="1400" dirty="0"/>
          </a:p>
          <a:p>
            <a:pPr marL="271463" lvl="1" indent="-271463" algn="just">
              <a:buClr>
                <a:srgbClr val="0070C0"/>
              </a:buClr>
              <a:buFont typeface="Arial" pitchFamily="34" charset="0"/>
              <a:buChar char="•"/>
            </a:pPr>
            <a:r>
              <a:rPr lang="es-SV" sz="1400" dirty="0"/>
              <a:t>Que la vivienda a adquirir sea la primera vivienda por medio de Crédito del FSV</a:t>
            </a:r>
            <a:r>
              <a:rPr lang="es-SV" sz="1400" dirty="0" smtClean="0"/>
              <a:t>.</a:t>
            </a:r>
          </a:p>
          <a:p>
            <a:pPr marL="271463" lvl="1" indent="-271463" algn="just">
              <a:buClr>
                <a:srgbClr val="0070C0"/>
              </a:buClr>
              <a:buFont typeface="Arial" pitchFamily="34" charset="0"/>
              <a:buChar char="•"/>
            </a:pPr>
            <a:endParaRPr lang="es-SV" sz="1400" dirty="0"/>
          </a:p>
          <a:p>
            <a:pPr marL="0" lvl="1" algn="just">
              <a:buClr>
                <a:srgbClr val="0070C0"/>
              </a:buClr>
            </a:pPr>
            <a:r>
              <a:rPr lang="es-SV" sz="1400" dirty="0" smtClean="0"/>
              <a:t>Las </a:t>
            </a:r>
            <a:r>
              <a:rPr lang="es-SV" sz="1400" dirty="0"/>
              <a:t>mismas condiciones </a:t>
            </a:r>
            <a:r>
              <a:rPr lang="es-SV" sz="1400" dirty="0" smtClean="0"/>
              <a:t>en créditos mancomunados con personas de mayor edad.</a:t>
            </a:r>
            <a:endParaRPr lang="es-SV" sz="1400" dirty="0"/>
          </a:p>
          <a:p>
            <a:pPr algn="just"/>
            <a:endParaRPr lang="es-SV" sz="1400" dirty="0"/>
          </a:p>
          <a:p>
            <a:pPr algn="just"/>
            <a:endParaRPr lang="es-SV" sz="1400" dirty="0"/>
          </a:p>
        </p:txBody>
      </p:sp>
      <p:graphicFrame>
        <p:nvGraphicFramePr>
          <p:cNvPr id="4" name="3 Tabla"/>
          <p:cNvGraphicFramePr>
            <a:graphicFrameLocks noGrp="1"/>
          </p:cNvGraphicFramePr>
          <p:nvPr>
            <p:extLst>
              <p:ext uri="{D42A27DB-BD31-4B8C-83A1-F6EECF244321}">
                <p14:modId xmlns:p14="http://schemas.microsoft.com/office/powerpoint/2010/main" val="2804789917"/>
              </p:ext>
            </p:extLst>
          </p:nvPr>
        </p:nvGraphicFramePr>
        <p:xfrm>
          <a:off x="323528" y="4941168"/>
          <a:ext cx="7848873" cy="1407796"/>
        </p:xfrm>
        <a:graphic>
          <a:graphicData uri="http://schemas.openxmlformats.org/drawingml/2006/table">
            <a:tbl>
              <a:tblPr firstRow="1" bandRow="1">
                <a:tableStyleId>{BC89EF96-8CEA-46FF-86C4-4CE0E7609802}</a:tableStyleId>
              </a:tblPr>
              <a:tblGrid>
                <a:gridCol w="3514421"/>
                <a:gridCol w="1728405"/>
                <a:gridCol w="2606047"/>
              </a:tblGrid>
              <a:tr h="493396">
                <a:tc>
                  <a:txBody>
                    <a:bodyPr/>
                    <a:lstStyle/>
                    <a:p>
                      <a:pPr algn="ctr"/>
                      <a:r>
                        <a:rPr lang="es-SV" sz="1400" dirty="0" smtClean="0"/>
                        <a:t>Condiciones Crediticias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s-SV" sz="1400" dirty="0" smtClean="0"/>
                        <a:t>Sector Formal</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s-SV" sz="1400" dirty="0" smtClean="0"/>
                        <a:t>Sector de Ingresos Variables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290233">
                <a:tc>
                  <a:txBody>
                    <a:bodyPr/>
                    <a:lstStyle/>
                    <a:p>
                      <a:r>
                        <a:rPr lang="es-SV" sz="1400" b="1" dirty="0" smtClean="0"/>
                        <a:t>Tasa de Interés</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7.0%</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7.5%</a:t>
                      </a:r>
                      <a:r>
                        <a:rPr lang="es-SV" sz="1400" baseline="0" dirty="0" smtClean="0"/>
                        <a:t> y 9.0%</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0233">
                <a:tc>
                  <a:txBody>
                    <a:bodyPr/>
                    <a:lstStyle/>
                    <a:p>
                      <a:r>
                        <a:rPr lang="es-SV" sz="1400" b="1" dirty="0" smtClean="0"/>
                        <a:t>Prima </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3% y 5%</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5%</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02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SV" sz="1400" b="1" dirty="0" smtClean="0"/>
                        <a:t>Plazo de financiamiento</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30 años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SV" sz="1400" dirty="0" smtClean="0"/>
                        <a:t>25 años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071" y="1268760"/>
            <a:ext cx="3096345" cy="29523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p:txBody>
          <a:bodyPr/>
          <a:lstStyle/>
          <a:p>
            <a:fld id="{A3C4D9F3-FC74-4149-9C9C-C039E71FC534}" type="slidenum">
              <a:rPr lang="es-SV" smtClean="0"/>
              <a:t>21</a:t>
            </a:fld>
            <a:endParaRPr lang="es-SV" dirty="0"/>
          </a:p>
        </p:txBody>
      </p:sp>
      <p:sp>
        <p:nvSpPr>
          <p:cNvPr id="2" name="1 Título"/>
          <p:cNvSpPr>
            <a:spLocks noGrp="1"/>
          </p:cNvSpPr>
          <p:nvPr>
            <p:ph type="title"/>
          </p:nvPr>
        </p:nvSpPr>
        <p:spPr>
          <a:xfrm>
            <a:off x="1691680" y="-27384"/>
            <a:ext cx="6192688" cy="1143000"/>
          </a:xfrm>
        </p:spPr>
        <p:txBody>
          <a:bodyPr>
            <a:noAutofit/>
          </a:bodyPr>
          <a:lstStyle/>
          <a:p>
            <a:r>
              <a:rPr lang="es-SV" b="1" dirty="0" smtClean="0"/>
              <a:t>5. </a:t>
            </a:r>
            <a:r>
              <a:rPr lang="es-SV" b="1" dirty="0"/>
              <a:t>MEJORAS EN EL OTORGAMIENTO DE CREDITOS.</a:t>
            </a:r>
            <a:endParaRPr lang="es-SV" dirty="0"/>
          </a:p>
        </p:txBody>
      </p:sp>
    </p:spTree>
    <p:extLst>
      <p:ext uri="{BB962C8B-B14F-4D97-AF65-F5344CB8AC3E}">
        <p14:creationId xmlns:p14="http://schemas.microsoft.com/office/powerpoint/2010/main" val="3967638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22</a:t>
            </a:fld>
            <a:endParaRPr lang="es-SV" dirty="0"/>
          </a:p>
        </p:txBody>
      </p:sp>
      <p:sp>
        <p:nvSpPr>
          <p:cNvPr id="5" name="4 Rectángulo"/>
          <p:cNvSpPr/>
          <p:nvPr/>
        </p:nvSpPr>
        <p:spPr>
          <a:xfrm>
            <a:off x="1782775" y="663079"/>
            <a:ext cx="5578450"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Créditos otorgados “Programa Casa Joven”.</a:t>
            </a:r>
            <a:endParaRPr lang="es-SV" sz="2400" dirty="0">
              <a:solidFill>
                <a:srgbClr val="081EEE"/>
              </a:solidFill>
              <a:effectLst>
                <a:outerShdw blurRad="38100" dist="38100" dir="2700000" algn="tl">
                  <a:srgbClr val="000000">
                    <a:alpha val="43137"/>
                  </a:srgbClr>
                </a:outerShdw>
              </a:effectLst>
              <a:latin typeface="+mj-lt"/>
              <a:ea typeface="+mj-ea"/>
              <a:cs typeface="+mj-cs"/>
            </a:endParaRPr>
          </a:p>
        </p:txBody>
      </p:sp>
      <p:graphicFrame>
        <p:nvGraphicFramePr>
          <p:cNvPr id="2" name="1 Tabla"/>
          <p:cNvGraphicFramePr>
            <a:graphicFrameLocks noGrp="1"/>
          </p:cNvGraphicFramePr>
          <p:nvPr>
            <p:extLst>
              <p:ext uri="{D42A27DB-BD31-4B8C-83A1-F6EECF244321}">
                <p14:modId xmlns:p14="http://schemas.microsoft.com/office/powerpoint/2010/main" val="3083859830"/>
              </p:ext>
            </p:extLst>
          </p:nvPr>
        </p:nvGraphicFramePr>
        <p:xfrm>
          <a:off x="2051721" y="1268759"/>
          <a:ext cx="4968550" cy="1728195"/>
        </p:xfrm>
        <a:graphic>
          <a:graphicData uri="http://schemas.openxmlformats.org/drawingml/2006/table">
            <a:tbl>
              <a:tblPr/>
              <a:tblGrid>
                <a:gridCol w="2458073"/>
                <a:gridCol w="1379163"/>
                <a:gridCol w="1131314"/>
              </a:tblGrid>
              <a:tr h="345639">
                <a:tc rowSpan="2">
                  <a:txBody>
                    <a:bodyPr/>
                    <a:lstStyle/>
                    <a:p>
                      <a:pPr algn="ctr" rtl="0" fontAlgn="ctr"/>
                      <a:r>
                        <a:rPr lang="es-SV" sz="1200" b="1" i="0" u="none" strike="noStrike" dirty="0">
                          <a:solidFill>
                            <a:srgbClr val="000000"/>
                          </a:solidFill>
                          <a:effectLst/>
                          <a:latin typeface="Calibri"/>
                        </a:rPr>
                        <a:t>RESULTADOS</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rtl="0" fontAlgn="ctr"/>
                      <a:r>
                        <a:rPr lang="es-SV" sz="1200" b="1" i="0" u="none" strike="noStrike" dirty="0" smtClean="0">
                          <a:solidFill>
                            <a:srgbClr val="000000"/>
                          </a:solidFill>
                          <a:effectLst/>
                          <a:latin typeface="Calibri"/>
                        </a:rPr>
                        <a:t>NOVIEMBRE </a:t>
                      </a:r>
                      <a:r>
                        <a:rPr lang="es-SV" sz="1200" b="1" i="0" u="none" strike="noStrike" dirty="0">
                          <a:solidFill>
                            <a:srgbClr val="000000"/>
                          </a:solidFill>
                          <a:effectLst/>
                          <a:latin typeface="Calibri"/>
                        </a:rPr>
                        <a:t>2014 - MAYO 2015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r>
              <a:tr h="345639">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45639">
                <a:tc>
                  <a:txBody>
                    <a:bodyPr/>
                    <a:lstStyle/>
                    <a:p>
                      <a:pPr algn="l" rtl="0" fontAlgn="ctr"/>
                      <a:r>
                        <a:rPr lang="es-SV" sz="1200" b="0" i="0" u="none" strike="noStrike" dirty="0">
                          <a:solidFill>
                            <a:srgbClr val="000000"/>
                          </a:solidFill>
                          <a:effectLst/>
                          <a:latin typeface="Calibri"/>
                        </a:rPr>
                        <a:t>VIVIENDA NUEVA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125</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$3.57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639">
                <a:tc>
                  <a:txBody>
                    <a:bodyPr/>
                    <a:lstStyle/>
                    <a:p>
                      <a:pPr algn="l" rtl="0" fontAlgn="ctr"/>
                      <a:r>
                        <a:rPr lang="es-SV" sz="1200" b="0" i="0" u="none" strike="noStrike" dirty="0">
                          <a:solidFill>
                            <a:srgbClr val="000000"/>
                          </a:solidFill>
                          <a:effectLst/>
                          <a:latin typeface="Calibri"/>
                        </a:rPr>
                        <a:t>VIVIENDA USADA</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388</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$5.66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639">
                <a:tc>
                  <a:txBody>
                    <a:bodyPr/>
                    <a:lstStyle/>
                    <a:p>
                      <a:pPr algn="ctr" rtl="0" fontAlgn="ctr"/>
                      <a:r>
                        <a:rPr lang="es-SV" sz="1200" b="1" i="0" u="none" strike="noStrike" dirty="0" smtClean="0">
                          <a:solidFill>
                            <a:srgbClr val="000000"/>
                          </a:solidFill>
                          <a:effectLst/>
                          <a:latin typeface="Calibri"/>
                        </a:rPr>
                        <a:t>JÓVENES BENEFICIADOS</a:t>
                      </a:r>
                      <a:endParaRPr lang="es-SV" sz="1200" b="1" i="0" u="none" strike="noStrike" dirty="0">
                        <a:solidFill>
                          <a:srgbClr val="000000"/>
                        </a:solidFill>
                        <a:effectLst/>
                        <a:latin typeface="Calibri"/>
                      </a:endParaRP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a:rPr>
                        <a:t>513</a:t>
                      </a: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200" b="1" i="0" u="none" strike="noStrike" dirty="0" smtClean="0">
                          <a:solidFill>
                            <a:srgbClr val="000000"/>
                          </a:solidFill>
                          <a:effectLst/>
                          <a:latin typeface="Calibri"/>
                        </a:rPr>
                        <a:t>$9.23</a:t>
                      </a:r>
                      <a:endParaRPr lang="es-SV" sz="1200" b="1" i="0" u="none" strike="noStrike" dirty="0">
                        <a:solidFill>
                          <a:srgbClr val="000000"/>
                        </a:solidFill>
                        <a:effectLst/>
                        <a:latin typeface="Calibri"/>
                      </a:endParaRPr>
                    </a:p>
                  </a:txBody>
                  <a:tcPr marL="36000" marR="36000" marT="86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graphicFrame>
        <p:nvGraphicFramePr>
          <p:cNvPr id="7" name="8 Gráfico"/>
          <p:cNvGraphicFramePr>
            <a:graphicFrameLocks/>
          </p:cNvGraphicFramePr>
          <p:nvPr>
            <p:extLst>
              <p:ext uri="{D42A27DB-BD31-4B8C-83A1-F6EECF244321}">
                <p14:modId xmlns:p14="http://schemas.microsoft.com/office/powerpoint/2010/main" val="2473490025"/>
              </p:ext>
            </p:extLst>
          </p:nvPr>
        </p:nvGraphicFramePr>
        <p:xfrm>
          <a:off x="2519275" y="3140968"/>
          <a:ext cx="4105450" cy="2508491"/>
        </p:xfrm>
        <a:graphic>
          <a:graphicData uri="http://schemas.openxmlformats.org/drawingml/2006/chart">
            <c:chart xmlns:c="http://schemas.openxmlformats.org/drawingml/2006/chart" xmlns:r="http://schemas.openxmlformats.org/officeDocument/2006/relationships" r:id="rId2"/>
          </a:graphicData>
        </a:graphic>
      </p:graphicFrame>
      <p:sp>
        <p:nvSpPr>
          <p:cNvPr id="8" name="2 CuadroTexto"/>
          <p:cNvSpPr txBox="1"/>
          <p:nvPr/>
        </p:nvSpPr>
        <p:spPr>
          <a:xfrm>
            <a:off x="1021822" y="5949280"/>
            <a:ext cx="7100356"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lgn="just">
              <a:buFont typeface="Arial" pitchFamily="34" charset="0"/>
              <a:buChar char="•"/>
            </a:pPr>
            <a:r>
              <a:rPr lang="es-SV" sz="1400" dirty="0"/>
              <a:t>En el período</a:t>
            </a:r>
            <a:r>
              <a:rPr lang="es-SV" sz="1400" baseline="0" dirty="0"/>
              <a:t> </a:t>
            </a:r>
            <a:r>
              <a:rPr lang="es-SV" sz="1400" baseline="0" dirty="0" smtClean="0"/>
              <a:t>Noviembre </a:t>
            </a:r>
            <a:r>
              <a:rPr lang="es-SV" sz="1400" baseline="0" dirty="0"/>
              <a:t>2014 - mayo 2015, se otorgaron </a:t>
            </a:r>
            <a:r>
              <a:rPr lang="es-SV" sz="1400" b="1" baseline="0" dirty="0">
                <a:solidFill>
                  <a:srgbClr val="0070C0"/>
                </a:solidFill>
              </a:rPr>
              <a:t>513</a:t>
            </a:r>
            <a:r>
              <a:rPr lang="es-SV" sz="1400" baseline="0" dirty="0"/>
              <a:t> </a:t>
            </a:r>
            <a:r>
              <a:rPr lang="es-SV" sz="1400" b="1" baseline="0" dirty="0">
                <a:solidFill>
                  <a:srgbClr val="0070C0"/>
                </a:solidFill>
              </a:rPr>
              <a:t>créditos</a:t>
            </a:r>
            <a:r>
              <a:rPr lang="es-SV" sz="1400" baseline="0" dirty="0"/>
              <a:t> por </a:t>
            </a:r>
            <a:r>
              <a:rPr lang="es-SV" sz="1400" b="1" baseline="0" dirty="0">
                <a:solidFill>
                  <a:srgbClr val="0070C0"/>
                </a:solidFill>
              </a:rPr>
              <a:t>$</a:t>
            </a:r>
            <a:r>
              <a:rPr lang="es-SV" sz="1400" b="1" baseline="0" dirty="0" smtClean="0">
                <a:solidFill>
                  <a:srgbClr val="0070C0"/>
                </a:solidFill>
              </a:rPr>
              <a:t>9.23 </a:t>
            </a:r>
            <a:r>
              <a:rPr lang="es-SV" sz="1400" b="1" baseline="0" dirty="0">
                <a:solidFill>
                  <a:srgbClr val="0070C0"/>
                </a:solidFill>
              </a:rPr>
              <a:t>millones</a:t>
            </a:r>
            <a:r>
              <a:rPr lang="es-SV" sz="1400" baseline="0" dirty="0"/>
              <a:t>, a jóvenes que pudieron obtener su primera vivienda por medio de un crédito con el FSV. </a:t>
            </a:r>
            <a:endParaRPr lang="es-SV" sz="1400" dirty="0"/>
          </a:p>
        </p:txBody>
      </p:sp>
    </p:spTree>
    <p:extLst>
      <p:ext uri="{BB962C8B-B14F-4D97-AF65-F5344CB8AC3E}">
        <p14:creationId xmlns:p14="http://schemas.microsoft.com/office/powerpoint/2010/main" val="503506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1520" y="1204894"/>
            <a:ext cx="4572000" cy="830997"/>
          </a:xfrm>
          <a:prstGeom prst="rect">
            <a:avLst/>
          </a:prstGeom>
        </p:spPr>
        <p:txBody>
          <a:bodyPr>
            <a:spAutoFit/>
          </a:bodyPr>
          <a:lstStyle/>
          <a:p>
            <a:pPr marL="361950" indent="-361950"/>
            <a:r>
              <a:rPr lang="es-SV" sz="2400" dirty="0">
                <a:solidFill>
                  <a:srgbClr val="081EEE"/>
                </a:solidFill>
                <a:effectLst>
                  <a:outerShdw blurRad="38100" dist="38100" dir="2700000" algn="tl">
                    <a:srgbClr val="000000">
                      <a:alpha val="43137"/>
                    </a:srgbClr>
                  </a:outerShdw>
                </a:effectLst>
              </a:rPr>
              <a:t>v</a:t>
            </a:r>
            <a:r>
              <a:rPr lang="es-SV" sz="2400" dirty="0" smtClean="0">
                <a:solidFill>
                  <a:srgbClr val="081EEE"/>
                </a:solidFill>
                <a:effectLst>
                  <a:outerShdw blurRad="38100" dist="38100" dir="2700000" algn="tl">
                    <a:srgbClr val="000000">
                      <a:alpha val="43137"/>
                    </a:srgbClr>
                  </a:outerShdw>
                </a:effectLst>
              </a:rPr>
              <a:t>i. Nueva línea de </a:t>
            </a:r>
            <a:r>
              <a:rPr lang="es-SV" sz="2400" dirty="0">
                <a:solidFill>
                  <a:srgbClr val="081EEE"/>
                </a:solidFill>
                <a:effectLst>
                  <a:outerShdw blurRad="38100" dist="38100" dir="2700000" algn="tl">
                    <a:srgbClr val="000000">
                      <a:alpha val="43137"/>
                    </a:srgbClr>
                  </a:outerShdw>
                </a:effectLst>
              </a:rPr>
              <a:t>financiamiento Compra de lote urbano </a:t>
            </a:r>
          </a:p>
        </p:txBody>
      </p:sp>
      <p:sp>
        <p:nvSpPr>
          <p:cNvPr id="3" name="2 CuadroTexto"/>
          <p:cNvSpPr txBox="1"/>
          <p:nvPr/>
        </p:nvSpPr>
        <p:spPr>
          <a:xfrm>
            <a:off x="755576" y="2204864"/>
            <a:ext cx="4350766" cy="1646605"/>
          </a:xfrm>
          <a:prstGeom prst="rect">
            <a:avLst/>
          </a:prstGeom>
          <a:noFill/>
        </p:spPr>
        <p:txBody>
          <a:bodyPr wrap="square" rtlCol="0">
            <a:spAutoFit/>
          </a:bodyPr>
          <a:lstStyle/>
          <a:p>
            <a:pPr algn="just">
              <a:spcAft>
                <a:spcPts val="600"/>
              </a:spcAft>
            </a:pPr>
            <a:r>
              <a:rPr lang="es-SV" sz="1600" dirty="0" smtClean="0">
                <a:latin typeface="+mj-lt"/>
              </a:rPr>
              <a:t>Con el propósito de favorecer a mas salvadoreños el FSV cuenta con una nueva línea de crédito denominada </a:t>
            </a:r>
            <a:r>
              <a:rPr lang="es-SV" sz="1600" dirty="0">
                <a:latin typeface="+mj-lt"/>
              </a:rPr>
              <a:t>“Compra de Lote Urbano</a:t>
            </a:r>
            <a:r>
              <a:rPr lang="es-SV" sz="1600" dirty="0" smtClean="0">
                <a:latin typeface="+mj-lt"/>
              </a:rPr>
              <a:t>” para un valor de hasta US$50.000.00.</a:t>
            </a:r>
          </a:p>
          <a:p>
            <a:pPr algn="just">
              <a:spcAft>
                <a:spcPts val="600"/>
              </a:spcAft>
            </a:pPr>
            <a:r>
              <a:rPr lang="es-SV" sz="1600" dirty="0" smtClean="0">
                <a:latin typeface="+mj-lt"/>
              </a:rPr>
              <a:t>Las </a:t>
            </a:r>
            <a:r>
              <a:rPr lang="es-SV" sz="1600" dirty="0">
                <a:latin typeface="+mj-lt"/>
              </a:rPr>
              <a:t>condiciones de crédito para para esta línea financiera son: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457196"/>
            <a:ext cx="3312368" cy="43967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8 Tabla"/>
          <p:cNvGraphicFramePr>
            <a:graphicFrameLocks noGrp="1"/>
          </p:cNvGraphicFramePr>
          <p:nvPr>
            <p:extLst>
              <p:ext uri="{D42A27DB-BD31-4B8C-83A1-F6EECF244321}">
                <p14:modId xmlns:p14="http://schemas.microsoft.com/office/powerpoint/2010/main" val="3801594918"/>
              </p:ext>
            </p:extLst>
          </p:nvPr>
        </p:nvGraphicFramePr>
        <p:xfrm>
          <a:off x="659594" y="4149081"/>
          <a:ext cx="4446748" cy="1704889"/>
        </p:xfrm>
        <a:graphic>
          <a:graphicData uri="http://schemas.openxmlformats.org/drawingml/2006/table">
            <a:tbl>
              <a:tblPr firstRow="1" bandRow="1">
                <a:tableStyleId>{BC89EF96-8CEA-46FF-86C4-4CE0E7609802}</a:tableStyleId>
              </a:tblPr>
              <a:tblGrid>
                <a:gridCol w="1939900"/>
                <a:gridCol w="980352"/>
                <a:gridCol w="1526496"/>
              </a:tblGrid>
              <a:tr h="616663">
                <a:tc>
                  <a:txBody>
                    <a:bodyPr/>
                    <a:lstStyle/>
                    <a:p>
                      <a:r>
                        <a:rPr lang="es-SV" sz="1400" dirty="0" smtClean="0"/>
                        <a:t>Condiciones Crediticias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s-SV" sz="1400" dirty="0" smtClean="0"/>
                        <a:t>Sector Formal</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s-SV" sz="1400" dirty="0" smtClean="0"/>
                        <a:t>Sector de Ingresos Variables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62742">
                <a:tc>
                  <a:txBody>
                    <a:bodyPr/>
                    <a:lstStyle/>
                    <a:p>
                      <a:r>
                        <a:rPr lang="es-SV" sz="1400" b="1" dirty="0" smtClean="0"/>
                        <a:t>Tasa de Interés</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SV" sz="1400" dirty="0" smtClean="0"/>
                        <a:t>9.0%</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SV" sz="1400" dirty="0" smtClean="0"/>
                        <a:t>10.5</a:t>
                      </a:r>
                      <a:r>
                        <a:rPr lang="es-SV" sz="1400" baseline="0" dirty="0" smtClean="0"/>
                        <a:t>%</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2742">
                <a:tc>
                  <a:txBody>
                    <a:bodyPr/>
                    <a:lstStyle/>
                    <a:p>
                      <a:r>
                        <a:rPr lang="es-SV" sz="1400" b="1" dirty="0" smtClean="0"/>
                        <a:t>Prima </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s-SV" sz="1400" dirty="0" smtClean="0"/>
                        <a:t>10.0%</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s-SV" sz="1400" dirty="0"/>
                    </a:p>
                  </a:txBody>
                  <a:tcPr anchor="ctr"/>
                </a:tc>
              </a:tr>
              <a:tr h="362742">
                <a:tc>
                  <a:txBody>
                    <a:bodyPr/>
                    <a:lstStyle/>
                    <a:p>
                      <a:r>
                        <a:rPr lang="es-SV" sz="1400" b="1" dirty="0" smtClean="0"/>
                        <a:t>Plazo</a:t>
                      </a:r>
                      <a:endParaRPr lang="es-SV"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SV" sz="1400" dirty="0" smtClean="0"/>
                        <a:t>25 años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SV" sz="1400" dirty="0" smtClean="0"/>
                        <a:t>15 años</a:t>
                      </a:r>
                      <a:endParaRPr lang="es-SV"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3 Marcador de número de diapositiva"/>
          <p:cNvSpPr>
            <a:spLocks noGrp="1"/>
          </p:cNvSpPr>
          <p:nvPr>
            <p:ph type="sldNum" sz="quarter" idx="12"/>
          </p:nvPr>
        </p:nvSpPr>
        <p:spPr/>
        <p:txBody>
          <a:bodyPr/>
          <a:lstStyle/>
          <a:p>
            <a:fld id="{A3C4D9F3-FC74-4149-9C9C-C039E71FC534}" type="slidenum">
              <a:rPr lang="es-SV" smtClean="0"/>
              <a:t>23</a:t>
            </a:fld>
            <a:endParaRPr lang="es-SV" dirty="0"/>
          </a:p>
        </p:txBody>
      </p:sp>
      <p:sp>
        <p:nvSpPr>
          <p:cNvPr id="2" name="1 Título"/>
          <p:cNvSpPr>
            <a:spLocks noGrp="1"/>
          </p:cNvSpPr>
          <p:nvPr>
            <p:ph type="title"/>
          </p:nvPr>
        </p:nvSpPr>
        <p:spPr>
          <a:xfrm>
            <a:off x="1624445" y="-27384"/>
            <a:ext cx="6192688" cy="1143000"/>
          </a:xfrm>
        </p:spPr>
        <p:txBody>
          <a:bodyPr/>
          <a:lstStyle/>
          <a:p>
            <a:r>
              <a:rPr lang="es-SV" b="1" dirty="0" smtClean="0"/>
              <a:t>5. </a:t>
            </a:r>
            <a:r>
              <a:rPr lang="es-SV" b="1" dirty="0"/>
              <a:t>MEJORAS EN EL OTORGAMIENTO DE CREDITOS.</a:t>
            </a:r>
            <a:endParaRPr lang="es-SV" dirty="0"/>
          </a:p>
        </p:txBody>
      </p:sp>
    </p:spTree>
    <p:extLst>
      <p:ext uri="{BB962C8B-B14F-4D97-AF65-F5344CB8AC3E}">
        <p14:creationId xmlns:p14="http://schemas.microsoft.com/office/powerpoint/2010/main" val="1382040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24</a:t>
            </a:fld>
            <a:endParaRPr lang="es-SV" dirty="0"/>
          </a:p>
        </p:txBody>
      </p:sp>
      <p:sp>
        <p:nvSpPr>
          <p:cNvPr id="9" name="8 Rectángulo"/>
          <p:cNvSpPr/>
          <p:nvPr/>
        </p:nvSpPr>
        <p:spPr>
          <a:xfrm>
            <a:off x="251520" y="1013827"/>
            <a:ext cx="7920880"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vii. Sistema de Ahorro y Financiamiento Habitacional (SAFH).</a:t>
            </a:r>
          </a:p>
        </p:txBody>
      </p:sp>
      <p:sp>
        <p:nvSpPr>
          <p:cNvPr id="5" name="7 Marcador de contenido"/>
          <p:cNvSpPr txBox="1">
            <a:spLocks/>
          </p:cNvSpPr>
          <p:nvPr/>
        </p:nvSpPr>
        <p:spPr bwMode="auto">
          <a:xfrm>
            <a:off x="755576" y="1556792"/>
            <a:ext cx="4680520" cy="5040560"/>
          </a:xfrm>
          <a:prstGeom prst="rect">
            <a:avLst/>
          </a:prstGeom>
          <a:noFill/>
          <a:ln w="9525">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indent="-368300" algn="just">
              <a:spcAft>
                <a:spcPts val="600"/>
              </a:spcAft>
              <a:defRPr/>
            </a:pPr>
            <a:r>
              <a:rPr lang="es-SV" sz="1600" kern="0" dirty="0" smtClean="0">
                <a:solidFill>
                  <a:sysClr val="windowText" lastClr="000000"/>
                </a:solidFill>
                <a:latin typeface="Calibri" pitchFamily="34" charset="0"/>
                <a:cs typeface="Calibri" pitchFamily="34" charset="0"/>
              </a:rPr>
              <a:t>Este programa se ejecuta en coordinación con el Viceministerio </a:t>
            </a:r>
            <a:r>
              <a:rPr lang="es-SV" sz="1600" kern="0" dirty="0">
                <a:solidFill>
                  <a:sysClr val="windowText" lastClr="000000"/>
                </a:solidFill>
                <a:latin typeface="Calibri" pitchFamily="34" charset="0"/>
                <a:cs typeface="Calibri" pitchFamily="34" charset="0"/>
              </a:rPr>
              <a:t>de </a:t>
            </a:r>
            <a:r>
              <a:rPr lang="es-SV" sz="1600" kern="0" dirty="0" smtClean="0">
                <a:solidFill>
                  <a:sysClr val="windowText" lastClr="000000"/>
                </a:solidFill>
                <a:latin typeface="Calibri" pitchFamily="34" charset="0"/>
                <a:cs typeface="Calibri" pitchFamily="34" charset="0"/>
              </a:rPr>
              <a:t>Vivienda y Desarrollo Urbano (VMVDU); iniciando operaciones el 6 de noviembre de 2014.</a:t>
            </a:r>
          </a:p>
          <a:p>
            <a:pPr algn="just">
              <a:spcAft>
                <a:spcPts val="600"/>
              </a:spcAft>
              <a:defRPr/>
            </a:pPr>
            <a:r>
              <a:rPr lang="es-SV" sz="1600" kern="0" dirty="0" smtClean="0">
                <a:solidFill>
                  <a:sysClr val="windowText" lastClr="000000"/>
                </a:solidFill>
                <a:latin typeface="Calibri" pitchFamily="34" charset="0"/>
                <a:cs typeface="Calibri" pitchFamily="34" charset="0"/>
              </a:rPr>
              <a:t>Consistiendo en </a:t>
            </a:r>
            <a:r>
              <a:rPr lang="es-SV" sz="1600" kern="0" dirty="0">
                <a:solidFill>
                  <a:sysClr val="windowText" lastClr="000000"/>
                </a:solidFill>
                <a:latin typeface="Calibri" pitchFamily="34" charset="0"/>
                <a:cs typeface="Calibri" pitchFamily="34" charset="0"/>
              </a:rPr>
              <a:t>complementar el ahorro familiar y el crédito hipotecario del Fondo Social para la Vivienda con un subsidio otorgado por el Fondo Nacional de Vivienda Popular (FONAVIPO) con el objetivo de reducir el déficit habitacional en familias con ingresos de 2 a 4 salarios mínimos, </a:t>
            </a:r>
            <a:r>
              <a:rPr lang="es-SV" sz="1600" kern="0" dirty="0" smtClean="0">
                <a:solidFill>
                  <a:sysClr val="windowText" lastClr="000000"/>
                </a:solidFill>
                <a:latin typeface="Calibri" pitchFamily="34" charset="0"/>
                <a:cs typeface="Calibri" pitchFamily="34" charset="0"/>
              </a:rPr>
              <a:t>priorizando:</a:t>
            </a:r>
          </a:p>
          <a:p>
            <a:pPr marL="285750" indent="-285750" algn="just">
              <a:buFont typeface="Arial" pitchFamily="34" charset="0"/>
              <a:buChar char="•"/>
              <a:defRPr/>
            </a:pPr>
            <a:r>
              <a:rPr lang="es-SV" sz="1600" kern="0" dirty="0" smtClean="0">
                <a:solidFill>
                  <a:sysClr val="windowText" lastClr="000000"/>
                </a:solidFill>
                <a:latin typeface="Calibri" pitchFamily="34" charset="0"/>
                <a:cs typeface="Calibri" pitchFamily="34" charset="0"/>
              </a:rPr>
              <a:t>Mujer </a:t>
            </a:r>
            <a:r>
              <a:rPr lang="es-SV" sz="1600" kern="0" dirty="0">
                <a:solidFill>
                  <a:sysClr val="windowText" lastClr="000000"/>
                </a:solidFill>
                <a:latin typeface="Calibri" pitchFamily="34" charset="0"/>
                <a:cs typeface="Calibri" pitchFamily="34" charset="0"/>
              </a:rPr>
              <a:t>jefa de familia, </a:t>
            </a:r>
            <a:endParaRPr lang="es-SV" sz="1600" kern="0" dirty="0" smtClean="0">
              <a:solidFill>
                <a:sysClr val="windowText" lastClr="000000"/>
              </a:solidFill>
              <a:latin typeface="Calibri" pitchFamily="34" charset="0"/>
              <a:cs typeface="Calibri" pitchFamily="34" charset="0"/>
            </a:endParaRPr>
          </a:p>
          <a:p>
            <a:pPr marL="285750" indent="-285750" algn="just">
              <a:buFont typeface="Arial" pitchFamily="34" charset="0"/>
              <a:buChar char="•"/>
              <a:defRPr/>
            </a:pPr>
            <a:r>
              <a:rPr lang="es-SV" sz="1600" kern="0" dirty="0" smtClean="0">
                <a:solidFill>
                  <a:sysClr val="windowText" lastClr="000000"/>
                </a:solidFill>
                <a:latin typeface="Calibri" pitchFamily="34" charset="0"/>
                <a:cs typeface="Calibri" pitchFamily="34" charset="0"/>
              </a:rPr>
              <a:t>Personas </a:t>
            </a:r>
            <a:r>
              <a:rPr lang="es-SV" sz="1600" kern="0" dirty="0">
                <a:solidFill>
                  <a:sysClr val="windowText" lastClr="000000"/>
                </a:solidFill>
                <a:latin typeface="Calibri" pitchFamily="34" charset="0"/>
                <a:cs typeface="Calibri" pitchFamily="34" charset="0"/>
              </a:rPr>
              <a:t>de la tercera edad, </a:t>
            </a:r>
            <a:endParaRPr lang="es-SV" sz="1600" kern="0" dirty="0" smtClean="0">
              <a:solidFill>
                <a:sysClr val="windowText" lastClr="000000"/>
              </a:solidFill>
              <a:latin typeface="Calibri" pitchFamily="34" charset="0"/>
              <a:cs typeface="Calibri" pitchFamily="34" charset="0"/>
            </a:endParaRPr>
          </a:p>
          <a:p>
            <a:pPr marL="285750" indent="-285750" algn="just">
              <a:buFont typeface="Arial" pitchFamily="34" charset="0"/>
              <a:buChar char="•"/>
              <a:defRPr/>
            </a:pPr>
            <a:r>
              <a:rPr lang="es-SV" sz="1600" kern="0" dirty="0" smtClean="0">
                <a:solidFill>
                  <a:sysClr val="windowText" lastClr="000000"/>
                </a:solidFill>
                <a:latin typeface="Calibri" pitchFamily="34" charset="0"/>
                <a:cs typeface="Calibri" pitchFamily="34" charset="0"/>
              </a:rPr>
              <a:t>Personas </a:t>
            </a:r>
            <a:r>
              <a:rPr lang="es-SV" sz="1600" kern="0" dirty="0">
                <a:solidFill>
                  <a:sysClr val="windowText" lastClr="000000"/>
                </a:solidFill>
                <a:latin typeface="Calibri" pitchFamily="34" charset="0"/>
                <a:cs typeface="Calibri" pitchFamily="34" charset="0"/>
              </a:rPr>
              <a:t>con discapacidad, </a:t>
            </a:r>
            <a:endParaRPr lang="es-SV" sz="1600" kern="0" dirty="0" smtClean="0">
              <a:solidFill>
                <a:sysClr val="windowText" lastClr="000000"/>
              </a:solidFill>
              <a:latin typeface="Calibri" pitchFamily="34" charset="0"/>
              <a:cs typeface="Calibri" pitchFamily="34" charset="0"/>
            </a:endParaRPr>
          </a:p>
          <a:p>
            <a:pPr marL="285750" indent="-285750" algn="just">
              <a:buFont typeface="Arial" pitchFamily="34" charset="0"/>
              <a:buChar char="•"/>
              <a:defRPr/>
            </a:pPr>
            <a:r>
              <a:rPr lang="es-SV" sz="1600" kern="0" dirty="0" smtClean="0">
                <a:solidFill>
                  <a:sysClr val="windowText" lastClr="000000"/>
                </a:solidFill>
                <a:latin typeface="Calibri" pitchFamily="34" charset="0"/>
                <a:cs typeface="Calibri" pitchFamily="34" charset="0"/>
              </a:rPr>
              <a:t>Condición </a:t>
            </a:r>
            <a:r>
              <a:rPr lang="es-SV" sz="1600" kern="0" dirty="0">
                <a:solidFill>
                  <a:sysClr val="windowText" lastClr="000000"/>
                </a:solidFill>
                <a:latin typeface="Calibri" pitchFamily="34" charset="0"/>
                <a:cs typeface="Calibri" pitchFamily="34" charset="0"/>
              </a:rPr>
              <a:t>de dependencia (Hogares con mayor número de miembros con dependencia económica). </a:t>
            </a:r>
            <a:endParaRPr lang="es-SV" sz="1600" kern="0" dirty="0" smtClean="0">
              <a:solidFill>
                <a:sysClr val="windowText" lastClr="000000"/>
              </a:solidFill>
              <a:latin typeface="Calibri" pitchFamily="34" charset="0"/>
              <a:cs typeface="Calibri" pitchFamily="34" charset="0"/>
            </a:endParaRPr>
          </a:p>
          <a:p>
            <a:pPr algn="just">
              <a:defRPr/>
            </a:pPr>
            <a:endParaRPr lang="es-SV" sz="1600" kern="0" dirty="0" smtClean="0">
              <a:solidFill>
                <a:sysClr val="windowText" lastClr="000000"/>
              </a:solidFill>
              <a:latin typeface="Calibri" pitchFamily="34" charset="0"/>
              <a:cs typeface="Calibri" pitchFamily="34" charset="0"/>
            </a:endParaRPr>
          </a:p>
        </p:txBody>
      </p:sp>
      <p:sp>
        <p:nvSpPr>
          <p:cNvPr id="11" name="1 Título"/>
          <p:cNvSpPr>
            <a:spLocks noGrp="1"/>
          </p:cNvSpPr>
          <p:nvPr>
            <p:ph type="title"/>
          </p:nvPr>
        </p:nvSpPr>
        <p:spPr>
          <a:xfrm>
            <a:off x="1619672" y="-27384"/>
            <a:ext cx="6192688" cy="1143000"/>
          </a:xfrm>
        </p:spPr>
        <p:txBody>
          <a:bodyPr/>
          <a:lstStyle/>
          <a:p>
            <a:r>
              <a:rPr lang="es-SV" b="1" dirty="0" smtClean="0"/>
              <a:t>5. MEJORAS EN </a:t>
            </a:r>
            <a:r>
              <a:rPr lang="es-SV" b="1" dirty="0"/>
              <a:t>EL OTORGAMIENTO DE CREDITOS.</a:t>
            </a:r>
            <a:endParaRPr lang="es-SV"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13584"/>
            <a:ext cx="3240360" cy="32403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3 Rectángulo"/>
          <p:cNvSpPr/>
          <p:nvPr/>
        </p:nvSpPr>
        <p:spPr>
          <a:xfrm>
            <a:off x="755576" y="5733256"/>
            <a:ext cx="7855106" cy="584775"/>
          </a:xfrm>
          <a:prstGeom prst="rect">
            <a:avLst/>
          </a:prstGeom>
        </p:spPr>
        <p:txBody>
          <a:bodyPr wrap="square">
            <a:spAutoFit/>
          </a:bodyPr>
          <a:lstStyle/>
          <a:p>
            <a:pPr algn="just"/>
            <a:r>
              <a:rPr lang="es-SV" sz="1600" kern="0" dirty="0">
                <a:solidFill>
                  <a:sysClr val="windowText" lastClr="000000"/>
                </a:solidFill>
                <a:latin typeface="Calibri" pitchFamily="34" charset="0"/>
                <a:cs typeface="Calibri" pitchFamily="34" charset="0"/>
              </a:rPr>
              <a:t>Por medio de este programa, al mes de mayo 2015 se han otorgado </a:t>
            </a:r>
            <a:r>
              <a:rPr lang="es-SV" sz="1600" b="1" kern="0" dirty="0">
                <a:solidFill>
                  <a:sysClr val="windowText" lastClr="000000"/>
                </a:solidFill>
                <a:latin typeface="Calibri" pitchFamily="34" charset="0"/>
                <a:cs typeface="Calibri" pitchFamily="34" charset="0"/>
              </a:rPr>
              <a:t>69  </a:t>
            </a:r>
            <a:r>
              <a:rPr lang="es-SV" sz="1600" kern="0" dirty="0">
                <a:solidFill>
                  <a:sysClr val="windowText" lastClr="000000"/>
                </a:solidFill>
                <a:latin typeface="Calibri" pitchFamily="34" charset="0"/>
                <a:cs typeface="Calibri" pitchFamily="34" charset="0"/>
              </a:rPr>
              <a:t>créditos para adquisición de vivienda nueva por un monto de </a:t>
            </a:r>
            <a:r>
              <a:rPr lang="es-SV" sz="1600" b="1" kern="0" dirty="0" smtClean="0">
                <a:solidFill>
                  <a:sysClr val="windowText" lastClr="000000"/>
                </a:solidFill>
                <a:latin typeface="Calibri" pitchFamily="34" charset="0"/>
                <a:cs typeface="Calibri" pitchFamily="34" charset="0"/>
              </a:rPr>
              <a:t>$0.86 </a:t>
            </a:r>
            <a:r>
              <a:rPr lang="es-SV" sz="1600" kern="0" dirty="0">
                <a:solidFill>
                  <a:sysClr val="windowText" lastClr="000000"/>
                </a:solidFill>
                <a:latin typeface="Calibri" pitchFamily="34" charset="0"/>
                <a:cs typeface="Calibri" pitchFamily="34" charset="0"/>
              </a:rPr>
              <a:t>millones. </a:t>
            </a:r>
          </a:p>
        </p:txBody>
      </p:sp>
    </p:spTree>
    <p:extLst>
      <p:ext uri="{BB962C8B-B14F-4D97-AF65-F5344CB8AC3E}">
        <p14:creationId xmlns:p14="http://schemas.microsoft.com/office/powerpoint/2010/main" val="2709986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25</a:t>
            </a:fld>
            <a:endParaRPr lang="es-SV" dirty="0"/>
          </a:p>
        </p:txBody>
      </p:sp>
      <p:sp>
        <p:nvSpPr>
          <p:cNvPr id="6" name="5 Título"/>
          <p:cNvSpPr>
            <a:spLocks noGrp="1"/>
          </p:cNvSpPr>
          <p:nvPr>
            <p:ph type="title"/>
          </p:nvPr>
        </p:nvSpPr>
        <p:spPr>
          <a:xfrm>
            <a:off x="1259632" y="0"/>
            <a:ext cx="6624736" cy="1143000"/>
          </a:xfrm>
        </p:spPr>
        <p:txBody>
          <a:bodyPr>
            <a:noAutofit/>
          </a:bodyPr>
          <a:lstStyle/>
          <a:p>
            <a:r>
              <a:rPr lang="es-SV" b="1" dirty="0" smtClean="0"/>
              <a:t>6. MODERNIZACIÓN Y DESCENTRALIZACIÓN DE SERVICIOS.</a:t>
            </a:r>
            <a:endParaRPr lang="es-SV" b="1" dirty="0"/>
          </a:p>
        </p:txBody>
      </p:sp>
      <p:sp>
        <p:nvSpPr>
          <p:cNvPr id="4" name="3 Rectángulo"/>
          <p:cNvSpPr/>
          <p:nvPr/>
        </p:nvSpPr>
        <p:spPr>
          <a:xfrm>
            <a:off x="755576" y="1700808"/>
            <a:ext cx="3312368" cy="3939540"/>
          </a:xfrm>
          <a:prstGeom prst="rect">
            <a:avLst/>
          </a:prstGeom>
        </p:spPr>
        <p:txBody>
          <a:bodyPr wrap="square">
            <a:spAutoFit/>
          </a:bodyPr>
          <a:lstStyle/>
          <a:p>
            <a:pPr algn="just">
              <a:spcAft>
                <a:spcPts val="600"/>
              </a:spcAft>
            </a:pPr>
            <a:r>
              <a:rPr lang="es-SV" sz="1600" dirty="0" smtClean="0"/>
              <a:t>Para brindar una mayor atención </a:t>
            </a:r>
            <a:r>
              <a:rPr lang="es-SV" sz="1600" dirty="0"/>
              <a:t>a familias de ingresos medios, </a:t>
            </a:r>
            <a:r>
              <a:rPr lang="es-SV" sz="1600" dirty="0" smtClean="0"/>
              <a:t>se establecerá una nueva sucursal en la zona del Paseo General Escalón. </a:t>
            </a:r>
          </a:p>
          <a:p>
            <a:pPr algn="just">
              <a:spcAft>
                <a:spcPts val="600"/>
              </a:spcAft>
            </a:pPr>
            <a:r>
              <a:rPr lang="es-SV" sz="1600" dirty="0" smtClean="0"/>
              <a:t>Donde se contará con instalaciones modernas para que los </a:t>
            </a:r>
            <a:r>
              <a:rPr lang="es-SV" sz="1600" dirty="0"/>
              <a:t>clientes </a:t>
            </a:r>
            <a:r>
              <a:rPr lang="es-SV" sz="1600" dirty="0" smtClean="0"/>
              <a:t>puedan realizar </a:t>
            </a:r>
            <a:r>
              <a:rPr lang="es-SV" sz="1600" dirty="0"/>
              <a:t>consultas y </a:t>
            </a:r>
            <a:r>
              <a:rPr lang="es-SV" sz="1600" dirty="0" smtClean="0"/>
              <a:t>trámites con rapidez y con criterios de optimización  tales como:</a:t>
            </a:r>
          </a:p>
          <a:p>
            <a:pPr marL="174625" lvl="1" indent="-174625" algn="just">
              <a:buClr>
                <a:srgbClr val="0070C0"/>
              </a:buClr>
              <a:buFont typeface="Arial" pitchFamily="34" charset="0"/>
              <a:buChar char="•"/>
            </a:pPr>
            <a:r>
              <a:rPr lang="es-SV" sz="1600" dirty="0" smtClean="0"/>
              <a:t>Atención personalizada.</a:t>
            </a:r>
            <a:endParaRPr lang="es-SV" sz="1600" dirty="0"/>
          </a:p>
          <a:p>
            <a:pPr marL="174625" lvl="1" indent="-174625" algn="just">
              <a:buClr>
                <a:srgbClr val="0070C0"/>
              </a:buClr>
              <a:buFont typeface="Arial" pitchFamily="34" charset="0"/>
              <a:buChar char="•"/>
            </a:pPr>
            <a:r>
              <a:rPr lang="es-SV" sz="1600" dirty="0" smtClean="0"/>
              <a:t>Accesibilidad.</a:t>
            </a:r>
          </a:p>
          <a:p>
            <a:pPr marL="174625" lvl="1" indent="-174625" algn="just">
              <a:buClr>
                <a:srgbClr val="0070C0"/>
              </a:buClr>
              <a:buFont typeface="Arial" pitchFamily="34" charset="0"/>
              <a:buChar char="•"/>
            </a:pPr>
            <a:r>
              <a:rPr lang="es-SV" sz="1600" dirty="0" smtClean="0"/>
              <a:t>Mayor </a:t>
            </a:r>
            <a:r>
              <a:rPr lang="es-SV" sz="1600" dirty="0"/>
              <a:t>comodidad.</a:t>
            </a:r>
          </a:p>
          <a:p>
            <a:pPr marL="174625" lvl="1" indent="-174625" algn="just">
              <a:spcAft>
                <a:spcPts val="600"/>
              </a:spcAft>
              <a:buClr>
                <a:srgbClr val="0070C0"/>
              </a:buClr>
              <a:buFont typeface="Arial" pitchFamily="34" charset="0"/>
              <a:buChar char="•"/>
            </a:pPr>
            <a:r>
              <a:rPr lang="es-SV" sz="1600" dirty="0" smtClean="0"/>
              <a:t>Facilitar el tramite de </a:t>
            </a:r>
            <a:r>
              <a:rPr lang="es-SV" sz="1600" dirty="0"/>
              <a:t>financiamiento para las familias de ingresos medios</a:t>
            </a:r>
            <a:r>
              <a:rPr lang="es-SV" sz="1600" dirty="0" smtClean="0"/>
              <a:t>.</a:t>
            </a:r>
            <a:r>
              <a:rPr lang="es-SV" sz="1600" dirty="0"/>
              <a:t> </a:t>
            </a:r>
            <a:endParaRPr lang="es-SV" sz="1600" dirty="0" smtClean="0"/>
          </a:p>
        </p:txBody>
      </p:sp>
      <p:sp>
        <p:nvSpPr>
          <p:cNvPr id="7" name="6 Rectángulo"/>
          <p:cNvSpPr/>
          <p:nvPr/>
        </p:nvSpPr>
        <p:spPr>
          <a:xfrm>
            <a:off x="371805" y="1124744"/>
            <a:ext cx="5784371"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rPr>
              <a:t>i. </a:t>
            </a:r>
            <a:r>
              <a:rPr lang="es-SV" sz="2400" dirty="0">
                <a:solidFill>
                  <a:srgbClr val="081EEE"/>
                </a:solidFill>
                <a:effectLst>
                  <a:outerShdw blurRad="38100" dist="38100" dir="2700000" algn="tl">
                    <a:srgbClr val="000000">
                      <a:alpha val="43137"/>
                    </a:srgbClr>
                  </a:outerShdw>
                </a:effectLst>
              </a:rPr>
              <a:t>Establecimiento de nueva </a:t>
            </a:r>
            <a:r>
              <a:rPr lang="es-SV" sz="2400" dirty="0" smtClean="0">
                <a:solidFill>
                  <a:srgbClr val="081EEE"/>
                </a:solidFill>
                <a:effectLst>
                  <a:outerShdw blurRad="38100" dist="38100" dir="2700000" algn="tl">
                    <a:srgbClr val="000000">
                      <a:alpha val="43137"/>
                    </a:srgbClr>
                  </a:outerShdw>
                </a:effectLst>
              </a:rPr>
              <a:t>sucursal Paseo</a:t>
            </a:r>
            <a:r>
              <a:rPr lang="es-SV" sz="2400" dirty="0">
                <a:solidFill>
                  <a:srgbClr val="081EEE"/>
                </a:solidFill>
                <a:effectLst>
                  <a:outerShdw blurRad="38100" dist="38100" dir="2700000" algn="tl">
                    <a:srgbClr val="000000">
                      <a:alpha val="43137"/>
                    </a:srgbClr>
                  </a:outerShdw>
                </a:effectLst>
              </a:rPr>
              <a:t>.</a:t>
            </a:r>
            <a:endParaRPr lang="es-SV" sz="2400" dirty="0" smtClean="0">
              <a:solidFill>
                <a:srgbClr val="081EEE"/>
              </a:solidFill>
              <a:effectLst>
                <a:outerShdw blurRad="38100" dist="38100" dir="2700000" algn="tl">
                  <a:srgbClr val="000000">
                    <a:alpha val="43137"/>
                  </a:srgbClr>
                </a:outerShdw>
              </a:effectLst>
            </a:endParaRPr>
          </a:p>
        </p:txBody>
      </p:sp>
      <p:pic>
        <p:nvPicPr>
          <p:cNvPr id="8" name="7 Imagen"/>
          <p:cNvPicPr>
            <a:picLocks noChangeAspect="1"/>
          </p:cNvPicPr>
          <p:nvPr/>
        </p:nvPicPr>
        <p:blipFill rotWithShape="1">
          <a:blip r:embed="rId2" cstate="print">
            <a:extLst>
              <a:ext uri="{28A0092B-C50C-407E-A947-70E740481C1C}">
                <a14:useLocalDpi xmlns:a14="http://schemas.microsoft.com/office/drawing/2010/main" val="0"/>
              </a:ext>
            </a:extLst>
          </a:blip>
          <a:srcRect t="23491" r="25451" b="21653"/>
          <a:stretch/>
        </p:blipFill>
        <p:spPr>
          <a:xfrm>
            <a:off x="4499992" y="1844823"/>
            <a:ext cx="4325122" cy="2993941"/>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75006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Arco de bloque"/>
          <p:cNvSpPr/>
          <p:nvPr/>
        </p:nvSpPr>
        <p:spPr>
          <a:xfrm rot="5400000">
            <a:off x="2886034" y="752440"/>
            <a:ext cx="5451048" cy="6273812"/>
          </a:xfrm>
          <a:prstGeom prst="blockArc">
            <a:avLst>
              <a:gd name="adj1" fmla="val 10800000"/>
              <a:gd name="adj2" fmla="val 21355325"/>
              <a:gd name="adj3" fmla="val 627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solidFill>
                <a:schemeClr val="tx1"/>
              </a:solidFill>
            </a:endParaRPr>
          </a:p>
        </p:txBody>
      </p:sp>
      <p:pic>
        <p:nvPicPr>
          <p:cNvPr id="7" name="Picture 2" descr="C:\Users\u840086\AppData\Local\Microsoft\Windows\Temporary Internet Files\Content.Outlook\0O13D42A\FLYER_TIR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65" b="43380"/>
          <a:stretch/>
        </p:blipFill>
        <p:spPr bwMode="auto">
          <a:xfrm>
            <a:off x="7350661" y="1706203"/>
            <a:ext cx="997591" cy="733367"/>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 name="Picture 6" descr="Una cliente del FSV utiliza el kiosco electrónico ubicado en la Agencia Central del Fon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704" y="2799011"/>
            <a:ext cx="942118" cy="647194"/>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2" name="11 Imagen"/>
          <p:cNvPicPr>
            <a:picLocks noChangeAspect="1"/>
          </p:cNvPicPr>
          <p:nvPr/>
        </p:nvPicPr>
        <p:blipFill rotWithShape="1">
          <a:blip r:embed="rId4">
            <a:extLst>
              <a:ext uri="{BEBA8EAE-BF5A-486C-A8C5-ECC9F3942E4B}">
                <a14:imgProps xmlns:a14="http://schemas.microsoft.com/office/drawing/2010/main">
                  <a14:imgLayer r:embed="rId5">
                    <a14:imgEffect>
                      <a14:backgroundRemoval t="0" b="94059" l="1899" r="93038"/>
                    </a14:imgEffect>
                  </a14:imgLayer>
                </a14:imgProps>
              </a:ext>
              <a:ext uri="{28A0092B-C50C-407E-A947-70E740481C1C}">
                <a14:useLocalDpi xmlns:a14="http://schemas.microsoft.com/office/drawing/2010/main" val="0"/>
              </a:ext>
            </a:extLst>
          </a:blip>
          <a:srcRect b="11601"/>
          <a:stretch/>
        </p:blipFill>
        <p:spPr>
          <a:xfrm>
            <a:off x="6094355" y="5713266"/>
            <a:ext cx="1256306" cy="709910"/>
          </a:xfrm>
          <a:prstGeom prst="rect">
            <a:avLst/>
          </a:prstGeom>
        </p:spPr>
      </p:pic>
      <p:pic>
        <p:nvPicPr>
          <p:cNvPr id="15" name="0 Imagen"/>
          <p:cNvPicPr/>
          <p:nvPr/>
        </p:nvPicPr>
        <p:blipFill>
          <a:blip r:embed="rId6">
            <a:extLst>
              <a:ext uri="{28A0092B-C50C-407E-A947-70E740481C1C}">
                <a14:useLocalDpi xmlns:a14="http://schemas.microsoft.com/office/drawing/2010/main" val="0"/>
              </a:ext>
            </a:extLst>
          </a:blip>
          <a:stretch>
            <a:fillRect/>
          </a:stretch>
        </p:blipFill>
        <p:spPr>
          <a:xfrm>
            <a:off x="7462462" y="5137202"/>
            <a:ext cx="1028301" cy="576064"/>
          </a:xfrm>
          <a:prstGeom prst="rect">
            <a:avLst/>
          </a:prstGeom>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976612" y="3926229"/>
            <a:ext cx="971349" cy="64807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121658"/>
            <a:ext cx="4789453"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rPr>
              <a:t>ii. Servicios prestados:</a:t>
            </a:r>
            <a:endParaRPr lang="es-SV" sz="2400" dirty="0">
              <a:solidFill>
                <a:srgbClr val="081EEE"/>
              </a:solidFill>
              <a:effectLst>
                <a:outerShdw blurRad="38100" dist="38100" dir="2700000" algn="tl">
                  <a:srgbClr val="000000">
                    <a:alpha val="43137"/>
                  </a:srgbClr>
                </a:outerShdw>
              </a:effectLst>
            </a:endParaRPr>
          </a:p>
        </p:txBody>
      </p:sp>
      <p:sp>
        <p:nvSpPr>
          <p:cNvPr id="3" name="2 Marcador de número de diapositiva"/>
          <p:cNvSpPr>
            <a:spLocks noGrp="1"/>
          </p:cNvSpPr>
          <p:nvPr>
            <p:ph type="sldNum" sz="quarter" idx="12"/>
          </p:nvPr>
        </p:nvSpPr>
        <p:spPr>
          <a:xfrm>
            <a:off x="6876256" y="6308757"/>
            <a:ext cx="2133600" cy="365125"/>
          </a:xfrm>
        </p:spPr>
        <p:txBody>
          <a:bodyPr/>
          <a:lstStyle/>
          <a:p>
            <a:fld id="{A3C4D9F3-FC74-4149-9C9C-C039E71FC534}" type="slidenum">
              <a:rPr lang="es-SV" smtClean="0"/>
              <a:t>26</a:t>
            </a:fld>
            <a:endParaRPr lang="es-SV" dirty="0"/>
          </a:p>
        </p:txBody>
      </p:sp>
      <p:sp>
        <p:nvSpPr>
          <p:cNvPr id="4" name="3 Título"/>
          <p:cNvSpPr>
            <a:spLocks noGrp="1"/>
          </p:cNvSpPr>
          <p:nvPr>
            <p:ph type="title"/>
          </p:nvPr>
        </p:nvSpPr>
        <p:spPr>
          <a:xfrm>
            <a:off x="1528442" y="20822"/>
            <a:ext cx="6411038" cy="1143000"/>
          </a:xfrm>
        </p:spPr>
        <p:txBody>
          <a:bodyPr/>
          <a:lstStyle/>
          <a:p>
            <a:r>
              <a:rPr lang="es-SV" b="1" dirty="0" smtClean="0"/>
              <a:t>6. </a:t>
            </a:r>
            <a:r>
              <a:rPr lang="es-SV" b="1" dirty="0"/>
              <a:t>MODERNIZACIÓN Y </a:t>
            </a:r>
            <a:r>
              <a:rPr lang="es-SV" b="1" dirty="0" smtClean="0"/>
              <a:t>DESCENTRALIZACIÓN </a:t>
            </a:r>
            <a:r>
              <a:rPr lang="es-SV" b="1" dirty="0"/>
              <a:t>DE SERVICIOS</a:t>
            </a:r>
            <a:endParaRPr lang="es-SV" dirty="0"/>
          </a:p>
        </p:txBody>
      </p:sp>
      <p:sp>
        <p:nvSpPr>
          <p:cNvPr id="20" name="19 Rectángulo"/>
          <p:cNvSpPr/>
          <p:nvPr/>
        </p:nvSpPr>
        <p:spPr>
          <a:xfrm>
            <a:off x="557866" y="1687155"/>
            <a:ext cx="5742326" cy="4478149"/>
          </a:xfrm>
          <a:prstGeom prst="rect">
            <a:avLst/>
          </a:prstGeom>
        </p:spPr>
        <p:txBody>
          <a:bodyPr wrap="square">
            <a:spAutoFit/>
          </a:bodyPr>
          <a:lstStyle/>
          <a:p>
            <a:pPr marL="285750" indent="-285750">
              <a:spcAft>
                <a:spcPts val="600"/>
              </a:spcAft>
              <a:buFont typeface="Arial" pitchFamily="34" charset="0"/>
              <a:buChar char="•"/>
            </a:pPr>
            <a:r>
              <a:rPr lang="es-SV" sz="1600" b="1" dirty="0" smtClean="0"/>
              <a:t>Centro de atención telefónica</a:t>
            </a:r>
            <a:r>
              <a:rPr lang="es-SV" sz="1600" dirty="0" smtClean="0"/>
              <a:t>: 70,970 llamadas recibidas</a:t>
            </a:r>
          </a:p>
          <a:p>
            <a:pPr marL="285750" indent="-285750">
              <a:spcAft>
                <a:spcPts val="600"/>
              </a:spcAft>
              <a:buFont typeface="Arial" pitchFamily="34" charset="0"/>
              <a:buChar char="•"/>
            </a:pPr>
            <a:r>
              <a:rPr lang="es-SV" sz="1600" b="1" dirty="0" smtClean="0"/>
              <a:t>Kioscos de consulta electrónica</a:t>
            </a:r>
            <a:r>
              <a:rPr lang="es-SV" sz="1600" dirty="0" smtClean="0"/>
              <a:t>: 118,396 consultas efectivas, 99,965 impresiones de tickets</a:t>
            </a:r>
          </a:p>
          <a:p>
            <a:pPr marL="285750" indent="-285750">
              <a:spcAft>
                <a:spcPts val="600"/>
              </a:spcAft>
              <a:buFont typeface="Arial" pitchFamily="34" charset="0"/>
              <a:buChar char="•"/>
            </a:pPr>
            <a:r>
              <a:rPr lang="es-SV" sz="1600" b="1" dirty="0" smtClean="0"/>
              <a:t>Gobierno electrónico</a:t>
            </a:r>
            <a:r>
              <a:rPr lang="es-SV" sz="1600" dirty="0" smtClean="0"/>
              <a:t>: 180,655 visitas, 1,862,670 </a:t>
            </a:r>
            <a:br>
              <a:rPr lang="es-SV" sz="1600" dirty="0" smtClean="0"/>
            </a:br>
            <a:r>
              <a:rPr lang="es-SV" sz="1600" dirty="0" smtClean="0"/>
              <a:t>páginas vistas</a:t>
            </a:r>
          </a:p>
          <a:p>
            <a:pPr marL="285750" indent="-285750">
              <a:spcAft>
                <a:spcPts val="600"/>
              </a:spcAft>
              <a:buFont typeface="Arial" pitchFamily="34" charset="0"/>
              <a:buChar char="•"/>
            </a:pPr>
            <a:r>
              <a:rPr lang="es-SV" sz="1600" b="1" dirty="0" smtClean="0"/>
              <a:t>Generación de cuenta electrónica</a:t>
            </a:r>
            <a:r>
              <a:rPr lang="es-SV" sz="1600" dirty="0" smtClean="0"/>
              <a:t>: 2,993 clientes</a:t>
            </a:r>
          </a:p>
          <a:p>
            <a:pPr marL="285750" indent="-285750">
              <a:spcAft>
                <a:spcPts val="600"/>
              </a:spcAft>
              <a:buFont typeface="Arial" pitchFamily="34" charset="0"/>
              <a:buChar char="•"/>
            </a:pPr>
            <a:r>
              <a:rPr lang="es-SV" sz="1600" b="1" dirty="0" smtClean="0"/>
              <a:t>Sistema de consultas en sitio WEB</a:t>
            </a:r>
            <a:r>
              <a:rPr lang="es-SV" sz="1600" dirty="0" smtClean="0"/>
              <a:t>: 359,033 visitas, 1,249,262 páginas vistas</a:t>
            </a:r>
          </a:p>
          <a:p>
            <a:pPr marL="285750" indent="-285750">
              <a:spcAft>
                <a:spcPts val="600"/>
              </a:spcAft>
              <a:buFont typeface="Arial" pitchFamily="34" charset="0"/>
              <a:buChar char="•"/>
            </a:pPr>
            <a:r>
              <a:rPr lang="es-SV" sz="1600" b="1" dirty="0" smtClean="0"/>
              <a:t>Contáctenos</a:t>
            </a:r>
            <a:r>
              <a:rPr lang="es-SV" sz="1600" dirty="0" smtClean="0"/>
              <a:t>: 4,687 consultas atendidas</a:t>
            </a:r>
          </a:p>
          <a:p>
            <a:pPr marL="285750" indent="-285750">
              <a:spcAft>
                <a:spcPts val="600"/>
              </a:spcAft>
              <a:buFont typeface="Arial" pitchFamily="34" charset="0"/>
              <a:buChar char="•"/>
            </a:pPr>
            <a:r>
              <a:rPr lang="es-SV" sz="1600" b="1" dirty="0" smtClean="0"/>
              <a:t>Consultas atendidas Facebook</a:t>
            </a:r>
            <a:r>
              <a:rPr lang="es-SV" sz="1600" dirty="0" smtClean="0"/>
              <a:t>: 4,319</a:t>
            </a:r>
          </a:p>
          <a:p>
            <a:pPr marL="285750" indent="-285750">
              <a:spcAft>
                <a:spcPts val="600"/>
              </a:spcAft>
              <a:buFont typeface="Arial" pitchFamily="34" charset="0"/>
              <a:buChar char="•"/>
            </a:pPr>
            <a:r>
              <a:rPr lang="es-SV" sz="1600" b="1" dirty="0" smtClean="0"/>
              <a:t>Pagos en sitio web a través de bancos (</a:t>
            </a:r>
            <a:r>
              <a:rPr lang="es-SV" sz="1600" b="1" dirty="0" err="1" smtClean="0"/>
              <a:t>Promerica</a:t>
            </a:r>
            <a:r>
              <a:rPr lang="es-SV" sz="1600" b="1" dirty="0" smtClean="0"/>
              <a:t> y Banco Agrícola)</a:t>
            </a:r>
            <a:r>
              <a:rPr lang="es-SV" sz="1600" dirty="0" smtClean="0"/>
              <a:t>: 340 pagos por $101,773.13 (70,121 pagos individuales procesados)</a:t>
            </a:r>
          </a:p>
          <a:p>
            <a:pPr marL="285750" indent="-285750">
              <a:spcAft>
                <a:spcPts val="600"/>
              </a:spcAft>
              <a:buFont typeface="Arial" pitchFamily="34" charset="0"/>
              <a:buChar char="•"/>
            </a:pPr>
            <a:r>
              <a:rPr lang="es-SV" sz="1600" b="1" dirty="0" smtClean="0"/>
              <a:t>Ferias de vivienda</a:t>
            </a:r>
            <a:r>
              <a:rPr lang="es-SV" sz="1600" dirty="0" smtClean="0"/>
              <a:t>: 137 </a:t>
            </a:r>
          </a:p>
          <a:p>
            <a:pPr marL="285750" indent="-285750">
              <a:spcAft>
                <a:spcPts val="600"/>
              </a:spcAft>
              <a:buFont typeface="Arial" pitchFamily="34" charset="0"/>
              <a:buChar char="•"/>
            </a:pPr>
            <a:r>
              <a:rPr lang="es-SV" sz="1600" b="1" dirty="0" smtClean="0"/>
              <a:t>Visitas empresariales</a:t>
            </a:r>
            <a:r>
              <a:rPr lang="es-SV" sz="1600" dirty="0" smtClean="0"/>
              <a:t>: 89</a:t>
            </a:r>
            <a:endParaRPr lang="es-SV" sz="1600" dirty="0"/>
          </a:p>
        </p:txBody>
      </p:sp>
      <p:pic>
        <p:nvPicPr>
          <p:cNvPr id="13" name="Picture 3" descr="C:\Users\u201425\AppData\Local\Microsoft\Windows\Temporary Internet Files\Content.Outlook\4M2P4N13\Uni  Movil lado Izq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5441" y="998984"/>
            <a:ext cx="1376139" cy="1004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0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A3C4D9F3-FC74-4149-9C9C-C039E71FC534}" type="slidenum">
              <a:rPr lang="es-SV" smtClean="0"/>
              <a:t>27</a:t>
            </a:fld>
            <a:endParaRPr lang="es-SV"/>
          </a:p>
        </p:txBody>
      </p:sp>
      <p:sp>
        <p:nvSpPr>
          <p:cNvPr id="6" name="5 Título"/>
          <p:cNvSpPr>
            <a:spLocks noGrp="1"/>
          </p:cNvSpPr>
          <p:nvPr>
            <p:ph type="title"/>
          </p:nvPr>
        </p:nvSpPr>
        <p:spPr>
          <a:xfrm>
            <a:off x="1589415" y="-14943"/>
            <a:ext cx="6438969" cy="1143000"/>
          </a:xfrm>
        </p:spPr>
        <p:txBody>
          <a:bodyPr>
            <a:noAutofit/>
          </a:bodyPr>
          <a:lstStyle/>
          <a:p>
            <a:r>
              <a:rPr lang="es-SV" b="1" dirty="0" smtClean="0"/>
              <a:t>6. </a:t>
            </a:r>
            <a:r>
              <a:rPr lang="es-SV" b="1" dirty="0"/>
              <a:t>MODERNIZACIÓN Y </a:t>
            </a:r>
            <a:r>
              <a:rPr lang="es-SV" b="1" dirty="0" smtClean="0"/>
              <a:t>DESCENTRALIZACIÓN </a:t>
            </a:r>
            <a:r>
              <a:rPr lang="es-SV" b="1" dirty="0"/>
              <a:t>DE SERVICIOS.</a:t>
            </a:r>
          </a:p>
        </p:txBody>
      </p:sp>
      <p:sp>
        <p:nvSpPr>
          <p:cNvPr id="3" name="2 Rectángulo"/>
          <p:cNvSpPr/>
          <p:nvPr/>
        </p:nvSpPr>
        <p:spPr>
          <a:xfrm>
            <a:off x="35496" y="980728"/>
            <a:ext cx="3107838"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rPr>
              <a:t>iii. Reclamos de seguro.</a:t>
            </a:r>
          </a:p>
        </p:txBody>
      </p:sp>
      <p:sp>
        <p:nvSpPr>
          <p:cNvPr id="2" name="1 Rectángulo"/>
          <p:cNvSpPr/>
          <p:nvPr/>
        </p:nvSpPr>
        <p:spPr>
          <a:xfrm>
            <a:off x="357871" y="1385241"/>
            <a:ext cx="5582282" cy="907941"/>
          </a:xfrm>
          <a:prstGeom prst="rect">
            <a:avLst/>
          </a:prstGeom>
        </p:spPr>
        <p:txBody>
          <a:bodyPr wrap="square">
            <a:spAutoFit/>
          </a:bodyPr>
          <a:lstStyle/>
          <a:p>
            <a:pPr algn="just">
              <a:spcAft>
                <a:spcPts val="600"/>
              </a:spcAft>
            </a:pPr>
            <a:r>
              <a:rPr lang="es-SV" sz="1600" dirty="0" smtClean="0"/>
              <a:t>El FSV cuenta </a:t>
            </a:r>
            <a:r>
              <a:rPr lang="es-SV" sz="1600" dirty="0"/>
              <a:t>con pólizas de seguros en los préstamos, con las más amplias coberturas para el seguro de daños y de </a:t>
            </a:r>
            <a:r>
              <a:rPr lang="es-SV" sz="1600" dirty="0" smtClean="0"/>
              <a:t>deuda. </a:t>
            </a:r>
          </a:p>
          <a:p>
            <a:pPr algn="just"/>
            <a:r>
              <a:rPr lang="es-SV" sz="1600" dirty="0" smtClean="0"/>
              <a:t>Los resultados del periodo se detallan </a:t>
            </a:r>
            <a:r>
              <a:rPr lang="es-SV" sz="1600" dirty="0"/>
              <a:t>a continuación:</a:t>
            </a:r>
          </a:p>
        </p:txBody>
      </p:sp>
      <p:graphicFrame>
        <p:nvGraphicFramePr>
          <p:cNvPr id="4" name="3 Tabla"/>
          <p:cNvGraphicFramePr>
            <a:graphicFrameLocks noGrp="1"/>
          </p:cNvGraphicFramePr>
          <p:nvPr>
            <p:extLst>
              <p:ext uri="{D42A27DB-BD31-4B8C-83A1-F6EECF244321}">
                <p14:modId xmlns:p14="http://schemas.microsoft.com/office/powerpoint/2010/main" val="3579069822"/>
              </p:ext>
            </p:extLst>
          </p:nvPr>
        </p:nvGraphicFramePr>
        <p:xfrm>
          <a:off x="539552" y="2420888"/>
          <a:ext cx="4498837" cy="1080121"/>
        </p:xfrm>
        <a:graphic>
          <a:graphicData uri="http://schemas.openxmlformats.org/drawingml/2006/table">
            <a:tbl>
              <a:tblPr firstRow="1" firstCol="1" bandRow="1"/>
              <a:tblGrid>
                <a:gridCol w="1862709"/>
                <a:gridCol w="1159947"/>
                <a:gridCol w="1476181"/>
              </a:tblGrid>
              <a:tr h="249762">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SV" sz="1400" b="1" dirty="0" smtClean="0">
                          <a:solidFill>
                            <a:srgbClr val="000000"/>
                          </a:solidFill>
                          <a:effectLst/>
                          <a:latin typeface="Calibri" pitchFamily="34" charset="0"/>
                          <a:ea typeface="Times New Roman"/>
                          <a:cs typeface="Calibri" pitchFamily="34" charset="0"/>
                        </a:rPr>
                        <a:t>TIPO DE SEGURO</a:t>
                      </a:r>
                      <a:endParaRPr lang="es-SV" sz="1400" b="1" dirty="0" smtClean="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s-SV" sz="1400" b="1" dirty="0" smtClean="0">
                          <a:solidFill>
                            <a:srgbClr val="000000"/>
                          </a:solidFill>
                          <a:effectLst/>
                          <a:latin typeface="Calibri" pitchFamily="34" charset="0"/>
                          <a:ea typeface="Times New Roman"/>
                          <a:cs typeface="Calibri" pitchFamily="34" charset="0"/>
                        </a:rPr>
                        <a:t>CASOS</a:t>
                      </a:r>
                      <a:endParaRPr lang="es-SV" sz="1400" b="1" dirty="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es-SV" sz="1400" b="1" dirty="0" smtClean="0">
                          <a:solidFill>
                            <a:srgbClr val="000000"/>
                          </a:solidFill>
                          <a:effectLst/>
                          <a:latin typeface="Calibri" pitchFamily="34" charset="0"/>
                          <a:ea typeface="Times New Roman"/>
                          <a:cs typeface="Calibri" pitchFamily="34" charset="0"/>
                        </a:rPr>
                        <a:t>MILLONES US$</a:t>
                      </a:r>
                      <a:endParaRPr lang="es-SV" sz="1400" b="1" dirty="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278124">
                <a:tc>
                  <a:txBody>
                    <a:bodyPr/>
                    <a:lstStyle/>
                    <a:p>
                      <a:pPr>
                        <a:lnSpc>
                          <a:spcPct val="115000"/>
                        </a:lnSpc>
                        <a:spcAft>
                          <a:spcPts val="0"/>
                        </a:spcAft>
                      </a:pPr>
                      <a:r>
                        <a:rPr lang="es-SV" sz="1400" b="0" dirty="0" smtClean="0">
                          <a:solidFill>
                            <a:srgbClr val="000000"/>
                          </a:solidFill>
                          <a:effectLst/>
                          <a:latin typeface="Calibri" pitchFamily="34" charset="0"/>
                          <a:ea typeface="Times New Roman"/>
                          <a:cs typeface="Calibri" pitchFamily="34" charset="0"/>
                        </a:rPr>
                        <a:t>SEGURO DE DEUDA</a:t>
                      </a:r>
                      <a:endParaRPr lang="es-SV" sz="1400" b="0" dirty="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a:solidFill>
                            <a:srgbClr val="000000"/>
                          </a:solidFill>
                          <a:effectLst/>
                          <a:latin typeface="Calibri"/>
                        </a:rPr>
                        <a:t>343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111">
                <a:tc>
                  <a:txBody>
                    <a:bodyPr/>
                    <a:lstStyle/>
                    <a:p>
                      <a:pPr>
                        <a:lnSpc>
                          <a:spcPct val="115000"/>
                        </a:lnSpc>
                        <a:spcAft>
                          <a:spcPts val="0"/>
                        </a:spcAft>
                      </a:pPr>
                      <a:r>
                        <a:rPr lang="es-SV" sz="1400" b="0" dirty="0" smtClean="0">
                          <a:solidFill>
                            <a:srgbClr val="000000"/>
                          </a:solidFill>
                          <a:effectLst/>
                          <a:latin typeface="Calibri" pitchFamily="34" charset="0"/>
                          <a:ea typeface="Times New Roman"/>
                          <a:cs typeface="Calibri" pitchFamily="34" charset="0"/>
                        </a:rPr>
                        <a:t>SEGURO DE DAÑOS</a:t>
                      </a:r>
                      <a:endParaRPr lang="es-SV" sz="1400" b="0" dirty="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a:solidFill>
                            <a:srgbClr val="000000"/>
                          </a:solidFill>
                          <a:effectLst/>
                          <a:latin typeface="Calibri"/>
                        </a:rPr>
                        <a:t>5,998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124">
                <a:tc>
                  <a:txBody>
                    <a:bodyPr/>
                    <a:lstStyle/>
                    <a:p>
                      <a:pPr algn="ctr">
                        <a:lnSpc>
                          <a:spcPct val="115000"/>
                        </a:lnSpc>
                        <a:spcAft>
                          <a:spcPts val="0"/>
                        </a:spcAft>
                      </a:pPr>
                      <a:r>
                        <a:rPr lang="es-SV" sz="1400" b="0" dirty="0" smtClean="0">
                          <a:solidFill>
                            <a:srgbClr val="000000"/>
                          </a:solidFill>
                          <a:effectLst/>
                          <a:latin typeface="Calibri" pitchFamily="34" charset="0"/>
                          <a:ea typeface="Times New Roman"/>
                          <a:cs typeface="Calibri" pitchFamily="34" charset="0"/>
                        </a:rPr>
                        <a:t>TOTAL</a:t>
                      </a:r>
                      <a:endParaRPr lang="es-SV" sz="1400" b="0" dirty="0">
                        <a:effectLst/>
                        <a:latin typeface="Calibri" pitchFamily="34" charset="0"/>
                        <a:ea typeface="Calibri"/>
                        <a:cs typeface="Calibri"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a:solidFill>
                            <a:srgbClr val="000000"/>
                          </a:solidFill>
                          <a:effectLst/>
                          <a:latin typeface="Calibri"/>
                        </a:rPr>
                        <a:t>6,341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solidFill>
                            <a:srgbClr val="000000"/>
                          </a:solidFill>
                          <a:effectLst/>
                          <a:latin typeface="Calibri"/>
                        </a:rPr>
                        <a:t>$3.91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8" name="1 Gráfico"/>
          <p:cNvGraphicFramePr>
            <a:graphicFrameLocks/>
          </p:cNvGraphicFramePr>
          <p:nvPr>
            <p:extLst>
              <p:ext uri="{D42A27DB-BD31-4B8C-83A1-F6EECF244321}">
                <p14:modId xmlns:p14="http://schemas.microsoft.com/office/powerpoint/2010/main" val="266843964"/>
              </p:ext>
            </p:extLst>
          </p:nvPr>
        </p:nvGraphicFramePr>
        <p:xfrm>
          <a:off x="4572000" y="1196975"/>
          <a:ext cx="4572001" cy="3231197"/>
        </p:xfrm>
        <a:graphic>
          <a:graphicData uri="http://schemas.openxmlformats.org/drawingml/2006/chart">
            <c:chart xmlns:c="http://schemas.openxmlformats.org/drawingml/2006/chart" xmlns:r="http://schemas.openxmlformats.org/officeDocument/2006/relationships" r:id="rId2"/>
          </a:graphicData>
        </a:graphic>
      </p:graphicFrame>
      <p:sp>
        <p:nvSpPr>
          <p:cNvPr id="9" name="8 Rectángulo"/>
          <p:cNvSpPr/>
          <p:nvPr/>
        </p:nvSpPr>
        <p:spPr>
          <a:xfrm>
            <a:off x="395536" y="4458305"/>
            <a:ext cx="6120680" cy="2139047"/>
          </a:xfrm>
          <a:prstGeom prst="rect">
            <a:avLst/>
          </a:prstGeom>
        </p:spPr>
        <p:txBody>
          <a:bodyPr wrap="square">
            <a:spAutoFit/>
          </a:bodyPr>
          <a:lstStyle/>
          <a:p>
            <a:pPr algn="just">
              <a:spcAft>
                <a:spcPts val="600"/>
              </a:spcAft>
            </a:pPr>
            <a:r>
              <a:rPr lang="es-SV" sz="1600" dirty="0"/>
              <a:t>Para el FSV y su Sistema de Gestión de Calidad, la atención brindada a los clientes actuales y futuros es de mucha importancia, por lo que periódicamente se </a:t>
            </a:r>
            <a:r>
              <a:rPr lang="es-SV" sz="1600" dirty="0" smtClean="0"/>
              <a:t>miden </a:t>
            </a:r>
            <a:r>
              <a:rPr lang="es-SV" sz="1600" dirty="0"/>
              <a:t>y </a:t>
            </a:r>
            <a:r>
              <a:rPr lang="es-SV" sz="1600" dirty="0" smtClean="0"/>
              <a:t>evalúan </a:t>
            </a:r>
            <a:r>
              <a:rPr lang="es-SV" sz="1600" dirty="0"/>
              <a:t>los resultados de la satisfacción de los clientes, con el objetivo de obtener información valiosa para el proceso de mejora continua. </a:t>
            </a:r>
            <a:endParaRPr lang="es-SV" sz="1600" dirty="0" smtClean="0"/>
          </a:p>
          <a:p>
            <a:pPr algn="just">
              <a:spcAft>
                <a:spcPts val="600"/>
              </a:spcAft>
            </a:pPr>
            <a:r>
              <a:rPr lang="es-SV" sz="1600" dirty="0" smtClean="0"/>
              <a:t>La </a:t>
            </a:r>
            <a:r>
              <a:rPr lang="es-SV" sz="1600" dirty="0"/>
              <a:t>evaluación de satisfacción del cliente realizada en el mes de enero de 2015 por </a:t>
            </a:r>
            <a:r>
              <a:rPr lang="es-SV" sz="1600" dirty="0" smtClean="0"/>
              <a:t>la </a:t>
            </a:r>
            <a:r>
              <a:rPr lang="es-SV" sz="1600" dirty="0"/>
              <a:t>empresa </a:t>
            </a:r>
            <a:r>
              <a:rPr lang="es-SV" sz="1600" dirty="0" smtClean="0"/>
              <a:t>externa ASK </a:t>
            </a:r>
            <a:r>
              <a:rPr lang="es-SV" sz="1600" dirty="0"/>
              <a:t>LATIN AMERICA, </a:t>
            </a:r>
            <a:r>
              <a:rPr lang="es-SV" sz="1600" dirty="0" smtClean="0"/>
              <a:t>dio </a:t>
            </a:r>
            <a:r>
              <a:rPr lang="es-SV" sz="1600" dirty="0"/>
              <a:t>como resultado una nota promedio de </a:t>
            </a:r>
            <a:r>
              <a:rPr lang="es-SV" sz="1600" b="1" dirty="0">
                <a:effectLst>
                  <a:outerShdw blurRad="38100" dist="38100" dir="2700000" algn="tl">
                    <a:srgbClr val="000000">
                      <a:alpha val="43137"/>
                    </a:srgbClr>
                  </a:outerShdw>
                </a:effectLst>
              </a:rPr>
              <a:t>9.63</a:t>
            </a:r>
            <a:r>
              <a:rPr lang="es-SV" sz="1600" dirty="0"/>
              <a:t> en la calificación otorgada por los clientes</a:t>
            </a:r>
            <a:r>
              <a:rPr lang="es-SV" sz="1600" dirty="0" smtClean="0"/>
              <a:t>.</a:t>
            </a:r>
          </a:p>
        </p:txBody>
      </p:sp>
      <p:sp>
        <p:nvSpPr>
          <p:cNvPr id="10" name="9 Rectángulo"/>
          <p:cNvSpPr/>
          <p:nvPr/>
        </p:nvSpPr>
        <p:spPr>
          <a:xfrm>
            <a:off x="35496" y="4047455"/>
            <a:ext cx="5726376"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rPr>
              <a:t>iv. Seguimiento de la satisfacción del cliente.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4278287"/>
            <a:ext cx="2014785" cy="201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3941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8 Gráfico"/>
          <p:cNvGraphicFramePr>
            <a:graphicFrameLocks/>
          </p:cNvGraphicFramePr>
          <p:nvPr>
            <p:extLst>
              <p:ext uri="{D42A27DB-BD31-4B8C-83A1-F6EECF244321}">
                <p14:modId xmlns:p14="http://schemas.microsoft.com/office/powerpoint/2010/main" val="4103539570"/>
              </p:ext>
            </p:extLst>
          </p:nvPr>
        </p:nvGraphicFramePr>
        <p:xfrm>
          <a:off x="4488623" y="4005064"/>
          <a:ext cx="4608512" cy="2333415"/>
        </p:xfrm>
        <a:graphic>
          <a:graphicData uri="http://schemas.openxmlformats.org/drawingml/2006/chart">
            <c:chart xmlns:c="http://schemas.openxmlformats.org/drawingml/2006/chart" xmlns:r="http://schemas.openxmlformats.org/officeDocument/2006/relationships" r:id="rId2"/>
          </a:graphicData>
        </a:graphic>
      </p:graphicFrame>
      <p:sp>
        <p:nvSpPr>
          <p:cNvPr id="2" name="1 Marcador de número de diapositiva"/>
          <p:cNvSpPr>
            <a:spLocks noGrp="1"/>
          </p:cNvSpPr>
          <p:nvPr>
            <p:ph type="sldNum" sz="quarter" idx="12"/>
          </p:nvPr>
        </p:nvSpPr>
        <p:spPr/>
        <p:txBody>
          <a:bodyPr/>
          <a:lstStyle/>
          <a:p>
            <a:fld id="{A3C4D9F3-FC74-4149-9C9C-C039E71FC534}" type="slidenum">
              <a:rPr lang="es-SV" smtClean="0"/>
              <a:t>28</a:t>
            </a:fld>
            <a:endParaRPr lang="es-SV"/>
          </a:p>
        </p:txBody>
      </p:sp>
      <p:sp>
        <p:nvSpPr>
          <p:cNvPr id="6" name="5 Título"/>
          <p:cNvSpPr>
            <a:spLocks noGrp="1"/>
          </p:cNvSpPr>
          <p:nvPr>
            <p:ph type="title"/>
          </p:nvPr>
        </p:nvSpPr>
        <p:spPr>
          <a:xfrm>
            <a:off x="1691680" y="0"/>
            <a:ext cx="6192688" cy="764704"/>
          </a:xfrm>
        </p:spPr>
        <p:txBody>
          <a:bodyPr>
            <a:noAutofit/>
          </a:bodyPr>
          <a:lstStyle/>
          <a:p>
            <a:r>
              <a:rPr lang="es-SV" b="1" dirty="0" smtClean="0"/>
              <a:t>7. </a:t>
            </a:r>
            <a:r>
              <a:rPr lang="es-SV" b="1" dirty="0"/>
              <a:t>CARTERA HIPOTECARIA.</a:t>
            </a:r>
          </a:p>
        </p:txBody>
      </p:sp>
      <p:sp>
        <p:nvSpPr>
          <p:cNvPr id="10" name="9 Rectángulo"/>
          <p:cNvSpPr/>
          <p:nvPr/>
        </p:nvSpPr>
        <p:spPr>
          <a:xfrm>
            <a:off x="569055" y="764704"/>
            <a:ext cx="4651017" cy="461665"/>
          </a:xfrm>
          <a:prstGeom prst="rect">
            <a:avLst/>
          </a:prstGeom>
        </p:spPr>
        <p:txBody>
          <a:bodyPr wrap="non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 Cartera hipotecaria administrada.</a:t>
            </a:r>
            <a:endParaRPr lang="es-SV" sz="2400" dirty="0">
              <a:solidFill>
                <a:srgbClr val="081EEE"/>
              </a:solidFill>
              <a:effectLst>
                <a:outerShdw blurRad="38100" dist="38100" dir="2700000" algn="tl">
                  <a:srgbClr val="000000">
                    <a:alpha val="43137"/>
                  </a:srgbClr>
                </a:outerShdw>
              </a:effectLst>
              <a:latin typeface="+mj-lt"/>
              <a:ea typeface="+mj-ea"/>
              <a:cs typeface="+mj-cs"/>
            </a:endParaRPr>
          </a:p>
        </p:txBody>
      </p:sp>
      <p:sp>
        <p:nvSpPr>
          <p:cNvPr id="7" name="6 Rectángulo"/>
          <p:cNvSpPr/>
          <p:nvPr/>
        </p:nvSpPr>
        <p:spPr>
          <a:xfrm>
            <a:off x="578203" y="3429000"/>
            <a:ext cx="4497853" cy="830997"/>
          </a:xfrm>
          <a:prstGeom prst="rect">
            <a:avLst/>
          </a:prstGeom>
        </p:spPr>
        <p:txBody>
          <a:bodyPr wrap="square">
            <a:spAutoFit/>
          </a:bodyPr>
          <a:lstStyle/>
          <a:p>
            <a:pPr marL="268288" indent="-268288"/>
            <a:r>
              <a:rPr lang="es-SV" sz="2400" dirty="0" smtClean="0">
                <a:solidFill>
                  <a:srgbClr val="081EEE"/>
                </a:solidFill>
                <a:effectLst>
                  <a:outerShdw blurRad="38100" dist="38100" dir="2700000" algn="tl">
                    <a:srgbClr val="000000">
                      <a:alpha val="43137"/>
                    </a:srgbClr>
                  </a:outerShdw>
                </a:effectLst>
                <a:latin typeface="+mj-lt"/>
                <a:ea typeface="+mj-ea"/>
                <a:cs typeface="+mj-cs"/>
              </a:rPr>
              <a:t>ii. Incremento en recaudación de cuotas de préstamos.</a:t>
            </a:r>
          </a:p>
        </p:txBody>
      </p:sp>
      <p:sp>
        <p:nvSpPr>
          <p:cNvPr id="3" name="2 Rectángulo"/>
          <p:cNvSpPr/>
          <p:nvPr/>
        </p:nvSpPr>
        <p:spPr>
          <a:xfrm>
            <a:off x="899593" y="1246937"/>
            <a:ext cx="3888432" cy="1502976"/>
          </a:xfrm>
          <a:prstGeom prst="rect">
            <a:avLst/>
          </a:prstGeom>
        </p:spPr>
        <p:txBody>
          <a:bodyPr wrap="square">
            <a:spAutoFit/>
          </a:bodyPr>
          <a:lstStyle/>
          <a:p>
            <a:pPr algn="just">
              <a:lnSpc>
                <a:spcPts val="2200"/>
              </a:lnSpc>
              <a:spcBef>
                <a:spcPts val="0"/>
              </a:spcBef>
            </a:pPr>
            <a:r>
              <a:rPr lang="es-SV" sz="1600" dirty="0">
                <a:solidFill>
                  <a:prstClr val="black"/>
                </a:solidFill>
              </a:rPr>
              <a:t>El FSV posee la mayor Cartera Hipotecaria de Vivienda de Interés Social del </a:t>
            </a:r>
            <a:r>
              <a:rPr lang="es-SV" sz="1600" dirty="0" smtClean="0">
                <a:solidFill>
                  <a:prstClr val="black"/>
                </a:solidFill>
              </a:rPr>
              <a:t>país; para el mes de Mayo 2015 registra </a:t>
            </a:r>
            <a:r>
              <a:rPr lang="es-SV" sz="1600" b="1" dirty="0" smtClean="0">
                <a:solidFill>
                  <a:prstClr val="black"/>
                </a:solidFill>
                <a:effectLst>
                  <a:outerShdw blurRad="38100" dist="38100" dir="2700000" algn="tl">
                    <a:srgbClr val="000000">
                      <a:alpha val="43137"/>
                    </a:srgbClr>
                  </a:outerShdw>
                </a:effectLst>
              </a:rPr>
              <a:t>122,733</a:t>
            </a:r>
            <a:r>
              <a:rPr lang="es-SV" sz="1600" dirty="0" smtClean="0">
                <a:solidFill>
                  <a:prstClr val="black"/>
                </a:solidFill>
              </a:rPr>
              <a:t> préstamos por un monto de </a:t>
            </a:r>
            <a:r>
              <a:rPr lang="es-SV" sz="1600" b="1" dirty="0" smtClean="0">
                <a:solidFill>
                  <a:prstClr val="black"/>
                </a:solidFill>
                <a:effectLst>
                  <a:outerShdw blurRad="38100" dist="38100" dir="2700000" algn="tl">
                    <a:srgbClr val="000000">
                      <a:alpha val="43137"/>
                    </a:srgbClr>
                  </a:outerShdw>
                </a:effectLst>
              </a:rPr>
              <a:t>US$1,108.85</a:t>
            </a:r>
            <a:r>
              <a:rPr lang="es-SV" sz="1600" dirty="0" smtClean="0">
                <a:solidFill>
                  <a:prstClr val="black"/>
                </a:solidFill>
              </a:rPr>
              <a:t> millones.</a:t>
            </a:r>
            <a:endParaRPr lang="es-SV" sz="1600" b="1" dirty="0">
              <a:solidFill>
                <a:srgbClr val="0000CC"/>
              </a:solidFill>
            </a:endParaRPr>
          </a:p>
        </p:txBody>
      </p:sp>
      <p:sp>
        <p:nvSpPr>
          <p:cNvPr id="4" name="3 Rectángulo"/>
          <p:cNvSpPr/>
          <p:nvPr/>
        </p:nvSpPr>
        <p:spPr>
          <a:xfrm>
            <a:off x="899593" y="4379620"/>
            <a:ext cx="3624282" cy="1569660"/>
          </a:xfrm>
          <a:prstGeom prst="rect">
            <a:avLst/>
          </a:prstGeom>
        </p:spPr>
        <p:txBody>
          <a:bodyPr wrap="square">
            <a:spAutoFit/>
          </a:bodyPr>
          <a:lstStyle/>
          <a:p>
            <a:pPr algn="just"/>
            <a:r>
              <a:rPr lang="es-SV" sz="1600" dirty="0"/>
              <a:t>Durante el </a:t>
            </a:r>
            <a:r>
              <a:rPr lang="es-SV" sz="1600" dirty="0" smtClean="0"/>
              <a:t>periodo junio 2014 – mayo 2015 se </a:t>
            </a:r>
            <a:r>
              <a:rPr lang="es-SV" sz="1600" dirty="0"/>
              <a:t>recibieron </a:t>
            </a:r>
            <a:r>
              <a:rPr lang="es-SV" sz="1600" dirty="0" smtClean="0"/>
              <a:t>1,273,897 Cuotas </a:t>
            </a:r>
            <a:r>
              <a:rPr lang="es-SV" sz="1600" dirty="0"/>
              <a:t>por un monto de </a:t>
            </a:r>
            <a:r>
              <a:rPr lang="es-SV" sz="1600" b="1" dirty="0" smtClean="0">
                <a:effectLst>
                  <a:outerShdw blurRad="38100" dist="38100" dir="2700000" algn="tl">
                    <a:srgbClr val="000000">
                      <a:alpha val="43137"/>
                    </a:srgbClr>
                  </a:outerShdw>
                </a:effectLst>
              </a:rPr>
              <a:t>US$129.20</a:t>
            </a:r>
            <a:r>
              <a:rPr lang="es-SV" sz="1600" dirty="0" smtClean="0"/>
              <a:t>  millones, experimentando un incremento de 25.3% respecto al periodo junio 2009 – mayo 2010.</a:t>
            </a:r>
            <a:endParaRPr lang="es-SV" sz="1600" dirty="0"/>
          </a:p>
        </p:txBody>
      </p:sp>
      <p:graphicFrame>
        <p:nvGraphicFramePr>
          <p:cNvPr id="13" name="3 Gráfico"/>
          <p:cNvGraphicFramePr>
            <a:graphicFrameLocks/>
          </p:cNvGraphicFramePr>
          <p:nvPr>
            <p:extLst>
              <p:ext uri="{D42A27DB-BD31-4B8C-83A1-F6EECF244321}">
                <p14:modId xmlns:p14="http://schemas.microsoft.com/office/powerpoint/2010/main" val="862370868"/>
              </p:ext>
            </p:extLst>
          </p:nvPr>
        </p:nvGraphicFramePr>
        <p:xfrm>
          <a:off x="5188541" y="908276"/>
          <a:ext cx="4066182" cy="28798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049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29</a:t>
            </a:fld>
            <a:endParaRPr lang="es-SV"/>
          </a:p>
        </p:txBody>
      </p:sp>
      <p:sp>
        <p:nvSpPr>
          <p:cNvPr id="6" name="5 Título"/>
          <p:cNvSpPr>
            <a:spLocks noGrp="1"/>
          </p:cNvSpPr>
          <p:nvPr>
            <p:ph type="title"/>
          </p:nvPr>
        </p:nvSpPr>
        <p:spPr>
          <a:xfrm>
            <a:off x="1691680" y="0"/>
            <a:ext cx="6192688" cy="764704"/>
          </a:xfrm>
        </p:spPr>
        <p:txBody>
          <a:bodyPr>
            <a:noAutofit/>
          </a:bodyPr>
          <a:lstStyle/>
          <a:p>
            <a:r>
              <a:rPr lang="es-SV" b="1" dirty="0" smtClean="0"/>
              <a:t>7. </a:t>
            </a:r>
            <a:r>
              <a:rPr lang="es-SV" b="1" dirty="0"/>
              <a:t>CARTERA HIPOTECARIA.</a:t>
            </a:r>
          </a:p>
        </p:txBody>
      </p:sp>
      <p:sp>
        <p:nvSpPr>
          <p:cNvPr id="11" name="10 Rectángulo"/>
          <p:cNvSpPr/>
          <p:nvPr/>
        </p:nvSpPr>
        <p:spPr>
          <a:xfrm>
            <a:off x="1043608" y="884902"/>
            <a:ext cx="5184576" cy="461665"/>
          </a:xfrm>
          <a:prstGeom prst="rect">
            <a:avLst/>
          </a:prstGeom>
        </p:spPr>
        <p:txBody>
          <a:bodyPr wrap="square">
            <a:spAutoFit/>
          </a:bodyPr>
          <a:lstStyle/>
          <a:p>
            <a:pPr marL="354013" indent="-354013"/>
            <a:r>
              <a:rPr lang="es-SV" sz="2400" dirty="0" smtClean="0">
                <a:solidFill>
                  <a:srgbClr val="081EEE"/>
                </a:solidFill>
                <a:effectLst>
                  <a:outerShdw blurRad="38100" dist="38100" dir="2700000" algn="tl">
                    <a:srgbClr val="000000">
                      <a:alpha val="43137"/>
                    </a:srgbClr>
                  </a:outerShdw>
                </a:effectLst>
                <a:latin typeface="+mj-lt"/>
                <a:ea typeface="+mj-ea"/>
                <a:cs typeface="+mj-cs"/>
              </a:rPr>
              <a:t>iii. Reducción del Índice de Mora.</a:t>
            </a:r>
          </a:p>
        </p:txBody>
      </p:sp>
      <p:sp>
        <p:nvSpPr>
          <p:cNvPr id="8" name="7 Rectángulo"/>
          <p:cNvSpPr/>
          <p:nvPr/>
        </p:nvSpPr>
        <p:spPr>
          <a:xfrm>
            <a:off x="1547665" y="1364931"/>
            <a:ext cx="6192688" cy="584775"/>
          </a:xfrm>
          <a:prstGeom prst="rect">
            <a:avLst/>
          </a:prstGeom>
        </p:spPr>
        <p:txBody>
          <a:bodyPr wrap="square">
            <a:spAutoFit/>
          </a:bodyPr>
          <a:lstStyle/>
          <a:p>
            <a:pPr algn="just"/>
            <a:r>
              <a:rPr lang="es-SV" sz="1600" dirty="0"/>
              <a:t>Los resultados obtenidos </a:t>
            </a:r>
            <a:r>
              <a:rPr lang="es-SV" sz="1600" dirty="0" smtClean="0"/>
              <a:t>reflejan </a:t>
            </a:r>
            <a:r>
              <a:rPr lang="es-SV" sz="1600" dirty="0"/>
              <a:t>mejoras sustanciales en cuanto a la reducción del índice de </a:t>
            </a:r>
            <a:r>
              <a:rPr lang="es-SV" sz="1600" dirty="0" smtClean="0"/>
              <a:t>mora.</a:t>
            </a:r>
            <a:endParaRPr lang="es-SV" sz="1600" dirty="0"/>
          </a:p>
        </p:txBody>
      </p:sp>
      <p:graphicFrame>
        <p:nvGraphicFramePr>
          <p:cNvPr id="13" name="3 Gráfico"/>
          <p:cNvGraphicFramePr>
            <a:graphicFrameLocks/>
          </p:cNvGraphicFramePr>
          <p:nvPr>
            <p:extLst>
              <p:ext uri="{D42A27DB-BD31-4B8C-83A1-F6EECF244321}">
                <p14:modId xmlns:p14="http://schemas.microsoft.com/office/powerpoint/2010/main" val="3002584546"/>
              </p:ext>
            </p:extLst>
          </p:nvPr>
        </p:nvGraphicFramePr>
        <p:xfrm>
          <a:off x="1187624" y="2204864"/>
          <a:ext cx="7128792" cy="38193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6192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pPr algn="r"/>
            <a:r>
              <a:rPr lang="es-SV" dirty="0">
                <a:solidFill>
                  <a:srgbClr val="003399"/>
                </a:solidFill>
                <a:ea typeface="Calibri"/>
                <a:cs typeface="Times New Roman"/>
              </a:rPr>
              <a:t>GESTIÓN ESTRATÉGICA </a:t>
            </a:r>
            <a:endParaRPr lang="es-SV" dirty="0"/>
          </a:p>
        </p:txBody>
      </p:sp>
      <p:sp>
        <p:nvSpPr>
          <p:cNvPr id="2" name="1 Marcador de número de diapositiva"/>
          <p:cNvSpPr>
            <a:spLocks noGrp="1"/>
          </p:cNvSpPr>
          <p:nvPr>
            <p:ph type="sldNum" sz="quarter" idx="12"/>
          </p:nvPr>
        </p:nvSpPr>
        <p:spPr/>
        <p:txBody>
          <a:bodyPr/>
          <a:lstStyle/>
          <a:p>
            <a:fld id="{A3C4D9F3-FC74-4149-9C9C-C039E71FC534}" type="slidenum">
              <a:rPr lang="es-SV" smtClean="0"/>
              <a:t>3</a:t>
            </a:fld>
            <a:endParaRPr lang="es-SV" dirty="0"/>
          </a:p>
        </p:txBody>
      </p:sp>
    </p:spTree>
    <p:extLst>
      <p:ext uri="{BB962C8B-B14F-4D97-AF65-F5344CB8AC3E}">
        <p14:creationId xmlns:p14="http://schemas.microsoft.com/office/powerpoint/2010/main" val="3519498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30</a:t>
            </a:fld>
            <a:endParaRPr lang="es-SV"/>
          </a:p>
        </p:txBody>
      </p:sp>
      <p:sp>
        <p:nvSpPr>
          <p:cNvPr id="6" name="5 Título"/>
          <p:cNvSpPr>
            <a:spLocks noGrp="1"/>
          </p:cNvSpPr>
          <p:nvPr>
            <p:ph type="title"/>
          </p:nvPr>
        </p:nvSpPr>
        <p:spPr>
          <a:xfrm>
            <a:off x="1691680" y="0"/>
            <a:ext cx="6192688" cy="764704"/>
          </a:xfrm>
        </p:spPr>
        <p:txBody>
          <a:bodyPr>
            <a:noAutofit/>
          </a:bodyPr>
          <a:lstStyle/>
          <a:p>
            <a:r>
              <a:rPr lang="es-SV" b="1" dirty="0" smtClean="0"/>
              <a:t>7. </a:t>
            </a:r>
            <a:r>
              <a:rPr lang="es-SV" b="1" dirty="0"/>
              <a:t>CARTERA HIPOTECARIA.</a:t>
            </a:r>
          </a:p>
        </p:txBody>
      </p:sp>
      <p:sp>
        <p:nvSpPr>
          <p:cNvPr id="12" name="11 Rectángulo"/>
          <p:cNvSpPr/>
          <p:nvPr/>
        </p:nvSpPr>
        <p:spPr>
          <a:xfrm>
            <a:off x="204270" y="1052736"/>
            <a:ext cx="7488832"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iv. Facilidades para que las familias conserven su vivienda.</a:t>
            </a:r>
          </a:p>
        </p:txBody>
      </p:sp>
      <p:sp>
        <p:nvSpPr>
          <p:cNvPr id="3" name="2 Rectángulo"/>
          <p:cNvSpPr/>
          <p:nvPr/>
        </p:nvSpPr>
        <p:spPr>
          <a:xfrm>
            <a:off x="636319" y="1572121"/>
            <a:ext cx="7680098" cy="584775"/>
          </a:xfrm>
          <a:prstGeom prst="rect">
            <a:avLst/>
          </a:prstGeom>
        </p:spPr>
        <p:txBody>
          <a:bodyPr wrap="square">
            <a:spAutoFit/>
          </a:bodyPr>
          <a:lstStyle/>
          <a:p>
            <a:pPr algn="just"/>
            <a:r>
              <a:rPr lang="es-SV" sz="1600" dirty="0" smtClean="0"/>
              <a:t>El FSV ofrece facilidades, con el objeto de apoyar a los usuarios para que conserven su vivienda. A continuación se muestran los resultados obtenidos durante el periodo.</a:t>
            </a:r>
          </a:p>
        </p:txBody>
      </p:sp>
      <p:graphicFrame>
        <p:nvGraphicFramePr>
          <p:cNvPr id="5" name="4 Tabla"/>
          <p:cNvGraphicFramePr>
            <a:graphicFrameLocks noGrp="1"/>
          </p:cNvGraphicFramePr>
          <p:nvPr>
            <p:extLst>
              <p:ext uri="{D42A27DB-BD31-4B8C-83A1-F6EECF244321}">
                <p14:modId xmlns:p14="http://schemas.microsoft.com/office/powerpoint/2010/main" val="3918400564"/>
              </p:ext>
            </p:extLst>
          </p:nvPr>
        </p:nvGraphicFramePr>
        <p:xfrm>
          <a:off x="771697" y="2276872"/>
          <a:ext cx="7400703" cy="3258133"/>
        </p:xfrm>
        <a:graphic>
          <a:graphicData uri="http://schemas.openxmlformats.org/drawingml/2006/table">
            <a:tbl>
              <a:tblPr/>
              <a:tblGrid>
                <a:gridCol w="4808415"/>
                <a:gridCol w="1296144"/>
                <a:gridCol w="1296144"/>
              </a:tblGrid>
              <a:tr h="4012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SV" sz="1600" b="1" i="0" u="none" strike="noStrike" dirty="0" smtClean="0">
                          <a:solidFill>
                            <a:srgbClr val="000000"/>
                          </a:solidFill>
                          <a:effectLst/>
                          <a:latin typeface="+mn-lt"/>
                        </a:rPr>
                        <a:t>Facilidades para que las familiar conserven sus vivienda</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600" b="1" i="0" u="none" strike="noStrike">
                          <a:solidFill>
                            <a:srgbClr val="000000"/>
                          </a:solidFill>
                          <a:effectLst/>
                          <a:latin typeface="Calibri"/>
                        </a:rPr>
                        <a:t>Número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600" b="1" i="0" u="none" strike="noStrike">
                          <a:solidFill>
                            <a:srgbClr val="000000"/>
                          </a:solidFill>
                          <a:effectLst/>
                          <a:latin typeface="Calibri"/>
                        </a:rPr>
                        <a:t>Millones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401225">
                <a:tc>
                  <a:txBody>
                    <a:bodyPr/>
                    <a:lstStyle/>
                    <a:p>
                      <a:pPr algn="l" fontAlgn="ctr"/>
                      <a:r>
                        <a:rPr lang="es-SV" sz="1400" b="0" i="0" u="none" strike="noStrike" dirty="0">
                          <a:solidFill>
                            <a:srgbClr val="000000"/>
                          </a:solidFill>
                          <a:effectLst/>
                          <a:latin typeface="Calibri"/>
                        </a:rPr>
                        <a:t>Aplicación de cotizaciones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4,846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$1.00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225">
                <a:tc>
                  <a:txBody>
                    <a:bodyPr/>
                    <a:lstStyle/>
                    <a:p>
                      <a:pPr algn="l" fontAlgn="ctr"/>
                      <a:r>
                        <a:rPr lang="es-SV" sz="1400" b="0" i="0" u="none" strike="noStrike" dirty="0">
                          <a:solidFill>
                            <a:srgbClr val="000000"/>
                          </a:solidFill>
                          <a:effectLst/>
                          <a:latin typeface="Calibri"/>
                        </a:rPr>
                        <a:t>Reestructuración de deuda</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1,781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$18.17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225">
                <a:tc>
                  <a:txBody>
                    <a:bodyPr/>
                    <a:lstStyle/>
                    <a:p>
                      <a:pPr algn="l" fontAlgn="ctr"/>
                      <a:r>
                        <a:rPr lang="es-SV" sz="1400" b="0" i="0" u="none" strike="noStrike">
                          <a:solidFill>
                            <a:srgbClr val="000000"/>
                          </a:solidFill>
                          <a:effectLst/>
                          <a:latin typeface="Calibri"/>
                        </a:rPr>
                        <a:t>Refinanciamientos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Calibri"/>
                        </a:rPr>
                        <a:t>94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$0.94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9558">
                <a:tc>
                  <a:txBody>
                    <a:bodyPr/>
                    <a:lstStyle/>
                    <a:p>
                      <a:pPr algn="l" fontAlgn="ctr"/>
                      <a:r>
                        <a:rPr lang="es-SV" sz="1400" b="0" i="0" u="none" strike="noStrike" dirty="0">
                          <a:solidFill>
                            <a:srgbClr val="000000"/>
                          </a:solidFill>
                          <a:effectLst/>
                          <a:latin typeface="Calibri"/>
                        </a:rPr>
                        <a:t>Disminución de cuotas para mantener la sanidad de la cartera</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Calibri"/>
                        </a:rPr>
                        <a:t>51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225">
                <a:tc>
                  <a:txBody>
                    <a:bodyPr/>
                    <a:lstStyle/>
                    <a:p>
                      <a:pPr algn="l" fontAlgn="ctr"/>
                      <a:r>
                        <a:rPr lang="es-SV" sz="1400" b="0" i="0" u="none" strike="noStrike" dirty="0">
                          <a:solidFill>
                            <a:srgbClr val="000000"/>
                          </a:solidFill>
                          <a:effectLst/>
                          <a:latin typeface="Calibri"/>
                        </a:rPr>
                        <a:t>Plan temporal por desempleo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17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225">
                <a:tc>
                  <a:txBody>
                    <a:bodyPr/>
                    <a:lstStyle/>
                    <a:p>
                      <a:pPr algn="l" fontAlgn="ctr"/>
                      <a:r>
                        <a:rPr lang="es-SV" sz="1400" b="0" i="0" u="none" strike="noStrike" dirty="0">
                          <a:solidFill>
                            <a:srgbClr val="000000"/>
                          </a:solidFill>
                          <a:effectLst/>
                          <a:latin typeface="Calibri"/>
                        </a:rPr>
                        <a:t>Planes temporales de pago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1,433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a:solidFill>
                            <a:srgbClr val="000000"/>
                          </a:solidFill>
                          <a:effectLst/>
                          <a:latin typeface="Calibri"/>
                        </a:rPr>
                        <a:t>-</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225">
                <a:tc>
                  <a:txBody>
                    <a:bodyPr/>
                    <a:lstStyle/>
                    <a:p>
                      <a:pPr algn="ctr" fontAlgn="ctr"/>
                      <a:r>
                        <a:rPr lang="es-SV" sz="1400" b="1" i="0" u="none" strike="noStrike" dirty="0" smtClean="0">
                          <a:solidFill>
                            <a:srgbClr val="000000"/>
                          </a:solidFill>
                          <a:effectLst/>
                          <a:latin typeface="Calibri"/>
                        </a:rPr>
                        <a:t>TOTAL</a:t>
                      </a:r>
                      <a:endParaRPr lang="es-SV" sz="1400" b="1" i="0" u="none" strike="noStrike" dirty="0">
                        <a:solidFill>
                          <a:srgbClr val="000000"/>
                        </a:solidFill>
                        <a:effectLst/>
                        <a:latin typeface="Calibri"/>
                      </a:endParaRP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smtClean="0">
                          <a:solidFill>
                            <a:srgbClr val="000000"/>
                          </a:solidFill>
                          <a:effectLst/>
                          <a:latin typeface="Calibri"/>
                        </a:rPr>
                        <a:t>8,222</a:t>
                      </a:r>
                      <a:endParaRPr lang="es-SV" sz="1400" b="1" i="0" u="none" strike="noStrike" dirty="0">
                        <a:solidFill>
                          <a:srgbClr val="000000"/>
                        </a:solidFill>
                        <a:effectLst/>
                        <a:latin typeface="Calibri"/>
                      </a:endParaRP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dirty="0" smtClean="0">
                          <a:solidFill>
                            <a:srgbClr val="000000"/>
                          </a:solidFill>
                          <a:effectLst/>
                          <a:latin typeface="Calibri"/>
                        </a:rPr>
                        <a:t>$20.11</a:t>
                      </a:r>
                      <a:endParaRPr lang="es-SV" sz="1400" b="1" i="0" u="none" strike="noStrike" dirty="0">
                        <a:solidFill>
                          <a:srgbClr val="000000"/>
                        </a:solidFill>
                        <a:effectLst/>
                        <a:latin typeface="Calibri"/>
                      </a:endParaRP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81792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63C9512D-2F42-41AB-9F03-C21152C9FD8E}" type="slidenum">
              <a:rPr lang="es-SV" smtClean="0"/>
              <a:t>31</a:t>
            </a:fld>
            <a:endParaRPr lang="es-SV" dirty="0"/>
          </a:p>
        </p:txBody>
      </p:sp>
      <p:sp>
        <p:nvSpPr>
          <p:cNvPr id="2" name="1 Título"/>
          <p:cNvSpPr>
            <a:spLocks noGrp="1"/>
          </p:cNvSpPr>
          <p:nvPr>
            <p:ph type="title"/>
          </p:nvPr>
        </p:nvSpPr>
        <p:spPr>
          <a:xfrm>
            <a:off x="1691680" y="0"/>
            <a:ext cx="6192688" cy="735087"/>
          </a:xfrm>
        </p:spPr>
        <p:txBody>
          <a:bodyPr>
            <a:normAutofit/>
          </a:bodyPr>
          <a:lstStyle/>
          <a:p>
            <a:r>
              <a:rPr lang="es-SV" b="1" dirty="0"/>
              <a:t>8</a:t>
            </a:r>
            <a:r>
              <a:rPr lang="es-SV" b="1" dirty="0" smtClean="0"/>
              <a:t>. </a:t>
            </a:r>
            <a:r>
              <a:rPr lang="es-SV" b="1" dirty="0"/>
              <a:t>OTROS LOGROS RELEVANTES</a:t>
            </a:r>
            <a:r>
              <a:rPr lang="es-SV" sz="4000" dirty="0" smtClean="0">
                <a:solidFill>
                  <a:srgbClr val="0070C0"/>
                </a:solidFill>
              </a:rPr>
              <a:t>.</a:t>
            </a:r>
            <a:endParaRPr lang="es-SV" b="0" i="1" u="none" strike="noStrike" baseline="0" dirty="0" smtClean="0">
              <a:latin typeface="Cambria"/>
            </a:endParaRPr>
          </a:p>
        </p:txBody>
      </p:sp>
      <p:sp>
        <p:nvSpPr>
          <p:cNvPr id="3" name="2 Marcador de texto"/>
          <p:cNvSpPr>
            <a:spLocks noGrp="1"/>
          </p:cNvSpPr>
          <p:nvPr>
            <p:ph type="body" idx="4294967295"/>
          </p:nvPr>
        </p:nvSpPr>
        <p:spPr>
          <a:xfrm>
            <a:off x="3644091" y="1772816"/>
            <a:ext cx="4384293" cy="2448272"/>
          </a:xfrm>
        </p:spPr>
        <p:txBody>
          <a:bodyPr>
            <a:noAutofit/>
          </a:bodyPr>
          <a:lstStyle/>
          <a:p>
            <a:pPr algn="just">
              <a:spcBef>
                <a:spcPts val="0"/>
              </a:spcBef>
              <a:spcAft>
                <a:spcPts val="600"/>
              </a:spcAft>
            </a:pPr>
            <a:r>
              <a:rPr lang="es-SV" sz="1600" dirty="0" smtClean="0"/>
              <a:t>El FSV incentiva la cultura de  </a:t>
            </a:r>
            <a:r>
              <a:rPr lang="es-SV" sz="1600" dirty="0"/>
              <a:t>pago </a:t>
            </a:r>
            <a:r>
              <a:rPr lang="es-SV" sz="1600" dirty="0" smtClean="0"/>
              <a:t>responsable </a:t>
            </a:r>
            <a:r>
              <a:rPr lang="es-SV" sz="1600" dirty="0"/>
              <a:t>entre sus clientes para </a:t>
            </a:r>
            <a:r>
              <a:rPr lang="es-SV" sz="1600" dirty="0" smtClean="0"/>
              <a:t>lo cual realizó el sorteo electrónico de la promoción de cliente puntual el 14 de agosto; participando mas de 85,000 clientes. </a:t>
            </a:r>
          </a:p>
          <a:p>
            <a:pPr algn="just">
              <a:spcBef>
                <a:spcPts val="0"/>
              </a:spcBef>
              <a:spcAft>
                <a:spcPts val="600"/>
              </a:spcAft>
            </a:pPr>
            <a:r>
              <a:rPr lang="es-ES" sz="1600" dirty="0" smtClean="0"/>
              <a:t>Se premió </a:t>
            </a:r>
            <a:r>
              <a:rPr lang="es-ES" sz="1600" dirty="0"/>
              <a:t>a las familias con </a:t>
            </a:r>
            <a:r>
              <a:rPr lang="es-SV" sz="1600" dirty="0" smtClean="0"/>
              <a:t>refrigeradoras</a:t>
            </a:r>
            <a:r>
              <a:rPr lang="es-SV" sz="1600" dirty="0"/>
              <a:t>, </a:t>
            </a:r>
            <a:r>
              <a:rPr lang="es-SV" sz="1600" dirty="0" smtClean="0"/>
              <a:t>cocinas </a:t>
            </a:r>
            <a:r>
              <a:rPr lang="es-SV" sz="1600" dirty="0"/>
              <a:t>con planchas, </a:t>
            </a:r>
            <a:r>
              <a:rPr lang="es-SV" sz="1600" dirty="0" err="1" smtClean="0"/>
              <a:t>tablets</a:t>
            </a:r>
            <a:r>
              <a:rPr lang="es-SV" sz="1600" dirty="0" smtClean="0"/>
              <a:t> </a:t>
            </a:r>
            <a:r>
              <a:rPr lang="es-SV" sz="1600" dirty="0"/>
              <a:t>y </a:t>
            </a:r>
            <a:r>
              <a:rPr lang="es-SV" sz="1600" dirty="0" smtClean="0"/>
              <a:t>vales </a:t>
            </a:r>
            <a:r>
              <a:rPr lang="es-SV" sz="1600" dirty="0"/>
              <a:t>de </a:t>
            </a:r>
            <a:r>
              <a:rPr lang="es-SV" sz="1600" dirty="0" smtClean="0"/>
              <a:t>supermercado. </a:t>
            </a:r>
          </a:p>
        </p:txBody>
      </p:sp>
      <p:sp>
        <p:nvSpPr>
          <p:cNvPr id="5" name="4 Rectángulo"/>
          <p:cNvSpPr/>
          <p:nvPr/>
        </p:nvSpPr>
        <p:spPr>
          <a:xfrm>
            <a:off x="395536" y="735310"/>
            <a:ext cx="5480580"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rPr>
              <a:t>i. Incentivos a la cultura de pago puntual</a:t>
            </a:r>
            <a:endParaRPr lang="es-SV" sz="2400" dirty="0">
              <a:solidFill>
                <a:srgbClr val="081EEE"/>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9893"/>
          <a:stretch/>
        </p:blipFill>
        <p:spPr bwMode="auto">
          <a:xfrm>
            <a:off x="899592" y="1772816"/>
            <a:ext cx="2448272" cy="361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563888" y="4326268"/>
            <a:ext cx="3014801" cy="216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955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687424" y="0"/>
            <a:ext cx="6192688" cy="692696"/>
          </a:xfrm>
        </p:spPr>
        <p:txBody>
          <a:bodyPr>
            <a:noAutofit/>
          </a:bodyPr>
          <a:lstStyle/>
          <a:p>
            <a:r>
              <a:rPr lang="es-SV" b="1" dirty="0"/>
              <a:t>8</a:t>
            </a:r>
            <a:r>
              <a:rPr lang="es-SV" b="1" dirty="0" smtClean="0"/>
              <a:t>. </a:t>
            </a:r>
            <a:r>
              <a:rPr lang="es-SV" b="1" dirty="0"/>
              <a:t>OTROS LOGROS RELEVANTES</a:t>
            </a:r>
            <a:r>
              <a:rPr lang="es-SV" sz="4000" dirty="0" smtClean="0">
                <a:solidFill>
                  <a:srgbClr val="0070C0"/>
                </a:solidFill>
              </a:rPr>
              <a:t>.</a:t>
            </a:r>
          </a:p>
        </p:txBody>
      </p:sp>
      <p:sp>
        <p:nvSpPr>
          <p:cNvPr id="10" name="9 Rectángulo"/>
          <p:cNvSpPr/>
          <p:nvPr/>
        </p:nvSpPr>
        <p:spPr>
          <a:xfrm>
            <a:off x="1835696" y="620688"/>
            <a:ext cx="7128792" cy="830997"/>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latin typeface="+mj-lt"/>
                <a:ea typeface="+mj-ea"/>
                <a:cs typeface="+mj-cs"/>
              </a:rPr>
              <a:t>ii.  Recertificación del Sistema de Gestión de Calidad (SGC) por AENOR Centroamérica.</a:t>
            </a:r>
          </a:p>
        </p:txBody>
      </p:sp>
      <p:pic>
        <p:nvPicPr>
          <p:cNvPr id="4" name="Picture 3" descr="R:\VARIOS\2012-07-03 CERTIFICADO IQNET 2012\CERTIFICADO IQNET 2012 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9"/>
          <a:stretch/>
        </p:blipFill>
        <p:spPr bwMode="auto">
          <a:xfrm>
            <a:off x="711702" y="1919797"/>
            <a:ext cx="1412026" cy="1996027"/>
          </a:xfrm>
          <a:prstGeom prst="rect">
            <a:avLst/>
          </a:prstGeom>
          <a:noFill/>
          <a:ln>
            <a:noFill/>
          </a:ln>
          <a:effectLst>
            <a:glow rad="228600">
              <a:srgbClr val="629DD1">
                <a:satMod val="175000"/>
                <a:alpha val="40000"/>
              </a:srgbClr>
            </a:glow>
            <a:outerShdw dist="35921" dir="2700000" algn="ctr" rotWithShape="0">
              <a:srgbClr val="ACCBF9"/>
            </a:outerShdw>
          </a:effectLst>
          <a:extLst>
            <a:ext uri="{909E8E84-426E-40DD-AFC4-6F175D3DCCD1}">
              <a14:hiddenFill xmlns:a14="http://schemas.microsoft.com/office/drawing/2010/main">
                <a:solidFill>
                  <a:srgbClr val="FFFFFF"/>
                </a:solidFill>
              </a14:hiddenFill>
            </a:ext>
          </a:extLst>
        </p:spPr>
      </p:pic>
      <p:pic>
        <p:nvPicPr>
          <p:cNvPr id="5" name="Picture 2" descr="R:\VARIOS\2012-07-03 CERTIFICADOS 2012 SGC\CERTIFICADOS 2012 SGC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3"/>
          <a:stretch/>
        </p:blipFill>
        <p:spPr bwMode="auto">
          <a:xfrm>
            <a:off x="167633" y="2871070"/>
            <a:ext cx="1453534" cy="2070098"/>
          </a:xfrm>
          <a:prstGeom prst="rect">
            <a:avLst/>
          </a:prstGeom>
          <a:noFill/>
          <a:ln>
            <a:noFill/>
          </a:ln>
          <a:effectLst>
            <a:glow rad="228600">
              <a:srgbClr val="629DD1">
                <a:satMod val="175000"/>
                <a:alpha val="40000"/>
              </a:srgbClr>
            </a:glow>
            <a:outerShdw dist="35921" dir="2700000" algn="ctr" rotWithShape="0">
              <a:srgbClr val="ACCBF9"/>
            </a:outerShdw>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2267744" y="1988840"/>
            <a:ext cx="6696744" cy="2211890"/>
          </a:xfrm>
          <a:prstGeom prst="rect">
            <a:avLst/>
          </a:prstGeom>
          <a:noFill/>
        </p:spPr>
        <p:txBody>
          <a:bodyPr vert="horz" lIns="91440" tIns="45720" rIns="91440" bIns="45720" rtlCol="0">
            <a:noAutofit/>
          </a:bodyPr>
          <a:lstStyle/>
          <a:p>
            <a:pPr marL="177800" indent="-177800" algn="just" fontAlgn="base">
              <a:spcBef>
                <a:spcPct val="0"/>
              </a:spcBef>
              <a:spcAft>
                <a:spcPts val="600"/>
              </a:spcAft>
              <a:buFont typeface="Arial" pitchFamily="34" charset="0"/>
              <a:buChar char="•"/>
            </a:pPr>
            <a:r>
              <a:rPr lang="es-SV" sz="1400" dirty="0">
                <a:solidFill>
                  <a:prstClr val="black"/>
                </a:solidFill>
                <a:ea typeface="Times New Roman" pitchFamily="18" charset="0"/>
                <a:cs typeface="Calibri" pitchFamily="34" charset="0"/>
              </a:rPr>
              <a:t>El FSV es una institución certificada bajo la Norma ISO 9001:2008 para las actividades de prestación de servicios de aprobación de créditos hipotecarios para la adquisición de </a:t>
            </a:r>
            <a:r>
              <a:rPr lang="es-SV" sz="1400" dirty="0" smtClean="0">
                <a:solidFill>
                  <a:prstClr val="black"/>
                </a:solidFill>
                <a:ea typeface="Times New Roman" pitchFamily="18" charset="0"/>
                <a:cs typeface="Calibri" pitchFamily="34" charset="0"/>
              </a:rPr>
              <a:t>vivienda desde </a:t>
            </a:r>
            <a:r>
              <a:rPr lang="es-SV" sz="1400" dirty="0">
                <a:solidFill>
                  <a:prstClr val="black"/>
                </a:solidFill>
                <a:ea typeface="Times New Roman" pitchFamily="18" charset="0"/>
                <a:cs typeface="Calibri" pitchFamily="34" charset="0"/>
              </a:rPr>
              <a:t>Abril 2009. </a:t>
            </a:r>
          </a:p>
          <a:p>
            <a:pPr marL="177800" indent="-177800" algn="just" fontAlgn="base">
              <a:spcBef>
                <a:spcPct val="0"/>
              </a:spcBef>
              <a:spcAft>
                <a:spcPts val="600"/>
              </a:spcAft>
              <a:buFont typeface="Arial" pitchFamily="34" charset="0"/>
              <a:buChar char="•"/>
            </a:pPr>
            <a:r>
              <a:rPr lang="es-SV" sz="1400" dirty="0">
                <a:solidFill>
                  <a:prstClr val="black"/>
                </a:solidFill>
                <a:ea typeface="Times New Roman" pitchFamily="18" charset="0"/>
                <a:cs typeface="Calibri" pitchFamily="34" charset="0"/>
              </a:rPr>
              <a:t>Los resultados de las auditorías del SGC han ratificado la eficacia </a:t>
            </a:r>
            <a:r>
              <a:rPr lang="es-SV" sz="1400" dirty="0" smtClean="0">
                <a:solidFill>
                  <a:prstClr val="black"/>
                </a:solidFill>
                <a:ea typeface="Times New Roman" pitchFamily="18" charset="0"/>
                <a:cs typeface="Calibri" pitchFamily="34" charset="0"/>
              </a:rPr>
              <a:t>y madurez del Sistema;  </a:t>
            </a:r>
            <a:r>
              <a:rPr lang="es-SV" sz="1400" dirty="0">
                <a:solidFill>
                  <a:prstClr val="black"/>
                </a:solidFill>
                <a:ea typeface="Times New Roman" pitchFamily="18" charset="0"/>
                <a:cs typeface="Calibri" pitchFamily="34" charset="0"/>
              </a:rPr>
              <a:t>en </a:t>
            </a:r>
            <a:r>
              <a:rPr lang="es-SV" sz="1400" dirty="0" smtClean="0">
                <a:solidFill>
                  <a:prstClr val="black"/>
                </a:solidFill>
                <a:ea typeface="Times New Roman" pitchFamily="18" charset="0"/>
                <a:cs typeface="Calibri" pitchFamily="34" charset="0"/>
              </a:rPr>
              <a:t>consecuencia</a:t>
            </a:r>
            <a:r>
              <a:rPr lang="es-SV" sz="1400" dirty="0">
                <a:solidFill>
                  <a:prstClr val="black"/>
                </a:solidFill>
                <a:ea typeface="Times New Roman" pitchFamily="18" charset="0"/>
                <a:cs typeface="Calibri" pitchFamily="34" charset="0"/>
              </a:rPr>
              <a:t> </a:t>
            </a:r>
            <a:r>
              <a:rPr lang="es-SV" sz="1400" dirty="0" smtClean="0">
                <a:solidFill>
                  <a:prstClr val="black"/>
                </a:solidFill>
                <a:ea typeface="Times New Roman" pitchFamily="18" charset="0"/>
                <a:cs typeface="Calibri" pitchFamily="34" charset="0"/>
              </a:rPr>
              <a:t>se mantiene </a:t>
            </a:r>
            <a:r>
              <a:rPr lang="es-SV" sz="1400" dirty="0">
                <a:solidFill>
                  <a:prstClr val="black"/>
                </a:solidFill>
                <a:ea typeface="Times New Roman" pitchFamily="18" charset="0"/>
                <a:cs typeface="Calibri" pitchFamily="34" charset="0"/>
              </a:rPr>
              <a:t>la certificación. </a:t>
            </a:r>
            <a:endParaRPr lang="es-SV" sz="1400" dirty="0" smtClean="0">
              <a:solidFill>
                <a:prstClr val="black"/>
              </a:solidFill>
              <a:ea typeface="Times New Roman" pitchFamily="18" charset="0"/>
              <a:cs typeface="Calibri" pitchFamily="34" charset="0"/>
            </a:endParaRPr>
          </a:p>
          <a:p>
            <a:pPr marL="177800" indent="-177800" algn="just" fontAlgn="base">
              <a:spcBef>
                <a:spcPct val="0"/>
              </a:spcBef>
              <a:spcAft>
                <a:spcPts val="600"/>
              </a:spcAft>
              <a:buFont typeface="Arial" pitchFamily="34" charset="0"/>
              <a:buChar char="•"/>
            </a:pPr>
            <a:r>
              <a:rPr lang="es-SV" sz="1400" dirty="0" smtClean="0">
                <a:solidFill>
                  <a:prstClr val="black"/>
                </a:solidFill>
                <a:ea typeface="Times New Roman" pitchFamily="18" charset="0"/>
                <a:cs typeface="Calibri" pitchFamily="34" charset="0"/>
              </a:rPr>
              <a:t>En Febrero de 2015 se </a:t>
            </a:r>
            <a:r>
              <a:rPr lang="es-SV" sz="1400" dirty="0">
                <a:solidFill>
                  <a:prstClr val="black"/>
                </a:solidFill>
                <a:ea typeface="Times New Roman" pitchFamily="18" charset="0"/>
                <a:cs typeface="Calibri" pitchFamily="34" charset="0"/>
              </a:rPr>
              <a:t>registraron «0» No Conformidades</a:t>
            </a:r>
            <a:r>
              <a:rPr lang="es-SV" sz="1400" dirty="0" smtClean="0">
                <a:solidFill>
                  <a:prstClr val="black"/>
                </a:solidFill>
                <a:ea typeface="Times New Roman" pitchFamily="18" charset="0"/>
                <a:cs typeface="Calibri" pitchFamily="34" charset="0"/>
              </a:rPr>
              <a:t>.</a:t>
            </a:r>
          </a:p>
          <a:p>
            <a:pPr marL="177800" indent="-177800" algn="just" fontAlgn="base">
              <a:spcBef>
                <a:spcPct val="0"/>
              </a:spcBef>
              <a:spcAft>
                <a:spcPts val="600"/>
              </a:spcAft>
              <a:buFont typeface="Arial" pitchFamily="34" charset="0"/>
              <a:buChar char="•"/>
            </a:pPr>
            <a:r>
              <a:rPr lang="es-ES" sz="1400" dirty="0">
                <a:solidFill>
                  <a:prstClr val="black"/>
                </a:solidFill>
                <a:ea typeface="Times New Roman" pitchFamily="18" charset="0"/>
                <a:cs typeface="Calibri" pitchFamily="34" charset="0"/>
              </a:rPr>
              <a:t>Este logro evidencia la Mejora Continua del Sistema, reflejo del trabajo en equipo realizado y del compromiso en la búsqueda de nuevas prácticas de servicio que sean más competitivas y eficientes enfocadas al cliente externo e interno</a:t>
            </a:r>
            <a:r>
              <a:rPr lang="es-ES" sz="1400" dirty="0" smtClean="0">
                <a:solidFill>
                  <a:prstClr val="black"/>
                </a:solidFill>
                <a:ea typeface="Times New Roman" pitchFamily="18" charset="0"/>
                <a:cs typeface="Calibri" pitchFamily="34" charset="0"/>
              </a:rPr>
              <a:t>.</a:t>
            </a:r>
            <a:endParaRPr lang="es-SV" sz="1400" dirty="0">
              <a:solidFill>
                <a:prstClr val="black"/>
              </a:solidFill>
              <a:ea typeface="Times New Roman" pitchFamily="18" charset="0"/>
              <a:cs typeface="Calibri"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347741030"/>
              </p:ext>
            </p:extLst>
          </p:nvPr>
        </p:nvGraphicFramePr>
        <p:xfrm>
          <a:off x="126880" y="5082288"/>
          <a:ext cx="8990804" cy="939000"/>
        </p:xfrm>
        <a:graphic>
          <a:graphicData uri="http://schemas.openxmlformats.org/drawingml/2006/table">
            <a:tbl>
              <a:tblPr/>
              <a:tblGrid>
                <a:gridCol w="1439015"/>
                <a:gridCol w="1078827"/>
                <a:gridCol w="1078827"/>
                <a:gridCol w="1078827"/>
                <a:gridCol w="1078827"/>
                <a:gridCol w="1078827"/>
                <a:gridCol w="1078827"/>
                <a:gridCol w="1078827"/>
              </a:tblGrid>
              <a:tr h="939000">
                <a:tc>
                  <a:txBody>
                    <a:bodyPr/>
                    <a:lstStyle/>
                    <a:p>
                      <a:pPr algn="ctr" rtl="0" fontAlgn="ctr"/>
                      <a:endParaRPr lang="es-SV" sz="1200" b="1" i="0" u="none" strike="noStrike" dirty="0">
                        <a:solidFill>
                          <a:srgbClr val="000000"/>
                        </a:solidFill>
                        <a:effectLst/>
                        <a:latin typeface="Calibri"/>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2009</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2010</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2011</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2012</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2013</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2014</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SV" sz="1400" b="1" kern="1200" dirty="0" smtClean="0">
                          <a:solidFill>
                            <a:srgbClr val="000000"/>
                          </a:solidFill>
                          <a:latin typeface="+mn-lt"/>
                          <a:ea typeface="+mn-ea"/>
                          <a:cs typeface="Calibri" pitchFamily="34" charset="0"/>
                        </a:rPr>
                        <a:t>2015</a:t>
                      </a:r>
                      <a:endParaRPr lang="es-SV" sz="1400" b="1" kern="1200" dirty="0">
                        <a:solidFill>
                          <a:srgbClr val="000000"/>
                        </a:solidFill>
                        <a:latin typeface="+mn-lt"/>
                        <a:ea typeface="+mn-ea"/>
                        <a:cs typeface="Calibri" pitchFamily="34" charset="0"/>
                      </a:endParaRPr>
                    </a:p>
                  </a:txBody>
                  <a:tcPr marL="6840" marR="6840" marT="683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0" name="19 Grupo"/>
          <p:cNvGrpSpPr/>
          <p:nvPr/>
        </p:nvGrpSpPr>
        <p:grpSpPr>
          <a:xfrm>
            <a:off x="1521882" y="5287463"/>
            <a:ext cx="7613580" cy="641330"/>
            <a:chOff x="1521882" y="4073181"/>
            <a:chExt cx="7613580" cy="641330"/>
          </a:xfrm>
        </p:grpSpPr>
        <p:sp>
          <p:nvSpPr>
            <p:cNvPr id="12" name="11 Forma libre"/>
            <p:cNvSpPr/>
            <p:nvPr/>
          </p:nvSpPr>
          <p:spPr bwMode="auto">
            <a:xfrm>
              <a:off x="1521882" y="4077924"/>
              <a:ext cx="1224852"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0 w 1590886"/>
                <a:gd name="connsiteY5"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886" h="636354">
                  <a:moveTo>
                    <a:pt x="0" y="0"/>
                  </a:moveTo>
                  <a:lnTo>
                    <a:pt x="1272709" y="0"/>
                  </a:lnTo>
                  <a:lnTo>
                    <a:pt x="1590886" y="318177"/>
                  </a:lnTo>
                  <a:lnTo>
                    <a:pt x="1272709" y="636354"/>
                  </a:lnTo>
                  <a:lnTo>
                    <a:pt x="0" y="636354"/>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53340" tIns="26670" rIns="172423" bIns="26670" spcCol="1270" anchor="ctr"/>
            <a:lstStyle/>
            <a:p>
              <a:pPr algn="ctr" defTabSz="444500" fontAlgn="base">
                <a:lnSpc>
                  <a:spcPct val="90000"/>
                </a:lnSpc>
                <a:spcBef>
                  <a:spcPct val="0"/>
                </a:spcBef>
                <a:spcAft>
                  <a:spcPct val="35000"/>
                </a:spcAft>
                <a:defRPr/>
              </a:pPr>
              <a:r>
                <a:rPr lang="es-SV" sz="800" b="1" kern="0" dirty="0">
                  <a:solidFill>
                    <a:prstClr val="black"/>
                  </a:solidFill>
                  <a:latin typeface="Verdana"/>
                </a:rPr>
                <a:t>CERTIFICACIÓN SGC</a:t>
              </a:r>
            </a:p>
          </p:txBody>
        </p:sp>
        <p:sp>
          <p:nvSpPr>
            <p:cNvPr id="13" name="12 Forma libre"/>
            <p:cNvSpPr/>
            <p:nvPr/>
          </p:nvSpPr>
          <p:spPr bwMode="auto">
            <a:xfrm>
              <a:off x="2519645" y="4073182"/>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358182" tIns="26670" rIns="331512" bIns="26670" spcCol="1270" anchor="ctr"/>
            <a:lstStyle/>
            <a:p>
              <a:pPr algn="ctr" defTabSz="444500" fontAlgn="base">
                <a:lnSpc>
                  <a:spcPct val="90000"/>
                </a:lnSpc>
                <a:spcBef>
                  <a:spcPct val="0"/>
                </a:spcBef>
                <a:spcAft>
                  <a:spcPct val="35000"/>
                </a:spcAft>
                <a:defRPr/>
              </a:pPr>
              <a:r>
                <a:rPr lang="es-SV" sz="800" b="1" kern="0" dirty="0">
                  <a:solidFill>
                    <a:prstClr val="black"/>
                  </a:solidFill>
                  <a:latin typeface="Verdana"/>
                </a:rPr>
                <a:t>AS1</a:t>
              </a:r>
            </a:p>
          </p:txBody>
        </p:sp>
        <p:sp>
          <p:nvSpPr>
            <p:cNvPr id="14" name="13 Forma libre"/>
            <p:cNvSpPr/>
            <p:nvPr/>
          </p:nvSpPr>
          <p:spPr bwMode="auto">
            <a:xfrm>
              <a:off x="3585557" y="4073182"/>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358182" tIns="26670" rIns="331512" bIns="26670" spcCol="1270" anchor="ctr"/>
            <a:lstStyle/>
            <a:p>
              <a:pPr algn="ctr" defTabSz="444500" fontAlgn="base">
                <a:lnSpc>
                  <a:spcPct val="90000"/>
                </a:lnSpc>
                <a:spcBef>
                  <a:spcPct val="0"/>
                </a:spcBef>
                <a:spcAft>
                  <a:spcPct val="35000"/>
                </a:spcAft>
                <a:defRPr/>
              </a:pPr>
              <a:r>
                <a:rPr lang="es-SV" sz="800" b="1" kern="0" dirty="0">
                  <a:solidFill>
                    <a:prstClr val="black"/>
                  </a:solidFill>
                  <a:latin typeface="Verdana"/>
                </a:rPr>
                <a:t>AS2</a:t>
              </a:r>
            </a:p>
          </p:txBody>
        </p:sp>
        <p:sp>
          <p:nvSpPr>
            <p:cNvPr id="15" name="14 Forma libre"/>
            <p:cNvSpPr/>
            <p:nvPr/>
          </p:nvSpPr>
          <p:spPr bwMode="auto">
            <a:xfrm>
              <a:off x="4644746" y="4073182"/>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0" tIns="0" rIns="0" bIns="0" spcCol="1270" anchor="ctr"/>
            <a:lstStyle/>
            <a:p>
              <a:pPr algn="ctr" defTabSz="444500" fontAlgn="base">
                <a:lnSpc>
                  <a:spcPct val="90000"/>
                </a:lnSpc>
                <a:spcBef>
                  <a:spcPct val="0"/>
                </a:spcBef>
                <a:spcAft>
                  <a:spcPct val="35000"/>
                </a:spcAft>
                <a:defRPr/>
              </a:pPr>
              <a:r>
                <a:rPr lang="es-SV" sz="800" b="1" kern="0" dirty="0" smtClean="0">
                  <a:solidFill>
                    <a:prstClr val="black"/>
                  </a:solidFill>
                  <a:latin typeface="Verdana"/>
                </a:rPr>
                <a:t>RE</a:t>
              </a:r>
            </a:p>
            <a:p>
              <a:pPr algn="ctr" defTabSz="444500" fontAlgn="base">
                <a:lnSpc>
                  <a:spcPct val="90000"/>
                </a:lnSpc>
                <a:spcBef>
                  <a:spcPct val="0"/>
                </a:spcBef>
                <a:spcAft>
                  <a:spcPct val="35000"/>
                </a:spcAft>
                <a:defRPr/>
              </a:pPr>
              <a:r>
                <a:rPr lang="es-SV" sz="800" b="1" kern="0" dirty="0" smtClean="0">
                  <a:solidFill>
                    <a:prstClr val="black"/>
                  </a:solidFill>
                  <a:latin typeface="Verdana"/>
                </a:rPr>
                <a:t>      CERTIFICACIÓN </a:t>
              </a:r>
              <a:endParaRPr lang="es-SV" sz="800" b="1" kern="0" dirty="0">
                <a:solidFill>
                  <a:prstClr val="black"/>
                </a:solidFill>
                <a:latin typeface="Verdana"/>
              </a:endParaRPr>
            </a:p>
            <a:p>
              <a:pPr algn="ctr" defTabSz="444500" fontAlgn="base">
                <a:lnSpc>
                  <a:spcPct val="90000"/>
                </a:lnSpc>
                <a:spcBef>
                  <a:spcPct val="0"/>
                </a:spcBef>
                <a:spcAft>
                  <a:spcPct val="35000"/>
                </a:spcAft>
                <a:defRPr/>
              </a:pPr>
              <a:r>
                <a:rPr lang="es-SV" sz="800" b="1" kern="0" dirty="0">
                  <a:solidFill>
                    <a:prstClr val="black"/>
                  </a:solidFill>
                  <a:latin typeface="Verdana"/>
                </a:rPr>
                <a:t>SGC</a:t>
              </a:r>
            </a:p>
          </p:txBody>
        </p:sp>
        <p:sp>
          <p:nvSpPr>
            <p:cNvPr id="16" name="15 Forma libre"/>
            <p:cNvSpPr/>
            <p:nvPr/>
          </p:nvSpPr>
          <p:spPr bwMode="auto">
            <a:xfrm>
              <a:off x="5706904" y="4073182"/>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358182" tIns="26670" rIns="331512" bIns="26670" spcCol="1270" anchor="ctr"/>
            <a:lstStyle/>
            <a:p>
              <a:pPr algn="ctr" defTabSz="444500" fontAlgn="base">
                <a:lnSpc>
                  <a:spcPct val="90000"/>
                </a:lnSpc>
                <a:spcBef>
                  <a:spcPct val="0"/>
                </a:spcBef>
                <a:spcAft>
                  <a:spcPct val="35000"/>
                </a:spcAft>
                <a:defRPr/>
              </a:pPr>
              <a:r>
                <a:rPr lang="es-SV" sz="800" b="1" kern="0" dirty="0">
                  <a:solidFill>
                    <a:prstClr val="black"/>
                  </a:solidFill>
                  <a:latin typeface="Verdana"/>
                </a:rPr>
                <a:t>AS1</a:t>
              </a:r>
            </a:p>
          </p:txBody>
        </p:sp>
        <p:sp>
          <p:nvSpPr>
            <p:cNvPr id="17" name="16 Forma libre"/>
            <p:cNvSpPr/>
            <p:nvPr/>
          </p:nvSpPr>
          <p:spPr bwMode="auto">
            <a:xfrm>
              <a:off x="6762339" y="4073182"/>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358182" tIns="26670" rIns="331512" bIns="26670" spcCol="1270" anchor="ctr"/>
            <a:lstStyle/>
            <a:p>
              <a:pPr algn="ctr" defTabSz="444500" fontAlgn="base">
                <a:lnSpc>
                  <a:spcPct val="90000"/>
                </a:lnSpc>
                <a:spcBef>
                  <a:spcPct val="0"/>
                </a:spcBef>
                <a:spcAft>
                  <a:spcPct val="35000"/>
                </a:spcAft>
                <a:defRPr/>
              </a:pPr>
              <a:r>
                <a:rPr lang="es-SV" sz="800" b="1" kern="0" dirty="0">
                  <a:solidFill>
                    <a:prstClr val="black"/>
                  </a:solidFill>
                  <a:latin typeface="Verdana"/>
                </a:rPr>
                <a:t>AS2</a:t>
              </a:r>
            </a:p>
          </p:txBody>
        </p:sp>
        <p:sp>
          <p:nvSpPr>
            <p:cNvPr id="18" name="17 Forma libre"/>
            <p:cNvSpPr/>
            <p:nvPr/>
          </p:nvSpPr>
          <p:spPr bwMode="auto">
            <a:xfrm>
              <a:off x="7830044" y="4073181"/>
              <a:ext cx="1305418" cy="636587"/>
            </a:xfrm>
            <a:custGeom>
              <a:avLst/>
              <a:gdLst>
                <a:gd name="connsiteX0" fmla="*/ 0 w 1590886"/>
                <a:gd name="connsiteY0" fmla="*/ 0 h 636354"/>
                <a:gd name="connsiteX1" fmla="*/ 1272709 w 1590886"/>
                <a:gd name="connsiteY1" fmla="*/ 0 h 636354"/>
                <a:gd name="connsiteX2" fmla="*/ 1590886 w 1590886"/>
                <a:gd name="connsiteY2" fmla="*/ 318177 h 636354"/>
                <a:gd name="connsiteX3" fmla="*/ 1272709 w 1590886"/>
                <a:gd name="connsiteY3" fmla="*/ 636354 h 636354"/>
                <a:gd name="connsiteX4" fmla="*/ 0 w 1590886"/>
                <a:gd name="connsiteY4" fmla="*/ 636354 h 636354"/>
                <a:gd name="connsiteX5" fmla="*/ 318177 w 1590886"/>
                <a:gd name="connsiteY5" fmla="*/ 318177 h 636354"/>
                <a:gd name="connsiteX6" fmla="*/ 0 w 1590886"/>
                <a:gd name="connsiteY6" fmla="*/ 0 h 6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886" h="636354">
                  <a:moveTo>
                    <a:pt x="0" y="0"/>
                  </a:moveTo>
                  <a:lnTo>
                    <a:pt x="1272709" y="0"/>
                  </a:lnTo>
                  <a:lnTo>
                    <a:pt x="1590886" y="318177"/>
                  </a:lnTo>
                  <a:lnTo>
                    <a:pt x="1272709" y="636354"/>
                  </a:lnTo>
                  <a:lnTo>
                    <a:pt x="0" y="636354"/>
                  </a:lnTo>
                  <a:lnTo>
                    <a:pt x="318177" y="318177"/>
                  </a:lnTo>
                  <a:lnTo>
                    <a:pt x="0" y="0"/>
                  </a:lnTo>
                  <a:close/>
                </a:path>
              </a:pathLst>
            </a:custGeom>
            <a:gradFill rotWithShape="1">
              <a:gsLst>
                <a:gs pos="0">
                  <a:srgbClr val="59B0B9">
                    <a:hueOff val="0"/>
                    <a:satOff val="0"/>
                    <a:lumOff val="0"/>
                    <a:alphaOff val="0"/>
                    <a:tint val="50000"/>
                    <a:satMod val="300000"/>
                  </a:srgbClr>
                </a:gs>
                <a:gs pos="35000">
                  <a:srgbClr val="59B0B9">
                    <a:hueOff val="0"/>
                    <a:satOff val="0"/>
                    <a:lumOff val="0"/>
                    <a:alphaOff val="0"/>
                    <a:tint val="37000"/>
                    <a:satMod val="300000"/>
                  </a:srgbClr>
                </a:gs>
                <a:gs pos="100000">
                  <a:srgbClr val="59B0B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lIns="0" tIns="0" rIns="0" bIns="0" spcCol="1270" anchor="ctr"/>
            <a:lstStyle/>
            <a:p>
              <a:pPr algn="ctr" defTabSz="444500" fontAlgn="base">
                <a:lnSpc>
                  <a:spcPct val="90000"/>
                </a:lnSpc>
                <a:spcBef>
                  <a:spcPct val="0"/>
                </a:spcBef>
                <a:spcAft>
                  <a:spcPct val="35000"/>
                </a:spcAft>
                <a:defRPr/>
              </a:pPr>
              <a:r>
                <a:rPr lang="es-SV" sz="800" b="1" kern="0" dirty="0" smtClean="0">
                  <a:solidFill>
                    <a:prstClr val="black"/>
                  </a:solidFill>
                  <a:latin typeface="Verdana"/>
                </a:rPr>
                <a:t>RE</a:t>
              </a:r>
            </a:p>
            <a:p>
              <a:pPr algn="ctr" defTabSz="444500" fontAlgn="base">
                <a:lnSpc>
                  <a:spcPct val="90000"/>
                </a:lnSpc>
                <a:spcBef>
                  <a:spcPct val="0"/>
                </a:spcBef>
                <a:spcAft>
                  <a:spcPct val="35000"/>
                </a:spcAft>
                <a:defRPr/>
              </a:pPr>
              <a:r>
                <a:rPr lang="es-SV" sz="800" b="1" kern="0" dirty="0" smtClean="0">
                  <a:solidFill>
                    <a:prstClr val="black"/>
                  </a:solidFill>
                  <a:latin typeface="Verdana"/>
                </a:rPr>
                <a:t>      CERTIFICACIÓN </a:t>
              </a:r>
              <a:endParaRPr lang="es-SV" sz="800" b="1" kern="0" dirty="0">
                <a:solidFill>
                  <a:prstClr val="black"/>
                </a:solidFill>
                <a:latin typeface="Verdana"/>
              </a:endParaRPr>
            </a:p>
            <a:p>
              <a:pPr algn="ctr" defTabSz="444500" fontAlgn="base">
                <a:lnSpc>
                  <a:spcPct val="90000"/>
                </a:lnSpc>
                <a:spcBef>
                  <a:spcPct val="0"/>
                </a:spcBef>
                <a:spcAft>
                  <a:spcPct val="35000"/>
                </a:spcAft>
                <a:defRPr/>
              </a:pPr>
              <a:r>
                <a:rPr lang="es-SV" sz="800" b="1" kern="0" dirty="0">
                  <a:solidFill>
                    <a:prstClr val="black"/>
                  </a:solidFill>
                  <a:latin typeface="Verdana"/>
                </a:rPr>
                <a:t>SGC</a:t>
              </a:r>
            </a:p>
          </p:txBody>
        </p:sp>
      </p:grpSp>
    </p:spTree>
    <p:extLst>
      <p:ext uri="{BB962C8B-B14F-4D97-AF65-F5344CB8AC3E}">
        <p14:creationId xmlns:p14="http://schemas.microsoft.com/office/powerpoint/2010/main" val="718260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33</a:t>
            </a:fld>
            <a:endParaRPr lang="es-SV" dirty="0"/>
          </a:p>
        </p:txBody>
      </p:sp>
      <p:sp>
        <p:nvSpPr>
          <p:cNvPr id="6" name="5 Título"/>
          <p:cNvSpPr>
            <a:spLocks noGrp="1"/>
          </p:cNvSpPr>
          <p:nvPr>
            <p:ph type="title"/>
          </p:nvPr>
        </p:nvSpPr>
        <p:spPr>
          <a:xfrm>
            <a:off x="1691680" y="-19779"/>
            <a:ext cx="6192688" cy="640468"/>
          </a:xfrm>
        </p:spPr>
        <p:txBody>
          <a:bodyPr>
            <a:noAutofit/>
          </a:bodyPr>
          <a:lstStyle/>
          <a:p>
            <a:r>
              <a:rPr lang="es-SV" b="1" dirty="0" smtClean="0"/>
              <a:t>8. </a:t>
            </a:r>
            <a:r>
              <a:rPr lang="es-SV" b="1" dirty="0"/>
              <a:t>OTROS LOGROS RELEVANTES</a:t>
            </a:r>
            <a:r>
              <a:rPr lang="es-SV" sz="4000" dirty="0" smtClean="0">
                <a:solidFill>
                  <a:srgbClr val="0070C0"/>
                </a:solidFill>
              </a:rPr>
              <a:t>.</a:t>
            </a:r>
          </a:p>
        </p:txBody>
      </p:sp>
      <p:sp>
        <p:nvSpPr>
          <p:cNvPr id="2" name="1 Rectángulo"/>
          <p:cNvSpPr/>
          <p:nvPr/>
        </p:nvSpPr>
        <p:spPr>
          <a:xfrm>
            <a:off x="611590" y="810518"/>
            <a:ext cx="6408712"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rPr>
              <a:t>iii. </a:t>
            </a:r>
            <a:r>
              <a:rPr lang="es-SV" sz="2400" dirty="0">
                <a:solidFill>
                  <a:srgbClr val="081EEE"/>
                </a:solidFill>
                <a:effectLst>
                  <a:outerShdw blurRad="38100" dist="38100" dir="2700000" algn="tl">
                    <a:srgbClr val="000000">
                      <a:alpha val="43137"/>
                    </a:srgbClr>
                  </a:outerShdw>
                </a:effectLst>
              </a:rPr>
              <a:t>Mejora en la clasificación de riesgo</a:t>
            </a:r>
            <a:r>
              <a:rPr lang="es-SV" sz="2400" dirty="0" smtClean="0">
                <a:solidFill>
                  <a:srgbClr val="081EEE"/>
                </a:solidFill>
                <a:effectLst>
                  <a:outerShdw blurRad="38100" dist="38100" dir="2700000" algn="tl">
                    <a:srgbClr val="000000">
                      <a:alpha val="43137"/>
                    </a:srgbClr>
                  </a:outerShdw>
                </a:effectLst>
              </a:rPr>
              <a:t>.</a:t>
            </a:r>
            <a:endParaRPr lang="es-SV" sz="2400" dirty="0">
              <a:solidFill>
                <a:srgbClr val="081EEE"/>
              </a:solidFill>
              <a:effectLst>
                <a:outerShdw blurRad="38100" dist="38100" dir="2700000" algn="tl">
                  <a:srgbClr val="000000">
                    <a:alpha val="43137"/>
                  </a:srgbClr>
                </a:outerShdw>
              </a:effectLst>
            </a:endParaRPr>
          </a:p>
        </p:txBody>
      </p:sp>
      <p:grpSp>
        <p:nvGrpSpPr>
          <p:cNvPr id="4" name="16 Grupo"/>
          <p:cNvGrpSpPr>
            <a:grpSpLocks/>
          </p:cNvGrpSpPr>
          <p:nvPr/>
        </p:nvGrpSpPr>
        <p:grpSpPr bwMode="auto">
          <a:xfrm>
            <a:off x="4916488" y="1744910"/>
            <a:ext cx="4011612" cy="676275"/>
            <a:chOff x="3983077" y="1424834"/>
            <a:chExt cx="4012365" cy="677332"/>
          </a:xfrm>
        </p:grpSpPr>
        <p:pic>
          <p:nvPicPr>
            <p:cNvPr id="5" name="Picture 14"/>
            <p:cNvPicPr>
              <a:picLocks noChangeAspect="1" noChangeArrowheads="1"/>
            </p:cNvPicPr>
            <p:nvPr/>
          </p:nvPicPr>
          <p:blipFill>
            <a:blip r:embed="rId2" cstate="print"/>
            <a:srcRect l="55001" t="17647" r="9999" b="17647"/>
            <a:stretch>
              <a:fillRect/>
            </a:stretch>
          </p:blipFill>
          <p:spPr bwMode="auto">
            <a:xfrm>
              <a:off x="7168887" y="1424834"/>
              <a:ext cx="826555" cy="649436"/>
            </a:xfrm>
            <a:prstGeom prst="rect">
              <a:avLst/>
            </a:prstGeom>
            <a:ln>
              <a:noFill/>
            </a:ln>
            <a:effectLst>
              <a:softEdge rad="112500"/>
            </a:effectLst>
          </p:spPr>
        </p:pic>
        <p:sp>
          <p:nvSpPr>
            <p:cNvPr id="7" name="6 CuadroTexto"/>
            <p:cNvSpPr txBox="1"/>
            <p:nvPr/>
          </p:nvSpPr>
          <p:spPr>
            <a:xfrm>
              <a:off x="3983077" y="1517053"/>
              <a:ext cx="3418529" cy="585113"/>
            </a:xfrm>
            <a:prstGeom prst="rect">
              <a:avLst/>
            </a:prstGeom>
            <a:noFill/>
          </p:spPr>
          <p:txBody>
            <a:bodyPr wrap="none">
              <a:spAutoFit/>
            </a:bodyPr>
            <a:lstStyle/>
            <a:p>
              <a:pPr>
                <a:defRPr/>
              </a:pPr>
              <a:r>
                <a:rPr lang="es-SV" sz="3200" b="1" i="1" kern="2000" dirty="0">
                  <a:solidFill>
                    <a:prstClr val="black"/>
                  </a:solidFill>
                  <a:latin typeface="Angsana New" pitchFamily="18" charset="-34"/>
                  <a:cs typeface="Angsana New" pitchFamily="18" charset="-34"/>
                </a:rPr>
                <a:t>Equilibrium </a:t>
              </a:r>
              <a:r>
                <a:rPr lang="es-SV" sz="1600" b="1" i="1" kern="2000" dirty="0">
                  <a:solidFill>
                    <a:prstClr val="black"/>
                  </a:solidFill>
                  <a:latin typeface="Angsana New" pitchFamily="18" charset="-34"/>
                  <a:cs typeface="Angsana New" pitchFamily="18" charset="-34"/>
                </a:rPr>
                <a:t>Clasificadora de Riesgo S.A.</a:t>
              </a:r>
            </a:p>
          </p:txBody>
        </p:sp>
      </p:grpSp>
      <p:sp>
        <p:nvSpPr>
          <p:cNvPr id="8" name="22 CuadroTexto"/>
          <p:cNvSpPr txBox="1">
            <a:spLocks noChangeArrowheads="1"/>
          </p:cNvSpPr>
          <p:nvPr/>
        </p:nvSpPr>
        <p:spPr bwMode="auto">
          <a:xfrm>
            <a:off x="523875" y="1744910"/>
            <a:ext cx="2135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SV" sz="4000" b="1" dirty="0">
                <a:solidFill>
                  <a:srgbClr val="C00000"/>
                </a:solidFill>
                <a:latin typeface="Angsana New" pitchFamily="18" charset="-34"/>
                <a:cs typeface="Angsana New" pitchFamily="18" charset="-34"/>
              </a:rPr>
              <a:t>Fitch</a:t>
            </a:r>
            <a:r>
              <a:rPr lang="es-SV" sz="4000" b="1" dirty="0">
                <a:solidFill>
                  <a:srgbClr val="000000"/>
                </a:solidFill>
                <a:latin typeface="Angsana New" pitchFamily="18" charset="-34"/>
                <a:cs typeface="Angsana New" pitchFamily="18" charset="-34"/>
              </a:rPr>
              <a:t> </a:t>
            </a:r>
            <a:r>
              <a:rPr lang="es-SV" sz="4000" b="1" dirty="0">
                <a:solidFill>
                  <a:srgbClr val="215968"/>
                </a:solidFill>
                <a:latin typeface="Angsana New" pitchFamily="18" charset="-34"/>
                <a:cs typeface="Angsana New" pitchFamily="18" charset="-34"/>
              </a:rPr>
              <a:t>Ratings</a:t>
            </a:r>
          </a:p>
        </p:txBody>
      </p:sp>
      <p:graphicFrame>
        <p:nvGraphicFramePr>
          <p:cNvPr id="9" name="8 Tabla"/>
          <p:cNvGraphicFramePr>
            <a:graphicFrameLocks noGrp="1"/>
          </p:cNvGraphicFramePr>
          <p:nvPr>
            <p:extLst>
              <p:ext uri="{D42A27DB-BD31-4B8C-83A1-F6EECF244321}">
                <p14:modId xmlns:p14="http://schemas.microsoft.com/office/powerpoint/2010/main" val="1438329943"/>
              </p:ext>
            </p:extLst>
          </p:nvPr>
        </p:nvGraphicFramePr>
        <p:xfrm>
          <a:off x="168275" y="2327523"/>
          <a:ext cx="4314825" cy="1511300"/>
        </p:xfrm>
        <a:graphic>
          <a:graphicData uri="http://schemas.openxmlformats.org/drawingml/2006/table">
            <a:tbl>
              <a:tblPr/>
              <a:tblGrid>
                <a:gridCol w="971550"/>
                <a:gridCol w="669925"/>
                <a:gridCol w="671513"/>
                <a:gridCol w="669925"/>
                <a:gridCol w="669925"/>
                <a:gridCol w="661987"/>
              </a:tblGrid>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SV" sz="1200" b="1" i="0" u="none" strike="noStrike" cap="none" normalizeH="0" baseline="0" dirty="0" smtClean="0">
                        <a:ln>
                          <a:noFill/>
                        </a:ln>
                        <a:solidFill>
                          <a:srgbClr val="FFFFFF"/>
                        </a:solidFill>
                        <a:effectLst/>
                        <a:latin typeface="Calibri" pitchFamily="34" charset="0"/>
                      </a:endParaRP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chemeClr val="tx1"/>
                          </a:solidFill>
                          <a:effectLst/>
                          <a:latin typeface="Calibri" pitchFamily="34" charset="0"/>
                        </a:rPr>
                        <a:t>2010</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chemeClr val="tx1"/>
                          </a:solidFill>
                          <a:effectLst/>
                          <a:latin typeface="Calibri" pitchFamily="34" charset="0"/>
                        </a:rPr>
                        <a:t>2011</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chemeClr val="tx1"/>
                          </a:solidFill>
                          <a:effectLst/>
                          <a:latin typeface="Calibri" pitchFamily="34" charset="0"/>
                        </a:rPr>
                        <a:t>2012</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chemeClr val="tx1"/>
                          </a:solidFill>
                          <a:effectLst/>
                          <a:latin typeface="Calibri" pitchFamily="34" charset="0"/>
                        </a:rPr>
                        <a:t>2013</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chemeClr val="tx1"/>
                          </a:solidFill>
                          <a:effectLst/>
                          <a:latin typeface="Calibri" pitchFamily="34" charset="0"/>
                        </a:rPr>
                        <a:t>2014 *</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rgbClr val="000000"/>
                          </a:solidFill>
                          <a:effectLst/>
                          <a:latin typeface="Calibri" pitchFamily="34" charset="0"/>
                        </a:rPr>
                        <a:t>EMISOR</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rgbClr val="000000"/>
                          </a:solidFill>
                          <a:effectLst/>
                          <a:latin typeface="Calibri" pitchFamily="34" charset="0"/>
                        </a:rPr>
                        <a:t>EMISIONES</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100" b="1" i="0" u="none" strike="noStrike" cap="none" normalizeH="0" baseline="0" dirty="0" smtClean="0">
                          <a:ln>
                            <a:noFill/>
                          </a:ln>
                          <a:solidFill>
                            <a:srgbClr val="000000"/>
                          </a:solidFill>
                          <a:effectLst/>
                          <a:latin typeface="Calibri" pitchFamily="34" charset="0"/>
                        </a:rPr>
                        <a:t>PERSPECTIVA</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45" marR="91445"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644293553"/>
              </p:ext>
            </p:extLst>
          </p:nvPr>
        </p:nvGraphicFramePr>
        <p:xfrm>
          <a:off x="4576763" y="2321172"/>
          <a:ext cx="4448175" cy="1511300"/>
        </p:xfrm>
        <a:graphic>
          <a:graphicData uri="http://schemas.openxmlformats.org/drawingml/2006/table">
            <a:tbl>
              <a:tblPr/>
              <a:tblGrid>
                <a:gridCol w="1001712"/>
                <a:gridCol w="728663"/>
                <a:gridCol w="679450"/>
                <a:gridCol w="679450"/>
                <a:gridCol w="679450"/>
                <a:gridCol w="679450"/>
              </a:tblGrid>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SV" sz="1200" b="1" i="0" u="none" strike="noStrike" cap="none" normalizeH="0" baseline="0" dirty="0" smtClean="0">
                        <a:ln>
                          <a:noFill/>
                        </a:ln>
                        <a:solidFill>
                          <a:srgbClr val="FFFFFF"/>
                        </a:solidFill>
                        <a:effectLst/>
                        <a:latin typeface="Calibri" pitchFamily="34" charset="0"/>
                      </a:endParaRP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400" b="1" i="0" u="none" strike="noStrike" cap="none" normalizeH="0" baseline="0" dirty="0" smtClean="0">
                          <a:ln>
                            <a:noFill/>
                          </a:ln>
                          <a:solidFill>
                            <a:schemeClr val="tx1"/>
                          </a:solidFill>
                          <a:effectLst/>
                          <a:latin typeface="Calibri" pitchFamily="34" charset="0"/>
                        </a:rPr>
                        <a:t>2010</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400" b="1" i="0" u="none" strike="noStrike" cap="none" normalizeH="0" baseline="0" dirty="0" smtClean="0">
                          <a:ln>
                            <a:noFill/>
                          </a:ln>
                          <a:solidFill>
                            <a:schemeClr val="tx1"/>
                          </a:solidFill>
                          <a:effectLst/>
                          <a:latin typeface="Calibri" pitchFamily="34" charset="0"/>
                        </a:rPr>
                        <a:t>2011</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400" b="1" i="0" u="none" strike="noStrike" cap="none" normalizeH="0" baseline="0" dirty="0" smtClean="0">
                          <a:ln>
                            <a:noFill/>
                          </a:ln>
                          <a:solidFill>
                            <a:schemeClr val="tx1"/>
                          </a:solidFill>
                          <a:effectLst/>
                          <a:latin typeface="Calibri" pitchFamily="34" charset="0"/>
                        </a:rPr>
                        <a:t>2012</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400" b="1" i="0" u="none" strike="noStrike" cap="none" normalizeH="0" baseline="0" dirty="0" smtClean="0">
                          <a:ln>
                            <a:noFill/>
                          </a:ln>
                          <a:solidFill>
                            <a:schemeClr val="tx1"/>
                          </a:solidFill>
                          <a:effectLst/>
                          <a:latin typeface="Calibri" pitchFamily="34" charset="0"/>
                        </a:rPr>
                        <a:t>2013</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400" b="1" i="0" u="none" strike="noStrike" cap="none" normalizeH="0" baseline="0" dirty="0" smtClean="0">
                          <a:ln>
                            <a:noFill/>
                          </a:ln>
                          <a:solidFill>
                            <a:schemeClr val="tx1"/>
                          </a:solidFill>
                          <a:effectLst/>
                          <a:latin typeface="Calibri" pitchFamily="34" charset="0"/>
                        </a:rPr>
                        <a:t>2014 *</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rgbClr val="000000"/>
                          </a:solidFill>
                          <a:effectLst/>
                          <a:latin typeface="Calibri" pitchFamily="34" charset="0"/>
                        </a:rPr>
                        <a:t>EMISOR</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200" b="1" i="0" u="none" strike="noStrike" cap="none" normalizeH="0" baseline="0" dirty="0" smtClean="0">
                          <a:ln>
                            <a:noFill/>
                          </a:ln>
                          <a:solidFill>
                            <a:srgbClr val="000000"/>
                          </a:solidFill>
                          <a:effectLst/>
                          <a:latin typeface="Calibri" pitchFamily="34" charset="0"/>
                        </a:rPr>
                        <a:t>EMISIONES</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600" b="1" i="0" u="none" strike="noStrike" cap="none" normalizeH="0" baseline="0" dirty="0" smtClean="0">
                          <a:ln>
                            <a:noFill/>
                          </a:ln>
                          <a:solidFill>
                            <a:srgbClr val="000000"/>
                          </a:solidFill>
                          <a:effectLst/>
                          <a:latin typeface="Calibri" pitchFamily="34" charset="0"/>
                        </a:rPr>
                        <a:t>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100" b="1" i="0" u="none" strike="noStrike" cap="none" normalizeH="0" baseline="0" dirty="0" smtClean="0">
                          <a:ln>
                            <a:noFill/>
                          </a:ln>
                          <a:solidFill>
                            <a:srgbClr val="000000"/>
                          </a:solidFill>
                          <a:effectLst/>
                          <a:latin typeface="Calibri" pitchFamily="34" charset="0"/>
                        </a:rPr>
                        <a:t>PERSPECTIVA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POSITIVA</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000000"/>
                          </a:solidFill>
                          <a:effectLst/>
                          <a:latin typeface="Calibri" pitchFamily="34" charset="0"/>
                        </a:rPr>
                        <a:t>ESTABLE</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chemeClr val="tx1"/>
                          </a:solidFill>
                          <a:effectLst/>
                          <a:latin typeface="Calibri" pitchFamily="34" charset="0"/>
                        </a:rPr>
                        <a:t>ESTABLE</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chemeClr val="tx1"/>
                          </a:solidFill>
                          <a:effectLst/>
                          <a:latin typeface="Calibri" pitchFamily="34" charset="0"/>
                        </a:rPr>
                        <a:t>ESTABLE</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chemeClr val="tx1"/>
                          </a:solidFill>
                          <a:effectLst/>
                          <a:latin typeface="Calibri" pitchFamily="34" charset="0"/>
                        </a:rPr>
                        <a:t>ESTABLE</a:t>
                      </a:r>
                    </a:p>
                  </a:txBody>
                  <a:tcPr marL="91413" marR="91413"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1" name="1 Rectángulo"/>
          <p:cNvSpPr>
            <a:spLocks noChangeArrowheads="1"/>
          </p:cNvSpPr>
          <p:nvPr/>
        </p:nvSpPr>
        <p:spPr bwMode="auto">
          <a:xfrm>
            <a:off x="971600" y="1268760"/>
            <a:ext cx="7130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SV" sz="1600" dirty="0">
                <a:solidFill>
                  <a:srgbClr val="000000"/>
                </a:solidFill>
                <a:cs typeface="Calibri" pitchFamily="34" charset="0"/>
              </a:rPr>
              <a:t>El FSV ha obtenido mejoras en las calificaciones de </a:t>
            </a:r>
            <a:r>
              <a:rPr lang="es-SV" sz="1600" dirty="0" smtClean="0">
                <a:solidFill>
                  <a:srgbClr val="000000"/>
                </a:solidFill>
                <a:cs typeface="Calibri" pitchFamily="34" charset="0"/>
              </a:rPr>
              <a:t>riesgos, situación actual </a:t>
            </a:r>
            <a:r>
              <a:rPr lang="es-SV" sz="1600" dirty="0">
                <a:solidFill>
                  <a:srgbClr val="000000"/>
                </a:solidFill>
                <a:cs typeface="Calibri" pitchFamily="34" charset="0"/>
              </a:rPr>
              <a:t>con Estados Financieros al 31 de diciembre 2014.</a:t>
            </a:r>
          </a:p>
        </p:txBody>
      </p:sp>
      <p:sp>
        <p:nvSpPr>
          <p:cNvPr id="13" name="12 CuadroTexto"/>
          <p:cNvSpPr txBox="1"/>
          <p:nvPr/>
        </p:nvSpPr>
        <p:spPr>
          <a:xfrm>
            <a:off x="4524375" y="4422011"/>
            <a:ext cx="4532313" cy="1815882"/>
          </a:xfrm>
          <a:prstGeom prst="rect">
            <a:avLst/>
          </a:prstGeom>
          <a:noFill/>
        </p:spPr>
        <p:txBody>
          <a:bodyPr>
            <a:spAutoFit/>
          </a:bodyPr>
          <a:lstStyle/>
          <a:p>
            <a:pPr marL="180975" indent="-180975" algn="just">
              <a:buFont typeface="Arial" pitchFamily="34" charset="0"/>
              <a:buChar char="•"/>
              <a:defRPr/>
            </a:pPr>
            <a:r>
              <a:rPr lang="es-SV" sz="1400" dirty="0">
                <a:solidFill>
                  <a:prstClr val="black"/>
                </a:solidFill>
                <a:cs typeface="Calibri" pitchFamily="34" charset="0"/>
              </a:rPr>
              <a:t>Grado de solvencia </a:t>
            </a:r>
            <a:r>
              <a:rPr lang="es-SV" sz="1400" dirty="0" smtClean="0">
                <a:solidFill>
                  <a:prstClr val="black"/>
                </a:solidFill>
                <a:cs typeface="Calibri" pitchFamily="34" charset="0"/>
              </a:rPr>
              <a:t>patrimonial.</a:t>
            </a:r>
            <a:endParaRPr lang="es-SV" sz="1400" dirty="0">
              <a:solidFill>
                <a:prstClr val="black"/>
              </a:solidFill>
              <a:cs typeface="Calibri" pitchFamily="34" charset="0"/>
            </a:endParaRPr>
          </a:p>
          <a:p>
            <a:pPr marL="180975" indent="-180975" algn="just">
              <a:buFont typeface="Arial" pitchFamily="34" charset="0"/>
              <a:buChar char="•"/>
              <a:defRPr/>
            </a:pPr>
            <a:r>
              <a:rPr lang="es-SV" sz="1400" dirty="0">
                <a:solidFill>
                  <a:prstClr val="black"/>
                </a:solidFill>
                <a:cs typeface="Calibri" pitchFamily="34" charset="0"/>
              </a:rPr>
              <a:t>Grado de eficiencia administrativa.</a:t>
            </a:r>
          </a:p>
          <a:p>
            <a:pPr marL="180975" indent="-180975" algn="just">
              <a:buFont typeface="Arial" pitchFamily="34" charset="0"/>
              <a:buChar char="•"/>
              <a:defRPr/>
            </a:pPr>
            <a:r>
              <a:rPr lang="es-SV" sz="1400" dirty="0">
                <a:solidFill>
                  <a:prstClr val="black"/>
                </a:solidFill>
                <a:cs typeface="Calibri" pitchFamily="34" charset="0"/>
              </a:rPr>
              <a:t>Evolución de la estructura financiera por la expansión de la cartera de créditos.</a:t>
            </a:r>
          </a:p>
          <a:p>
            <a:pPr marL="180975" indent="-180975" algn="just">
              <a:buFont typeface="Arial" pitchFamily="34" charset="0"/>
              <a:buChar char="•"/>
              <a:defRPr/>
            </a:pPr>
            <a:r>
              <a:rPr lang="es-SV" sz="1400" dirty="0">
                <a:solidFill>
                  <a:prstClr val="black"/>
                </a:solidFill>
                <a:cs typeface="Calibri" pitchFamily="34" charset="0"/>
              </a:rPr>
              <a:t>Promoción de políticas y programas orientados al incentivo de la demanda crediticia entre las cuales se menciona: “Casa Joven” y “Política de Reducción de Tasas de Interés para nuevos créditos”.</a:t>
            </a:r>
          </a:p>
        </p:txBody>
      </p:sp>
      <p:sp>
        <p:nvSpPr>
          <p:cNvPr id="14" name="14 CuadroTexto"/>
          <p:cNvSpPr txBox="1">
            <a:spLocks noChangeArrowheads="1"/>
          </p:cNvSpPr>
          <p:nvPr/>
        </p:nvSpPr>
        <p:spPr bwMode="auto">
          <a:xfrm>
            <a:off x="187325" y="4408363"/>
            <a:ext cx="42005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es-SV" sz="1400" dirty="0">
                <a:solidFill>
                  <a:srgbClr val="000000"/>
                </a:solidFill>
                <a:cs typeface="Calibri" pitchFamily="34" charset="0"/>
              </a:rPr>
              <a:t>La calidad de cartera razonable.</a:t>
            </a:r>
          </a:p>
          <a:p>
            <a:pPr algn="just" eaLnBrk="1" hangingPunct="1">
              <a:buFont typeface="Arial" charset="0"/>
              <a:buChar char="•"/>
            </a:pPr>
            <a:r>
              <a:rPr lang="es-SV" sz="1400" dirty="0">
                <a:solidFill>
                  <a:srgbClr val="000000"/>
                </a:solidFill>
                <a:cs typeface="Calibri" pitchFamily="34" charset="0"/>
              </a:rPr>
              <a:t>Buen desempeño financiero por su margen de interés amplio.</a:t>
            </a:r>
          </a:p>
          <a:p>
            <a:pPr algn="just" eaLnBrk="1" hangingPunct="1">
              <a:buFont typeface="Arial" charset="0"/>
              <a:buChar char="•"/>
            </a:pPr>
            <a:r>
              <a:rPr lang="es-SV" sz="1400" dirty="0">
                <a:solidFill>
                  <a:srgbClr val="000000"/>
                </a:solidFill>
                <a:cs typeface="Calibri" pitchFamily="34" charset="0"/>
              </a:rPr>
              <a:t>Estructura de Fondeo </a:t>
            </a:r>
            <a:r>
              <a:rPr lang="es-SV" sz="1400" dirty="0" smtClean="0">
                <a:solidFill>
                  <a:srgbClr val="000000"/>
                </a:solidFill>
                <a:cs typeface="Calibri" pitchFamily="34" charset="0"/>
              </a:rPr>
              <a:t>Favorable. </a:t>
            </a:r>
            <a:endParaRPr lang="es-SV" sz="1400" dirty="0">
              <a:solidFill>
                <a:srgbClr val="000000"/>
              </a:solidFill>
              <a:cs typeface="Calibri" pitchFamily="34" charset="0"/>
            </a:endParaRPr>
          </a:p>
          <a:p>
            <a:pPr algn="just" eaLnBrk="1" hangingPunct="1">
              <a:buFont typeface="Arial" charset="0"/>
              <a:buChar char="•"/>
            </a:pPr>
            <a:r>
              <a:rPr lang="es-SV" sz="1400" dirty="0">
                <a:solidFill>
                  <a:srgbClr val="000000"/>
                </a:solidFill>
                <a:cs typeface="Calibri" pitchFamily="34" charset="0"/>
              </a:rPr>
              <a:t>La Eficiencia Operativa </a:t>
            </a:r>
            <a:r>
              <a:rPr lang="es-SV" sz="1400" dirty="0" smtClean="0">
                <a:solidFill>
                  <a:srgbClr val="000000"/>
                </a:solidFill>
                <a:cs typeface="Calibri" pitchFamily="34" charset="0"/>
              </a:rPr>
              <a:t>Buena.</a:t>
            </a:r>
            <a:endParaRPr lang="es-SV" sz="1400" dirty="0">
              <a:solidFill>
                <a:srgbClr val="000000"/>
              </a:solidFill>
              <a:cs typeface="Calibri" pitchFamily="34" charset="0"/>
            </a:endParaRPr>
          </a:p>
          <a:p>
            <a:pPr algn="just" eaLnBrk="1" hangingPunct="1">
              <a:buFont typeface="Arial" charset="0"/>
              <a:buChar char="•"/>
            </a:pPr>
            <a:r>
              <a:rPr lang="es-SV" sz="1400" dirty="0">
                <a:solidFill>
                  <a:srgbClr val="000000"/>
                </a:solidFill>
                <a:cs typeface="Calibri" pitchFamily="34" charset="0"/>
              </a:rPr>
              <a:t>Base Patrimonial </a:t>
            </a:r>
            <a:r>
              <a:rPr lang="es-SV" sz="1400" dirty="0" smtClean="0">
                <a:solidFill>
                  <a:srgbClr val="000000"/>
                </a:solidFill>
                <a:cs typeface="Calibri" pitchFamily="34" charset="0"/>
              </a:rPr>
              <a:t>Robusta.</a:t>
            </a:r>
            <a:endParaRPr lang="es-SV" sz="1400" dirty="0">
              <a:solidFill>
                <a:srgbClr val="000000"/>
              </a:solidFill>
              <a:cs typeface="Calibri" pitchFamily="34" charset="0"/>
            </a:endParaRPr>
          </a:p>
        </p:txBody>
      </p:sp>
      <p:sp>
        <p:nvSpPr>
          <p:cNvPr id="15" name="14 Rectángulo"/>
          <p:cNvSpPr/>
          <p:nvPr/>
        </p:nvSpPr>
        <p:spPr>
          <a:xfrm>
            <a:off x="1319365" y="4046524"/>
            <a:ext cx="6410020" cy="358816"/>
          </a:xfrm>
          <a:prstGeom prst="rect">
            <a:avLst/>
          </a:prstGeom>
        </p:spPr>
        <p:txBody>
          <a:bodyPr wrap="square">
            <a:spAutoFit/>
          </a:bodyPr>
          <a:lstStyle/>
          <a:p>
            <a:pPr algn="ctr">
              <a:lnSpc>
                <a:spcPct val="115000"/>
              </a:lnSpc>
              <a:defRPr/>
            </a:pPr>
            <a:r>
              <a:rPr lang="es-ES" sz="1600" b="1" dirty="0">
                <a:solidFill>
                  <a:srgbClr val="081EEE"/>
                </a:solidFill>
                <a:effectLst>
                  <a:outerShdw blurRad="38100" dist="38100" dir="2700000" algn="tl">
                    <a:srgbClr val="000000">
                      <a:alpha val="43137"/>
                    </a:srgbClr>
                  </a:outerShdw>
                </a:effectLst>
              </a:rPr>
              <a:t>RESUMEN DE ASPECTOS RELEVANTES DE LA CALIFICACIÓN </a:t>
            </a:r>
            <a:r>
              <a:rPr lang="es-SV" sz="1600" b="1" dirty="0">
                <a:solidFill>
                  <a:srgbClr val="081EEE"/>
                </a:solidFill>
                <a:effectLst>
                  <a:outerShdw blurRad="38100" dist="38100" dir="2700000" algn="tl">
                    <a:srgbClr val="000000">
                      <a:alpha val="43137"/>
                    </a:srgbClr>
                  </a:outerShdw>
                </a:effectLst>
              </a:rPr>
              <a:t>DE RIESGO</a:t>
            </a:r>
          </a:p>
        </p:txBody>
      </p:sp>
    </p:spTree>
    <p:extLst>
      <p:ext uri="{BB962C8B-B14F-4D97-AF65-F5344CB8AC3E}">
        <p14:creationId xmlns:p14="http://schemas.microsoft.com/office/powerpoint/2010/main" val="432801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34</a:t>
            </a:fld>
            <a:endParaRPr lang="es-SV" dirty="0"/>
          </a:p>
        </p:txBody>
      </p:sp>
      <p:sp>
        <p:nvSpPr>
          <p:cNvPr id="6" name="5 Título"/>
          <p:cNvSpPr>
            <a:spLocks noGrp="1"/>
          </p:cNvSpPr>
          <p:nvPr>
            <p:ph type="title"/>
          </p:nvPr>
        </p:nvSpPr>
        <p:spPr>
          <a:xfrm>
            <a:off x="1763688" y="21162"/>
            <a:ext cx="6192688" cy="743542"/>
          </a:xfrm>
        </p:spPr>
        <p:txBody>
          <a:bodyPr>
            <a:noAutofit/>
          </a:bodyPr>
          <a:lstStyle/>
          <a:p>
            <a:r>
              <a:rPr lang="es-SV" b="1" dirty="0" smtClean="0"/>
              <a:t>8. </a:t>
            </a:r>
            <a:r>
              <a:rPr lang="es-SV" b="1" dirty="0"/>
              <a:t>OTROS LOGROS RELEVANTES</a:t>
            </a:r>
            <a:r>
              <a:rPr lang="es-SV" sz="4000" dirty="0" smtClean="0">
                <a:solidFill>
                  <a:srgbClr val="0070C0"/>
                </a:solidFill>
              </a:rPr>
              <a:t>.</a:t>
            </a:r>
          </a:p>
        </p:txBody>
      </p:sp>
      <p:sp>
        <p:nvSpPr>
          <p:cNvPr id="8" name="7 Rectángulo"/>
          <p:cNvSpPr/>
          <p:nvPr/>
        </p:nvSpPr>
        <p:spPr>
          <a:xfrm>
            <a:off x="76751" y="836712"/>
            <a:ext cx="5832648" cy="461665"/>
          </a:xfrm>
          <a:prstGeom prst="rect">
            <a:avLst/>
          </a:prstGeom>
        </p:spPr>
        <p:txBody>
          <a:bodyPr wrap="square">
            <a:spAutoFit/>
          </a:bodyPr>
          <a:lstStyle/>
          <a:p>
            <a:r>
              <a:rPr lang="es-SV" sz="2400" dirty="0" smtClean="0">
                <a:solidFill>
                  <a:srgbClr val="081EEE"/>
                </a:solidFill>
                <a:effectLst>
                  <a:outerShdw blurRad="38100" dist="38100" dir="2700000" algn="tl">
                    <a:srgbClr val="000000">
                      <a:alpha val="43137"/>
                    </a:srgbClr>
                  </a:outerShdw>
                </a:effectLst>
              </a:rPr>
              <a:t>vi. Inauguración de edificio de usos múltiples.</a:t>
            </a:r>
          </a:p>
        </p:txBody>
      </p:sp>
      <p:sp>
        <p:nvSpPr>
          <p:cNvPr id="9" name="8 Rectángulo"/>
          <p:cNvSpPr/>
          <p:nvPr/>
        </p:nvSpPr>
        <p:spPr>
          <a:xfrm>
            <a:off x="467544" y="1293669"/>
            <a:ext cx="4680719" cy="1892826"/>
          </a:xfrm>
          <a:prstGeom prst="rect">
            <a:avLst/>
          </a:prstGeom>
        </p:spPr>
        <p:txBody>
          <a:bodyPr wrap="square">
            <a:spAutoFit/>
          </a:bodyPr>
          <a:lstStyle/>
          <a:p>
            <a:pPr algn="just">
              <a:spcAft>
                <a:spcPts val="600"/>
              </a:spcAft>
            </a:pPr>
            <a:r>
              <a:rPr lang="es-SV" sz="1400" dirty="0"/>
              <a:t>El Presidente de la República, </a:t>
            </a:r>
            <a:r>
              <a:rPr lang="es-SV" sz="1400" dirty="0" smtClean="0"/>
              <a:t>Salvador </a:t>
            </a:r>
            <a:r>
              <a:rPr lang="es-SV" sz="1400" dirty="0"/>
              <a:t>Sánchez </a:t>
            </a:r>
            <a:r>
              <a:rPr lang="es-SV" sz="1400" dirty="0" err="1"/>
              <a:t>Cerén</a:t>
            </a:r>
            <a:r>
              <a:rPr lang="es-SV" sz="1400" dirty="0"/>
              <a:t>, acompañado del Ministro de Obras Públicas, señor Gerson </a:t>
            </a:r>
            <a:r>
              <a:rPr lang="es-SV" sz="1400" dirty="0" smtClean="0"/>
              <a:t>Martínez y del Presidente del FSV, </a:t>
            </a:r>
            <a:r>
              <a:rPr lang="es-SV" sz="1400" dirty="0"/>
              <a:t>inauguró el nuevo Edificio de Usos </a:t>
            </a:r>
            <a:r>
              <a:rPr lang="es-SV" sz="1400" dirty="0" smtClean="0"/>
              <a:t>Múltiples de la Institución.</a:t>
            </a:r>
          </a:p>
          <a:p>
            <a:pPr algn="just"/>
            <a:r>
              <a:rPr lang="es-SV" sz="1400" dirty="0" smtClean="0"/>
              <a:t>Este </a:t>
            </a:r>
            <a:r>
              <a:rPr lang="es-SV" sz="1400" dirty="0"/>
              <a:t>edificio </a:t>
            </a:r>
            <a:r>
              <a:rPr lang="es-SV" sz="1400" dirty="0" smtClean="0"/>
              <a:t>tiene </a:t>
            </a:r>
            <a:r>
              <a:rPr lang="es-SV" sz="1400" dirty="0"/>
              <a:t>como principales beneficios: </a:t>
            </a:r>
            <a:endParaRPr lang="es-SV" sz="1400" dirty="0" smtClean="0"/>
          </a:p>
          <a:p>
            <a:pPr marL="285750" indent="-285750" algn="just">
              <a:buFont typeface="Arial" pitchFamily="34" charset="0"/>
              <a:buChar char="•"/>
            </a:pPr>
            <a:r>
              <a:rPr lang="es-SV" sz="1400" dirty="0" smtClean="0"/>
              <a:t>Mejorar el </a:t>
            </a:r>
            <a:r>
              <a:rPr lang="es-SV" sz="1400" dirty="0"/>
              <a:t>resguardo de expedientes de los </a:t>
            </a:r>
            <a:r>
              <a:rPr lang="es-SV" sz="1400" dirty="0" smtClean="0"/>
              <a:t>clientes;</a:t>
            </a:r>
          </a:p>
          <a:p>
            <a:pPr marL="285750" indent="-285750" algn="just">
              <a:buFont typeface="Arial" pitchFamily="34" charset="0"/>
              <a:buChar char="•"/>
            </a:pPr>
            <a:r>
              <a:rPr lang="es-SV" sz="1400" dirty="0" smtClean="0"/>
              <a:t>Ofrecer </a:t>
            </a:r>
            <a:r>
              <a:rPr lang="es-SV" sz="1400" dirty="0"/>
              <a:t>mejores condiciones de trabajo para los empleados del FSV</a:t>
            </a:r>
            <a:r>
              <a:rPr lang="es-SV" sz="1400" dirty="0" smtClean="0"/>
              <a:t>.</a:t>
            </a:r>
            <a:endParaRPr lang="es-SV" sz="1400"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625" y="1293669"/>
            <a:ext cx="3286188" cy="1914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51520" y="3284984"/>
            <a:ext cx="3220049" cy="461665"/>
          </a:xfrm>
          <a:prstGeom prst="rect">
            <a:avLst/>
          </a:prstGeom>
        </p:spPr>
        <p:txBody>
          <a:bodyPr wrap="none">
            <a:spAutoFit/>
          </a:bodyPr>
          <a:lstStyle/>
          <a:p>
            <a:r>
              <a:rPr lang="es-SV" sz="2400" dirty="0">
                <a:solidFill>
                  <a:srgbClr val="081EEE"/>
                </a:solidFill>
                <a:effectLst>
                  <a:outerShdw blurRad="38100" dist="38100" dir="2700000" algn="tl">
                    <a:srgbClr val="000000">
                      <a:alpha val="43137"/>
                    </a:srgbClr>
                  </a:outerShdw>
                </a:effectLst>
              </a:rPr>
              <a:t>v</a:t>
            </a:r>
            <a:r>
              <a:rPr lang="es-SV" sz="2400" dirty="0" smtClean="0">
                <a:solidFill>
                  <a:srgbClr val="081EEE"/>
                </a:solidFill>
                <a:effectLst>
                  <a:outerShdw blurRad="38100" dist="38100" dir="2700000" algn="tl">
                    <a:srgbClr val="000000">
                      <a:alpha val="43137"/>
                    </a:srgbClr>
                  </a:outerShdw>
                </a:effectLst>
              </a:rPr>
              <a:t>. Distinciones recibidas.</a:t>
            </a:r>
            <a:endParaRPr lang="es-SV" sz="2400" dirty="0">
              <a:solidFill>
                <a:srgbClr val="081EEE"/>
              </a:solidFill>
              <a:effectLst>
                <a:outerShdw blurRad="38100" dist="38100" dir="2700000" algn="tl">
                  <a:srgbClr val="000000">
                    <a:alpha val="43137"/>
                  </a:srgbClr>
                </a:outerShdw>
              </a:effectLst>
            </a:endParaRPr>
          </a:p>
        </p:txBody>
      </p:sp>
      <p:sp>
        <p:nvSpPr>
          <p:cNvPr id="10" name="9 Rectángulo"/>
          <p:cNvSpPr/>
          <p:nvPr/>
        </p:nvSpPr>
        <p:spPr>
          <a:xfrm>
            <a:off x="450022" y="3746649"/>
            <a:ext cx="4698242" cy="2677656"/>
          </a:xfrm>
          <a:prstGeom prst="rect">
            <a:avLst/>
          </a:prstGeom>
        </p:spPr>
        <p:txBody>
          <a:bodyPr wrap="square">
            <a:spAutoFit/>
          </a:bodyPr>
          <a:lstStyle/>
          <a:p>
            <a:pPr algn="just"/>
            <a:r>
              <a:rPr lang="es-SV" sz="1400" dirty="0"/>
              <a:t>Durante el periodo se ha reconocido la labor desarrollada por el FSV en diferentes ámbitos </a:t>
            </a:r>
            <a:r>
              <a:rPr lang="es-SV" sz="1400" dirty="0" smtClean="0"/>
              <a:t>externos, haciéndose acreedor de diferentes distinciones, tales como:</a:t>
            </a:r>
            <a:endParaRPr lang="es-SV" sz="1400" dirty="0"/>
          </a:p>
          <a:p>
            <a:pPr marL="285750" indent="-285750" algn="just">
              <a:buFont typeface="Arial" pitchFamily="34" charset="0"/>
              <a:buChar char="•"/>
            </a:pPr>
            <a:r>
              <a:rPr lang="es-SV" sz="1400" dirty="0" smtClean="0"/>
              <a:t>Reconocimiento de parte del </a:t>
            </a:r>
            <a:r>
              <a:rPr lang="es-SV" sz="1400" dirty="0"/>
              <a:t>Tribunal de Ética </a:t>
            </a:r>
            <a:r>
              <a:rPr lang="es-SV" sz="1400" dirty="0" smtClean="0"/>
              <a:t>Gubernamental, TEG.</a:t>
            </a:r>
          </a:p>
          <a:p>
            <a:pPr marL="285750" indent="-285750" algn="just">
              <a:buFont typeface="Arial" pitchFamily="34" charset="0"/>
              <a:buChar char="•"/>
            </a:pPr>
            <a:r>
              <a:rPr lang="es-SV" sz="1400" dirty="0" smtClean="0"/>
              <a:t>Premio Bronce a la Transparencia entregado por la </a:t>
            </a:r>
            <a:r>
              <a:rPr lang="es-SV" sz="1400" dirty="0"/>
              <a:t>Iniciativa Social para la </a:t>
            </a:r>
            <a:r>
              <a:rPr lang="es-SV" sz="1400" dirty="0" smtClean="0"/>
              <a:t>Democracia, ISD.</a:t>
            </a:r>
            <a:endParaRPr lang="es-SV" sz="1400" dirty="0"/>
          </a:p>
          <a:p>
            <a:pPr marL="285750" indent="-285750" algn="just">
              <a:buFont typeface="Arial" pitchFamily="34" charset="0"/>
              <a:buChar char="•"/>
            </a:pPr>
            <a:r>
              <a:rPr lang="es-SV" sz="1400" dirty="0" smtClean="0"/>
              <a:t>Reconocimiento del Instituto de Acceso a la Información, IAIP.</a:t>
            </a:r>
          </a:p>
          <a:p>
            <a:pPr marL="285750" indent="-285750" algn="just">
              <a:buFont typeface="Arial" pitchFamily="34" charset="0"/>
              <a:buChar char="•"/>
            </a:pPr>
            <a:r>
              <a:rPr lang="es-SV" sz="1400" dirty="0" smtClean="0"/>
              <a:t>Alcanzó 9.69 puntos dentro del Ranking de Publicación Oficiosa de </a:t>
            </a:r>
            <a:r>
              <a:rPr lang="es-SV" sz="1400" dirty="0"/>
              <a:t>l</a:t>
            </a:r>
            <a:r>
              <a:rPr lang="es-SV" sz="1400" dirty="0" smtClean="0"/>
              <a:t>a </a:t>
            </a:r>
            <a:r>
              <a:rPr lang="es-SV" sz="1400" dirty="0"/>
              <a:t>Secretaría de Participación Ciudadana, Transparencia y </a:t>
            </a:r>
            <a:r>
              <a:rPr lang="es-SV" sz="1400" dirty="0" smtClean="0"/>
              <a:t>Anticorrupción, SPCTA.</a:t>
            </a:r>
            <a:endParaRPr lang="es-SV" sz="1400" dirty="0">
              <a:solidFill>
                <a:srgbClr val="000000"/>
              </a:solidFill>
              <a:latin typeface="Cambria" pitchFamily="18" charset="0"/>
              <a:ea typeface="Calibri" pitchFamily="34" charset="0"/>
              <a:cs typeface="Times New Roman" pitchFamily="18"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625" y="3924192"/>
            <a:ext cx="3284550" cy="2034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417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4653136"/>
            <a:ext cx="8494713" cy="786011"/>
          </a:xfrm>
        </p:spPr>
        <p:txBody>
          <a:bodyPr/>
          <a:lstStyle/>
          <a:p>
            <a:pPr algn="r"/>
            <a:r>
              <a:rPr lang="es-SV" dirty="0" smtClean="0">
                <a:solidFill>
                  <a:srgbClr val="003399"/>
                </a:solidFill>
                <a:ea typeface="Calibri"/>
                <a:cs typeface="Times New Roman"/>
              </a:rPr>
              <a:t>OTRAS </a:t>
            </a:r>
            <a:r>
              <a:rPr lang="es-SV" dirty="0">
                <a:solidFill>
                  <a:srgbClr val="003399"/>
                </a:solidFill>
                <a:ea typeface="Calibri"/>
                <a:cs typeface="Times New Roman"/>
              </a:rPr>
              <a:t>ACCIONES </a:t>
            </a:r>
            <a:r>
              <a:rPr lang="es-SV" dirty="0" smtClean="0">
                <a:solidFill>
                  <a:srgbClr val="003399"/>
                </a:solidFill>
                <a:ea typeface="Calibri"/>
                <a:cs typeface="Times New Roman"/>
              </a:rPr>
              <a:t>EJECUTADAS</a:t>
            </a:r>
            <a:endParaRPr lang="es-SV" dirty="0"/>
          </a:p>
        </p:txBody>
      </p:sp>
      <p:sp>
        <p:nvSpPr>
          <p:cNvPr id="2" name="1 Marcador de número de diapositiva"/>
          <p:cNvSpPr>
            <a:spLocks noGrp="1"/>
          </p:cNvSpPr>
          <p:nvPr>
            <p:ph type="sldNum" sz="quarter" idx="12"/>
          </p:nvPr>
        </p:nvSpPr>
        <p:spPr/>
        <p:txBody>
          <a:bodyPr/>
          <a:lstStyle/>
          <a:p>
            <a:fld id="{A3C4D9F3-FC74-4149-9C9C-C039E71FC534}" type="slidenum">
              <a:rPr lang="es-SV" smtClean="0"/>
              <a:t>35</a:t>
            </a:fld>
            <a:endParaRPr lang="es-SV"/>
          </a:p>
        </p:txBody>
      </p:sp>
    </p:spTree>
    <p:extLst>
      <p:ext uri="{BB962C8B-B14F-4D97-AF65-F5344CB8AC3E}">
        <p14:creationId xmlns:p14="http://schemas.microsoft.com/office/powerpoint/2010/main" val="242559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36</a:t>
            </a:fld>
            <a:endParaRPr lang="es-SV"/>
          </a:p>
        </p:txBody>
      </p:sp>
      <p:sp>
        <p:nvSpPr>
          <p:cNvPr id="5" name="4 Título"/>
          <p:cNvSpPr>
            <a:spLocks noGrp="1"/>
          </p:cNvSpPr>
          <p:nvPr>
            <p:ph type="title"/>
          </p:nvPr>
        </p:nvSpPr>
        <p:spPr>
          <a:xfrm>
            <a:off x="1691680" y="-8293"/>
            <a:ext cx="6192688" cy="772997"/>
          </a:xfrm>
        </p:spPr>
        <p:txBody>
          <a:bodyPr/>
          <a:lstStyle/>
          <a:p>
            <a:r>
              <a:rPr lang="es-SV" b="1" dirty="0" smtClean="0"/>
              <a:t>1. PROYECTOS </a:t>
            </a:r>
            <a:r>
              <a:rPr lang="es-SV" b="1" dirty="0"/>
              <a:t>Y </a:t>
            </a:r>
            <a:r>
              <a:rPr lang="es-SV" b="1" dirty="0" smtClean="0"/>
              <a:t>ACCIONES</a:t>
            </a:r>
            <a:endParaRPr lang="es-SV" dirty="0"/>
          </a:p>
        </p:txBody>
      </p:sp>
      <p:sp>
        <p:nvSpPr>
          <p:cNvPr id="2" name="1 Rectángulo"/>
          <p:cNvSpPr/>
          <p:nvPr/>
        </p:nvSpPr>
        <p:spPr>
          <a:xfrm>
            <a:off x="251520" y="836712"/>
            <a:ext cx="5832648" cy="5509200"/>
          </a:xfrm>
          <a:prstGeom prst="rect">
            <a:avLst/>
          </a:prstGeom>
        </p:spPr>
        <p:txBody>
          <a:bodyPr wrap="square">
            <a:spAutoFit/>
          </a:bodyPr>
          <a:lstStyle/>
          <a:p>
            <a:r>
              <a:rPr lang="es-SV" b="1" dirty="0" smtClean="0"/>
              <a:t>PROYECTOS </a:t>
            </a:r>
            <a:r>
              <a:rPr lang="es-ES" b="1" dirty="0" smtClean="0"/>
              <a:t>FINALIZADOS </a:t>
            </a:r>
          </a:p>
          <a:p>
            <a:pPr marL="285750" indent="-285750" algn="just">
              <a:buClr>
                <a:srgbClr val="0070C0"/>
              </a:buClr>
              <a:buFont typeface="Arial" pitchFamily="34" charset="0"/>
              <a:buChar char="•"/>
            </a:pPr>
            <a:r>
              <a:rPr lang="es-ES" sz="1600" dirty="0" smtClean="0"/>
              <a:t>Implementación  del </a:t>
            </a:r>
            <a:r>
              <a:rPr lang="es-ES" sz="1600" dirty="0"/>
              <a:t>Sistema de Crédito con Ahorro y Subsidio</a:t>
            </a:r>
            <a:endParaRPr lang="es-SV" sz="1600" dirty="0"/>
          </a:p>
          <a:p>
            <a:pPr marL="285750" indent="-285750" algn="just">
              <a:buClr>
                <a:srgbClr val="0070C0"/>
              </a:buClr>
              <a:buFont typeface="Arial" pitchFamily="34" charset="0"/>
              <a:buChar char="•"/>
            </a:pPr>
            <a:r>
              <a:rPr lang="es-ES" sz="1600" dirty="0"/>
              <a:t>Construcción del edificio de usos múltiples. </a:t>
            </a:r>
          </a:p>
          <a:p>
            <a:pPr marL="285750" indent="-285750" algn="just">
              <a:buClr>
                <a:srgbClr val="0070C0"/>
              </a:buClr>
              <a:buFont typeface="Arial" pitchFamily="34" charset="0"/>
              <a:buChar char="•"/>
            </a:pPr>
            <a:r>
              <a:rPr lang="es-ES" sz="1600" dirty="0" smtClean="0"/>
              <a:t>Análisis </a:t>
            </a:r>
            <a:r>
              <a:rPr lang="es-ES" sz="1600" dirty="0"/>
              <a:t>y Mejora de la Gestión </a:t>
            </a:r>
            <a:r>
              <a:rPr lang="es-ES" sz="1600" dirty="0" smtClean="0"/>
              <a:t>Financiera. </a:t>
            </a:r>
            <a:endParaRPr lang="es-SV" sz="1600" dirty="0"/>
          </a:p>
          <a:p>
            <a:pPr marL="285750" indent="-285750" algn="just">
              <a:buClr>
                <a:srgbClr val="0070C0"/>
              </a:buClr>
              <a:buFont typeface="Arial" pitchFamily="34" charset="0"/>
              <a:buChar char="•"/>
            </a:pPr>
            <a:r>
              <a:rPr lang="es-ES" sz="1600" dirty="0" smtClean="0"/>
              <a:t>Actualización </a:t>
            </a:r>
            <a:r>
              <a:rPr lang="es-ES" sz="1600" dirty="0"/>
              <a:t>del Sistema Bancario del </a:t>
            </a:r>
            <a:r>
              <a:rPr lang="es-ES" sz="1600" dirty="0" smtClean="0"/>
              <a:t>FSV.</a:t>
            </a:r>
          </a:p>
          <a:p>
            <a:pPr marL="285750" indent="-285750" algn="just">
              <a:buClr>
                <a:srgbClr val="0070C0"/>
              </a:buClr>
              <a:buFont typeface="Arial" pitchFamily="34" charset="0"/>
              <a:buChar char="•"/>
            </a:pPr>
            <a:r>
              <a:rPr lang="es-SV" sz="1600" dirty="0" smtClean="0"/>
              <a:t>Puesta en operación de la estrategia </a:t>
            </a:r>
            <a:r>
              <a:rPr lang="es-SV" sz="1600" dirty="0"/>
              <a:t>de atención y gestión de clientes (CRM</a:t>
            </a:r>
            <a:r>
              <a:rPr lang="es-SV" sz="1600" dirty="0" smtClean="0"/>
              <a:t>) fase I.</a:t>
            </a:r>
          </a:p>
          <a:p>
            <a:pPr marL="285750" indent="-285750" algn="just">
              <a:spcAft>
                <a:spcPts val="600"/>
              </a:spcAft>
              <a:buClr>
                <a:srgbClr val="0070C0"/>
              </a:buClr>
              <a:buFont typeface="Arial" pitchFamily="34" charset="0"/>
              <a:buChar char="•"/>
            </a:pPr>
            <a:r>
              <a:rPr lang="es-SV" sz="1600" dirty="0" smtClean="0"/>
              <a:t>Formulación del Planeamiento Estratégico Institucional 2015-2019.</a:t>
            </a:r>
            <a:endParaRPr lang="es-SV" sz="1600" dirty="0"/>
          </a:p>
          <a:p>
            <a:r>
              <a:rPr lang="es-SV" b="1" dirty="0" smtClean="0"/>
              <a:t>PROYECTOS </a:t>
            </a:r>
            <a:r>
              <a:rPr lang="es-ES" b="1" dirty="0"/>
              <a:t>QUE NO PUDIERON EJECUTARSE</a:t>
            </a:r>
          </a:p>
          <a:p>
            <a:pPr marL="285750" indent="-285750" algn="just">
              <a:spcAft>
                <a:spcPts val="600"/>
              </a:spcAft>
              <a:buClr>
                <a:srgbClr val="0070C0"/>
              </a:buClr>
              <a:buFont typeface="Arial" pitchFamily="34" charset="0"/>
              <a:buChar char="•"/>
            </a:pPr>
            <a:r>
              <a:rPr lang="es-SV" sz="1600" dirty="0"/>
              <a:t>Consultoría para la Evaluación de la Política </a:t>
            </a:r>
            <a:r>
              <a:rPr lang="es-SV" sz="1600" dirty="0" smtClean="0"/>
              <a:t>Crediticia.</a:t>
            </a:r>
          </a:p>
          <a:p>
            <a:pPr>
              <a:buClr>
                <a:srgbClr val="0070C0"/>
              </a:buClr>
            </a:pPr>
            <a:r>
              <a:rPr lang="es-SV" sz="1600" dirty="0" smtClean="0"/>
              <a:t> </a:t>
            </a:r>
            <a:r>
              <a:rPr lang="es-SV" b="1" dirty="0"/>
              <a:t>PROYECTOS EN EJECUCION</a:t>
            </a:r>
          </a:p>
          <a:p>
            <a:pPr marL="285750" indent="-285750" algn="just">
              <a:buClr>
                <a:srgbClr val="0070C0"/>
              </a:buClr>
              <a:buFont typeface="Arial" pitchFamily="34" charset="0"/>
              <a:buChar char="•"/>
            </a:pPr>
            <a:r>
              <a:rPr lang="es-SV" sz="1600" dirty="0" smtClean="0"/>
              <a:t>Fortalecimiento </a:t>
            </a:r>
            <a:r>
              <a:rPr lang="es-SV" sz="1600" dirty="0"/>
              <a:t>de Sitio Web y servicios de gobierno electrónico.</a:t>
            </a:r>
          </a:p>
          <a:p>
            <a:pPr marL="285750" indent="-285750" algn="just">
              <a:buClr>
                <a:srgbClr val="0070C0"/>
              </a:buClr>
              <a:buFont typeface="Arial" pitchFamily="34" charset="0"/>
              <a:buChar char="•"/>
            </a:pPr>
            <a:r>
              <a:rPr lang="es-SV" sz="1600" dirty="0"/>
              <a:t>Establecimiento de nuevo punto de atención.</a:t>
            </a:r>
          </a:p>
          <a:p>
            <a:pPr marL="285750" indent="-285750" algn="just">
              <a:buClr>
                <a:srgbClr val="0070C0"/>
              </a:buClr>
              <a:buFont typeface="Arial" pitchFamily="34" charset="0"/>
              <a:buChar char="•"/>
            </a:pPr>
            <a:r>
              <a:rPr lang="es-SV" sz="1600" dirty="0" smtClean="0"/>
              <a:t>Desarrollar </a:t>
            </a:r>
            <a:r>
              <a:rPr lang="es-SV" sz="1600" dirty="0"/>
              <a:t>estrategia de atención y gestión de clientes (CRM</a:t>
            </a:r>
            <a:r>
              <a:rPr lang="es-SV" sz="1600" dirty="0" smtClean="0"/>
              <a:t>) fase II.</a:t>
            </a:r>
            <a:endParaRPr lang="es-SV" sz="1600" dirty="0"/>
          </a:p>
          <a:p>
            <a:pPr marL="285750" indent="-285750" algn="just">
              <a:buClr>
                <a:srgbClr val="0070C0"/>
              </a:buClr>
              <a:buFont typeface="Arial" pitchFamily="34" charset="0"/>
              <a:buChar char="•"/>
            </a:pPr>
            <a:r>
              <a:rPr lang="es-SV" sz="1600" dirty="0" smtClean="0"/>
              <a:t>Desarrollar un Sistema para la Administración de servicios de apoyo a la operatividad institucional.</a:t>
            </a:r>
          </a:p>
          <a:p>
            <a:pPr marL="285750" indent="-285750" algn="just">
              <a:buClr>
                <a:srgbClr val="0070C0"/>
              </a:buClr>
              <a:buFont typeface="Arial" pitchFamily="34" charset="0"/>
              <a:buChar char="•"/>
            </a:pPr>
            <a:r>
              <a:rPr lang="es-SV" sz="1600" dirty="0" smtClean="0"/>
              <a:t>Implementar un Sistema para el control de operaciones de Lavado de Dinero y Financiamiento del Terrorismo. </a:t>
            </a:r>
          </a:p>
          <a:p>
            <a:pPr marL="285750" indent="-285750" algn="just">
              <a:buClr>
                <a:srgbClr val="0070C0"/>
              </a:buClr>
              <a:buFont typeface="Arial" pitchFamily="34" charset="0"/>
              <a:buChar char="•"/>
            </a:pPr>
            <a:r>
              <a:rPr lang="es-SV" sz="1600" dirty="0" smtClean="0"/>
              <a:t>Desarrollar un </a:t>
            </a:r>
            <a:r>
              <a:rPr lang="es-SV" sz="1600" dirty="0"/>
              <a:t>Sistema para la Gestión del Riesgo de Crédito</a:t>
            </a:r>
            <a:r>
              <a:rPr lang="es-SV" sz="1600" dirty="0" smtClean="0"/>
              <a:t>.</a:t>
            </a:r>
            <a:endParaRPr lang="es-SV"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348880"/>
            <a:ext cx="2743347" cy="249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678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6988626" y="6423172"/>
            <a:ext cx="2133600" cy="365125"/>
          </a:xfrm>
        </p:spPr>
        <p:txBody>
          <a:bodyPr/>
          <a:lstStyle/>
          <a:p>
            <a:fld id="{A3C4D9F3-FC74-4149-9C9C-C039E71FC534}" type="slidenum">
              <a:rPr lang="es-SV" smtClean="0"/>
              <a:t>37</a:t>
            </a:fld>
            <a:endParaRPr lang="es-SV" dirty="0"/>
          </a:p>
        </p:txBody>
      </p:sp>
      <p:sp>
        <p:nvSpPr>
          <p:cNvPr id="6" name="5 Título"/>
          <p:cNvSpPr>
            <a:spLocks noGrp="1"/>
          </p:cNvSpPr>
          <p:nvPr>
            <p:ph type="title"/>
          </p:nvPr>
        </p:nvSpPr>
        <p:spPr>
          <a:xfrm>
            <a:off x="1475720" y="0"/>
            <a:ext cx="6552664" cy="1052736"/>
          </a:xfrm>
        </p:spPr>
        <p:txBody>
          <a:bodyPr>
            <a:noAutofit/>
          </a:bodyPr>
          <a:lstStyle/>
          <a:p>
            <a:r>
              <a:rPr lang="es-SV" b="1" dirty="0" smtClean="0"/>
              <a:t>2. MECANISMOS DE PARTICIPACIÓN CIUDADANA.</a:t>
            </a:r>
            <a:endParaRPr lang="es-SV" b="1" dirty="0"/>
          </a:p>
        </p:txBody>
      </p:sp>
      <p:sp>
        <p:nvSpPr>
          <p:cNvPr id="3" name="2 Rectángulo"/>
          <p:cNvSpPr/>
          <p:nvPr/>
        </p:nvSpPr>
        <p:spPr>
          <a:xfrm>
            <a:off x="179512" y="980727"/>
            <a:ext cx="4572000" cy="461665"/>
          </a:xfrm>
          <a:prstGeom prst="rect">
            <a:avLst/>
          </a:prstGeom>
        </p:spPr>
        <p:txBody>
          <a:bodyPr>
            <a:spAutoFit/>
          </a:bodyPr>
          <a:lstStyle/>
          <a:p>
            <a:r>
              <a:rPr lang="es-SV" sz="2400" dirty="0" smtClean="0">
                <a:solidFill>
                  <a:srgbClr val="081EEE"/>
                </a:solidFill>
                <a:effectLst>
                  <a:outerShdw blurRad="38100" dist="38100" dir="2700000" algn="tl">
                    <a:srgbClr val="000000">
                      <a:alpha val="43137"/>
                    </a:srgbClr>
                  </a:outerShdw>
                </a:effectLst>
              </a:rPr>
              <a:t>i. Rendición de cuentas. </a:t>
            </a:r>
          </a:p>
        </p:txBody>
      </p:sp>
      <p:sp>
        <p:nvSpPr>
          <p:cNvPr id="5" name="2 Marcador de texto"/>
          <p:cNvSpPr txBox="1">
            <a:spLocks/>
          </p:cNvSpPr>
          <p:nvPr/>
        </p:nvSpPr>
        <p:spPr>
          <a:xfrm>
            <a:off x="395535" y="1412776"/>
            <a:ext cx="4316883" cy="1656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600"/>
              </a:spcAft>
              <a:buFont typeface="Arial" pitchFamily="34" charset="0"/>
              <a:buNone/>
            </a:pPr>
            <a:r>
              <a:rPr lang="es-SV" sz="1500" dirty="0" smtClean="0"/>
              <a:t>Para el año 2014 se realizó la rendición de cuentas a la población salvadoreña el día 15 de mayo de 2014. </a:t>
            </a:r>
          </a:p>
          <a:p>
            <a:pPr marL="0" indent="0" algn="just">
              <a:spcBef>
                <a:spcPts val="0"/>
              </a:spcBef>
              <a:spcAft>
                <a:spcPts val="600"/>
              </a:spcAft>
              <a:buFont typeface="Arial" pitchFamily="34" charset="0"/>
              <a:buNone/>
            </a:pPr>
            <a:r>
              <a:rPr lang="es-SV" sz="1500" dirty="0" smtClean="0"/>
              <a:t>El ejercicio de la rendición de cuentas se realiza anualmente con el objeto de mejorar y fortalecer los espacios de información, consulta y opinión de la ciudadanía sobre la labor de la institución. </a:t>
            </a:r>
          </a:p>
        </p:txBody>
      </p:sp>
      <p:sp>
        <p:nvSpPr>
          <p:cNvPr id="7" name="2 Marcador de texto"/>
          <p:cNvSpPr txBox="1">
            <a:spLocks/>
          </p:cNvSpPr>
          <p:nvPr/>
        </p:nvSpPr>
        <p:spPr>
          <a:xfrm>
            <a:off x="395535" y="4061306"/>
            <a:ext cx="8460941"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SV" sz="1500" dirty="0" smtClean="0"/>
              <a:t>Para el año 2015 se obtuvieron los siguientes resultados en materia de transparencia y acceso a la información:</a:t>
            </a:r>
          </a:p>
          <a:p>
            <a:pPr algn="just"/>
            <a:r>
              <a:rPr lang="es-SV" sz="1500" dirty="0" smtClean="0"/>
              <a:t>1,071 documentos con información oficiosa para consulta ciudadana en el portal gobierno abierto.</a:t>
            </a:r>
          </a:p>
          <a:p>
            <a:pPr algn="just"/>
            <a:r>
              <a:rPr lang="es-SV" sz="1500" dirty="0"/>
              <a:t>Atención de </a:t>
            </a:r>
            <a:r>
              <a:rPr lang="es-SV" sz="1500" dirty="0" smtClean="0"/>
              <a:t>146 solicitudes, las cuales fueron resueltas en un promedio de 3 días hábiles, manteniéndose siempre abajo de los 10 días establece la Ley de Acceso a la Información Pública.</a:t>
            </a:r>
          </a:p>
        </p:txBody>
      </p:sp>
      <p:pic>
        <p:nvPicPr>
          <p:cNvPr id="8" name="Picture 2" descr="C:\Users\u840086\AppData\Local\Microsoft\Windows\Temporary Internet Files\Content.Outlook\S68IFUP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100740"/>
            <a:ext cx="3924437" cy="2616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8 Rectángulo"/>
          <p:cNvSpPr/>
          <p:nvPr/>
        </p:nvSpPr>
        <p:spPr>
          <a:xfrm>
            <a:off x="75972" y="2911300"/>
            <a:ext cx="4824536" cy="1200329"/>
          </a:xfrm>
          <a:prstGeom prst="rect">
            <a:avLst/>
          </a:prstGeom>
        </p:spPr>
        <p:txBody>
          <a:bodyPr wrap="square">
            <a:spAutoFit/>
          </a:bodyPr>
          <a:lstStyle/>
          <a:p>
            <a:pPr marL="263525" indent="-263525" algn="just"/>
            <a:r>
              <a:rPr lang="es-SV" sz="2400" dirty="0" smtClean="0">
                <a:solidFill>
                  <a:srgbClr val="081EEE"/>
                </a:solidFill>
                <a:effectLst>
                  <a:outerShdw blurRad="38100" dist="38100" dir="2700000" algn="tl">
                    <a:srgbClr val="000000">
                      <a:alpha val="43137"/>
                    </a:srgbClr>
                  </a:outerShdw>
                </a:effectLst>
              </a:rPr>
              <a:t>ii. Principales resultados relacionados con el cumplimiento a la Ley de Acceso a la Información Pública</a:t>
            </a:r>
          </a:p>
        </p:txBody>
      </p:sp>
      <p:sp>
        <p:nvSpPr>
          <p:cNvPr id="10" name="9 Rectángulo"/>
          <p:cNvSpPr/>
          <p:nvPr/>
        </p:nvSpPr>
        <p:spPr>
          <a:xfrm>
            <a:off x="51261" y="5301208"/>
            <a:ext cx="9092739" cy="830997"/>
          </a:xfrm>
          <a:prstGeom prst="rect">
            <a:avLst/>
          </a:prstGeom>
        </p:spPr>
        <p:txBody>
          <a:bodyPr wrap="square">
            <a:spAutoFit/>
          </a:bodyPr>
          <a:lstStyle/>
          <a:p>
            <a:pPr marL="361950" indent="-361950"/>
            <a:r>
              <a:rPr lang="es-SV" sz="2400" dirty="0" smtClean="0">
                <a:solidFill>
                  <a:srgbClr val="081EEE"/>
                </a:solidFill>
                <a:effectLst>
                  <a:outerShdw blurRad="38100" dist="38100" dir="2700000" algn="tl">
                    <a:srgbClr val="000000">
                      <a:alpha val="43137"/>
                    </a:srgbClr>
                  </a:outerShdw>
                </a:effectLst>
              </a:rPr>
              <a:t>iii. Consulta para la formulación del Planeamiento Estratégico Institucional 2015-2019</a:t>
            </a:r>
          </a:p>
        </p:txBody>
      </p:sp>
      <p:sp>
        <p:nvSpPr>
          <p:cNvPr id="11" name="2 Marcador de texto"/>
          <p:cNvSpPr txBox="1">
            <a:spLocks/>
          </p:cNvSpPr>
          <p:nvPr/>
        </p:nvSpPr>
        <p:spPr>
          <a:xfrm>
            <a:off x="395536" y="6093296"/>
            <a:ext cx="8460941" cy="6840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SV" sz="1500" dirty="0" smtClean="0"/>
              <a:t>El plan fue definido mediante un </a:t>
            </a:r>
            <a:r>
              <a:rPr lang="es-SV" sz="1500" dirty="0"/>
              <a:t>proceso participativo de los diferentes niveles jerárquicos de la </a:t>
            </a:r>
            <a:r>
              <a:rPr lang="es-SV" sz="1500" dirty="0" smtClean="0"/>
              <a:t>Institución, las </a:t>
            </a:r>
            <a:r>
              <a:rPr lang="es-SV" sz="1500" dirty="0"/>
              <a:t>unidades de gestión </a:t>
            </a:r>
            <a:r>
              <a:rPr lang="es-SV" sz="1500" dirty="0" smtClean="0"/>
              <a:t>existentes y consultas con entidades externas  para su elaboración.</a:t>
            </a:r>
          </a:p>
        </p:txBody>
      </p:sp>
    </p:spTree>
    <p:extLst>
      <p:ext uri="{BB962C8B-B14F-4D97-AF65-F5344CB8AC3E}">
        <p14:creationId xmlns:p14="http://schemas.microsoft.com/office/powerpoint/2010/main" val="2257886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043608" y="0"/>
            <a:ext cx="6840760" cy="1052736"/>
          </a:xfrm>
        </p:spPr>
        <p:txBody>
          <a:bodyPr>
            <a:noAutofit/>
          </a:bodyPr>
          <a:lstStyle/>
          <a:p>
            <a:r>
              <a:rPr lang="es-SV" b="1" dirty="0" smtClean="0"/>
              <a:t>3. CONTRATACIONES Y ADQUISICIONES.</a:t>
            </a:r>
            <a:endParaRPr lang="es-SV" b="1" dirty="0"/>
          </a:p>
        </p:txBody>
      </p:sp>
      <p:sp>
        <p:nvSpPr>
          <p:cNvPr id="4" name="1 Título"/>
          <p:cNvSpPr txBox="1">
            <a:spLocks/>
          </p:cNvSpPr>
          <p:nvPr/>
        </p:nvSpPr>
        <p:spPr>
          <a:xfrm>
            <a:off x="899592" y="5635664"/>
            <a:ext cx="4172614" cy="400110"/>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marL="342900" indent="-342900" algn="l">
              <a:buClr>
                <a:srgbClr val="4F81BD"/>
              </a:buClr>
              <a:buFont typeface="Arial" pitchFamily="34" charset="0"/>
              <a:buChar char="•"/>
            </a:pPr>
            <a:r>
              <a:rPr lang="es-ES" sz="2000" b="1" dirty="0" smtClean="0">
                <a:solidFill>
                  <a:prstClr val="black"/>
                </a:solidFill>
                <a:ea typeface="Calibri"/>
                <a:cs typeface="Times New Roman"/>
              </a:rPr>
              <a:t>PROCESOS EN EJECUCIÓN</a:t>
            </a:r>
            <a:endParaRPr lang="es-SV" sz="2000" b="1" dirty="0">
              <a:solidFill>
                <a:prstClr val="black"/>
              </a:solidFill>
              <a:ea typeface="Calibri"/>
              <a:cs typeface="Times New Roman"/>
            </a:endParaRPr>
          </a:p>
        </p:txBody>
      </p:sp>
      <p:sp>
        <p:nvSpPr>
          <p:cNvPr id="5" name="4 Rectángulo"/>
          <p:cNvSpPr/>
          <p:nvPr/>
        </p:nvSpPr>
        <p:spPr>
          <a:xfrm>
            <a:off x="395536" y="1044025"/>
            <a:ext cx="8360627" cy="584775"/>
          </a:xfrm>
          <a:prstGeom prst="rect">
            <a:avLst/>
          </a:prstGeom>
        </p:spPr>
        <p:txBody>
          <a:bodyPr wrap="square">
            <a:spAutoFit/>
          </a:bodyPr>
          <a:lstStyle/>
          <a:p>
            <a:r>
              <a:rPr lang="es-SV" sz="1600" dirty="0">
                <a:solidFill>
                  <a:prstClr val="black"/>
                </a:solidFill>
              </a:rPr>
              <a:t>En cumplimiento a lo establecido en la Ley de Adquisiciones y Contrataciones de la Administración Pública, se han ejecutado las siguientes acciones:</a:t>
            </a:r>
            <a:endParaRPr lang="es-ES" sz="1600" dirty="0">
              <a:solidFill>
                <a:prstClr val="black"/>
              </a:solidFill>
            </a:endParaRPr>
          </a:p>
        </p:txBody>
      </p:sp>
      <p:sp>
        <p:nvSpPr>
          <p:cNvPr id="7" name="1 Título"/>
          <p:cNvSpPr txBox="1">
            <a:spLocks/>
          </p:cNvSpPr>
          <p:nvPr/>
        </p:nvSpPr>
        <p:spPr>
          <a:xfrm>
            <a:off x="827584" y="1643865"/>
            <a:ext cx="5256584" cy="400110"/>
          </a:xfrm>
          <a:prstGeom prst="rect">
            <a:avLst/>
          </a:prstGeom>
        </p:spPr>
        <p:txBody>
          <a:bodyPr wrap="square">
            <a:spAutoFit/>
          </a:bodyPr>
          <a:lstStyle>
            <a:defPPr>
              <a:defRPr lang="es-SV"/>
            </a:defPPr>
            <a:lvl1pPr marL="615950" lvl="0" indent="-342900">
              <a:spcBef>
                <a:spcPct val="20000"/>
              </a:spcBef>
              <a:buClr>
                <a:srgbClr val="4F81BD"/>
              </a:buClr>
              <a:buBlip>
                <a:blip r:embed="rId2"/>
              </a:buBlip>
              <a:defRPr sz="2000" b="1" spc="-100">
                <a:solidFill>
                  <a:prstClr val="black"/>
                </a:solidFill>
                <a:ea typeface="Calibri"/>
                <a:cs typeface="Times New Roman"/>
              </a:defRPr>
            </a:lvl1pPr>
          </a:lstStyle>
          <a:p>
            <a:pPr marL="342900">
              <a:spcBef>
                <a:spcPct val="0"/>
              </a:spcBef>
              <a:buFont typeface="Arial" pitchFamily="34" charset="0"/>
              <a:buChar char="•"/>
            </a:pPr>
            <a:r>
              <a:rPr lang="es-ES" dirty="0"/>
              <a:t>CONTRATACIONES EJECUTADAS</a:t>
            </a:r>
            <a:endParaRPr lang="es-SV" dirty="0"/>
          </a:p>
        </p:txBody>
      </p:sp>
      <p:sp>
        <p:nvSpPr>
          <p:cNvPr id="8" name="1 Título"/>
          <p:cNvSpPr txBox="1">
            <a:spLocks/>
          </p:cNvSpPr>
          <p:nvPr/>
        </p:nvSpPr>
        <p:spPr>
          <a:xfrm>
            <a:off x="841031" y="3750317"/>
            <a:ext cx="4233075" cy="400110"/>
          </a:xfrm>
          <a:prstGeom prst="rect">
            <a:avLst/>
          </a:prstGeom>
        </p:spPr>
        <p:txBody>
          <a:bodyPr wrap="square">
            <a:spAutoFit/>
          </a:bodyPr>
          <a:lstStyle>
            <a:defPPr>
              <a:defRPr lang="es-SV"/>
            </a:defPPr>
            <a:lvl1pPr marL="615950" lvl="0" indent="-342900">
              <a:spcBef>
                <a:spcPct val="20000"/>
              </a:spcBef>
              <a:buClr>
                <a:srgbClr val="4F81BD"/>
              </a:buClr>
              <a:buBlip>
                <a:blip r:embed="rId2"/>
              </a:buBlip>
              <a:defRPr sz="2000" b="1" spc="-100">
                <a:solidFill>
                  <a:prstClr val="black"/>
                </a:solidFill>
                <a:ea typeface="Calibri"/>
                <a:cs typeface="Times New Roman"/>
              </a:defRPr>
            </a:lvl1pPr>
          </a:lstStyle>
          <a:p>
            <a:pPr marL="342900">
              <a:spcBef>
                <a:spcPct val="0"/>
              </a:spcBef>
              <a:buFont typeface="Arial" pitchFamily="34" charset="0"/>
              <a:buChar char="•"/>
            </a:pPr>
            <a:r>
              <a:rPr lang="es-ES" dirty="0"/>
              <a:t>PRÓRROGAS EJECUTADAS</a:t>
            </a:r>
            <a:endParaRPr lang="es-SV" dirty="0"/>
          </a:p>
        </p:txBody>
      </p:sp>
      <p:graphicFrame>
        <p:nvGraphicFramePr>
          <p:cNvPr id="9" name="8 Tabla"/>
          <p:cNvGraphicFramePr>
            <a:graphicFrameLocks noGrp="1"/>
          </p:cNvGraphicFramePr>
          <p:nvPr>
            <p:extLst>
              <p:ext uri="{D42A27DB-BD31-4B8C-83A1-F6EECF244321}">
                <p14:modId xmlns:p14="http://schemas.microsoft.com/office/powerpoint/2010/main" val="1010432465"/>
              </p:ext>
            </p:extLst>
          </p:nvPr>
        </p:nvGraphicFramePr>
        <p:xfrm>
          <a:off x="1475656" y="2043975"/>
          <a:ext cx="4248472" cy="1682410"/>
        </p:xfrm>
        <a:graphic>
          <a:graphicData uri="http://schemas.openxmlformats.org/drawingml/2006/table">
            <a:tbl>
              <a:tblPr firstRow="1" firstCol="1" bandRow="1"/>
              <a:tblGrid>
                <a:gridCol w="2520280"/>
                <a:gridCol w="720080"/>
                <a:gridCol w="1008112"/>
              </a:tblGrid>
              <a:tr h="80090">
                <a:tc rowSpan="2">
                  <a:txBody>
                    <a:bodyPr/>
                    <a:lstStyle/>
                    <a:p>
                      <a:pPr algn="ctr">
                        <a:lnSpc>
                          <a:spcPct val="115000"/>
                        </a:lnSpc>
                        <a:spcAft>
                          <a:spcPts val="0"/>
                        </a:spcAft>
                      </a:pPr>
                      <a:r>
                        <a:rPr lang="es-SV" sz="1200" b="1" dirty="0">
                          <a:effectLst/>
                          <a:latin typeface="+mn-lt"/>
                          <a:ea typeface="Times New Roman"/>
                          <a:cs typeface="Calibri"/>
                        </a:rPr>
                        <a:t>TIPO DE CONTRATACIÓN </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r>
                        <a:rPr lang="es-SV" sz="1200" b="1" dirty="0" smtClean="0">
                          <a:latin typeface="+mn-lt"/>
                        </a:rPr>
                        <a:t>JUNIO 2014 - MAYO 2015</a:t>
                      </a:r>
                      <a:endParaRPr lang="es-SV" sz="1200" b="1" dirty="0">
                        <a:latin typeface="+mn-lt"/>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SV" sz="1200" dirty="0">
                        <a:latin typeface="+mn-lt"/>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37090">
                <a:tc vMerge="1">
                  <a:txBody>
                    <a:bodyPr/>
                    <a:lstStyle/>
                    <a:p>
                      <a:pPr algn="ctr">
                        <a:lnSpc>
                          <a:spcPct val="115000"/>
                        </a:lnSpc>
                        <a:spcAft>
                          <a:spcPts val="0"/>
                        </a:spcAft>
                      </a:pP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200" b="1" dirty="0">
                          <a:effectLst/>
                          <a:latin typeface="+mn-lt"/>
                          <a:ea typeface="Times New Roman"/>
                          <a:cs typeface="Calibri"/>
                        </a:rPr>
                        <a:t>N°</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200" b="1" dirty="0" smtClean="0">
                          <a:effectLst/>
                          <a:latin typeface="+mn-lt"/>
                          <a:ea typeface="Times New Roman"/>
                          <a:cs typeface="Calibri"/>
                        </a:rPr>
                        <a:t>MILLONES </a:t>
                      </a:r>
                      <a:r>
                        <a:rPr lang="es-SV" sz="1200" b="1" dirty="0">
                          <a:effectLst/>
                          <a:latin typeface="+mn-lt"/>
                          <a:ea typeface="Times New Roman"/>
                          <a:cs typeface="Calibri"/>
                        </a:rPr>
                        <a:t>$</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78233">
                <a:tc>
                  <a:txBody>
                    <a:bodyPr/>
                    <a:lstStyle/>
                    <a:p>
                      <a:pPr>
                        <a:lnSpc>
                          <a:spcPct val="115000"/>
                        </a:lnSpc>
                        <a:spcAft>
                          <a:spcPts val="0"/>
                        </a:spcAft>
                      </a:pPr>
                      <a:r>
                        <a:rPr lang="es-SV" sz="1200" b="1" dirty="0" smtClean="0">
                          <a:effectLst/>
                          <a:latin typeface="+mn-lt"/>
                          <a:ea typeface="Calibri"/>
                          <a:cs typeface="Times New Roman"/>
                        </a:rPr>
                        <a:t>LIBRE GESTION</a:t>
                      </a:r>
                      <a:endParaRPr lang="es-SV" sz="1200" b="1"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951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a:rPr>
                        <a:t>$1.20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8233">
                <a:tc>
                  <a:txBody>
                    <a:bodyPr/>
                    <a:lstStyle/>
                    <a:p>
                      <a:pPr>
                        <a:lnSpc>
                          <a:spcPct val="115000"/>
                        </a:lnSpc>
                        <a:spcAft>
                          <a:spcPts val="0"/>
                        </a:spcAft>
                      </a:pPr>
                      <a:r>
                        <a:rPr lang="es-SV" sz="1200" b="1" dirty="0">
                          <a:effectLst/>
                          <a:latin typeface="+mn-lt"/>
                          <a:ea typeface="Times New Roman"/>
                          <a:cs typeface="Calibri"/>
                        </a:rPr>
                        <a:t>CONCURSO PUBLICO</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$0.04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233">
                <a:tc>
                  <a:txBody>
                    <a:bodyPr/>
                    <a:lstStyle/>
                    <a:p>
                      <a:pPr>
                        <a:lnSpc>
                          <a:spcPct val="115000"/>
                        </a:lnSpc>
                        <a:spcAft>
                          <a:spcPts val="0"/>
                        </a:spcAft>
                      </a:pPr>
                      <a:r>
                        <a:rPr lang="es-SV" sz="1200" b="1" dirty="0">
                          <a:effectLst/>
                          <a:latin typeface="+mn-lt"/>
                          <a:ea typeface="Times New Roman"/>
                          <a:cs typeface="Calibri"/>
                        </a:rPr>
                        <a:t>CONTRATACION DIRECTA</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233">
                <a:tc>
                  <a:txBody>
                    <a:bodyPr/>
                    <a:lstStyle/>
                    <a:p>
                      <a:pPr>
                        <a:lnSpc>
                          <a:spcPct val="115000"/>
                        </a:lnSpc>
                        <a:spcAft>
                          <a:spcPts val="0"/>
                        </a:spcAft>
                      </a:pPr>
                      <a:r>
                        <a:rPr lang="es-SV" sz="1200" b="1" dirty="0">
                          <a:effectLst/>
                          <a:latin typeface="+mn-lt"/>
                          <a:ea typeface="Times New Roman"/>
                          <a:cs typeface="Calibri"/>
                        </a:rPr>
                        <a:t>LICITACION PUBLICA</a:t>
                      </a:r>
                      <a:endParaRPr lang="es-SV" sz="1200" dirty="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$4.78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58">
                <a:tc>
                  <a:txBody>
                    <a:bodyPr/>
                    <a:lstStyle/>
                    <a:p>
                      <a:pPr>
                        <a:lnSpc>
                          <a:spcPct val="115000"/>
                        </a:lnSpc>
                        <a:spcAft>
                          <a:spcPts val="0"/>
                        </a:spcAft>
                      </a:pPr>
                      <a:r>
                        <a:rPr lang="es-SV" sz="1200" b="1">
                          <a:effectLst/>
                          <a:latin typeface="+mn-lt"/>
                          <a:ea typeface="Times New Roman"/>
                          <a:cs typeface="Calibri"/>
                        </a:rPr>
                        <a:t>LICITACION PUBLICA POR INVITACION</a:t>
                      </a:r>
                      <a:endParaRPr lang="es-SV" sz="1200">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1" i="0" u="none" strike="noStrike">
                          <a:solidFill>
                            <a:srgbClr val="000000"/>
                          </a:solidFill>
                          <a:effectLst/>
                          <a:latin typeface="Calibri"/>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$8.62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233">
                <a:tc>
                  <a:txBody>
                    <a:bodyPr/>
                    <a:lstStyle/>
                    <a:p>
                      <a:pPr algn="ctr">
                        <a:lnSpc>
                          <a:spcPct val="115000"/>
                        </a:lnSpc>
                        <a:spcAft>
                          <a:spcPts val="0"/>
                        </a:spcAft>
                      </a:pPr>
                      <a:r>
                        <a:rPr lang="es-SV" sz="1200" b="1" dirty="0">
                          <a:solidFill>
                            <a:schemeClr val="tx1"/>
                          </a:solidFill>
                          <a:effectLst/>
                          <a:latin typeface="+mn-lt"/>
                          <a:ea typeface="Calibri"/>
                          <a:cs typeface="Calibri"/>
                        </a:rPr>
                        <a:t>TOTAL</a:t>
                      </a:r>
                      <a:endParaRPr lang="es-SV" sz="1200" dirty="0">
                        <a:solidFill>
                          <a:schemeClr val="tx1"/>
                        </a:solidFill>
                        <a:effectLst/>
                        <a:latin typeface="+mn-lt"/>
                        <a:ea typeface="Calibri"/>
                        <a:cs typeface="Times New Roman"/>
                      </a:endParaRPr>
                    </a:p>
                  </a:txBody>
                  <a:tcPr marL="41095" marR="41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a:solidFill>
                            <a:srgbClr val="000000"/>
                          </a:solidFill>
                          <a:effectLst/>
                          <a:latin typeface="Calibri"/>
                        </a:rPr>
                        <a:t>975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0" i="0" u="none" strike="noStrike" dirty="0">
                          <a:solidFill>
                            <a:srgbClr val="000000"/>
                          </a:solidFill>
                          <a:effectLst/>
                          <a:latin typeface="Calibri"/>
                        </a:rPr>
                        <a:t>$14.84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819685973"/>
              </p:ext>
            </p:extLst>
          </p:nvPr>
        </p:nvGraphicFramePr>
        <p:xfrm>
          <a:off x="1461790" y="4190411"/>
          <a:ext cx="4225898" cy="1400556"/>
        </p:xfrm>
        <a:graphic>
          <a:graphicData uri="http://schemas.openxmlformats.org/drawingml/2006/table">
            <a:tbl>
              <a:tblPr firstRow="1" firstCol="1" bandRow="1"/>
              <a:tblGrid>
                <a:gridCol w="2490277"/>
                <a:gridCol w="711508"/>
                <a:gridCol w="1024113"/>
              </a:tblGrid>
              <a:tr h="190500">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SV" sz="1200" b="1" dirty="0" smtClean="0">
                          <a:effectLst/>
                          <a:latin typeface="+mn-lt"/>
                          <a:ea typeface="Times New Roman"/>
                          <a:cs typeface="Calibri"/>
                        </a:rPr>
                        <a:t>TIPO DE CONTRATACIÓN </a:t>
                      </a:r>
                      <a:endParaRPr lang="es-SV" sz="1200" dirty="0" smtClean="0">
                        <a:effectLst/>
                        <a:latin typeface="+mn-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SV" sz="1200" b="1" dirty="0" smtClean="0">
                          <a:latin typeface="+mn-lt"/>
                        </a:rPr>
                        <a:t>JUNIO 2014 - MAYO 2015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pPr algn="ctr">
                        <a:lnSpc>
                          <a:spcPct val="115000"/>
                        </a:lnSpc>
                        <a:spcAft>
                          <a:spcPts val="0"/>
                        </a:spcAft>
                      </a:pPr>
                      <a:endParaRPr lang="es-SV"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90500">
                <a:tc vMerge="1">
                  <a:txBody>
                    <a:bodyPr/>
                    <a:lstStyle/>
                    <a:p>
                      <a:pPr algn="ctr">
                        <a:lnSpc>
                          <a:spcPct val="115000"/>
                        </a:lnSpc>
                        <a:spcAft>
                          <a:spcPts val="0"/>
                        </a:spcAft>
                      </a:pPr>
                      <a:endParaRPr lang="es-SV"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200" b="1" dirty="0">
                          <a:effectLst/>
                          <a:latin typeface="Calibri"/>
                          <a:ea typeface="Times New Roman"/>
                          <a:cs typeface="Calibri"/>
                        </a:rPr>
                        <a:t>N°</a:t>
                      </a:r>
                      <a:endParaRPr lang="es-SV"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200" b="1" dirty="0">
                          <a:effectLst/>
                          <a:latin typeface="Calibri"/>
                          <a:ea typeface="Times New Roman"/>
                          <a:cs typeface="Calibri"/>
                        </a:rPr>
                        <a:t>MILLONES $</a:t>
                      </a:r>
                      <a:endParaRPr lang="es-SV"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90500">
                <a:tc>
                  <a:txBody>
                    <a:bodyPr/>
                    <a:lstStyle/>
                    <a:p>
                      <a:pPr algn="l" fontAlgn="ctr"/>
                      <a:r>
                        <a:rPr lang="es-SV" sz="1000" b="1" i="0" u="none" strike="noStrike">
                          <a:solidFill>
                            <a:srgbClr val="000000"/>
                          </a:solidFill>
                          <a:effectLst/>
                          <a:latin typeface="Calibri"/>
                        </a:rPr>
                        <a:t>CONCURSO PUBLICO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smtClean="0">
                          <a:solidFill>
                            <a:srgbClr val="000000"/>
                          </a:solidFill>
                          <a:effectLst/>
                          <a:latin typeface="Calibri"/>
                        </a:rPr>
                        <a:t>-</a:t>
                      </a:r>
                      <a:endParaRPr lang="es-SV" sz="12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SV" sz="1200" b="0" i="0" u="none" strike="noStrike" smtClean="0">
                          <a:solidFill>
                            <a:srgbClr val="000000"/>
                          </a:solidFill>
                          <a:effectLst/>
                          <a:latin typeface="Calibri"/>
                        </a:rPr>
                        <a:t>-</a:t>
                      </a:r>
                      <a:endParaRPr lang="es-SV" sz="12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90500">
                <a:tc>
                  <a:txBody>
                    <a:bodyPr/>
                    <a:lstStyle/>
                    <a:p>
                      <a:pPr algn="l" fontAlgn="ctr"/>
                      <a:r>
                        <a:rPr lang="es-SV" sz="1000" b="1" i="0" u="none" strike="noStrike">
                          <a:solidFill>
                            <a:srgbClr val="000000"/>
                          </a:solidFill>
                          <a:effectLst/>
                          <a:latin typeface="Calibri"/>
                        </a:rPr>
                        <a:t>CONTRATACION DIRECTA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smtClean="0">
                          <a:solidFill>
                            <a:srgbClr val="000000"/>
                          </a:solidFill>
                          <a:effectLst/>
                          <a:latin typeface="Calibri"/>
                        </a:rPr>
                        <a:t>-</a:t>
                      </a:r>
                      <a:endParaRPr lang="es-SV" sz="12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smtClean="0">
                          <a:solidFill>
                            <a:srgbClr val="000000"/>
                          </a:solidFill>
                          <a:effectLst/>
                          <a:latin typeface="Calibri"/>
                        </a:rPr>
                        <a:t>-</a:t>
                      </a:r>
                      <a:endParaRPr lang="es-SV" sz="12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SV" sz="1000" b="1" i="0" u="none" strike="noStrike">
                          <a:solidFill>
                            <a:srgbClr val="000000"/>
                          </a:solidFill>
                          <a:effectLst/>
                          <a:latin typeface="Calibri"/>
                        </a:rPr>
                        <a:t>LICITACION PUBLICA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SV" sz="1000" b="1" i="0" u="none" strike="noStrike">
                          <a:solidFill>
                            <a:srgbClr val="000000"/>
                          </a:solidFill>
                          <a:effectLst/>
                          <a:latin typeface="Calibri"/>
                        </a:rPr>
                        <a:t>LIBRE GESTIÓN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a:solidFill>
                            <a:srgbClr val="000000"/>
                          </a:solidFill>
                          <a:effectLst/>
                          <a:latin typeface="Calibri"/>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a:rPr>
                        <a:t>$0.04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SV" sz="1200" b="1" dirty="0">
                          <a:solidFill>
                            <a:srgbClr val="000000"/>
                          </a:solidFill>
                          <a:effectLst/>
                          <a:latin typeface="Calibri"/>
                          <a:ea typeface="Calibri"/>
                          <a:cs typeface="Calibri"/>
                        </a:rPr>
                        <a:t>TOTAL</a:t>
                      </a:r>
                      <a:endParaRPr lang="es-SV"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solidFill>
                            <a:srgbClr val="000000"/>
                          </a:solidFill>
                          <a:effectLst/>
                          <a:latin typeface="Calibri"/>
                        </a:rPr>
                        <a:t>$0.19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791509497"/>
              </p:ext>
            </p:extLst>
          </p:nvPr>
        </p:nvGraphicFramePr>
        <p:xfrm>
          <a:off x="1452934" y="6062811"/>
          <a:ext cx="3847820" cy="390525"/>
        </p:xfrm>
        <a:graphic>
          <a:graphicData uri="http://schemas.openxmlformats.org/drawingml/2006/table">
            <a:tbl>
              <a:tblPr firstRow="1" firstCol="1" bandRow="1">
                <a:tableStyleId>{5C22544A-7EE6-4342-B048-85BDC9FD1C3A}</a:tableStyleId>
              </a:tblPr>
              <a:tblGrid>
                <a:gridCol w="2727088"/>
                <a:gridCol w="1120732"/>
              </a:tblGrid>
              <a:tr h="200025">
                <a:tc>
                  <a:txBody>
                    <a:bodyPr/>
                    <a:lstStyle/>
                    <a:p>
                      <a:pPr algn="ctr">
                        <a:lnSpc>
                          <a:spcPct val="100000"/>
                        </a:lnSpc>
                        <a:spcBef>
                          <a:spcPts val="0"/>
                        </a:spcBef>
                        <a:spcAft>
                          <a:spcPts val="0"/>
                        </a:spcAft>
                      </a:pPr>
                      <a:r>
                        <a:rPr lang="es-SV" sz="1200" dirty="0">
                          <a:solidFill>
                            <a:schemeClr val="tx1"/>
                          </a:solidFill>
                          <a:effectLst/>
                          <a:latin typeface="+mn-lt"/>
                        </a:rPr>
                        <a:t>TIPO DE CONTRATACIÓN </a:t>
                      </a:r>
                      <a:endParaRPr lang="es-SV" sz="1200" dirty="0">
                        <a:solidFill>
                          <a:schemeClr val="tx1"/>
                        </a:solidFill>
                        <a:effectLst/>
                        <a:latin typeface="+mn-lt"/>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Bef>
                          <a:spcPts val="0"/>
                        </a:spcBef>
                        <a:spcAft>
                          <a:spcPts val="0"/>
                        </a:spcAft>
                      </a:pPr>
                      <a:r>
                        <a:rPr lang="es-SV" sz="1200" dirty="0" smtClean="0">
                          <a:solidFill>
                            <a:schemeClr val="tx1"/>
                          </a:solidFill>
                          <a:effectLst/>
                          <a:latin typeface="+mn-lt"/>
                        </a:rPr>
                        <a:t>Número</a:t>
                      </a:r>
                      <a:endParaRPr lang="es-SV" sz="1200" dirty="0">
                        <a:solidFill>
                          <a:schemeClr val="tx1"/>
                        </a:solidFill>
                        <a:effectLst/>
                        <a:latin typeface="+mn-lt"/>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190500">
                <a:tc>
                  <a:txBody>
                    <a:bodyPr/>
                    <a:lstStyle/>
                    <a:p>
                      <a:pPr>
                        <a:lnSpc>
                          <a:spcPct val="100000"/>
                        </a:lnSpc>
                        <a:spcBef>
                          <a:spcPts val="0"/>
                        </a:spcBef>
                        <a:spcAft>
                          <a:spcPts val="0"/>
                        </a:spcAft>
                      </a:pPr>
                      <a:r>
                        <a:rPr lang="es-SV" sz="1200" dirty="0">
                          <a:solidFill>
                            <a:schemeClr val="tx1"/>
                          </a:solidFill>
                          <a:effectLst/>
                          <a:latin typeface="+mn-lt"/>
                        </a:rPr>
                        <a:t>LICITACIÓN PÚBLICA</a:t>
                      </a:r>
                      <a:endParaRPr lang="es-SV" sz="1200" dirty="0">
                        <a:solidFill>
                          <a:schemeClr val="tx1"/>
                        </a:solidFill>
                        <a:effectLst/>
                        <a:latin typeface="+mn-lt"/>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Bef>
                          <a:spcPts val="0"/>
                        </a:spcBef>
                        <a:spcAft>
                          <a:spcPts val="0"/>
                        </a:spcAft>
                      </a:pPr>
                      <a:r>
                        <a:rPr lang="es-SV" sz="1200" dirty="0" smtClean="0">
                          <a:solidFill>
                            <a:schemeClr val="tx1"/>
                          </a:solidFill>
                          <a:effectLst/>
                          <a:latin typeface="+mn-lt"/>
                          <a:ea typeface="Calibri"/>
                          <a:cs typeface="Times New Roman"/>
                        </a:rPr>
                        <a:t>5</a:t>
                      </a:r>
                      <a:endParaRPr lang="es-SV" sz="1200" dirty="0">
                        <a:solidFill>
                          <a:schemeClr val="tx1"/>
                        </a:solidFill>
                        <a:effectLst/>
                        <a:latin typeface="+mn-lt"/>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987857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39</a:t>
            </a:fld>
            <a:endParaRPr lang="es-SV"/>
          </a:p>
        </p:txBody>
      </p:sp>
      <p:sp>
        <p:nvSpPr>
          <p:cNvPr id="6" name="5 Título"/>
          <p:cNvSpPr>
            <a:spLocks noGrp="1"/>
          </p:cNvSpPr>
          <p:nvPr>
            <p:ph type="title"/>
          </p:nvPr>
        </p:nvSpPr>
        <p:spPr>
          <a:xfrm>
            <a:off x="1691680" y="0"/>
            <a:ext cx="6192688" cy="692696"/>
          </a:xfrm>
        </p:spPr>
        <p:txBody>
          <a:bodyPr>
            <a:noAutofit/>
          </a:bodyPr>
          <a:lstStyle/>
          <a:p>
            <a:r>
              <a:rPr lang="es-SV" b="1" dirty="0" smtClean="0"/>
              <a:t>4. </a:t>
            </a:r>
            <a:r>
              <a:rPr lang="es-SV" b="1" dirty="0"/>
              <a:t>CONTRATACIÓN DE PERSONAL.</a:t>
            </a:r>
          </a:p>
        </p:txBody>
      </p:sp>
      <p:sp>
        <p:nvSpPr>
          <p:cNvPr id="4" name="3 Rectángulo"/>
          <p:cNvSpPr/>
          <p:nvPr/>
        </p:nvSpPr>
        <p:spPr>
          <a:xfrm>
            <a:off x="625848" y="764704"/>
            <a:ext cx="8136904" cy="584775"/>
          </a:xfrm>
          <a:prstGeom prst="rect">
            <a:avLst/>
          </a:prstGeom>
        </p:spPr>
        <p:txBody>
          <a:bodyPr wrap="square">
            <a:spAutoFit/>
          </a:bodyPr>
          <a:lstStyle/>
          <a:p>
            <a:pPr algn="just"/>
            <a:r>
              <a:rPr lang="es-SV" sz="1600" dirty="0" smtClean="0"/>
              <a:t>Los resultados relacionados al recurso humano para el periodo junio 2014 a mayo 2015, se </a:t>
            </a:r>
            <a:r>
              <a:rPr lang="es-SV" sz="1600" dirty="0"/>
              <a:t>detallan a continuación:</a:t>
            </a:r>
          </a:p>
        </p:txBody>
      </p:sp>
      <p:sp>
        <p:nvSpPr>
          <p:cNvPr id="7" name="6 Rectángulo"/>
          <p:cNvSpPr/>
          <p:nvPr/>
        </p:nvSpPr>
        <p:spPr>
          <a:xfrm>
            <a:off x="658780" y="3284984"/>
            <a:ext cx="8139427" cy="584775"/>
          </a:xfrm>
          <a:prstGeom prst="rect">
            <a:avLst/>
          </a:prstGeom>
          <a:noFill/>
          <a:ln>
            <a:noFill/>
          </a:ln>
        </p:spPr>
        <p:txBody>
          <a:bodyPr wrap="square">
            <a:spAutoFit/>
          </a:bodyPr>
          <a:lstStyle/>
          <a:p>
            <a:pPr algn="just"/>
            <a:r>
              <a:rPr lang="es-SV" sz="1600" dirty="0"/>
              <a:t>Al mes de Mayo </a:t>
            </a:r>
            <a:r>
              <a:rPr lang="es-SV" sz="1600" dirty="0" smtClean="0"/>
              <a:t>2015 </a:t>
            </a:r>
            <a:r>
              <a:rPr lang="es-SV" sz="1600" dirty="0"/>
              <a:t>se registran </a:t>
            </a:r>
            <a:r>
              <a:rPr lang="es-SV" sz="1600" dirty="0" smtClean="0"/>
              <a:t>488 </a:t>
            </a:r>
            <a:r>
              <a:rPr lang="es-SV" sz="1600" dirty="0"/>
              <a:t>empleados que forman parte de la gran familia del FSV, de quienes un </a:t>
            </a:r>
            <a:r>
              <a:rPr lang="es-SV" sz="1600" dirty="0" smtClean="0"/>
              <a:t>49.8% </a:t>
            </a:r>
            <a:r>
              <a:rPr lang="es-SV" sz="1600" dirty="0"/>
              <a:t>son mujeres.</a:t>
            </a:r>
          </a:p>
        </p:txBody>
      </p:sp>
      <p:graphicFrame>
        <p:nvGraphicFramePr>
          <p:cNvPr id="3" name="2 Tabla"/>
          <p:cNvGraphicFramePr>
            <a:graphicFrameLocks noGrp="1"/>
          </p:cNvGraphicFramePr>
          <p:nvPr>
            <p:extLst>
              <p:ext uri="{D42A27DB-BD31-4B8C-83A1-F6EECF244321}">
                <p14:modId xmlns:p14="http://schemas.microsoft.com/office/powerpoint/2010/main" val="4116799469"/>
              </p:ext>
            </p:extLst>
          </p:nvPr>
        </p:nvGraphicFramePr>
        <p:xfrm>
          <a:off x="1136642" y="1301979"/>
          <a:ext cx="6891742" cy="2017001"/>
        </p:xfrm>
        <a:graphic>
          <a:graphicData uri="http://schemas.openxmlformats.org/drawingml/2006/table">
            <a:tbl>
              <a:tblPr/>
              <a:tblGrid>
                <a:gridCol w="2132766"/>
                <a:gridCol w="808858"/>
                <a:gridCol w="808858"/>
                <a:gridCol w="638572"/>
                <a:gridCol w="97400"/>
                <a:gridCol w="883358"/>
                <a:gridCol w="883358"/>
                <a:gridCol w="638572"/>
              </a:tblGrid>
              <a:tr h="225073">
                <a:tc rowSpan="2">
                  <a:txBody>
                    <a:bodyPr/>
                    <a:lstStyle/>
                    <a:p>
                      <a:pPr algn="ctr" rtl="0" fontAlgn="ctr"/>
                      <a:r>
                        <a:rPr lang="es-SV" sz="1300" b="1" i="0" u="none" strike="noStrike" dirty="0">
                          <a:solidFill>
                            <a:srgbClr val="000000"/>
                          </a:solidFill>
                          <a:effectLst/>
                          <a:latin typeface="Calibri"/>
                        </a:rPr>
                        <a:t>PERSONAL</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3">
                  <a:txBody>
                    <a:bodyPr/>
                    <a:lstStyle/>
                    <a:p>
                      <a:pPr algn="ctr" rtl="0" fontAlgn="ctr"/>
                      <a:r>
                        <a:rPr lang="es-SV" sz="1300" b="1" i="0" u="none" strike="noStrike">
                          <a:solidFill>
                            <a:srgbClr val="000000"/>
                          </a:solidFill>
                          <a:effectLst/>
                          <a:latin typeface="Calibri"/>
                        </a:rPr>
                        <a:t>JUNIO 2009- MAYO 2010</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SV"/>
                    </a:p>
                  </a:txBody>
                  <a:tcPr/>
                </a:tc>
                <a:tc hMerge="1">
                  <a:txBody>
                    <a:bodyPr/>
                    <a:lstStyle/>
                    <a:p>
                      <a:endParaRPr lang="es-SV"/>
                    </a:p>
                  </a:txBody>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rtl="0" fontAlgn="ctr"/>
                      <a:r>
                        <a:rPr lang="es-SV" sz="1300" b="1" i="0" u="none" strike="noStrike">
                          <a:solidFill>
                            <a:srgbClr val="000000"/>
                          </a:solidFill>
                          <a:effectLst/>
                          <a:latin typeface="Calibri"/>
                        </a:rPr>
                        <a:t>JUNIO 2014- MAYO 2015</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SV"/>
                    </a:p>
                  </a:txBody>
                  <a:tcPr/>
                </a:tc>
                <a:tc hMerge="1">
                  <a:txBody>
                    <a:bodyPr/>
                    <a:lstStyle/>
                    <a:p>
                      <a:endParaRPr lang="es-SV"/>
                    </a:p>
                  </a:txBody>
                  <a:tcPr/>
                </a:tc>
              </a:tr>
              <a:tr h="441490">
                <a:tc vMerge="1">
                  <a:txBody>
                    <a:bodyPr/>
                    <a:lstStyle/>
                    <a:p>
                      <a:endParaRPr lang="es-SV"/>
                    </a:p>
                  </a:txBody>
                  <a:tcPr/>
                </a:tc>
                <a:tc>
                  <a:txBody>
                    <a:bodyPr/>
                    <a:lstStyle/>
                    <a:p>
                      <a:pPr algn="ctr" rtl="0" fontAlgn="ctr"/>
                      <a:r>
                        <a:rPr lang="es-SV" sz="1300" b="1" i="0" u="none" strike="noStrike">
                          <a:solidFill>
                            <a:srgbClr val="000000"/>
                          </a:solidFill>
                          <a:effectLst/>
                          <a:latin typeface="Calibri"/>
                        </a:rPr>
                        <a:t>MUJERES</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rtl="0" fontAlgn="ctr"/>
                      <a:r>
                        <a:rPr lang="es-SV" sz="1300" b="1" i="0" u="none" strike="noStrike">
                          <a:solidFill>
                            <a:srgbClr val="000000"/>
                          </a:solidFill>
                          <a:effectLst/>
                          <a:latin typeface="Calibri"/>
                        </a:rPr>
                        <a:t>HOMBRES</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rtl="0" fontAlgn="ctr"/>
                      <a:r>
                        <a:rPr lang="es-SV" sz="1300" b="1" i="0" u="none" strike="noStrike">
                          <a:solidFill>
                            <a:srgbClr val="000000"/>
                          </a:solidFill>
                          <a:effectLst/>
                          <a:latin typeface="Calibri"/>
                        </a:rPr>
                        <a:t>TOTAL</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1" i="0" u="none" strike="noStrike">
                          <a:solidFill>
                            <a:srgbClr val="000000"/>
                          </a:solidFill>
                          <a:effectLst/>
                          <a:latin typeface="Calibri"/>
                        </a:rPr>
                        <a:t>MUJERES</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rtl="0" fontAlgn="ctr"/>
                      <a:r>
                        <a:rPr lang="es-SV" sz="1300" b="1" i="0" u="none" strike="noStrike">
                          <a:solidFill>
                            <a:srgbClr val="000000"/>
                          </a:solidFill>
                          <a:effectLst/>
                          <a:latin typeface="Calibri"/>
                        </a:rPr>
                        <a:t>HOMBRES</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rtl="0" fontAlgn="ctr"/>
                      <a:r>
                        <a:rPr lang="es-SV" sz="1300" b="1" i="0" u="none" strike="noStrike">
                          <a:solidFill>
                            <a:srgbClr val="000000"/>
                          </a:solidFill>
                          <a:effectLst/>
                          <a:latin typeface="Calibri"/>
                        </a:rPr>
                        <a:t>TOTAL</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25073">
                <a:tc>
                  <a:txBody>
                    <a:bodyPr/>
                    <a:lstStyle/>
                    <a:p>
                      <a:pPr algn="l" rtl="0" fontAlgn="ctr"/>
                      <a:r>
                        <a:rPr lang="es-SV" sz="1300" b="1" i="0" u="none" strike="noStrike">
                          <a:solidFill>
                            <a:srgbClr val="000000"/>
                          </a:solidFill>
                          <a:effectLst/>
                          <a:latin typeface="Calibri"/>
                        </a:rPr>
                        <a:t>PERSONAL ACTIVO</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215</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237</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452</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a:solidFill>
                            <a:srgbClr val="000000"/>
                          </a:solidFill>
                          <a:effectLst/>
                          <a:latin typeface="Calibri"/>
                        </a:rPr>
                        <a:t>243</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245</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488</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3">
                <a:tc>
                  <a:txBody>
                    <a:bodyPr/>
                    <a:lstStyle/>
                    <a:p>
                      <a:pPr algn="l" rtl="0" fontAlgn="ctr"/>
                      <a:r>
                        <a:rPr lang="es-SV" sz="1300" b="1" i="0" u="none" strike="noStrike">
                          <a:solidFill>
                            <a:srgbClr val="000000"/>
                          </a:solidFill>
                          <a:effectLst/>
                          <a:latin typeface="Calibri"/>
                        </a:rPr>
                        <a:t>RENUNCIAS</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6</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6</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12</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a:solidFill>
                            <a:srgbClr val="000000"/>
                          </a:solidFill>
                          <a:effectLst/>
                          <a:latin typeface="Calibri"/>
                        </a:rPr>
                        <a:t>7</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4</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11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3">
                <a:tc>
                  <a:txBody>
                    <a:bodyPr/>
                    <a:lstStyle/>
                    <a:p>
                      <a:pPr algn="l" rtl="0" fontAlgn="ctr"/>
                      <a:r>
                        <a:rPr lang="es-SV" sz="1300" b="1" i="0" u="none" strike="noStrike">
                          <a:solidFill>
                            <a:srgbClr val="000000"/>
                          </a:solidFill>
                          <a:effectLst/>
                          <a:latin typeface="Calibri"/>
                        </a:rPr>
                        <a:t>FINALIZACION DE CONTRATO</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5</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15</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20</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2</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3">
                <a:tc>
                  <a:txBody>
                    <a:bodyPr/>
                    <a:lstStyle/>
                    <a:p>
                      <a:pPr algn="l" rtl="0" fontAlgn="ctr"/>
                      <a:r>
                        <a:rPr lang="es-SV" sz="1300" b="1" i="0" u="none" strike="noStrike">
                          <a:solidFill>
                            <a:srgbClr val="000000"/>
                          </a:solidFill>
                          <a:effectLst/>
                          <a:latin typeface="Calibri"/>
                        </a:rPr>
                        <a:t>TERMINACION DE CONTRATO</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dirty="0"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dirty="0"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dirty="0"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3">
                <a:tc>
                  <a:txBody>
                    <a:bodyPr/>
                    <a:lstStyle/>
                    <a:p>
                      <a:pPr algn="l" rtl="0" fontAlgn="ctr"/>
                      <a:r>
                        <a:rPr lang="es-SV" sz="1300" b="1" i="0" u="none" strike="noStrike">
                          <a:solidFill>
                            <a:srgbClr val="000000"/>
                          </a:solidFill>
                          <a:effectLst/>
                          <a:latin typeface="Calibri"/>
                        </a:rPr>
                        <a:t>CANCELACION DE CONTRATO</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dirty="0"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3">
                <a:tc>
                  <a:txBody>
                    <a:bodyPr/>
                    <a:lstStyle/>
                    <a:p>
                      <a:pPr algn="l" rtl="0" fontAlgn="ctr"/>
                      <a:r>
                        <a:rPr lang="es-SV" sz="1300" b="1" i="0" u="none" strike="noStrike">
                          <a:solidFill>
                            <a:srgbClr val="000000"/>
                          </a:solidFill>
                          <a:effectLst/>
                          <a:latin typeface="Calibri"/>
                        </a:rPr>
                        <a:t>PERSONAL DESTITUIDO</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3</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a:solidFill>
                            <a:srgbClr val="000000"/>
                          </a:solidFill>
                          <a:effectLst/>
                          <a:latin typeface="Calibri"/>
                        </a:rPr>
                        <a:t>4</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SV" sz="1000" b="0" i="0" u="none" strike="noStrike">
                          <a:solidFill>
                            <a:srgbClr val="000000"/>
                          </a:solidFill>
                          <a:effectLst/>
                          <a:latin typeface="Calibri"/>
                        </a:rPr>
                        <a:t> </a:t>
                      </a:r>
                    </a:p>
                  </a:txBody>
                  <a:tcPr marL="36000" marR="36000"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SV" sz="1300" b="0" i="0" u="none" strike="noStrike" dirty="0" smtClean="0">
                          <a:solidFill>
                            <a:srgbClr val="000000"/>
                          </a:solidFill>
                          <a:effectLst/>
                          <a:latin typeface="Calibri"/>
                        </a:rPr>
                        <a:t>-</a:t>
                      </a:r>
                      <a:endParaRPr lang="es-SV" sz="1300" b="0" i="0" u="none" strike="noStrike" dirty="0">
                        <a:solidFill>
                          <a:srgbClr val="000000"/>
                        </a:solidFill>
                        <a:effectLst/>
                        <a:latin typeface="Calibri"/>
                      </a:endParaRP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0" i="0" u="none" strike="noStrike">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SV" sz="1300" b="1" i="0" u="none" strike="noStrike" dirty="0">
                          <a:solidFill>
                            <a:srgbClr val="000000"/>
                          </a:solidFill>
                          <a:effectLst/>
                          <a:latin typeface="Calibri"/>
                        </a:rPr>
                        <a:t>1</a:t>
                      </a:r>
                    </a:p>
                  </a:txBody>
                  <a:tcPr marL="36000" marR="36000"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3692373"/>
            <a:ext cx="5580112" cy="3100839"/>
          </a:xfrm>
          <a:prstGeom prst="ellipse">
            <a:avLst/>
          </a:prstGeom>
          <a:ln>
            <a:noFill/>
          </a:ln>
          <a:effectLst>
            <a:softEdge rad="112500"/>
          </a:effectLst>
        </p:spPr>
      </p:pic>
    </p:spTree>
    <p:extLst>
      <p:ext uri="{BB962C8B-B14F-4D97-AF65-F5344CB8AC3E}">
        <p14:creationId xmlns:p14="http://schemas.microsoft.com/office/powerpoint/2010/main" val="1836817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Marcador de número de diapositiva"/>
          <p:cNvSpPr>
            <a:spLocks noGrp="1"/>
          </p:cNvSpPr>
          <p:nvPr>
            <p:ph type="sldNum" sz="quarter" idx="12"/>
          </p:nvPr>
        </p:nvSpPr>
        <p:spPr/>
        <p:txBody>
          <a:bodyPr/>
          <a:lstStyle/>
          <a:p>
            <a:fld id="{A3C4D9F3-FC74-4149-9C9C-C039E71FC534}" type="slidenum">
              <a:rPr lang="es-SV" smtClean="0">
                <a:solidFill>
                  <a:schemeClr val="tx1"/>
                </a:solidFill>
              </a:rPr>
              <a:t>4</a:t>
            </a:fld>
            <a:endParaRPr lang="es-SV" dirty="0">
              <a:solidFill>
                <a:schemeClr val="tx1"/>
              </a:solidFill>
            </a:endParaRPr>
          </a:p>
        </p:txBody>
      </p:sp>
      <p:sp>
        <p:nvSpPr>
          <p:cNvPr id="6" name="5 Título"/>
          <p:cNvSpPr>
            <a:spLocks noGrp="1"/>
          </p:cNvSpPr>
          <p:nvPr>
            <p:ph type="title"/>
          </p:nvPr>
        </p:nvSpPr>
        <p:spPr>
          <a:xfrm>
            <a:off x="1979712" y="21162"/>
            <a:ext cx="6192688" cy="1143000"/>
          </a:xfrm>
        </p:spPr>
        <p:txBody>
          <a:bodyPr>
            <a:normAutofit fontScale="90000"/>
          </a:bodyPr>
          <a:lstStyle/>
          <a:p>
            <a:pPr marL="358775" indent="-358775" algn="l">
              <a:buFont typeface="+mj-lt"/>
              <a:buAutoNum type="arabicPeriod"/>
            </a:pPr>
            <a:r>
              <a:rPr lang="es-SV" b="1" dirty="0" smtClean="0"/>
              <a:t>PLAN ESTRATÉGICO INSTITUCIONAL </a:t>
            </a:r>
            <a:br>
              <a:rPr lang="es-SV" b="1" dirty="0" smtClean="0"/>
            </a:br>
            <a:r>
              <a:rPr lang="es-SV" b="1" dirty="0" smtClean="0"/>
              <a:t>2015-2019.</a:t>
            </a:r>
            <a:endParaRPr lang="es-SV" b="1" dirty="0"/>
          </a:p>
        </p:txBody>
      </p:sp>
      <p:grpSp>
        <p:nvGrpSpPr>
          <p:cNvPr id="20" name="19 Grupo"/>
          <p:cNvGrpSpPr/>
          <p:nvPr/>
        </p:nvGrpSpPr>
        <p:grpSpPr>
          <a:xfrm>
            <a:off x="179512" y="2276871"/>
            <a:ext cx="5328124" cy="3816425"/>
            <a:chOff x="179512" y="1979520"/>
            <a:chExt cx="5328124" cy="3816425"/>
          </a:xfrm>
        </p:grpSpPr>
        <p:sp>
          <p:nvSpPr>
            <p:cNvPr id="15" name="14 Medio marco"/>
            <p:cNvSpPr/>
            <p:nvPr/>
          </p:nvSpPr>
          <p:spPr>
            <a:xfrm flipV="1">
              <a:off x="2789824" y="2112236"/>
              <a:ext cx="2429812" cy="1790042"/>
            </a:xfrm>
            <a:prstGeom prst="halfFrame">
              <a:avLst>
                <a:gd name="adj1" fmla="val 3279"/>
                <a:gd name="adj2" fmla="val 328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SV" dirty="0">
                <a:solidFill>
                  <a:schemeClr val="tx1"/>
                </a:solidFill>
              </a:endParaRPr>
            </a:p>
          </p:txBody>
        </p:sp>
        <p:sp>
          <p:nvSpPr>
            <p:cNvPr id="8" name="7 Forma libre"/>
            <p:cNvSpPr/>
            <p:nvPr/>
          </p:nvSpPr>
          <p:spPr>
            <a:xfrm>
              <a:off x="179512" y="1979521"/>
              <a:ext cx="2520000" cy="1800000"/>
            </a:xfrm>
            <a:custGeom>
              <a:avLst/>
              <a:gdLst>
                <a:gd name="connsiteX0" fmla="*/ 0 w 2304256"/>
                <a:gd name="connsiteY0" fmla="*/ 384050 h 2304256"/>
                <a:gd name="connsiteX1" fmla="*/ 384050 w 2304256"/>
                <a:gd name="connsiteY1" fmla="*/ 0 h 2304256"/>
                <a:gd name="connsiteX2" fmla="*/ 1920206 w 2304256"/>
                <a:gd name="connsiteY2" fmla="*/ 0 h 2304256"/>
                <a:gd name="connsiteX3" fmla="*/ 2304256 w 2304256"/>
                <a:gd name="connsiteY3" fmla="*/ 384050 h 2304256"/>
                <a:gd name="connsiteX4" fmla="*/ 2304256 w 2304256"/>
                <a:gd name="connsiteY4" fmla="*/ 1920206 h 2304256"/>
                <a:gd name="connsiteX5" fmla="*/ 1920206 w 2304256"/>
                <a:gd name="connsiteY5" fmla="*/ 2304256 h 2304256"/>
                <a:gd name="connsiteX6" fmla="*/ 384050 w 2304256"/>
                <a:gd name="connsiteY6" fmla="*/ 2304256 h 2304256"/>
                <a:gd name="connsiteX7" fmla="*/ 0 w 2304256"/>
                <a:gd name="connsiteY7" fmla="*/ 1920206 h 2304256"/>
                <a:gd name="connsiteX8" fmla="*/ 0 w 2304256"/>
                <a:gd name="connsiteY8" fmla="*/ 38405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56" h="2304256">
                  <a:moveTo>
                    <a:pt x="0" y="384050"/>
                  </a:moveTo>
                  <a:cubicBezTo>
                    <a:pt x="0" y="171945"/>
                    <a:pt x="171945" y="0"/>
                    <a:pt x="384050" y="0"/>
                  </a:cubicBezTo>
                  <a:lnTo>
                    <a:pt x="1920206" y="0"/>
                  </a:lnTo>
                  <a:cubicBezTo>
                    <a:pt x="2132311" y="0"/>
                    <a:pt x="2304256" y="171945"/>
                    <a:pt x="2304256" y="384050"/>
                  </a:cubicBezTo>
                  <a:lnTo>
                    <a:pt x="2304256" y="1920206"/>
                  </a:lnTo>
                  <a:cubicBezTo>
                    <a:pt x="2304256" y="2132311"/>
                    <a:pt x="2132311" y="2304256"/>
                    <a:pt x="1920206" y="2304256"/>
                  </a:cubicBezTo>
                  <a:lnTo>
                    <a:pt x="384050" y="2304256"/>
                  </a:lnTo>
                  <a:cubicBezTo>
                    <a:pt x="171945" y="2304256"/>
                    <a:pt x="0" y="2132311"/>
                    <a:pt x="0" y="1920206"/>
                  </a:cubicBezTo>
                  <a:lnTo>
                    <a:pt x="0" y="38405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81065" tIns="181065" rIns="181065" bIns="181065" numCol="1" spcCol="1270" anchor="t" anchorCtr="0">
              <a:noAutofit/>
            </a:bodyPr>
            <a:lstStyle/>
            <a:p>
              <a:pPr marL="174625" lvl="0" indent="-174625" defTabSz="800100">
                <a:spcBef>
                  <a:spcPct val="0"/>
                </a:spcBef>
                <a:buAutoNum type="arabicPeriod"/>
              </a:pPr>
              <a:r>
                <a:rPr lang="es-SV" sz="1600" b="1" dirty="0" smtClean="0"/>
                <a:t>GESTIÓN CREDITICIA</a:t>
              </a:r>
            </a:p>
            <a:p>
              <a:pPr lvl="0" algn="just" defTabSz="800100">
                <a:spcBef>
                  <a:spcPct val="0"/>
                </a:spcBef>
              </a:pPr>
              <a:r>
                <a:rPr lang="es-SV" sz="1100" b="1" dirty="0"/>
                <a:t>OBJETIVO ESTRATÉGICO: Mejorar el otorgamiento de créditos a la población objetivo de manera ágil</a:t>
              </a:r>
              <a:r>
                <a:rPr lang="es-SV" sz="1100" b="1" dirty="0" smtClean="0"/>
                <a:t>.</a:t>
              </a:r>
            </a:p>
            <a:p>
              <a:pPr marL="271463" lvl="1" indent="-184150" algn="just" defTabSz="800100">
                <a:spcBef>
                  <a:spcPct val="0"/>
                </a:spcBef>
                <a:buFont typeface="Arial" pitchFamily="34" charset="0"/>
                <a:buChar char="•"/>
              </a:pPr>
              <a:r>
                <a:rPr lang="es-SV" sz="1100" b="1" dirty="0" smtClean="0"/>
                <a:t>9 proyectos </a:t>
              </a:r>
            </a:p>
            <a:p>
              <a:pPr marL="271463" lvl="1" indent="-184150" algn="just" defTabSz="800100">
                <a:spcBef>
                  <a:spcPct val="0"/>
                </a:spcBef>
                <a:buFont typeface="Arial" pitchFamily="34" charset="0"/>
                <a:buChar char="•"/>
              </a:pPr>
              <a:r>
                <a:rPr lang="es-SV" sz="1100" b="1" dirty="0" smtClean="0"/>
                <a:t>23 indicadores</a:t>
              </a:r>
              <a:endParaRPr lang="es-SV" sz="1100" b="1" dirty="0"/>
            </a:p>
          </p:txBody>
        </p:sp>
        <p:sp>
          <p:nvSpPr>
            <p:cNvPr id="9" name="8 Forma libre"/>
            <p:cNvSpPr/>
            <p:nvPr/>
          </p:nvSpPr>
          <p:spPr>
            <a:xfrm>
              <a:off x="2987636" y="1979520"/>
              <a:ext cx="2520000" cy="1800000"/>
            </a:xfrm>
            <a:custGeom>
              <a:avLst/>
              <a:gdLst>
                <a:gd name="connsiteX0" fmla="*/ 0 w 2304256"/>
                <a:gd name="connsiteY0" fmla="*/ 384050 h 2304256"/>
                <a:gd name="connsiteX1" fmla="*/ 384050 w 2304256"/>
                <a:gd name="connsiteY1" fmla="*/ 0 h 2304256"/>
                <a:gd name="connsiteX2" fmla="*/ 1920206 w 2304256"/>
                <a:gd name="connsiteY2" fmla="*/ 0 h 2304256"/>
                <a:gd name="connsiteX3" fmla="*/ 2304256 w 2304256"/>
                <a:gd name="connsiteY3" fmla="*/ 384050 h 2304256"/>
                <a:gd name="connsiteX4" fmla="*/ 2304256 w 2304256"/>
                <a:gd name="connsiteY4" fmla="*/ 1920206 h 2304256"/>
                <a:gd name="connsiteX5" fmla="*/ 1920206 w 2304256"/>
                <a:gd name="connsiteY5" fmla="*/ 2304256 h 2304256"/>
                <a:gd name="connsiteX6" fmla="*/ 384050 w 2304256"/>
                <a:gd name="connsiteY6" fmla="*/ 2304256 h 2304256"/>
                <a:gd name="connsiteX7" fmla="*/ 0 w 2304256"/>
                <a:gd name="connsiteY7" fmla="*/ 1920206 h 2304256"/>
                <a:gd name="connsiteX8" fmla="*/ 0 w 2304256"/>
                <a:gd name="connsiteY8" fmla="*/ 38405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56" h="2304256">
                  <a:moveTo>
                    <a:pt x="0" y="384050"/>
                  </a:moveTo>
                  <a:cubicBezTo>
                    <a:pt x="0" y="171945"/>
                    <a:pt x="171945" y="0"/>
                    <a:pt x="384050" y="0"/>
                  </a:cubicBezTo>
                  <a:lnTo>
                    <a:pt x="1920206" y="0"/>
                  </a:lnTo>
                  <a:cubicBezTo>
                    <a:pt x="2132311" y="0"/>
                    <a:pt x="2304256" y="171945"/>
                    <a:pt x="2304256" y="384050"/>
                  </a:cubicBezTo>
                  <a:lnTo>
                    <a:pt x="2304256" y="1920206"/>
                  </a:lnTo>
                  <a:cubicBezTo>
                    <a:pt x="2304256" y="2132311"/>
                    <a:pt x="2132311" y="2304256"/>
                    <a:pt x="1920206" y="2304256"/>
                  </a:cubicBezTo>
                  <a:lnTo>
                    <a:pt x="384050" y="2304256"/>
                  </a:lnTo>
                  <a:cubicBezTo>
                    <a:pt x="171945" y="2304256"/>
                    <a:pt x="0" y="2132311"/>
                    <a:pt x="0" y="1920206"/>
                  </a:cubicBezTo>
                  <a:lnTo>
                    <a:pt x="0" y="38405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81065" tIns="181065" rIns="181065" bIns="181065" numCol="1" spcCol="1270" anchor="t" anchorCtr="0">
              <a:noAutofit/>
            </a:bodyPr>
            <a:lstStyle/>
            <a:p>
              <a:pPr marL="174625" indent="-174625" defTabSz="800100">
                <a:lnSpc>
                  <a:spcPct val="90000"/>
                </a:lnSpc>
                <a:spcBef>
                  <a:spcPct val="0"/>
                </a:spcBef>
                <a:buFont typeface="+mj-lt"/>
                <a:buAutoNum type="arabicPeriod" startAt="2"/>
              </a:pPr>
              <a:r>
                <a:rPr lang="es-SV" sz="1600" b="1" dirty="0" smtClean="0"/>
                <a:t>SERVICIO </a:t>
              </a:r>
              <a:r>
                <a:rPr lang="es-SV" sz="1600" b="1" dirty="0"/>
                <a:t>AL </a:t>
              </a:r>
              <a:r>
                <a:rPr lang="es-SV" sz="1600" b="1" dirty="0" smtClean="0"/>
                <a:t>CLIENTE</a:t>
              </a:r>
            </a:p>
            <a:p>
              <a:pPr marL="87313" lvl="1" algn="just" defTabSz="800100">
                <a:lnSpc>
                  <a:spcPct val="90000"/>
                </a:lnSpc>
                <a:spcBef>
                  <a:spcPct val="0"/>
                </a:spcBef>
              </a:pPr>
              <a:r>
                <a:rPr lang="es-SV" sz="1100" b="1" dirty="0"/>
                <a:t>OBJETIVO ESTRATÉGICO: Propiciar la satisfacción al cliente en todos los servicios</a:t>
              </a:r>
            </a:p>
            <a:p>
              <a:pPr marL="271463" lvl="1" indent="-184150" algn="just" defTabSz="800100">
                <a:lnSpc>
                  <a:spcPct val="90000"/>
                </a:lnSpc>
                <a:spcBef>
                  <a:spcPct val="0"/>
                </a:spcBef>
                <a:buFont typeface="Arial" pitchFamily="34" charset="0"/>
                <a:buChar char="•"/>
              </a:pPr>
              <a:r>
                <a:rPr lang="es-SV" sz="1100" b="1" dirty="0" smtClean="0"/>
                <a:t>13 </a:t>
              </a:r>
              <a:r>
                <a:rPr lang="es-SV" sz="1100" b="1" dirty="0"/>
                <a:t>proyectos </a:t>
              </a:r>
            </a:p>
            <a:p>
              <a:pPr marL="271463" lvl="1" indent="-184150" algn="just" defTabSz="800100">
                <a:lnSpc>
                  <a:spcPct val="90000"/>
                </a:lnSpc>
                <a:spcBef>
                  <a:spcPct val="0"/>
                </a:spcBef>
                <a:buFont typeface="Arial" pitchFamily="34" charset="0"/>
                <a:buChar char="•"/>
              </a:pPr>
              <a:r>
                <a:rPr lang="es-SV" sz="1100" b="1" dirty="0" smtClean="0"/>
                <a:t>30 </a:t>
              </a:r>
              <a:r>
                <a:rPr lang="es-SV" sz="1100" b="1" dirty="0"/>
                <a:t>indicadores</a:t>
              </a:r>
            </a:p>
            <a:p>
              <a:pPr marL="342900" indent="-342900" defTabSz="800100">
                <a:lnSpc>
                  <a:spcPct val="90000"/>
                </a:lnSpc>
                <a:spcBef>
                  <a:spcPct val="0"/>
                </a:spcBef>
                <a:buFont typeface="+mj-lt"/>
                <a:buAutoNum type="arabicPeriod" startAt="2"/>
              </a:pPr>
              <a:endParaRPr lang="es-SV" sz="1100" b="1" dirty="0"/>
            </a:p>
          </p:txBody>
        </p:sp>
        <p:sp>
          <p:nvSpPr>
            <p:cNvPr id="10" name="9 Forma libre"/>
            <p:cNvSpPr/>
            <p:nvPr/>
          </p:nvSpPr>
          <p:spPr>
            <a:xfrm>
              <a:off x="179512" y="3995945"/>
              <a:ext cx="2520000" cy="1800000"/>
            </a:xfrm>
            <a:custGeom>
              <a:avLst/>
              <a:gdLst>
                <a:gd name="connsiteX0" fmla="*/ 0 w 2304256"/>
                <a:gd name="connsiteY0" fmla="*/ 384050 h 2304256"/>
                <a:gd name="connsiteX1" fmla="*/ 384050 w 2304256"/>
                <a:gd name="connsiteY1" fmla="*/ 0 h 2304256"/>
                <a:gd name="connsiteX2" fmla="*/ 1920206 w 2304256"/>
                <a:gd name="connsiteY2" fmla="*/ 0 h 2304256"/>
                <a:gd name="connsiteX3" fmla="*/ 2304256 w 2304256"/>
                <a:gd name="connsiteY3" fmla="*/ 384050 h 2304256"/>
                <a:gd name="connsiteX4" fmla="*/ 2304256 w 2304256"/>
                <a:gd name="connsiteY4" fmla="*/ 1920206 h 2304256"/>
                <a:gd name="connsiteX5" fmla="*/ 1920206 w 2304256"/>
                <a:gd name="connsiteY5" fmla="*/ 2304256 h 2304256"/>
                <a:gd name="connsiteX6" fmla="*/ 384050 w 2304256"/>
                <a:gd name="connsiteY6" fmla="*/ 2304256 h 2304256"/>
                <a:gd name="connsiteX7" fmla="*/ 0 w 2304256"/>
                <a:gd name="connsiteY7" fmla="*/ 1920206 h 2304256"/>
                <a:gd name="connsiteX8" fmla="*/ 0 w 2304256"/>
                <a:gd name="connsiteY8" fmla="*/ 38405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56" h="2304256">
                  <a:moveTo>
                    <a:pt x="0" y="384050"/>
                  </a:moveTo>
                  <a:cubicBezTo>
                    <a:pt x="0" y="171945"/>
                    <a:pt x="171945" y="0"/>
                    <a:pt x="384050" y="0"/>
                  </a:cubicBezTo>
                  <a:lnTo>
                    <a:pt x="1920206" y="0"/>
                  </a:lnTo>
                  <a:cubicBezTo>
                    <a:pt x="2132311" y="0"/>
                    <a:pt x="2304256" y="171945"/>
                    <a:pt x="2304256" y="384050"/>
                  </a:cubicBezTo>
                  <a:lnTo>
                    <a:pt x="2304256" y="1920206"/>
                  </a:lnTo>
                  <a:cubicBezTo>
                    <a:pt x="2304256" y="2132311"/>
                    <a:pt x="2132311" y="2304256"/>
                    <a:pt x="1920206" y="2304256"/>
                  </a:cubicBezTo>
                  <a:lnTo>
                    <a:pt x="384050" y="2304256"/>
                  </a:lnTo>
                  <a:cubicBezTo>
                    <a:pt x="171945" y="2304256"/>
                    <a:pt x="0" y="2132311"/>
                    <a:pt x="0" y="1920206"/>
                  </a:cubicBezTo>
                  <a:lnTo>
                    <a:pt x="0" y="38405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81065" tIns="181065" rIns="181065" bIns="181065" numCol="1" spcCol="1270" anchor="t" anchorCtr="0">
              <a:noAutofit/>
            </a:bodyPr>
            <a:lstStyle/>
            <a:p>
              <a:pPr marL="174625" indent="-174625" defTabSz="800100">
                <a:lnSpc>
                  <a:spcPct val="90000"/>
                </a:lnSpc>
                <a:spcBef>
                  <a:spcPct val="0"/>
                </a:spcBef>
                <a:buFont typeface="+mj-lt"/>
                <a:buAutoNum type="arabicPeriod" startAt="3"/>
              </a:pPr>
              <a:r>
                <a:rPr lang="es-SV" sz="1600" b="1" dirty="0" smtClean="0"/>
                <a:t>FORTALECIMIENTO FINANCIERO</a:t>
              </a:r>
            </a:p>
            <a:p>
              <a:pPr marL="87313" lvl="1" algn="just" defTabSz="800100">
                <a:lnSpc>
                  <a:spcPct val="90000"/>
                </a:lnSpc>
                <a:spcBef>
                  <a:spcPct val="0"/>
                </a:spcBef>
              </a:pPr>
              <a:r>
                <a:rPr lang="es-SV" sz="1100" b="1" dirty="0"/>
                <a:t>OBJETIVO ESTRATÉGICO: Asegurar la sostenibilidad financiera para el largo plazo</a:t>
              </a:r>
              <a:r>
                <a:rPr lang="es-SV" sz="1100" b="1" dirty="0" smtClean="0"/>
                <a:t>.</a:t>
              </a:r>
            </a:p>
            <a:p>
              <a:pPr marL="271463" lvl="1" indent="-184150" algn="just" defTabSz="800100">
                <a:lnSpc>
                  <a:spcPct val="90000"/>
                </a:lnSpc>
                <a:spcBef>
                  <a:spcPct val="0"/>
                </a:spcBef>
                <a:buFont typeface="Arial" pitchFamily="34" charset="0"/>
                <a:buChar char="•"/>
              </a:pPr>
              <a:r>
                <a:rPr lang="es-SV" sz="1100" b="1" dirty="0" smtClean="0"/>
                <a:t>14 </a:t>
              </a:r>
              <a:r>
                <a:rPr lang="es-SV" sz="1100" b="1" dirty="0"/>
                <a:t>proyectos </a:t>
              </a:r>
            </a:p>
            <a:p>
              <a:pPr marL="271463" lvl="1" indent="-184150" algn="just" defTabSz="800100">
                <a:lnSpc>
                  <a:spcPct val="90000"/>
                </a:lnSpc>
                <a:spcBef>
                  <a:spcPct val="0"/>
                </a:spcBef>
                <a:buFont typeface="Arial" pitchFamily="34" charset="0"/>
                <a:buChar char="•"/>
              </a:pPr>
              <a:r>
                <a:rPr lang="es-SV" sz="1100" b="1" dirty="0" smtClean="0"/>
                <a:t>32 </a:t>
              </a:r>
              <a:r>
                <a:rPr lang="es-SV" sz="1100" b="1" dirty="0"/>
                <a:t>indicadores</a:t>
              </a:r>
            </a:p>
            <a:p>
              <a:pPr marL="342900" indent="-342900" defTabSz="800100">
                <a:lnSpc>
                  <a:spcPct val="90000"/>
                </a:lnSpc>
                <a:spcBef>
                  <a:spcPct val="0"/>
                </a:spcBef>
                <a:buFont typeface="+mj-lt"/>
                <a:buAutoNum type="arabicPeriod" startAt="3"/>
              </a:pPr>
              <a:endParaRPr lang="es-SV" sz="1100" b="1" dirty="0"/>
            </a:p>
          </p:txBody>
        </p:sp>
        <p:sp>
          <p:nvSpPr>
            <p:cNvPr id="11" name="10 Forma libre"/>
            <p:cNvSpPr/>
            <p:nvPr/>
          </p:nvSpPr>
          <p:spPr>
            <a:xfrm>
              <a:off x="2987636" y="3995945"/>
              <a:ext cx="2520000" cy="1800000"/>
            </a:xfrm>
            <a:custGeom>
              <a:avLst/>
              <a:gdLst>
                <a:gd name="connsiteX0" fmla="*/ 0 w 2304256"/>
                <a:gd name="connsiteY0" fmla="*/ 384050 h 2304256"/>
                <a:gd name="connsiteX1" fmla="*/ 384050 w 2304256"/>
                <a:gd name="connsiteY1" fmla="*/ 0 h 2304256"/>
                <a:gd name="connsiteX2" fmla="*/ 1920206 w 2304256"/>
                <a:gd name="connsiteY2" fmla="*/ 0 h 2304256"/>
                <a:gd name="connsiteX3" fmla="*/ 2304256 w 2304256"/>
                <a:gd name="connsiteY3" fmla="*/ 384050 h 2304256"/>
                <a:gd name="connsiteX4" fmla="*/ 2304256 w 2304256"/>
                <a:gd name="connsiteY4" fmla="*/ 1920206 h 2304256"/>
                <a:gd name="connsiteX5" fmla="*/ 1920206 w 2304256"/>
                <a:gd name="connsiteY5" fmla="*/ 2304256 h 2304256"/>
                <a:gd name="connsiteX6" fmla="*/ 384050 w 2304256"/>
                <a:gd name="connsiteY6" fmla="*/ 2304256 h 2304256"/>
                <a:gd name="connsiteX7" fmla="*/ 0 w 2304256"/>
                <a:gd name="connsiteY7" fmla="*/ 1920206 h 2304256"/>
                <a:gd name="connsiteX8" fmla="*/ 0 w 2304256"/>
                <a:gd name="connsiteY8" fmla="*/ 38405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56" h="2304256">
                  <a:moveTo>
                    <a:pt x="0" y="384050"/>
                  </a:moveTo>
                  <a:cubicBezTo>
                    <a:pt x="0" y="171945"/>
                    <a:pt x="171945" y="0"/>
                    <a:pt x="384050" y="0"/>
                  </a:cubicBezTo>
                  <a:lnTo>
                    <a:pt x="1920206" y="0"/>
                  </a:lnTo>
                  <a:cubicBezTo>
                    <a:pt x="2132311" y="0"/>
                    <a:pt x="2304256" y="171945"/>
                    <a:pt x="2304256" y="384050"/>
                  </a:cubicBezTo>
                  <a:lnTo>
                    <a:pt x="2304256" y="1920206"/>
                  </a:lnTo>
                  <a:cubicBezTo>
                    <a:pt x="2304256" y="2132311"/>
                    <a:pt x="2132311" y="2304256"/>
                    <a:pt x="1920206" y="2304256"/>
                  </a:cubicBezTo>
                  <a:lnTo>
                    <a:pt x="384050" y="2304256"/>
                  </a:lnTo>
                  <a:cubicBezTo>
                    <a:pt x="171945" y="2304256"/>
                    <a:pt x="0" y="2132311"/>
                    <a:pt x="0" y="1920206"/>
                  </a:cubicBezTo>
                  <a:lnTo>
                    <a:pt x="0" y="38405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81065" tIns="181065" rIns="181065" bIns="181065" numCol="1" spcCol="1270" anchor="t" anchorCtr="0">
              <a:noAutofit/>
            </a:bodyPr>
            <a:lstStyle/>
            <a:p>
              <a:pPr marL="174625" indent="-174625" algn="just" defTabSz="800100">
                <a:lnSpc>
                  <a:spcPct val="90000"/>
                </a:lnSpc>
                <a:spcBef>
                  <a:spcPct val="0"/>
                </a:spcBef>
                <a:buFont typeface="+mj-lt"/>
                <a:buAutoNum type="arabicPeriod" startAt="4"/>
              </a:pPr>
              <a:r>
                <a:rPr lang="es-SV" sz="1600" b="1" dirty="0" smtClean="0"/>
                <a:t>DESARROLLO INSTITUCIONAL</a:t>
              </a:r>
            </a:p>
            <a:p>
              <a:pPr marL="87313" lvl="1" algn="just" defTabSz="800100">
                <a:lnSpc>
                  <a:spcPct val="90000"/>
                </a:lnSpc>
                <a:spcBef>
                  <a:spcPct val="0"/>
                </a:spcBef>
              </a:pPr>
              <a:r>
                <a:rPr lang="es-SV" sz="1100" b="1" dirty="0"/>
                <a:t>OBJETIVO ESTRATÉGICO: Contar con </a:t>
              </a:r>
              <a:r>
                <a:rPr lang="es-SV" sz="1100" b="1" dirty="0" smtClean="0"/>
                <a:t>personal </a:t>
              </a:r>
              <a:r>
                <a:rPr lang="es-SV" sz="1100" b="1" dirty="0"/>
                <a:t>calificado, sistemas modernos y procesos  simples, apoyados con tecnología</a:t>
              </a:r>
            </a:p>
            <a:p>
              <a:pPr marL="271463" lvl="1" indent="-184150" algn="just" defTabSz="800100">
                <a:lnSpc>
                  <a:spcPct val="90000"/>
                </a:lnSpc>
                <a:spcBef>
                  <a:spcPct val="0"/>
                </a:spcBef>
                <a:buFont typeface="Arial" pitchFamily="34" charset="0"/>
                <a:buChar char="•"/>
              </a:pPr>
              <a:r>
                <a:rPr lang="es-SV" sz="1100" b="1" dirty="0" smtClean="0"/>
                <a:t>26 </a:t>
              </a:r>
              <a:r>
                <a:rPr lang="es-SV" sz="1100" b="1" dirty="0"/>
                <a:t>proyectos </a:t>
              </a:r>
            </a:p>
            <a:p>
              <a:pPr marL="271463" lvl="1" indent="-184150" algn="just" defTabSz="800100">
                <a:lnSpc>
                  <a:spcPct val="90000"/>
                </a:lnSpc>
                <a:spcBef>
                  <a:spcPct val="0"/>
                </a:spcBef>
                <a:buFont typeface="Arial" pitchFamily="34" charset="0"/>
                <a:buChar char="•"/>
              </a:pPr>
              <a:r>
                <a:rPr lang="es-SV" sz="1100" b="1" dirty="0" smtClean="0"/>
                <a:t>57 </a:t>
              </a:r>
              <a:r>
                <a:rPr lang="es-SV" sz="1100" b="1" dirty="0"/>
                <a:t>indicadores</a:t>
              </a:r>
            </a:p>
            <a:p>
              <a:pPr marL="342900" indent="-342900" defTabSz="800100">
                <a:lnSpc>
                  <a:spcPct val="90000"/>
                </a:lnSpc>
                <a:spcBef>
                  <a:spcPct val="0"/>
                </a:spcBef>
                <a:buFont typeface="+mj-lt"/>
                <a:buAutoNum type="arabicPeriod" startAt="4"/>
              </a:pPr>
              <a:endParaRPr lang="es-SV" sz="1100" b="1" dirty="0"/>
            </a:p>
          </p:txBody>
        </p:sp>
        <p:sp>
          <p:nvSpPr>
            <p:cNvPr id="5" name="4 Medio marco"/>
            <p:cNvSpPr/>
            <p:nvPr/>
          </p:nvSpPr>
          <p:spPr>
            <a:xfrm flipH="1">
              <a:off x="417308" y="3847121"/>
              <a:ext cx="2430250" cy="1894394"/>
            </a:xfrm>
            <a:prstGeom prst="halfFrame">
              <a:avLst>
                <a:gd name="adj1" fmla="val 3279"/>
                <a:gd name="adj2" fmla="val 328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SV" dirty="0">
                <a:solidFill>
                  <a:schemeClr val="tx1"/>
                </a:solidFill>
              </a:endParaRPr>
            </a:p>
          </p:txBody>
        </p:sp>
        <p:sp>
          <p:nvSpPr>
            <p:cNvPr id="12" name="11 Rectángulo redondeado"/>
            <p:cNvSpPr/>
            <p:nvPr/>
          </p:nvSpPr>
          <p:spPr>
            <a:xfrm>
              <a:off x="2349653" y="3384525"/>
              <a:ext cx="988310" cy="801137"/>
            </a:xfrm>
            <a:prstGeom prst="round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SV" dirty="0"/>
            </a:p>
          </p:txBody>
        </p:sp>
        <p:pic>
          <p:nvPicPr>
            <p:cNvPr id="13" name="1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595" y="3456533"/>
              <a:ext cx="827804" cy="653362"/>
            </a:xfrm>
            <a:prstGeom prst="rect">
              <a:avLst/>
            </a:prstGeom>
          </p:spPr>
        </p:pic>
      </p:grpSp>
      <p:sp>
        <p:nvSpPr>
          <p:cNvPr id="16" name="15 Rectángulo"/>
          <p:cNvSpPr/>
          <p:nvPr/>
        </p:nvSpPr>
        <p:spPr>
          <a:xfrm>
            <a:off x="323528" y="1262343"/>
            <a:ext cx="8640959" cy="584775"/>
          </a:xfrm>
          <a:prstGeom prst="rect">
            <a:avLst/>
          </a:prstGeom>
        </p:spPr>
        <p:txBody>
          <a:bodyPr wrap="square">
            <a:spAutoFit/>
          </a:bodyPr>
          <a:lstStyle/>
          <a:p>
            <a:pPr algn="just"/>
            <a:r>
              <a:rPr lang="es-SV" sz="1600" b="1" dirty="0"/>
              <a:t>El Plan </a:t>
            </a:r>
            <a:r>
              <a:rPr lang="es-SV" sz="1600" b="1" dirty="0" smtClean="0"/>
              <a:t>Estratégico Institucional 2015-2019 </a:t>
            </a:r>
            <a:r>
              <a:rPr lang="es-SV" sz="1600" dirty="0" smtClean="0"/>
              <a:t>del </a:t>
            </a:r>
            <a:r>
              <a:rPr lang="es-SV" sz="1600" dirty="0"/>
              <a:t>FSV cuenta con </a:t>
            </a:r>
            <a:r>
              <a:rPr lang="es-SV" sz="1600" b="1" dirty="0" smtClean="0">
                <a:solidFill>
                  <a:srgbClr val="003399"/>
                </a:solidFill>
              </a:rPr>
              <a:t>62 </a:t>
            </a:r>
            <a:r>
              <a:rPr lang="es-SV" sz="1600" b="1" dirty="0">
                <a:solidFill>
                  <a:srgbClr val="003399"/>
                </a:solidFill>
              </a:rPr>
              <a:t>proyectos y acciones</a:t>
            </a:r>
            <a:r>
              <a:rPr lang="es-SV" sz="1600" dirty="0"/>
              <a:t>; </a:t>
            </a:r>
            <a:r>
              <a:rPr lang="es-SV" sz="1600" b="1" dirty="0" smtClean="0">
                <a:solidFill>
                  <a:srgbClr val="003399"/>
                </a:solidFill>
              </a:rPr>
              <a:t>142 </a:t>
            </a:r>
            <a:r>
              <a:rPr lang="es-SV" sz="1600" b="1" dirty="0">
                <a:solidFill>
                  <a:srgbClr val="003399"/>
                </a:solidFill>
              </a:rPr>
              <a:t>indicadores </a:t>
            </a:r>
            <a:r>
              <a:rPr lang="es-SV" sz="1600" dirty="0"/>
              <a:t>con sus correspondientes </a:t>
            </a:r>
            <a:r>
              <a:rPr lang="es-SV" sz="1600" dirty="0" smtClean="0"/>
              <a:t>metas</a:t>
            </a:r>
            <a:endParaRPr lang="es-SV" sz="1600" dirty="0"/>
          </a:p>
        </p:txBody>
      </p:sp>
      <p:sp>
        <p:nvSpPr>
          <p:cNvPr id="18" name="17 Rectángulo"/>
          <p:cNvSpPr/>
          <p:nvPr/>
        </p:nvSpPr>
        <p:spPr>
          <a:xfrm>
            <a:off x="5616156" y="1815782"/>
            <a:ext cx="3420340" cy="4739759"/>
          </a:xfrm>
          <a:prstGeom prst="rect">
            <a:avLst/>
          </a:prstGeom>
        </p:spPr>
        <p:txBody>
          <a:bodyPr wrap="square">
            <a:spAutoFit/>
          </a:bodyPr>
          <a:lstStyle/>
          <a:p>
            <a:pPr algn="just">
              <a:spcAft>
                <a:spcPts val="1200"/>
              </a:spcAft>
            </a:pPr>
            <a:r>
              <a:rPr lang="es-SV" sz="1600" b="1" dirty="0">
                <a:solidFill>
                  <a:srgbClr val="003399"/>
                </a:solidFill>
              </a:rPr>
              <a:t>Los Impactos esperados en la ejecución del PEI pueden resumirse: </a:t>
            </a:r>
          </a:p>
          <a:p>
            <a:pPr marL="285750" indent="-285750" algn="just">
              <a:spcAft>
                <a:spcPts val="1200"/>
              </a:spcAft>
              <a:buFont typeface="Arial" pitchFamily="34" charset="0"/>
              <a:buChar char="•"/>
            </a:pPr>
            <a:r>
              <a:rPr lang="es-SV" sz="1600" dirty="0" smtClean="0"/>
              <a:t>­Contribuir a reducir el déficit </a:t>
            </a:r>
            <a:r>
              <a:rPr lang="es-SV" sz="1600" dirty="0"/>
              <a:t>habitacional con el </a:t>
            </a:r>
            <a:r>
              <a:rPr lang="es-SV" sz="1600" dirty="0" smtClean="0"/>
              <a:t>otorgamiento de </a:t>
            </a:r>
            <a:r>
              <a:rPr lang="es-SV" sz="1600" b="1" dirty="0">
                <a:solidFill>
                  <a:srgbClr val="003399"/>
                </a:solidFill>
              </a:rPr>
              <a:t>33,140 </a:t>
            </a:r>
            <a:r>
              <a:rPr lang="es-SV" sz="1600" b="1" dirty="0" smtClean="0">
                <a:solidFill>
                  <a:srgbClr val="003399"/>
                </a:solidFill>
              </a:rPr>
              <a:t>créditos</a:t>
            </a:r>
            <a:r>
              <a:rPr lang="es-SV" sz="1600" dirty="0"/>
              <a:t> a igual número de familias por un monto de </a:t>
            </a:r>
            <a:r>
              <a:rPr lang="es-SV" sz="1600" b="1" dirty="0" smtClean="0">
                <a:solidFill>
                  <a:srgbClr val="003399"/>
                </a:solidFill>
              </a:rPr>
              <a:t>$601 millones.</a:t>
            </a:r>
          </a:p>
          <a:p>
            <a:pPr marL="285750" indent="-285750" algn="just">
              <a:spcAft>
                <a:spcPts val="1200"/>
              </a:spcAft>
              <a:buFont typeface="Arial" pitchFamily="34" charset="0"/>
              <a:buChar char="•"/>
            </a:pPr>
            <a:r>
              <a:rPr lang="es-SV" sz="1600" dirty="0" smtClean="0"/>
              <a:t>Mantener </a:t>
            </a:r>
            <a:r>
              <a:rPr lang="es-SV" sz="1600" dirty="0"/>
              <a:t>una institución fortalecida y auto sostenible que facilite y asegure el  acceso al crédito a familias de menores recursos económicos que necesitan </a:t>
            </a:r>
            <a:r>
              <a:rPr lang="es-SV" sz="1600" dirty="0" smtClean="0"/>
              <a:t>adquirir su vivienda</a:t>
            </a:r>
            <a:r>
              <a:rPr lang="es-SV" sz="1600" dirty="0"/>
              <a:t>.</a:t>
            </a:r>
          </a:p>
          <a:p>
            <a:pPr marL="285750" indent="-285750" algn="just">
              <a:spcAft>
                <a:spcPts val="1200"/>
              </a:spcAft>
              <a:buFont typeface="Arial" pitchFamily="34" charset="0"/>
              <a:buChar char="•"/>
            </a:pPr>
            <a:r>
              <a:rPr lang="es-SV" sz="1600" dirty="0" smtClean="0"/>
              <a:t>Brindar </a:t>
            </a:r>
            <a:r>
              <a:rPr lang="es-SV" sz="1600" dirty="0"/>
              <a:t>servicios más eficientes a los usuarios del FSV en cuanto </a:t>
            </a:r>
            <a:r>
              <a:rPr lang="es-SV" sz="1600" dirty="0" smtClean="0"/>
              <a:t>a </a:t>
            </a:r>
            <a:r>
              <a:rPr lang="es-SV" sz="1600" dirty="0"/>
              <a:t>tiempos de respuesta </a:t>
            </a:r>
            <a:r>
              <a:rPr lang="es-SV" sz="1600" dirty="0" smtClean="0"/>
              <a:t>y </a:t>
            </a:r>
            <a:r>
              <a:rPr lang="es-SV" sz="1600" dirty="0"/>
              <a:t>estar más cerca de la </a:t>
            </a:r>
            <a:r>
              <a:rPr lang="es-SV" sz="1600" dirty="0" smtClean="0"/>
              <a:t>gente.</a:t>
            </a:r>
            <a:endParaRPr lang="es-SV" sz="1600" dirty="0"/>
          </a:p>
        </p:txBody>
      </p:sp>
    </p:spTree>
    <p:extLst>
      <p:ext uri="{BB962C8B-B14F-4D97-AF65-F5344CB8AC3E}">
        <p14:creationId xmlns:p14="http://schemas.microsoft.com/office/powerpoint/2010/main" val="2511952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A3C4D9F3-FC74-4149-9C9C-C039E71FC534}" type="slidenum">
              <a:rPr lang="es-SV" smtClean="0"/>
              <a:t>40</a:t>
            </a:fld>
            <a:endParaRPr lang="es-SV"/>
          </a:p>
        </p:txBody>
      </p:sp>
      <p:sp>
        <p:nvSpPr>
          <p:cNvPr id="6" name="5 Título"/>
          <p:cNvSpPr>
            <a:spLocks noGrp="1"/>
          </p:cNvSpPr>
          <p:nvPr>
            <p:ph type="title"/>
          </p:nvPr>
        </p:nvSpPr>
        <p:spPr>
          <a:xfrm>
            <a:off x="1691680" y="0"/>
            <a:ext cx="6192688" cy="908720"/>
          </a:xfrm>
        </p:spPr>
        <p:txBody>
          <a:bodyPr>
            <a:noAutofit/>
          </a:bodyPr>
          <a:lstStyle/>
          <a:p>
            <a:r>
              <a:rPr lang="es-SV" b="1" dirty="0"/>
              <a:t>5. DENUNCIAS Y RECLAMOS</a:t>
            </a:r>
          </a:p>
        </p:txBody>
      </p:sp>
      <p:sp>
        <p:nvSpPr>
          <p:cNvPr id="2" name="1 Rectángulo"/>
          <p:cNvSpPr/>
          <p:nvPr/>
        </p:nvSpPr>
        <p:spPr>
          <a:xfrm>
            <a:off x="827584" y="1719338"/>
            <a:ext cx="6707596" cy="646331"/>
          </a:xfrm>
          <a:prstGeom prst="rect">
            <a:avLst/>
          </a:prstGeom>
        </p:spPr>
        <p:txBody>
          <a:bodyPr wrap="square">
            <a:spAutoFit/>
          </a:bodyPr>
          <a:lstStyle/>
          <a:p>
            <a:pPr marL="182563" indent="-182563"/>
            <a:r>
              <a:rPr lang="es-SV" b="1" dirty="0">
                <a:solidFill>
                  <a:srgbClr val="081EEE"/>
                </a:solidFill>
              </a:rPr>
              <a:t>i. Denuncias interpuestas por el FSV ante la </a:t>
            </a:r>
            <a:r>
              <a:rPr lang="es-SV" b="1" dirty="0" smtClean="0">
                <a:solidFill>
                  <a:srgbClr val="081EEE"/>
                </a:solidFill>
              </a:rPr>
              <a:t>Fiscalía General de La República y </a:t>
            </a:r>
            <a:r>
              <a:rPr lang="es-SV" b="1" dirty="0">
                <a:solidFill>
                  <a:srgbClr val="081EEE"/>
                </a:solidFill>
              </a:rPr>
              <a:t>el </a:t>
            </a:r>
            <a:r>
              <a:rPr lang="es-SV" b="1" dirty="0" smtClean="0">
                <a:solidFill>
                  <a:srgbClr val="081EEE"/>
                </a:solidFill>
              </a:rPr>
              <a:t>Tribunal de Ética Gubernamental.</a:t>
            </a:r>
            <a:endParaRPr lang="es-SV" b="1" dirty="0">
              <a:solidFill>
                <a:srgbClr val="081EEE"/>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264212559"/>
              </p:ext>
            </p:extLst>
          </p:nvPr>
        </p:nvGraphicFramePr>
        <p:xfrm>
          <a:off x="1115616" y="2492896"/>
          <a:ext cx="6845902" cy="1440160"/>
        </p:xfrm>
        <a:graphic>
          <a:graphicData uri="http://schemas.openxmlformats.org/drawingml/2006/table">
            <a:tbl>
              <a:tblPr/>
              <a:tblGrid>
                <a:gridCol w="3032170"/>
                <a:gridCol w="1869516"/>
                <a:gridCol w="216024"/>
                <a:gridCol w="1728192"/>
              </a:tblGrid>
              <a:tr h="432048">
                <a:tc>
                  <a:txBody>
                    <a:bodyPr/>
                    <a:lstStyle/>
                    <a:p>
                      <a:pPr algn="ctr" fontAlgn="b"/>
                      <a:r>
                        <a:rPr lang="es-SV" sz="1200" b="1" i="0" u="none" strike="noStrike" kern="1200" dirty="0">
                          <a:solidFill>
                            <a:srgbClr val="000000"/>
                          </a:solidFill>
                          <a:effectLst/>
                          <a:latin typeface="+mn-lt"/>
                          <a:ea typeface="+mn-ea"/>
                          <a:cs typeface="+mn-cs"/>
                        </a:rPr>
                        <a:t> </a:t>
                      </a:r>
                      <a:r>
                        <a:rPr lang="es-SV" sz="1200" b="1" i="0" u="none" strike="noStrike" kern="1200" dirty="0" smtClean="0">
                          <a:solidFill>
                            <a:srgbClr val="000000"/>
                          </a:solidFill>
                          <a:effectLst/>
                          <a:latin typeface="+mn-lt"/>
                          <a:ea typeface="+mn-ea"/>
                          <a:cs typeface="+mn-cs"/>
                        </a:rPr>
                        <a:t>INSTANCIAS DE PRESENTACIÓN</a:t>
                      </a:r>
                      <a:endParaRPr lang="es-SV" sz="1200" b="1" i="0" u="none" strike="noStrike" kern="1200" dirty="0">
                        <a:solidFill>
                          <a:srgbClr val="000000"/>
                        </a:solidFill>
                        <a:effectLst/>
                        <a:latin typeface="+mn-lt"/>
                        <a:ea typeface="+mn-ea"/>
                        <a:cs typeface="+mn-cs"/>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s-SV" sz="1200" b="1" i="0" u="none" strike="noStrike" dirty="0">
                          <a:solidFill>
                            <a:srgbClr val="000000"/>
                          </a:solidFill>
                          <a:effectLst/>
                          <a:latin typeface="+mn-lt"/>
                        </a:rPr>
                        <a:t>JUNIO </a:t>
                      </a:r>
                      <a:r>
                        <a:rPr lang="es-SV" sz="1200" b="1" i="0" u="none" strike="noStrike" dirty="0" smtClean="0">
                          <a:solidFill>
                            <a:srgbClr val="000000"/>
                          </a:solidFill>
                          <a:effectLst/>
                          <a:latin typeface="+mn-lt"/>
                        </a:rPr>
                        <a:t>2009 </a:t>
                      </a:r>
                      <a:r>
                        <a:rPr lang="es-SV" sz="1200" b="1" i="0" u="none" strike="noStrike" dirty="0">
                          <a:solidFill>
                            <a:srgbClr val="000000"/>
                          </a:solidFill>
                          <a:effectLst/>
                          <a:latin typeface="+mn-lt"/>
                        </a:rPr>
                        <a:t>A MAYO </a:t>
                      </a:r>
                      <a:r>
                        <a:rPr lang="es-SV" sz="1200" b="1" i="0" u="none" strike="noStrike" dirty="0" smtClean="0">
                          <a:solidFill>
                            <a:srgbClr val="000000"/>
                          </a:solidFill>
                          <a:effectLst/>
                          <a:latin typeface="+mn-lt"/>
                        </a:rPr>
                        <a:t>2010</a:t>
                      </a:r>
                      <a:endParaRPr lang="es-SV" sz="1200" b="1"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endParaRPr lang="es-SV" sz="1200" b="1"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SV" sz="1200" b="1" i="0" u="none" strike="noStrike" dirty="0">
                          <a:solidFill>
                            <a:srgbClr val="000000"/>
                          </a:solidFill>
                          <a:effectLst/>
                          <a:latin typeface="+mn-lt"/>
                        </a:rPr>
                        <a:t>JUNIO 2014 A MAYO 2015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04056">
                <a:tc>
                  <a:txBody>
                    <a:bodyPr/>
                    <a:lstStyle/>
                    <a:p>
                      <a:pPr algn="l" rtl="0" fontAlgn="ctr"/>
                      <a:r>
                        <a:rPr lang="es-SV" sz="1200" b="1" i="0" u="none" strike="noStrike" dirty="0" smtClean="0">
                          <a:solidFill>
                            <a:srgbClr val="000000"/>
                          </a:solidFill>
                          <a:effectLst/>
                          <a:latin typeface="+mn-lt"/>
                        </a:rPr>
                        <a:t>FISCALIA </a:t>
                      </a:r>
                      <a:r>
                        <a:rPr lang="es-SV" sz="1200" b="1" i="0" u="none" strike="noStrike" dirty="0">
                          <a:solidFill>
                            <a:srgbClr val="000000"/>
                          </a:solidFill>
                          <a:effectLst/>
                          <a:latin typeface="+mn-lt"/>
                        </a:rPr>
                        <a:t>GENERAL DE LA REPUBLICA</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SV" sz="1200" b="0" i="0" u="none" strike="noStrike" dirty="0" smtClean="0">
                          <a:solidFill>
                            <a:srgbClr val="000000"/>
                          </a:solidFill>
                          <a:effectLst/>
                          <a:latin typeface="+mn-lt"/>
                        </a:rPr>
                        <a:t>40</a:t>
                      </a: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SV" sz="1200" b="0" i="0" u="none" strike="noStrike" dirty="0">
                          <a:solidFill>
                            <a:srgbClr val="000000"/>
                          </a:solidFill>
                          <a:effectLst/>
                          <a:latin typeface="+mn-lt"/>
                        </a:rPr>
                        <a:t>6</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04056">
                <a:tc>
                  <a:txBody>
                    <a:bodyPr/>
                    <a:lstStyle/>
                    <a:p>
                      <a:pPr algn="l" rtl="0" fontAlgn="ctr"/>
                      <a:r>
                        <a:rPr lang="es-SV" sz="1200" b="1" i="0" u="none" strike="noStrike" dirty="0" smtClean="0">
                          <a:solidFill>
                            <a:srgbClr val="000000"/>
                          </a:solidFill>
                          <a:effectLst/>
                          <a:latin typeface="+mn-lt"/>
                        </a:rPr>
                        <a:t>TRIBUNAL DE ÉTICA GUBERNAMENTAL</a:t>
                      </a:r>
                      <a:endParaRPr lang="es-SV" sz="1200" b="1" i="0" u="none" strike="noStrike" dirty="0">
                        <a:solidFill>
                          <a:srgbClr val="000000"/>
                        </a:solidFill>
                        <a:effectLst/>
                        <a:latin typeface="+mn-lt"/>
                      </a:endParaRP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SV" sz="1200" b="0" i="0" u="none" strike="noStrike" dirty="0" smtClean="0">
                          <a:solidFill>
                            <a:srgbClr val="000000"/>
                          </a:solidFill>
                          <a:effectLst/>
                          <a:latin typeface="+mn-lt"/>
                        </a:rPr>
                        <a:t>No se  registraron</a:t>
                      </a:r>
                      <a:r>
                        <a:rPr lang="es-SV" sz="1200" b="0" i="0" u="none" strike="noStrike" baseline="0" dirty="0" smtClean="0">
                          <a:solidFill>
                            <a:srgbClr val="000000"/>
                          </a:solidFill>
                          <a:effectLst/>
                          <a:latin typeface="+mn-lt"/>
                        </a:rPr>
                        <a:t> casos que denunciar</a:t>
                      </a:r>
                      <a:r>
                        <a:rPr lang="es-SV" sz="1200" b="0" i="0" u="none" strike="noStrike" dirty="0" smtClean="0">
                          <a:solidFill>
                            <a:srgbClr val="000000"/>
                          </a:solidFill>
                          <a:effectLst/>
                          <a:latin typeface="+mn-lt"/>
                        </a:rPr>
                        <a:t>.</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SV" sz="1200" b="0" i="0" u="none" strike="noStrike" dirty="0" smtClean="0">
                          <a:solidFill>
                            <a:srgbClr val="000000"/>
                          </a:solidFill>
                          <a:effectLst/>
                          <a:latin typeface="+mn-lt"/>
                        </a:rPr>
                        <a:t>No se  registraron casos que denunciar</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7" name="6 Rectángulo"/>
          <p:cNvSpPr/>
          <p:nvPr/>
        </p:nvSpPr>
        <p:spPr>
          <a:xfrm>
            <a:off x="1115616" y="4211796"/>
            <a:ext cx="4572000" cy="369332"/>
          </a:xfrm>
          <a:prstGeom prst="rect">
            <a:avLst/>
          </a:prstGeom>
        </p:spPr>
        <p:txBody>
          <a:bodyPr>
            <a:spAutoFit/>
          </a:bodyPr>
          <a:lstStyle/>
          <a:p>
            <a:r>
              <a:rPr lang="es-SV" b="1" dirty="0" smtClean="0">
                <a:solidFill>
                  <a:srgbClr val="081EEE"/>
                </a:solidFill>
              </a:rPr>
              <a:t>ii. Reclamos recibidos.</a:t>
            </a:r>
            <a:endParaRPr lang="es-SV" b="1" dirty="0">
              <a:solidFill>
                <a:srgbClr val="081EEE"/>
              </a:solidFill>
            </a:endParaRPr>
          </a:p>
        </p:txBody>
      </p:sp>
      <p:sp>
        <p:nvSpPr>
          <p:cNvPr id="4" name="3 Rectángulo"/>
          <p:cNvSpPr/>
          <p:nvPr/>
        </p:nvSpPr>
        <p:spPr>
          <a:xfrm>
            <a:off x="755576" y="888341"/>
            <a:ext cx="7488832" cy="830997"/>
          </a:xfrm>
          <a:prstGeom prst="rect">
            <a:avLst/>
          </a:prstGeom>
        </p:spPr>
        <p:txBody>
          <a:bodyPr wrap="square">
            <a:spAutoFit/>
          </a:bodyPr>
          <a:lstStyle/>
          <a:p>
            <a:pPr algn="just"/>
            <a:r>
              <a:rPr lang="es-SV" sz="1600" dirty="0"/>
              <a:t>El FSV cuenta con mecanismos efectivos de manejo de denuncias y reclamos que garantizan el manejo eficiente de estos procesos; como resultado de los mismos, en el período informado se obtuvieron los siguientes:</a:t>
            </a:r>
          </a:p>
        </p:txBody>
      </p:sp>
      <p:graphicFrame>
        <p:nvGraphicFramePr>
          <p:cNvPr id="10" name="9 Tabla"/>
          <p:cNvGraphicFramePr>
            <a:graphicFrameLocks noGrp="1"/>
          </p:cNvGraphicFramePr>
          <p:nvPr>
            <p:extLst>
              <p:ext uri="{D42A27DB-BD31-4B8C-83A1-F6EECF244321}">
                <p14:modId xmlns:p14="http://schemas.microsoft.com/office/powerpoint/2010/main" val="171746767"/>
              </p:ext>
            </p:extLst>
          </p:nvPr>
        </p:nvGraphicFramePr>
        <p:xfrm>
          <a:off x="1115616" y="4581128"/>
          <a:ext cx="6840760" cy="879341"/>
        </p:xfrm>
        <a:graphic>
          <a:graphicData uri="http://schemas.openxmlformats.org/drawingml/2006/table">
            <a:tbl>
              <a:tblPr/>
              <a:tblGrid>
                <a:gridCol w="3032170"/>
                <a:gridCol w="1864374"/>
                <a:gridCol w="216024"/>
                <a:gridCol w="1728192"/>
              </a:tblGrid>
              <a:tr h="37528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SV" sz="1200" b="0" i="0" u="none" strike="noStrike" dirty="0">
                          <a:solidFill>
                            <a:srgbClr val="000000"/>
                          </a:solidFill>
                          <a:effectLst/>
                          <a:latin typeface="+mn-lt"/>
                        </a:rPr>
                        <a:t> </a:t>
                      </a:r>
                      <a:r>
                        <a:rPr lang="es-SV" sz="1200" b="1" i="0" u="none" strike="noStrike" dirty="0" smtClean="0">
                          <a:solidFill>
                            <a:srgbClr val="000000"/>
                          </a:solidFill>
                          <a:effectLst/>
                          <a:latin typeface="+mn-lt"/>
                        </a:rPr>
                        <a:t>RECLAMOS</a:t>
                      </a: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s-SV" sz="1200" b="1" i="0" u="none" strike="noStrike" dirty="0">
                          <a:solidFill>
                            <a:srgbClr val="000000"/>
                          </a:solidFill>
                          <a:effectLst/>
                          <a:latin typeface="+mn-lt"/>
                        </a:rPr>
                        <a:t>JUNIO </a:t>
                      </a:r>
                      <a:r>
                        <a:rPr lang="es-SV" sz="1200" b="1" i="0" u="none" strike="noStrike" dirty="0" smtClean="0">
                          <a:solidFill>
                            <a:srgbClr val="000000"/>
                          </a:solidFill>
                          <a:effectLst/>
                          <a:latin typeface="+mn-lt"/>
                        </a:rPr>
                        <a:t>2009 </a:t>
                      </a:r>
                      <a:r>
                        <a:rPr lang="es-SV" sz="1200" b="1" i="0" u="none" strike="noStrike" dirty="0">
                          <a:solidFill>
                            <a:srgbClr val="000000"/>
                          </a:solidFill>
                          <a:effectLst/>
                          <a:latin typeface="+mn-lt"/>
                        </a:rPr>
                        <a:t>A MAYO </a:t>
                      </a:r>
                      <a:r>
                        <a:rPr lang="es-SV" sz="1200" b="1" i="0" u="none" strike="noStrike" dirty="0" smtClean="0">
                          <a:solidFill>
                            <a:srgbClr val="000000"/>
                          </a:solidFill>
                          <a:effectLst/>
                          <a:latin typeface="+mn-lt"/>
                        </a:rPr>
                        <a:t>2010</a:t>
                      </a:r>
                      <a:endParaRPr lang="es-SV" sz="1200" b="1"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endParaRPr lang="es-SV" sz="1200" b="1"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SV" sz="1200" b="1" i="0" u="none" strike="noStrike" dirty="0">
                          <a:solidFill>
                            <a:srgbClr val="000000"/>
                          </a:solidFill>
                          <a:effectLst/>
                          <a:latin typeface="+mn-lt"/>
                        </a:rPr>
                        <a:t>JUNIO 2014 A MAYO 2015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04056">
                <a:tc>
                  <a:txBody>
                    <a:bodyPr/>
                    <a:lstStyle/>
                    <a:p>
                      <a:pPr algn="l" rtl="0" fontAlgn="ctr"/>
                      <a:r>
                        <a:rPr lang="es-SV" sz="1200" b="1" i="0" u="none" strike="noStrike" dirty="0" smtClean="0">
                          <a:solidFill>
                            <a:srgbClr val="000000"/>
                          </a:solidFill>
                          <a:effectLst/>
                          <a:latin typeface="+mn-lt"/>
                        </a:rPr>
                        <a:t>CASOS</a:t>
                      </a:r>
                      <a:r>
                        <a:rPr lang="es-SV" sz="1200" b="1" i="0" u="none" strike="noStrike" baseline="0" dirty="0" smtClean="0">
                          <a:solidFill>
                            <a:srgbClr val="000000"/>
                          </a:solidFill>
                          <a:effectLst/>
                          <a:latin typeface="+mn-lt"/>
                        </a:rPr>
                        <a:t> RECIBIDOS</a:t>
                      </a:r>
                      <a:endParaRPr lang="es-SV" sz="1200" b="1" i="0" u="none" strike="noStrike" dirty="0">
                        <a:solidFill>
                          <a:srgbClr val="000000"/>
                        </a:solidFill>
                        <a:effectLst/>
                        <a:latin typeface="+mn-lt"/>
                      </a:endParaRP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SV" sz="1200" b="0" i="0" u="none" strike="noStrike" dirty="0" smtClean="0">
                          <a:solidFill>
                            <a:srgbClr val="000000"/>
                          </a:solidFill>
                          <a:effectLst/>
                          <a:latin typeface="+mn-lt"/>
                        </a:rPr>
                        <a:t>80</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SV" sz="1200" b="0" i="0" u="none" strike="noStrike" dirty="0" smtClean="0">
                          <a:solidFill>
                            <a:srgbClr val="000000"/>
                          </a:solidFill>
                          <a:effectLst/>
                          <a:latin typeface="+mn-lt"/>
                        </a:rPr>
                        <a:t>53</a:t>
                      </a:r>
                      <a:endParaRPr lang="es-SV" sz="1200" b="0" i="0" u="none" strike="noStrike" dirty="0">
                        <a:solidFill>
                          <a:srgbClr val="000000"/>
                        </a:solidFill>
                        <a:effectLst/>
                        <a:latin typeface="+mn-lt"/>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480203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4077072"/>
            <a:ext cx="8494713" cy="1362075"/>
          </a:xfrm>
        </p:spPr>
        <p:txBody>
          <a:bodyPr/>
          <a:lstStyle/>
          <a:p>
            <a:pPr marL="400050" indent="-400050" algn="r" fontAlgn="ctr"/>
            <a:r>
              <a:rPr lang="es-SV" dirty="0" smtClean="0"/>
              <a:t>DIFICULTADES ENFRENTADAS Y ACCIONES PARA SUPERARLAS.</a:t>
            </a:r>
            <a:endParaRPr lang="es-SV" dirty="0"/>
          </a:p>
        </p:txBody>
      </p:sp>
      <p:sp>
        <p:nvSpPr>
          <p:cNvPr id="2" name="1 Marcador de número de diapositiva"/>
          <p:cNvSpPr>
            <a:spLocks noGrp="1"/>
          </p:cNvSpPr>
          <p:nvPr>
            <p:ph type="sldNum" sz="quarter" idx="12"/>
          </p:nvPr>
        </p:nvSpPr>
        <p:spPr/>
        <p:txBody>
          <a:bodyPr/>
          <a:lstStyle/>
          <a:p>
            <a:fld id="{A3C4D9F3-FC74-4149-9C9C-C039E71FC534}" type="slidenum">
              <a:rPr lang="es-SV" smtClean="0"/>
              <a:t>41</a:t>
            </a:fld>
            <a:endParaRPr lang="es-SV"/>
          </a:p>
        </p:txBody>
      </p:sp>
    </p:spTree>
    <p:extLst>
      <p:ext uri="{BB962C8B-B14F-4D97-AF65-F5344CB8AC3E}">
        <p14:creationId xmlns:p14="http://schemas.microsoft.com/office/powerpoint/2010/main" val="2641968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3C4D9F3-FC74-4149-9C9C-C039E71FC534}" type="slidenum">
              <a:rPr lang="es-SV" smtClean="0"/>
              <a:t>42</a:t>
            </a:fld>
            <a:endParaRPr lang="es-SV"/>
          </a:p>
        </p:txBody>
      </p:sp>
      <p:sp>
        <p:nvSpPr>
          <p:cNvPr id="5" name="4 Título"/>
          <p:cNvSpPr>
            <a:spLocks noGrp="1"/>
          </p:cNvSpPr>
          <p:nvPr>
            <p:ph type="title"/>
          </p:nvPr>
        </p:nvSpPr>
        <p:spPr/>
        <p:txBody>
          <a:bodyPr>
            <a:normAutofit/>
          </a:bodyPr>
          <a:lstStyle/>
          <a:p>
            <a:r>
              <a:rPr lang="es-SV" b="1" dirty="0"/>
              <a:t>DIFICULTADES ENFRENTADAS</a:t>
            </a:r>
          </a:p>
        </p:txBody>
      </p:sp>
      <p:sp>
        <p:nvSpPr>
          <p:cNvPr id="6" name="5 CuadroTexto"/>
          <p:cNvSpPr txBox="1"/>
          <p:nvPr/>
        </p:nvSpPr>
        <p:spPr>
          <a:xfrm>
            <a:off x="611560" y="1196752"/>
            <a:ext cx="7848872" cy="5293757"/>
          </a:xfrm>
          <a:prstGeom prst="rect">
            <a:avLst/>
          </a:prstGeom>
          <a:noFill/>
        </p:spPr>
        <p:txBody>
          <a:bodyPr wrap="square" rtlCol="0">
            <a:spAutoFit/>
          </a:bodyPr>
          <a:lstStyle/>
          <a:p>
            <a:pPr marL="0" marR="0" lvl="0" indent="0" algn="just" defTabSz="914400" eaLnBrk="1" fontAlgn="auto" latinLnBrk="0" hangingPunct="1">
              <a:spcAft>
                <a:spcPts val="600"/>
              </a:spcAft>
              <a:buClrTx/>
              <a:buSzTx/>
              <a:buFontTx/>
              <a:buNone/>
              <a:tabLst/>
              <a:defRPr/>
            </a:pPr>
            <a:r>
              <a:rPr kumimoji="0" lang="es-ES" sz="1600" b="0" i="0" u="none" strike="noStrike" kern="0" cap="none" spc="0" normalizeH="0" baseline="0" noProof="0" dirty="0">
                <a:ln>
                  <a:noFill/>
                </a:ln>
                <a:solidFill>
                  <a:prstClr val="black"/>
                </a:solidFill>
                <a:effectLst/>
                <a:uLnTx/>
                <a:uFillTx/>
              </a:rPr>
              <a:t>Las dificultades enfrentadas por el FSV y las acciones desarrolladas para </a:t>
            </a:r>
            <a:r>
              <a:rPr kumimoji="0" lang="es-ES" sz="1600" b="0" i="0" u="none" strike="noStrike" kern="0" cap="none" spc="0" normalizeH="0" baseline="0" noProof="0" dirty="0" smtClean="0">
                <a:ln>
                  <a:noFill/>
                </a:ln>
                <a:solidFill>
                  <a:prstClr val="black"/>
                </a:solidFill>
                <a:effectLst/>
                <a:uLnTx/>
                <a:uFillTx/>
              </a:rPr>
              <a:t>enfrentarlas </a:t>
            </a:r>
            <a:r>
              <a:rPr kumimoji="0" lang="es-ES" sz="1600" b="0" i="0" u="none" strike="noStrike" kern="0" cap="none" spc="0" normalizeH="0" baseline="0" noProof="0" dirty="0">
                <a:ln>
                  <a:noFill/>
                </a:ln>
                <a:solidFill>
                  <a:prstClr val="black"/>
                </a:solidFill>
                <a:effectLst/>
                <a:uLnTx/>
                <a:uFillTx/>
              </a:rPr>
              <a:t>se resumen:</a:t>
            </a:r>
          </a:p>
          <a:p>
            <a:pPr marL="285750" marR="0" lvl="0" indent="-285750" algn="just" defTabSz="914400" eaLnBrk="1" fontAlgn="auto" latinLnBrk="0" hangingPunct="1">
              <a:spcAft>
                <a:spcPts val="600"/>
              </a:spcAft>
              <a:buClrTx/>
              <a:buSzTx/>
              <a:buFont typeface="Arial" pitchFamily="34" charset="0"/>
              <a:buChar char="•"/>
              <a:tabLst/>
              <a:defRPr/>
            </a:pPr>
            <a:r>
              <a:rPr kumimoji="0" lang="es-ES" sz="1600" b="1" i="0" u="none" strike="noStrike" kern="0" cap="none" spc="0" normalizeH="0" baseline="0" noProof="0" dirty="0" smtClean="0">
                <a:ln>
                  <a:noFill/>
                </a:ln>
                <a:solidFill>
                  <a:prstClr val="black"/>
                </a:solidFill>
                <a:effectLst/>
                <a:uLnTx/>
                <a:uFillTx/>
              </a:rPr>
              <a:t>Se presentan necesidades de mayores recursos para el financiamiento de la vivienda que no cuenta con fuentes adecuadas de fondeo en</a:t>
            </a:r>
            <a:r>
              <a:rPr kumimoji="0" lang="es-ES" sz="1600" b="1" i="0" u="none" strike="noStrike" kern="0" cap="none" spc="0" normalizeH="0" noProof="0" dirty="0" smtClean="0">
                <a:ln>
                  <a:noFill/>
                </a:ln>
                <a:solidFill>
                  <a:prstClr val="black"/>
                </a:solidFill>
                <a:effectLst/>
                <a:uLnTx/>
                <a:uFillTx/>
              </a:rPr>
              <a:t> el mediano y largo plazo</a:t>
            </a:r>
            <a:r>
              <a:rPr kumimoji="0" lang="es-ES" sz="1600" b="0" i="0" u="none" strike="noStrike" kern="0" cap="none" spc="0" normalizeH="0" baseline="0" noProof="0" dirty="0" smtClean="0">
                <a:ln>
                  <a:noFill/>
                </a:ln>
                <a:solidFill>
                  <a:prstClr val="black"/>
                </a:solidFill>
                <a:effectLst/>
                <a:uLnTx/>
                <a:uFillTx/>
              </a:rPr>
              <a:t>.</a:t>
            </a:r>
            <a:endParaRPr kumimoji="0" lang="es-ES" sz="1600" b="0" i="0" u="none" strike="noStrike" kern="0" cap="none" spc="0" normalizeH="0" baseline="0" noProof="0" dirty="0">
              <a:ln>
                <a:noFill/>
              </a:ln>
              <a:solidFill>
                <a:prstClr val="black"/>
              </a:solidFill>
              <a:effectLst/>
              <a:uLnTx/>
              <a:uFillTx/>
            </a:endParaRPr>
          </a:p>
          <a:p>
            <a:pPr lvl="1" algn="just">
              <a:spcAft>
                <a:spcPts val="600"/>
              </a:spcAft>
              <a:defRPr/>
            </a:pPr>
            <a:r>
              <a:rPr kumimoji="0" lang="es-ES" sz="1600" b="0" i="0" u="none" strike="noStrike" kern="0" cap="none" spc="0" normalizeH="0" baseline="0" noProof="0" dirty="0">
                <a:ln>
                  <a:noFill/>
                </a:ln>
                <a:solidFill>
                  <a:prstClr val="black"/>
                </a:solidFill>
                <a:effectLst/>
                <a:uLnTx/>
                <a:uFillTx/>
              </a:rPr>
              <a:t>ACCIONES </a:t>
            </a:r>
            <a:r>
              <a:rPr kumimoji="0" lang="es-ES" sz="1600" b="0" i="0" u="none" strike="noStrike" kern="0" cap="none" spc="0" normalizeH="0" baseline="0" noProof="0" dirty="0" smtClean="0">
                <a:ln>
                  <a:noFill/>
                </a:ln>
                <a:solidFill>
                  <a:prstClr val="black"/>
                </a:solidFill>
                <a:effectLst/>
                <a:uLnTx/>
                <a:uFillTx/>
              </a:rPr>
              <a:t>REALIZADAS:</a:t>
            </a:r>
            <a:endParaRPr kumimoji="0" lang="es-ES" sz="1600" b="0" i="0" u="none" strike="noStrike" kern="0" cap="none" spc="0" normalizeH="0" baseline="0" noProof="0" dirty="0">
              <a:ln>
                <a:noFill/>
              </a:ln>
              <a:solidFill>
                <a:prstClr val="black"/>
              </a:solidFill>
              <a:effectLst/>
              <a:uLnTx/>
              <a:uFillTx/>
            </a:endParaRPr>
          </a:p>
          <a:p>
            <a:pPr marL="742950" lvl="1" indent="-285750" algn="just">
              <a:spcAft>
                <a:spcPts val="600"/>
              </a:spcAft>
              <a:buFont typeface="Courier New" pitchFamily="49" charset="0"/>
              <a:buChar char="­"/>
              <a:defRPr/>
            </a:pPr>
            <a:r>
              <a:rPr kumimoji="0" lang="es-ES" sz="1600" b="0" i="0" u="none" strike="noStrike" kern="0" cap="none" spc="0" normalizeH="0" baseline="0" noProof="0" dirty="0">
                <a:ln>
                  <a:noFill/>
                </a:ln>
                <a:solidFill>
                  <a:prstClr val="black"/>
                </a:solidFill>
                <a:effectLst/>
                <a:uLnTx/>
                <a:uFillTx/>
              </a:rPr>
              <a:t>Se </a:t>
            </a:r>
            <a:r>
              <a:rPr kumimoji="0" lang="es-ES" sz="1600" b="0" i="0" u="none" strike="noStrike" kern="0" cap="none" spc="0" normalizeH="0" baseline="0" noProof="0" dirty="0" smtClean="0">
                <a:ln>
                  <a:noFill/>
                </a:ln>
                <a:solidFill>
                  <a:prstClr val="black"/>
                </a:solidFill>
                <a:effectLst/>
                <a:uLnTx/>
                <a:uFillTx/>
              </a:rPr>
              <a:t>realizó un taller multidisciplinario con participación de entes internos y externos para la identificación de alternativas viables de fondeo.</a:t>
            </a:r>
            <a:endParaRPr kumimoji="0" lang="es-ES" sz="16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spcAft>
                <a:spcPts val="600"/>
              </a:spcAft>
              <a:buClrTx/>
              <a:buSzTx/>
              <a:buFont typeface="Arial" pitchFamily="34" charset="0"/>
              <a:buChar char="•"/>
              <a:tabLst/>
              <a:defRPr/>
            </a:pPr>
            <a:r>
              <a:rPr kumimoji="0" lang="es-MX" sz="1600" b="1" i="0" u="none" strike="noStrike" kern="0" cap="none" spc="0" normalizeH="0" baseline="0" noProof="0" dirty="0" smtClean="0">
                <a:ln>
                  <a:noFill/>
                </a:ln>
                <a:solidFill>
                  <a:prstClr val="black"/>
                </a:solidFill>
                <a:effectLst/>
                <a:uLnTx/>
                <a:uFillTx/>
              </a:rPr>
              <a:t>La </a:t>
            </a:r>
            <a:r>
              <a:rPr kumimoji="0" lang="es-MX" sz="1600" b="1" i="0" u="none" strike="noStrike" kern="0" cap="none" spc="0" normalizeH="0" baseline="0" noProof="0" dirty="0">
                <a:ln>
                  <a:noFill/>
                </a:ln>
                <a:solidFill>
                  <a:prstClr val="black"/>
                </a:solidFill>
                <a:effectLst/>
                <a:uLnTx/>
                <a:uFillTx/>
              </a:rPr>
              <a:t>oferta de vivienda  nueva </a:t>
            </a:r>
            <a:r>
              <a:rPr kumimoji="0" lang="es-MX" sz="1600" b="1" i="0" u="none" strike="noStrike" kern="0" cap="none" spc="0" normalizeH="0" baseline="0" noProof="0" dirty="0" smtClean="0">
                <a:ln>
                  <a:noFill/>
                </a:ln>
                <a:solidFill>
                  <a:prstClr val="black"/>
                </a:solidFill>
                <a:effectLst/>
                <a:uLnTx/>
                <a:uFillTx/>
              </a:rPr>
              <a:t>de interés social, no </a:t>
            </a:r>
            <a:r>
              <a:rPr kumimoji="0" lang="es-MX" sz="1600" b="1" i="0" u="none" strike="noStrike" kern="0" cap="none" spc="0" normalizeH="0" baseline="0" noProof="0" dirty="0">
                <a:ln>
                  <a:noFill/>
                </a:ln>
                <a:solidFill>
                  <a:prstClr val="black"/>
                </a:solidFill>
                <a:effectLst/>
                <a:uLnTx/>
                <a:uFillTx/>
              </a:rPr>
              <a:t>ha sido suficiente para satisfacer la demanda.</a:t>
            </a:r>
          </a:p>
          <a:p>
            <a:pPr lvl="1" algn="just">
              <a:spcAft>
                <a:spcPts val="600"/>
              </a:spcAft>
              <a:defRPr/>
            </a:pPr>
            <a:r>
              <a:rPr kumimoji="0" lang="es-ES" sz="1600" b="0" i="0" u="none" strike="noStrike" kern="0" cap="none" spc="0" normalizeH="0" baseline="0" noProof="0" dirty="0">
                <a:ln>
                  <a:noFill/>
                </a:ln>
                <a:solidFill>
                  <a:prstClr val="black"/>
                </a:solidFill>
                <a:effectLst/>
                <a:uLnTx/>
                <a:uFillTx/>
              </a:rPr>
              <a:t>ACCIONES </a:t>
            </a:r>
            <a:r>
              <a:rPr kumimoji="0" lang="es-ES" sz="1600" b="0" i="0" u="none" strike="noStrike" kern="0" cap="none" spc="0" normalizeH="0" baseline="0" noProof="0" dirty="0" smtClean="0">
                <a:ln>
                  <a:noFill/>
                </a:ln>
                <a:solidFill>
                  <a:prstClr val="black"/>
                </a:solidFill>
                <a:effectLst/>
                <a:uLnTx/>
                <a:uFillTx/>
              </a:rPr>
              <a:t>REALIZADAS:</a:t>
            </a:r>
            <a:endParaRPr kumimoji="0" lang="es-ES" sz="1600" b="0" i="0" u="none" strike="noStrike" kern="0" cap="none" spc="0" normalizeH="0" baseline="0" noProof="0" dirty="0">
              <a:ln>
                <a:noFill/>
              </a:ln>
              <a:solidFill>
                <a:prstClr val="black"/>
              </a:solidFill>
              <a:effectLst/>
              <a:uLnTx/>
              <a:uFillTx/>
            </a:endParaRPr>
          </a:p>
          <a:p>
            <a:pPr marL="742950" lvl="1" indent="-285750" algn="just">
              <a:spcAft>
                <a:spcPts val="600"/>
              </a:spcAft>
              <a:buFont typeface="Courier New" pitchFamily="49" charset="0"/>
              <a:buChar char="­"/>
              <a:defRPr/>
            </a:pPr>
            <a:r>
              <a:rPr lang="es-ES" sz="1600" kern="0" dirty="0">
                <a:solidFill>
                  <a:prstClr val="black"/>
                </a:solidFill>
              </a:rPr>
              <a:t>Se ha mejorado el acceso al crédito mediante la reducción de las tasas de interés</a:t>
            </a:r>
            <a:r>
              <a:rPr kumimoji="0" lang="es-ES" sz="1600" b="0" i="0" u="none" strike="noStrike" kern="0" cap="none" spc="0" normalizeH="0" baseline="0" noProof="0" dirty="0" smtClean="0">
                <a:ln>
                  <a:noFill/>
                </a:ln>
                <a:solidFill>
                  <a:prstClr val="black"/>
                </a:solidFill>
                <a:effectLst/>
                <a:uLnTx/>
                <a:uFillTx/>
              </a:rPr>
              <a:t>.</a:t>
            </a:r>
          </a:p>
          <a:p>
            <a:pPr marL="742950" lvl="1" indent="-285750" algn="just">
              <a:spcAft>
                <a:spcPts val="600"/>
              </a:spcAft>
              <a:buFont typeface="Courier New" pitchFamily="49" charset="0"/>
              <a:buChar char="­"/>
              <a:defRPr/>
            </a:pPr>
            <a:r>
              <a:rPr lang="es-ES" sz="1600" kern="0" dirty="0" smtClean="0">
                <a:solidFill>
                  <a:prstClr val="black"/>
                </a:solidFill>
              </a:rPr>
              <a:t>Se realizo un taller con la participación de Constructores a fin de identificar las dificultades enfrentadas en el desarrollo de proyectos habitacionales y posibles acciones para superarlas. </a:t>
            </a:r>
            <a:endParaRPr kumimoji="0" lang="es-ES" sz="1600" b="0" i="0" u="none" strike="noStrike" kern="0" cap="none" spc="0" normalizeH="0" baseline="0" noProof="0" dirty="0" smtClean="0">
              <a:ln>
                <a:noFill/>
              </a:ln>
              <a:solidFill>
                <a:prstClr val="black"/>
              </a:solidFill>
              <a:effectLst/>
              <a:uLnTx/>
              <a:uFillTx/>
            </a:endParaRPr>
          </a:p>
          <a:p>
            <a:pPr marL="285750" marR="0" lvl="0" indent="-285750" algn="just" defTabSz="914400" eaLnBrk="1" fontAlgn="auto" latinLnBrk="0" hangingPunct="1">
              <a:spcAft>
                <a:spcPts val="600"/>
              </a:spcAft>
              <a:buClrTx/>
              <a:buSzTx/>
              <a:buFont typeface="Arial" pitchFamily="34" charset="0"/>
              <a:buChar char="•"/>
              <a:tabLst/>
              <a:defRPr/>
            </a:pPr>
            <a:r>
              <a:rPr kumimoji="0" lang="es-ES" sz="1600" b="1" i="0" u="none" strike="noStrike" kern="0" cap="none" spc="0" normalizeH="0" baseline="0" noProof="0" dirty="0" smtClean="0">
                <a:ln>
                  <a:noFill/>
                </a:ln>
                <a:solidFill>
                  <a:prstClr val="black"/>
                </a:solidFill>
                <a:effectLst/>
                <a:uLnTx/>
                <a:uFillTx/>
              </a:rPr>
              <a:t>Complejidad</a:t>
            </a:r>
            <a:r>
              <a:rPr lang="es-ES" sz="1600" b="1" kern="0" dirty="0" smtClean="0">
                <a:solidFill>
                  <a:prstClr val="black"/>
                </a:solidFill>
              </a:rPr>
              <a:t> en la </a:t>
            </a:r>
            <a:r>
              <a:rPr kumimoji="0" lang="es-ES" sz="1600" b="1" i="0" u="none" strike="noStrike" kern="0" cap="none" spc="0" normalizeH="0" baseline="0" noProof="0" dirty="0" smtClean="0">
                <a:ln>
                  <a:noFill/>
                </a:ln>
                <a:solidFill>
                  <a:prstClr val="black"/>
                </a:solidFill>
                <a:effectLst/>
                <a:uLnTx/>
                <a:uFillTx/>
              </a:rPr>
              <a:t>Implementación del Sistema Bancario.</a:t>
            </a:r>
            <a:endParaRPr kumimoji="0" lang="es-ES" sz="1600" b="1" i="0" u="none" strike="noStrike" kern="0" cap="none" spc="0" normalizeH="0" baseline="0" noProof="0" dirty="0">
              <a:ln>
                <a:noFill/>
              </a:ln>
              <a:solidFill>
                <a:prstClr val="black"/>
              </a:solidFill>
              <a:effectLst/>
              <a:uLnTx/>
              <a:uFillTx/>
            </a:endParaRPr>
          </a:p>
          <a:p>
            <a:pPr lvl="1" algn="just">
              <a:spcAft>
                <a:spcPts val="600"/>
              </a:spcAft>
              <a:defRPr/>
            </a:pPr>
            <a:r>
              <a:rPr kumimoji="0" lang="es-ES" sz="1600" b="0" i="0" u="none" strike="noStrike" kern="0" cap="none" spc="0" normalizeH="0" baseline="0" noProof="0" dirty="0">
                <a:ln>
                  <a:noFill/>
                </a:ln>
                <a:solidFill>
                  <a:prstClr val="black"/>
                </a:solidFill>
                <a:effectLst/>
                <a:uLnTx/>
                <a:uFillTx/>
              </a:rPr>
              <a:t>ACCIONES </a:t>
            </a:r>
            <a:r>
              <a:rPr kumimoji="0" lang="es-ES" sz="1600" b="0" i="0" u="none" strike="noStrike" kern="0" cap="none" spc="0" normalizeH="0" baseline="0" noProof="0" dirty="0" smtClean="0">
                <a:ln>
                  <a:noFill/>
                </a:ln>
                <a:solidFill>
                  <a:prstClr val="black"/>
                </a:solidFill>
                <a:effectLst/>
                <a:uLnTx/>
                <a:uFillTx/>
              </a:rPr>
              <a:t>REALIZADAS:</a:t>
            </a:r>
            <a:endParaRPr kumimoji="0" lang="es-ES" sz="1600" b="0" i="0" u="none" strike="noStrike" kern="0" cap="none" spc="0" normalizeH="0" baseline="0" noProof="0" dirty="0">
              <a:ln>
                <a:noFill/>
              </a:ln>
              <a:solidFill>
                <a:prstClr val="black"/>
              </a:solidFill>
              <a:effectLst/>
              <a:uLnTx/>
              <a:uFillTx/>
            </a:endParaRPr>
          </a:p>
          <a:p>
            <a:pPr marL="742950" lvl="1" indent="-285750" algn="just">
              <a:spcAft>
                <a:spcPts val="600"/>
              </a:spcAft>
              <a:buFont typeface="Courier New" pitchFamily="49" charset="0"/>
              <a:buChar char="­"/>
              <a:defRPr/>
            </a:pPr>
            <a:r>
              <a:rPr kumimoji="0" lang="es-SV" sz="1600" b="0" i="0" u="none" strike="noStrike" kern="0" cap="none" spc="0" normalizeH="0" baseline="0" noProof="0" dirty="0" smtClean="0">
                <a:ln>
                  <a:noFill/>
                </a:ln>
                <a:solidFill>
                  <a:prstClr val="black"/>
                </a:solidFill>
                <a:effectLst/>
                <a:uLnTx/>
                <a:uFillTx/>
              </a:rPr>
              <a:t>Se dio apoyo de manera prioritaria a </a:t>
            </a:r>
            <a:r>
              <a:rPr kumimoji="0" lang="es-SV" sz="1600" b="0" i="0" u="none" strike="noStrike" kern="0" cap="none" spc="0" normalizeH="0" noProof="0" dirty="0" smtClean="0">
                <a:ln>
                  <a:noFill/>
                </a:ln>
                <a:solidFill>
                  <a:prstClr val="black"/>
                </a:solidFill>
                <a:effectLst/>
                <a:uLnTx/>
                <a:uFillTx/>
              </a:rPr>
              <a:t>la puesta en producción del Sistema, el cual se encuentra en fase de estabilización</a:t>
            </a:r>
            <a:r>
              <a:rPr kumimoji="0" lang="es-ES" sz="1600" b="0" i="0" u="none" strike="noStrike" kern="0" cap="none" spc="0" normalizeH="0" baseline="0" noProof="0" dirty="0" smtClean="0">
                <a:ln>
                  <a:noFill/>
                </a:ln>
                <a:solidFill>
                  <a:prstClr val="black"/>
                </a:solidFill>
                <a:effectLst/>
                <a:uLnTx/>
                <a:uFillTx/>
              </a:rPr>
              <a:t>. </a:t>
            </a:r>
            <a:endParaRPr kumimoji="0" lang="es-ES"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37383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4077072"/>
            <a:ext cx="8494713" cy="1362075"/>
          </a:xfrm>
        </p:spPr>
        <p:txBody>
          <a:bodyPr/>
          <a:lstStyle/>
          <a:p>
            <a:pPr marL="400050" indent="-400050" algn="r" fontAlgn="ctr"/>
            <a:r>
              <a:rPr lang="es-SV" dirty="0" smtClean="0"/>
              <a:t>GESTIÓN FINANCIERA Y EJECUCIÓN PRESUPUESTARIA.</a:t>
            </a:r>
            <a:endParaRPr lang="es-SV" dirty="0"/>
          </a:p>
        </p:txBody>
      </p:sp>
      <p:sp>
        <p:nvSpPr>
          <p:cNvPr id="2" name="1 Marcador de número de diapositiva"/>
          <p:cNvSpPr>
            <a:spLocks noGrp="1"/>
          </p:cNvSpPr>
          <p:nvPr>
            <p:ph type="sldNum" sz="quarter" idx="12"/>
          </p:nvPr>
        </p:nvSpPr>
        <p:spPr/>
        <p:txBody>
          <a:bodyPr/>
          <a:lstStyle/>
          <a:p>
            <a:fld id="{A3C4D9F3-FC74-4149-9C9C-C039E71FC534}" type="slidenum">
              <a:rPr lang="es-SV" smtClean="0"/>
              <a:t>43</a:t>
            </a:fld>
            <a:endParaRPr lang="es-SV"/>
          </a:p>
        </p:txBody>
      </p:sp>
    </p:spTree>
    <p:extLst>
      <p:ext uri="{BB962C8B-B14F-4D97-AF65-F5344CB8AC3E}">
        <p14:creationId xmlns:p14="http://schemas.microsoft.com/office/powerpoint/2010/main" val="549766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6974904" y="6356350"/>
            <a:ext cx="2133600" cy="365125"/>
          </a:xfrm>
        </p:spPr>
        <p:txBody>
          <a:bodyPr/>
          <a:lstStyle/>
          <a:p>
            <a:fld id="{A3C4D9F3-FC74-4149-9C9C-C039E71FC534}" type="slidenum">
              <a:rPr lang="es-SV" smtClean="0"/>
              <a:t>44</a:t>
            </a:fld>
            <a:endParaRPr lang="es-SV"/>
          </a:p>
        </p:txBody>
      </p:sp>
      <p:sp>
        <p:nvSpPr>
          <p:cNvPr id="6" name="5 Título"/>
          <p:cNvSpPr>
            <a:spLocks noGrp="1"/>
          </p:cNvSpPr>
          <p:nvPr>
            <p:ph type="title"/>
          </p:nvPr>
        </p:nvSpPr>
        <p:spPr>
          <a:xfrm>
            <a:off x="1691680" y="0"/>
            <a:ext cx="6192688" cy="715440"/>
          </a:xfrm>
        </p:spPr>
        <p:txBody>
          <a:bodyPr>
            <a:noAutofit/>
          </a:bodyPr>
          <a:lstStyle/>
          <a:p>
            <a:r>
              <a:rPr lang="es-SV" b="1" dirty="0"/>
              <a:t>1. Estados Financieros. </a:t>
            </a:r>
          </a:p>
        </p:txBody>
      </p:sp>
      <p:sp>
        <p:nvSpPr>
          <p:cNvPr id="4" name="3 Rectángulo"/>
          <p:cNvSpPr/>
          <p:nvPr/>
        </p:nvSpPr>
        <p:spPr>
          <a:xfrm>
            <a:off x="1619672" y="548680"/>
            <a:ext cx="5534499" cy="615553"/>
          </a:xfrm>
          <a:prstGeom prst="rect">
            <a:avLst/>
          </a:prstGeom>
        </p:spPr>
        <p:txBody>
          <a:bodyPr wrap="square">
            <a:spAutoFit/>
          </a:bodyPr>
          <a:lstStyle/>
          <a:p>
            <a:pPr algn="ctr"/>
            <a:r>
              <a:rPr lang="es-ES" sz="2000" b="1" spc="-100" dirty="0" smtClean="0">
                <a:ln w="11430"/>
                <a:solidFill>
                  <a:srgbClr val="0000FF"/>
                </a:solidFill>
                <a:latin typeface="+mj-lt"/>
                <a:ea typeface="Calibri"/>
                <a:cs typeface="Times New Roman"/>
              </a:rPr>
              <a:t>Balance General:  </a:t>
            </a:r>
            <a:r>
              <a:rPr lang="es-SV" sz="2000" b="1" spc="-100" dirty="0" smtClean="0">
                <a:ln w="11430"/>
                <a:solidFill>
                  <a:srgbClr val="0000FF"/>
                </a:solidFill>
                <a:latin typeface="+mj-lt"/>
                <a:ea typeface="Calibri"/>
                <a:cs typeface="Times New Roman"/>
              </a:rPr>
              <a:t>Mayo 2010 -  Mayo 2015. </a:t>
            </a:r>
            <a:br>
              <a:rPr lang="es-SV" sz="2000" b="1" spc="-100" dirty="0" smtClean="0">
                <a:ln w="11430"/>
                <a:solidFill>
                  <a:srgbClr val="0000FF"/>
                </a:solidFill>
                <a:latin typeface="+mj-lt"/>
                <a:ea typeface="Calibri"/>
                <a:cs typeface="Times New Roman"/>
              </a:rPr>
            </a:br>
            <a:r>
              <a:rPr lang="es-ES" sz="1400" b="1" spc="-100" dirty="0" smtClean="0">
                <a:ln w="11430"/>
                <a:latin typeface="+mj-lt"/>
                <a:ea typeface="Calibri"/>
                <a:cs typeface="Times New Roman"/>
              </a:rPr>
              <a:t>En </a:t>
            </a:r>
            <a:r>
              <a:rPr lang="es-ES" sz="1400" b="1" spc="-100" dirty="0">
                <a:ln w="11430"/>
                <a:latin typeface="+mj-lt"/>
                <a:ea typeface="Calibri"/>
                <a:cs typeface="Times New Roman"/>
              </a:rPr>
              <a:t>millones de dólares </a:t>
            </a:r>
            <a:endParaRPr lang="es-SV" sz="1400" b="1" spc="-100" dirty="0">
              <a:ln w="11430"/>
              <a:latin typeface="+mj-lt"/>
              <a:ea typeface="Calibri"/>
              <a:cs typeface="Times New Roman"/>
            </a:endParaRPr>
          </a:p>
        </p:txBody>
      </p:sp>
      <p:graphicFrame>
        <p:nvGraphicFramePr>
          <p:cNvPr id="3" name="2 Tabla"/>
          <p:cNvGraphicFramePr>
            <a:graphicFrameLocks noGrp="1"/>
          </p:cNvGraphicFramePr>
          <p:nvPr>
            <p:extLst>
              <p:ext uri="{D42A27DB-BD31-4B8C-83A1-F6EECF244321}">
                <p14:modId xmlns:p14="http://schemas.microsoft.com/office/powerpoint/2010/main" val="1002978924"/>
              </p:ext>
            </p:extLst>
          </p:nvPr>
        </p:nvGraphicFramePr>
        <p:xfrm>
          <a:off x="323530" y="1225788"/>
          <a:ext cx="8568947" cy="5149240"/>
        </p:xfrm>
        <a:graphic>
          <a:graphicData uri="http://schemas.openxmlformats.org/drawingml/2006/table">
            <a:tbl>
              <a:tblPr/>
              <a:tblGrid>
                <a:gridCol w="3064433"/>
                <a:gridCol w="982949"/>
                <a:gridCol w="982949"/>
                <a:gridCol w="884654"/>
                <a:gridCol w="884654"/>
                <a:gridCol w="884654"/>
                <a:gridCol w="884654"/>
              </a:tblGrid>
              <a:tr h="331004">
                <a:tc>
                  <a:txBody>
                    <a:bodyPr/>
                    <a:lstStyle/>
                    <a:p>
                      <a:pPr algn="ctr" fontAlgn="ctr"/>
                      <a:r>
                        <a:rPr lang="es-SV" sz="1100" b="1" i="0" u="none" strike="noStrike" dirty="0">
                          <a:effectLst/>
                          <a:latin typeface="Arial Narrow" pitchFamily="34" charset="0"/>
                        </a:rPr>
                        <a:t>BALANCE GENERAL</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2010</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2011</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2012</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2013</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2014</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s-SV" sz="1100" b="1" i="0" u="none" strike="noStrike" dirty="0" smtClean="0">
                          <a:effectLst/>
                          <a:latin typeface="Arial Narrow" pitchFamily="34" charset="0"/>
                        </a:rPr>
                        <a:t>MAYO 2015</a:t>
                      </a:r>
                      <a:endParaRPr lang="es-SV" sz="1100" b="1" i="0" u="none" strike="noStrike" dirty="0">
                        <a:effectLst/>
                        <a:latin typeface="Arial Narrow" pitchFamily="34" charset="0"/>
                      </a:endParaRP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209724">
                <a:tc>
                  <a:txBody>
                    <a:bodyPr/>
                    <a:lstStyle/>
                    <a:p>
                      <a:pPr algn="l" fontAlgn="b"/>
                      <a:r>
                        <a:rPr lang="es-SV" sz="1100" b="1" i="0" u="sng" strike="noStrike">
                          <a:solidFill>
                            <a:srgbClr val="0000FF"/>
                          </a:solidFill>
                          <a:effectLst/>
                          <a:latin typeface="Arial Narrow" pitchFamily="34" charset="0"/>
                        </a:rPr>
                        <a:t>ACTIVO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0"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dirty="0">
                          <a:effectLst/>
                          <a:latin typeface="Arial Narrow" pitchFamily="34" charset="0"/>
                        </a:rPr>
                        <a:t>DISPONIBILIDADES</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$40.44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$33.23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$48.99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$54.20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$65.13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$60.50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CUENTAS POR COBRAR</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$4.57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$8.47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$8.21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$10.41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$11.57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$11.90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dirty="0">
                          <a:effectLst/>
                          <a:latin typeface="Arial Narrow" pitchFamily="34" charset="0"/>
                        </a:rPr>
                        <a:t>ACTIVO CIRCULANTE</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$45.01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$41.70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$57.20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$64.61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$76.71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SV" sz="1100" b="1" i="0" u="none" strike="noStrike" dirty="0">
                          <a:effectLst/>
                          <a:latin typeface="Arial Narrow" pitchFamily="34" charset="0"/>
                        </a:rPr>
                        <a:t>$72.40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r>
              <a:tr h="166129">
                <a:tc>
                  <a:txBody>
                    <a:bodyPr/>
                    <a:lstStyle/>
                    <a:p>
                      <a:pPr algn="l" fontAlgn="b"/>
                      <a:r>
                        <a:rPr lang="es-SV" sz="1100" b="1" i="0" u="none" strike="noStrike">
                          <a:effectLst/>
                          <a:latin typeface="Arial Narrow" pitchFamily="34" charset="0"/>
                        </a:rPr>
                        <a:t>NO CIRCULANTE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dirty="0">
                          <a:effectLst/>
                          <a:latin typeface="Arial Narrow" pitchFamily="34" charset="0"/>
                        </a:rPr>
                        <a:t>PRESTAMOS Y DESCUENTOS (neto)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$679.26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$695.46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$708.53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$716.44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$713.74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$746.16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88453">
                <a:tc>
                  <a:txBody>
                    <a:bodyPr/>
                    <a:lstStyle/>
                    <a:p>
                      <a:pPr algn="l" fontAlgn="b"/>
                      <a:r>
                        <a:rPr lang="es-SV" sz="1100" b="0" i="0" u="none" strike="noStrike">
                          <a:effectLst/>
                          <a:latin typeface="Arial Narrow" pitchFamily="34" charset="0"/>
                        </a:rPr>
                        <a:t>OTROS ACTIVOS</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$14.30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$14.71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$11.57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$10.89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$17.13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$17.58</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1" i="0" u="none" strike="noStrike">
                          <a:effectLst/>
                          <a:latin typeface="Arial Narrow" pitchFamily="34" charset="0"/>
                        </a:rPr>
                        <a:t>TOTAL ACTIVO NO CIRCULANTE</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$693.57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$710.17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$720.11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$727.33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$730.87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$763.74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9724">
                <a:tc>
                  <a:txBody>
                    <a:bodyPr/>
                    <a:lstStyle/>
                    <a:p>
                      <a:pPr algn="l" fontAlgn="b"/>
                      <a:r>
                        <a:rPr lang="es-SV" sz="1100" b="1" i="0" u="none" strike="noStrike" dirty="0">
                          <a:solidFill>
                            <a:schemeClr val="tx1"/>
                          </a:solidFill>
                          <a:effectLst/>
                          <a:latin typeface="Arial Narrow" pitchFamily="34" charset="0"/>
                        </a:rPr>
                        <a:t>TOTAL ACTIVO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$738.58</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$751.87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$777.30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$791.94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$807.57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$836.14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219862">
                <a:tc>
                  <a:txBody>
                    <a:bodyPr/>
                    <a:lstStyle/>
                    <a:p>
                      <a:pPr algn="l" fontAlgn="b"/>
                      <a:r>
                        <a:rPr lang="es-SV" sz="1100" b="1" i="0" u="none" strike="noStrike">
                          <a:effectLst/>
                          <a:latin typeface="Arial Narrow" pitchFamily="34" charset="0"/>
                        </a:rPr>
                        <a:t>CUENTAS DE ORDEN</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$141.43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$154.72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$154.55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$168.94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$200.80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$221.40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244989">
                <a:tc>
                  <a:txBody>
                    <a:bodyPr/>
                    <a:lstStyle/>
                    <a:p>
                      <a:pPr algn="l" fontAlgn="b"/>
                      <a:r>
                        <a:rPr lang="es-SV" sz="1100" b="1" i="0" u="sng" strike="noStrike">
                          <a:solidFill>
                            <a:srgbClr val="0000FF"/>
                          </a:solidFill>
                          <a:effectLst/>
                          <a:latin typeface="Arial Narrow" pitchFamily="34" charset="0"/>
                        </a:rPr>
                        <a:t>PASIVO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solidFill>
                            <a:srgbClr val="333399"/>
                          </a:solidFill>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CUENTAS POR PAGAR</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$7.26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$7.27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$6.99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$6.60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$8.97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$12.40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1" i="0" u="none" strike="noStrike" dirty="0">
                          <a:effectLst/>
                          <a:latin typeface="Arial Narrow" pitchFamily="34" charset="0"/>
                        </a:rPr>
                        <a:t>PASIVO CIRCULANTE</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$7.26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$7.27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$6.99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$6.60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$8.97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$12.40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PRESTAMOS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$0.35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$5.39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$23.54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$22.85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$20.80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$18.85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TITULOS VALORES</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$255.14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$240.13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$225.11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$221.72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$223.28</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$225.75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DEPOSITOS DE COTIZANTES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$276.36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$269.47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$262.04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$253.74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$245.25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$237.66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OTROS PASIVOS</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$6.41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$8.31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$11.21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$12.75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$15.55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$5.15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238707">
                <a:tc>
                  <a:txBody>
                    <a:bodyPr/>
                    <a:lstStyle/>
                    <a:p>
                      <a:pPr algn="l" fontAlgn="b"/>
                      <a:r>
                        <a:rPr lang="es-SV" sz="1100" b="1" i="0" u="none" strike="noStrike">
                          <a:effectLst/>
                          <a:latin typeface="Arial Narrow" pitchFamily="34" charset="0"/>
                        </a:rPr>
                        <a:t>TOTAL PASIVO NO CIRCULANTE</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$538.26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$523.30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$521.90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$511.06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$504.87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$487.40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9724">
                <a:tc>
                  <a:txBody>
                    <a:bodyPr/>
                    <a:lstStyle/>
                    <a:p>
                      <a:pPr algn="l" fontAlgn="b"/>
                      <a:r>
                        <a:rPr lang="es-SV" sz="1100" b="1" i="0" u="none" strike="noStrike" dirty="0">
                          <a:solidFill>
                            <a:schemeClr val="tx1"/>
                          </a:solidFill>
                          <a:effectLst/>
                          <a:latin typeface="Arial Narrow" pitchFamily="34" charset="0"/>
                        </a:rPr>
                        <a:t>TOTAL PASIVO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a:solidFill>
                            <a:schemeClr val="tx1"/>
                          </a:solidFill>
                          <a:effectLst/>
                          <a:latin typeface="Arial Narrow" pitchFamily="34" charset="0"/>
                        </a:rPr>
                        <a:t>$545.52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$530.56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$528.89</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a:solidFill>
                            <a:schemeClr val="tx1"/>
                          </a:solidFill>
                          <a:effectLst/>
                          <a:latin typeface="Arial Narrow" pitchFamily="34" charset="0"/>
                        </a:rPr>
                        <a:t>$517.66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a:solidFill>
                            <a:schemeClr val="tx1"/>
                          </a:solidFill>
                          <a:effectLst/>
                          <a:latin typeface="Arial Narrow" pitchFamily="34" charset="0"/>
                        </a:rPr>
                        <a:t>$513.84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$499.80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166129">
                <a:tc>
                  <a:txBody>
                    <a:bodyPr/>
                    <a:lstStyle/>
                    <a:p>
                      <a:pPr algn="l" fontAlgn="b"/>
                      <a:r>
                        <a:rPr lang="es-SV" sz="1100" b="1" i="0" u="none" strike="noStrike" dirty="0">
                          <a:effectLst/>
                          <a:latin typeface="Arial Narrow" pitchFamily="34" charset="0"/>
                        </a:rPr>
                        <a:t>PATRIMONIO ESTATAL</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RESERVAS</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$176.56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$202.83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$227.64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$252.83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$272.26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$307.85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0" i="0" u="none" strike="noStrike">
                          <a:effectLst/>
                          <a:latin typeface="Arial Narrow" pitchFamily="34" charset="0"/>
                        </a:rPr>
                        <a:t>RESULTADO DEL EJERCICIO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$9.86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$11.84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$13.92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$14.60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$14.62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a:effectLst/>
                          <a:latin typeface="Arial Narrow" pitchFamily="34" charset="0"/>
                        </a:rPr>
                        <a:t>$15.10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tcPr>
                </a:tc>
              </a:tr>
              <a:tr h="166129">
                <a:tc>
                  <a:txBody>
                    <a:bodyPr/>
                    <a:lstStyle/>
                    <a:p>
                      <a:pPr algn="l" fontAlgn="b"/>
                      <a:r>
                        <a:rPr lang="es-SV" sz="1100" b="1" i="0" u="none" strike="noStrike">
                          <a:effectLst/>
                          <a:latin typeface="Arial Narrow" pitchFamily="34" charset="0"/>
                        </a:rPr>
                        <a:t>             TOTAL PATRIMONIO ESTATAL</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$193.06</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$221.31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$248.41</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dirty="0">
                          <a:effectLst/>
                          <a:latin typeface="Arial Narrow" pitchFamily="34" charset="0"/>
                        </a:rPr>
                        <a:t>$274.28</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$293.73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1100" b="1" i="0" u="none" strike="noStrike">
                          <a:effectLst/>
                          <a:latin typeface="Arial Narrow" pitchFamily="34" charset="0"/>
                        </a:rPr>
                        <a:t>$336.34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9724">
                <a:tc>
                  <a:txBody>
                    <a:bodyPr/>
                    <a:lstStyle/>
                    <a:p>
                      <a:pPr algn="l" fontAlgn="b"/>
                      <a:r>
                        <a:rPr lang="es-SV" sz="1100" b="1" i="0" u="none" strike="noStrike" dirty="0">
                          <a:solidFill>
                            <a:schemeClr val="tx1"/>
                          </a:solidFill>
                          <a:effectLst/>
                          <a:latin typeface="Arial Narrow" pitchFamily="34" charset="0"/>
                        </a:rPr>
                        <a:t>TOTAL PASIVO Y PATRIMONIO</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a:solidFill>
                            <a:schemeClr val="tx1"/>
                          </a:solidFill>
                          <a:effectLst/>
                          <a:latin typeface="Arial Narrow" pitchFamily="34" charset="0"/>
                        </a:rPr>
                        <a:t>$738.58</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$751.87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$777.30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$791.94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$807.57</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s-SV" sz="1100" b="1" i="0" u="none" strike="noStrike" dirty="0">
                          <a:solidFill>
                            <a:schemeClr val="tx1"/>
                          </a:solidFill>
                          <a:effectLst/>
                          <a:latin typeface="Arial Narrow" pitchFamily="34" charset="0"/>
                        </a:rPr>
                        <a:t>$836.14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89957">
                <a:tc>
                  <a:txBody>
                    <a:bodyPr/>
                    <a:lstStyle/>
                    <a:p>
                      <a:pPr algn="l"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SV" sz="500" b="0" i="0" u="none" strike="noStrike" dirty="0">
                          <a:effectLst/>
                          <a:latin typeface="Arial Narrow" pitchFamily="34" charset="0"/>
                        </a:rPr>
                        <a:t> </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09724">
                <a:tc>
                  <a:txBody>
                    <a:bodyPr/>
                    <a:lstStyle/>
                    <a:p>
                      <a:pPr algn="l" fontAlgn="b"/>
                      <a:r>
                        <a:rPr lang="es-SV" sz="1100" b="1" i="0" u="none" strike="noStrike" dirty="0">
                          <a:effectLst/>
                          <a:latin typeface="Arial Narrow" pitchFamily="34" charset="0"/>
                        </a:rPr>
                        <a:t>CUENTAS DE ORDEN POR CONTRA.</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$141.43</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$154.72</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$154.55</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$168.94</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$200.80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100" b="1" i="0" u="none" strike="noStrike" dirty="0">
                          <a:effectLst/>
                          <a:latin typeface="Arial Narrow" pitchFamily="34" charset="0"/>
                        </a:rPr>
                        <a:t>$221.40</a:t>
                      </a:r>
                    </a:p>
                  </a:txBody>
                  <a:tcPr marL="36000" marR="36000" marT="6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4 CuadroTexto"/>
          <p:cNvSpPr txBox="1"/>
          <p:nvPr/>
        </p:nvSpPr>
        <p:spPr>
          <a:xfrm>
            <a:off x="611560" y="6525344"/>
            <a:ext cx="3945311" cy="246221"/>
          </a:xfrm>
          <a:prstGeom prst="rect">
            <a:avLst/>
          </a:prstGeom>
          <a:noFill/>
        </p:spPr>
        <p:txBody>
          <a:bodyPr wrap="none" rtlCol="0">
            <a:spAutoFit/>
          </a:bodyPr>
          <a:lstStyle/>
          <a:p>
            <a:r>
              <a:rPr lang="es-SV" sz="1000" dirty="0" smtClean="0"/>
              <a:t>Fuente</a:t>
            </a:r>
            <a:r>
              <a:rPr lang="es-SV" sz="1000" dirty="0"/>
              <a:t>: Gerencia de Finanzas, </a:t>
            </a:r>
            <a:r>
              <a:rPr lang="es-SV" sz="1000" dirty="0" smtClean="0"/>
              <a:t>reales 2010-2014; mayo 2015 proyectado</a:t>
            </a:r>
            <a:endParaRPr lang="es-SV" sz="1000" dirty="0"/>
          </a:p>
        </p:txBody>
      </p:sp>
    </p:spTree>
    <p:extLst>
      <p:ext uri="{BB962C8B-B14F-4D97-AF65-F5344CB8AC3E}">
        <p14:creationId xmlns:p14="http://schemas.microsoft.com/office/powerpoint/2010/main" val="242595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45</a:t>
            </a:fld>
            <a:endParaRPr lang="es-SV"/>
          </a:p>
        </p:txBody>
      </p:sp>
      <p:sp>
        <p:nvSpPr>
          <p:cNvPr id="6" name="5 Título"/>
          <p:cNvSpPr>
            <a:spLocks noGrp="1"/>
          </p:cNvSpPr>
          <p:nvPr>
            <p:ph type="title"/>
          </p:nvPr>
        </p:nvSpPr>
        <p:spPr>
          <a:xfrm>
            <a:off x="1691680" y="0"/>
            <a:ext cx="6192688" cy="836712"/>
          </a:xfrm>
        </p:spPr>
        <p:txBody>
          <a:bodyPr>
            <a:noAutofit/>
          </a:bodyPr>
          <a:lstStyle/>
          <a:p>
            <a:r>
              <a:rPr lang="es-SV" b="1" dirty="0"/>
              <a:t>1. Estados Financieros. </a:t>
            </a:r>
          </a:p>
        </p:txBody>
      </p:sp>
      <p:sp>
        <p:nvSpPr>
          <p:cNvPr id="7" name="6 Rectángulo"/>
          <p:cNvSpPr/>
          <p:nvPr/>
        </p:nvSpPr>
        <p:spPr>
          <a:xfrm>
            <a:off x="1475656" y="838895"/>
            <a:ext cx="6336704" cy="615553"/>
          </a:xfrm>
          <a:prstGeom prst="rect">
            <a:avLst/>
          </a:prstGeom>
        </p:spPr>
        <p:txBody>
          <a:bodyPr wrap="square">
            <a:spAutoFit/>
          </a:bodyPr>
          <a:lstStyle/>
          <a:p>
            <a:pPr algn="ctr"/>
            <a:r>
              <a:rPr lang="es-ES" sz="2000" b="1" spc="-100" dirty="0" smtClean="0">
                <a:ln w="11430"/>
                <a:solidFill>
                  <a:srgbClr val="0000FF"/>
                </a:solidFill>
                <a:latin typeface="+mj-lt"/>
                <a:ea typeface="Calibri"/>
                <a:cs typeface="Times New Roman"/>
              </a:rPr>
              <a:t>Estados de Resultados </a:t>
            </a:r>
            <a:r>
              <a:rPr lang="es-SV" sz="2000" b="1" spc="-100" dirty="0" smtClean="0">
                <a:ln w="11430"/>
                <a:solidFill>
                  <a:srgbClr val="0000FF"/>
                </a:solidFill>
                <a:latin typeface="+mj-lt"/>
                <a:ea typeface="Calibri"/>
                <a:cs typeface="Times New Roman"/>
              </a:rPr>
              <a:t>Mayo 2010 a Mayo 2015. </a:t>
            </a:r>
          </a:p>
          <a:p>
            <a:pPr algn="ctr"/>
            <a:r>
              <a:rPr lang="es-ES" sz="1400" b="1" spc="-100" dirty="0">
                <a:ln w="11430"/>
                <a:latin typeface="+mj-lt"/>
                <a:ea typeface="Calibri"/>
                <a:cs typeface="Times New Roman"/>
              </a:rPr>
              <a:t>En millones de dólares </a:t>
            </a:r>
            <a:endParaRPr lang="es-SV" sz="1400" b="1" spc="-100" dirty="0">
              <a:ln w="11430"/>
              <a:latin typeface="+mj-lt"/>
              <a:ea typeface="Calibri"/>
              <a:cs typeface="Times New Roman"/>
            </a:endParaRPr>
          </a:p>
        </p:txBody>
      </p:sp>
      <p:graphicFrame>
        <p:nvGraphicFramePr>
          <p:cNvPr id="4" name="3 Tabla"/>
          <p:cNvGraphicFramePr>
            <a:graphicFrameLocks noGrp="1"/>
          </p:cNvGraphicFramePr>
          <p:nvPr>
            <p:extLst>
              <p:ext uri="{D42A27DB-BD31-4B8C-83A1-F6EECF244321}">
                <p14:modId xmlns:p14="http://schemas.microsoft.com/office/powerpoint/2010/main" val="1568627769"/>
              </p:ext>
            </p:extLst>
          </p:nvPr>
        </p:nvGraphicFramePr>
        <p:xfrm>
          <a:off x="611560" y="1637340"/>
          <a:ext cx="7920882" cy="4020931"/>
        </p:xfrm>
        <a:graphic>
          <a:graphicData uri="http://schemas.openxmlformats.org/drawingml/2006/table">
            <a:tbl>
              <a:tblPr/>
              <a:tblGrid>
                <a:gridCol w="2896182"/>
                <a:gridCol w="837450"/>
                <a:gridCol w="837450"/>
                <a:gridCol w="837450"/>
                <a:gridCol w="837450"/>
                <a:gridCol w="837450"/>
                <a:gridCol w="837450"/>
              </a:tblGrid>
              <a:tr h="390525">
                <a:tc>
                  <a:txBody>
                    <a:bodyPr/>
                    <a:lstStyle/>
                    <a:p>
                      <a:pPr algn="ctr" fontAlgn="ctr"/>
                      <a:r>
                        <a:rPr lang="es-SV" sz="1200" b="1" i="0" u="none" strike="noStrike" dirty="0">
                          <a:effectLst/>
                          <a:latin typeface="Arial Narrow" pitchFamily="34" charset="0"/>
                        </a:rPr>
                        <a:t>CUENTA</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s-SV" sz="1200" b="1" i="0" u="none" strike="noStrike" kern="1200" dirty="0">
                          <a:solidFill>
                            <a:schemeClr val="tx1"/>
                          </a:solidFill>
                          <a:effectLst/>
                          <a:latin typeface="Arial Narrow" pitchFamily="34" charset="0"/>
                          <a:ea typeface="+mn-ea"/>
                          <a:cs typeface="+mn-cs"/>
                        </a:rPr>
                        <a:t>Junio 2009 -mayo 2010</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a:effectLst/>
                          <a:latin typeface="Arial Narrow" pitchFamily="34" charset="0"/>
                        </a:rPr>
                        <a:t>Junio 2010 -mayo 2011</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effectLst/>
                          <a:latin typeface="Arial Narrow" pitchFamily="34" charset="0"/>
                        </a:rPr>
                        <a:t>Junio 2011 -mayo 2012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effectLst/>
                          <a:latin typeface="Arial Narrow" pitchFamily="34" charset="0"/>
                        </a:rPr>
                        <a:t>Junio 2012 -mayo 2013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effectLst/>
                          <a:latin typeface="Arial Narrow" pitchFamily="34" charset="0"/>
                        </a:rPr>
                        <a:t>Junio 2013 -mayo 2014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200" b="1" i="0" u="none" strike="noStrike" dirty="0">
                          <a:effectLst/>
                          <a:latin typeface="Arial Narrow" pitchFamily="34" charset="0"/>
                        </a:rPr>
                        <a:t>Junio 2014 -mayo 2015</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285246">
                <a:tc>
                  <a:txBody>
                    <a:bodyPr/>
                    <a:lstStyle/>
                    <a:p>
                      <a:pPr algn="l" fontAlgn="b"/>
                      <a:r>
                        <a:rPr lang="es-SV" sz="1200" b="1" i="0" u="none" strike="noStrike" dirty="0">
                          <a:solidFill>
                            <a:srgbClr val="0000FF"/>
                          </a:solidFill>
                          <a:effectLst/>
                          <a:latin typeface="Arial Narrow" pitchFamily="34" charset="0"/>
                        </a:rPr>
                        <a:t>INGRESOS</a:t>
                      </a:r>
                    </a:p>
                  </a:txBody>
                  <a:tcPr marL="36000" marR="36000"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SV" sz="1200" b="1" i="0" u="none" strike="noStrike" kern="1200" dirty="0">
                          <a:solidFill>
                            <a:schemeClr val="tx1"/>
                          </a:solidFill>
                          <a:effectLst/>
                          <a:latin typeface="Arial Narrow" pitchFamily="34" charset="0"/>
                          <a:ea typeface="+mn-ea"/>
                          <a:cs typeface="+mn-cs"/>
                        </a:rPr>
                        <a:t> </a:t>
                      </a:r>
                    </a:p>
                  </a:txBody>
                  <a:tcPr marL="36000" marR="36000"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333399"/>
                        </a:solidFill>
                        <a:effectLst/>
                        <a:latin typeface="Arial Narrow" pitchFamily="34" charset="0"/>
                      </a:endParaRPr>
                    </a:p>
                  </a:txBody>
                  <a:tcPr marL="36000" marR="36000"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333399"/>
                        </a:solidFill>
                        <a:effectLst/>
                        <a:latin typeface="Arial Narrow" pitchFamily="34" charset="0"/>
                      </a:endParaRPr>
                    </a:p>
                  </a:txBody>
                  <a:tcPr marL="36000" marR="36000"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333399"/>
                        </a:solidFill>
                        <a:effectLst/>
                        <a:latin typeface="Arial Narrow" pitchFamily="34" charset="0"/>
                      </a:endParaRPr>
                    </a:p>
                  </a:txBody>
                  <a:tcPr marL="36000" marR="36000"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333399"/>
                        </a:solidFill>
                        <a:effectLst/>
                        <a:latin typeface="Arial Narrow" pitchFamily="34" charset="0"/>
                      </a:endParaRPr>
                    </a:p>
                  </a:txBody>
                  <a:tcPr marL="36000" marR="36000"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SV" sz="1200" b="0" i="0" u="none" strike="noStrike" dirty="0">
                          <a:solidFill>
                            <a:srgbClr val="333399"/>
                          </a:solidFill>
                          <a:effectLst/>
                          <a:latin typeface="Arial Narrow" pitchFamily="34" charset="0"/>
                        </a:rPr>
                        <a:t> </a:t>
                      </a:r>
                    </a:p>
                  </a:txBody>
                  <a:tcPr marL="36000" marR="36000"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pPr algn="l" fontAlgn="b"/>
                      <a:r>
                        <a:rPr lang="es-SV" sz="1200" b="1" i="0" u="none" strike="noStrike">
                          <a:effectLst/>
                          <a:latin typeface="Arial Narrow" pitchFamily="34" charset="0"/>
                        </a:rPr>
                        <a:t>FINANCIEROS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$60.26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$58.68</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$65.92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$66.02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$69.58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$69.32</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s-SV" sz="1200" b="1" i="0" u="none" strike="noStrike">
                          <a:effectLst/>
                          <a:latin typeface="Arial Narrow" pitchFamily="34" charset="0"/>
                        </a:rPr>
                        <a:t>OTROS INGRESOS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$16.82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$12.20</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$16.01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$19.01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$23.08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$23.62</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b"/>
                      <a:r>
                        <a:rPr lang="es-SV" sz="1200" b="1" i="0" u="none" strike="noStrike" dirty="0">
                          <a:solidFill>
                            <a:schemeClr val="tx1"/>
                          </a:solidFill>
                          <a:effectLst/>
                          <a:latin typeface="Arial Narrow" pitchFamily="34" charset="0"/>
                        </a:rPr>
                        <a:t>TOTAL INGRESOS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$77.08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$70.88</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a:solidFill>
                            <a:schemeClr val="tx1"/>
                          </a:solidFill>
                          <a:effectLst/>
                          <a:latin typeface="Arial Narrow" pitchFamily="34" charset="0"/>
                        </a:rPr>
                        <a:t>$81.93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$85.03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$92.65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$92.93</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297160">
                <a:tc>
                  <a:txBody>
                    <a:bodyPr/>
                    <a:lstStyle/>
                    <a:p>
                      <a:pPr algn="l" fontAlgn="b"/>
                      <a:r>
                        <a:rPr lang="es-SV" sz="1200" b="1" i="0" u="none" strike="noStrike">
                          <a:solidFill>
                            <a:srgbClr val="0000FF"/>
                          </a:solidFill>
                          <a:effectLst/>
                          <a:latin typeface="Arial Narrow" pitchFamily="34" charset="0"/>
                        </a:rPr>
                        <a:t>GASTOS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 </a:t>
                      </a:r>
                    </a:p>
                  </a:txBody>
                  <a:tcPr marL="36000" marR="36000" marT="95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 </a:t>
                      </a:r>
                    </a:p>
                  </a:txBody>
                  <a:tcPr marL="36000" marR="36000"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 </a:t>
                      </a:r>
                    </a:p>
                  </a:txBody>
                  <a:tcPr marL="36000" marR="36000"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 </a:t>
                      </a:r>
                    </a:p>
                  </a:txBody>
                  <a:tcPr marL="36000" marR="36000"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 </a:t>
                      </a:r>
                    </a:p>
                  </a:txBody>
                  <a:tcPr marL="36000" marR="36000"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s-SV" sz="1200" b="1" i="0" u="none" strike="noStrike">
                          <a:effectLst/>
                          <a:latin typeface="Arial Narrow" pitchFamily="34" charset="0"/>
                        </a:rPr>
                        <a:t>FINANCIEROS </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$15.92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$9.98</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$9.69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$11.20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$12.11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$12.73</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s-SV" sz="1200" b="1" i="0" u="none" strike="noStrike">
                          <a:effectLst/>
                          <a:latin typeface="Arial Narrow" pitchFamily="34" charset="0"/>
                        </a:rPr>
                        <a:t>SANEAMIENTO DE PRESTAMOS (NETO)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$18.69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$19.93</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$20.73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$19.01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$20.71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$21.33</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s-SV" sz="1200" b="1" i="0" u="none" strike="noStrike">
                          <a:effectLst/>
                          <a:latin typeface="Arial Narrow" pitchFamily="34" charset="0"/>
                        </a:rPr>
                        <a:t>OTROS GASTOS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$22.01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$17.77</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$23.83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$24.28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$29.46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SV" sz="1200" b="1" i="0" u="none" strike="noStrike">
                          <a:effectLst/>
                          <a:latin typeface="Arial Narrow" pitchFamily="34" charset="0"/>
                        </a:rPr>
                        <a:t>$27.88</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b"/>
                      <a:r>
                        <a:rPr lang="es-SV" sz="1200" b="1" i="0" u="none" strike="noStrike" dirty="0">
                          <a:solidFill>
                            <a:schemeClr val="tx1"/>
                          </a:solidFill>
                          <a:effectLst/>
                          <a:latin typeface="Arial Narrow" pitchFamily="34" charset="0"/>
                        </a:rPr>
                        <a:t>TOTAL GASTOS</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$56.61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a:solidFill>
                            <a:schemeClr val="tx1"/>
                          </a:solidFill>
                          <a:effectLst/>
                          <a:latin typeface="Arial Narrow" pitchFamily="34" charset="0"/>
                        </a:rPr>
                        <a:t>$47.67</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a:solidFill>
                            <a:schemeClr val="tx1"/>
                          </a:solidFill>
                          <a:effectLst/>
                          <a:latin typeface="Arial Narrow" pitchFamily="34" charset="0"/>
                        </a:rPr>
                        <a:t>$54.26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$54.49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a:solidFill>
                            <a:schemeClr val="tx1"/>
                          </a:solidFill>
                          <a:effectLst/>
                          <a:latin typeface="Arial Narrow" pitchFamily="34" charset="0"/>
                        </a:rPr>
                        <a:t>$62.27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chemeClr val="tx1"/>
                          </a:solidFill>
                          <a:effectLst/>
                          <a:latin typeface="Arial Narrow" pitchFamily="34" charset="0"/>
                        </a:rPr>
                        <a:t>$61.94</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381000">
                <a:tc>
                  <a:txBody>
                    <a:bodyPr/>
                    <a:lstStyle/>
                    <a:p>
                      <a:pPr algn="ctr" fontAlgn="b"/>
                      <a:r>
                        <a:rPr lang="es-SV" sz="1200" b="1" i="0" u="none" strike="noStrike" dirty="0">
                          <a:effectLst/>
                          <a:latin typeface="Arial Narrow" pitchFamily="34" charset="0"/>
                        </a:rPr>
                        <a:t>SUPERAVIT DEL PERIODO</a:t>
                      </a:r>
                    </a:p>
                  </a:txBody>
                  <a:tcPr marL="36000" marR="3600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$20.47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$23.21</a:t>
                      </a:r>
                    </a:p>
                  </a:txBody>
                  <a:tcPr marL="36000" marR="36000"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$27.67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$30.55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$30.38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SV" sz="1200" b="1" i="0" u="none" strike="noStrike" dirty="0">
                          <a:effectLst/>
                          <a:latin typeface="Arial Narrow" pitchFamily="34" charset="0"/>
                        </a:rPr>
                        <a:t>$30.99</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611560" y="5703059"/>
            <a:ext cx="3945311" cy="246221"/>
          </a:xfrm>
          <a:prstGeom prst="rect">
            <a:avLst/>
          </a:prstGeom>
          <a:noFill/>
        </p:spPr>
        <p:txBody>
          <a:bodyPr wrap="none" rtlCol="0">
            <a:spAutoFit/>
          </a:bodyPr>
          <a:lstStyle/>
          <a:p>
            <a:r>
              <a:rPr lang="es-SV" sz="1000" dirty="0" smtClean="0"/>
              <a:t>Fuente: Gerencia de Finanzas, reales 2010-2014; mayo 2015 proyectado</a:t>
            </a:r>
            <a:endParaRPr lang="es-SV" sz="1000" dirty="0"/>
          </a:p>
        </p:txBody>
      </p:sp>
    </p:spTree>
    <p:extLst>
      <p:ext uri="{BB962C8B-B14F-4D97-AF65-F5344CB8AC3E}">
        <p14:creationId xmlns:p14="http://schemas.microsoft.com/office/powerpoint/2010/main" val="408234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46</a:t>
            </a:fld>
            <a:endParaRPr lang="es-SV"/>
          </a:p>
        </p:txBody>
      </p:sp>
      <p:sp>
        <p:nvSpPr>
          <p:cNvPr id="6" name="5 Título"/>
          <p:cNvSpPr>
            <a:spLocks noGrp="1"/>
          </p:cNvSpPr>
          <p:nvPr>
            <p:ph type="title"/>
          </p:nvPr>
        </p:nvSpPr>
        <p:spPr>
          <a:xfrm>
            <a:off x="1691680" y="0"/>
            <a:ext cx="6192688" cy="836712"/>
          </a:xfrm>
        </p:spPr>
        <p:txBody>
          <a:bodyPr>
            <a:noAutofit/>
          </a:bodyPr>
          <a:lstStyle/>
          <a:p>
            <a:r>
              <a:rPr lang="es-SV" b="1" dirty="0"/>
              <a:t>2. Ejecución presupuestaria </a:t>
            </a:r>
            <a:br>
              <a:rPr lang="es-SV" b="1" dirty="0"/>
            </a:br>
            <a:r>
              <a:rPr lang="es-SV" b="1" dirty="0"/>
              <a:t>Junio 2014 a Mayo 2015. </a:t>
            </a:r>
          </a:p>
        </p:txBody>
      </p:sp>
      <p:graphicFrame>
        <p:nvGraphicFramePr>
          <p:cNvPr id="9" name="8 Tabla"/>
          <p:cNvGraphicFramePr>
            <a:graphicFrameLocks noGrp="1"/>
          </p:cNvGraphicFramePr>
          <p:nvPr>
            <p:extLst>
              <p:ext uri="{D42A27DB-BD31-4B8C-83A1-F6EECF244321}">
                <p14:modId xmlns:p14="http://schemas.microsoft.com/office/powerpoint/2010/main" val="1831601969"/>
              </p:ext>
            </p:extLst>
          </p:nvPr>
        </p:nvGraphicFramePr>
        <p:xfrm>
          <a:off x="827584" y="1268760"/>
          <a:ext cx="7776864" cy="4547538"/>
        </p:xfrm>
        <a:graphic>
          <a:graphicData uri="http://schemas.openxmlformats.org/drawingml/2006/table">
            <a:tbl>
              <a:tblPr/>
              <a:tblGrid>
                <a:gridCol w="2376264"/>
                <a:gridCol w="1224136"/>
                <a:gridCol w="1185864"/>
                <a:gridCol w="1407341"/>
                <a:gridCol w="875298"/>
                <a:gridCol w="707961"/>
              </a:tblGrid>
              <a:tr h="563238">
                <a:tc>
                  <a:txBody>
                    <a:bodyPr/>
                    <a:lstStyle/>
                    <a:p>
                      <a:pPr algn="ctr" fontAlgn="ctr"/>
                      <a:r>
                        <a:rPr lang="es-SV" sz="1100" b="1" i="0" u="none" strike="noStrike" dirty="0" smtClean="0">
                          <a:solidFill>
                            <a:srgbClr val="000000"/>
                          </a:solidFill>
                          <a:effectLst/>
                          <a:latin typeface="Arial Narrow" pitchFamily="34" charset="0"/>
                        </a:rPr>
                        <a:t>EJECUCIÓN </a:t>
                      </a:r>
                      <a:r>
                        <a:rPr lang="es-SV" sz="1100" b="1" i="0" u="none" strike="noStrike" dirty="0">
                          <a:solidFill>
                            <a:srgbClr val="000000"/>
                          </a:solidFill>
                          <a:effectLst/>
                          <a:latin typeface="Arial Narrow" pitchFamily="34" charset="0"/>
                        </a:rPr>
                        <a:t>PRESUPUESTARIA</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100" b="1" i="0" u="none" strike="noStrike" dirty="0" smtClean="0">
                          <a:solidFill>
                            <a:srgbClr val="000000"/>
                          </a:solidFill>
                          <a:effectLst/>
                          <a:latin typeface="Arial Narrow" pitchFamily="34" charset="0"/>
                        </a:rPr>
                        <a:t>PRESUPUESTADO </a:t>
                      </a:r>
                      <a:r>
                        <a:rPr lang="es-SV" sz="1100" b="1" i="0" u="none" strike="noStrike" dirty="0">
                          <a:solidFill>
                            <a:srgbClr val="000000"/>
                          </a:solidFill>
                          <a:effectLst/>
                          <a:latin typeface="Arial Narrow" pitchFamily="34" charset="0"/>
                        </a:rPr>
                        <a:t>JUNIO/14 A MAYO/15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100" b="1" i="0" u="none" strike="noStrike" dirty="0">
                          <a:solidFill>
                            <a:srgbClr val="000000"/>
                          </a:solidFill>
                          <a:effectLst/>
                          <a:latin typeface="Arial Narrow" pitchFamily="34" charset="0"/>
                        </a:rPr>
                        <a:t>EJECUTADO  DE JUNIO/14 A </a:t>
                      </a:r>
                      <a:r>
                        <a:rPr lang="es-SV" sz="1100" b="1" i="0" u="none" strike="noStrike" dirty="0" smtClean="0">
                          <a:solidFill>
                            <a:srgbClr val="000000"/>
                          </a:solidFill>
                          <a:effectLst/>
                          <a:latin typeface="Arial Narrow" pitchFamily="34" charset="0"/>
                        </a:rPr>
                        <a:t>MAYO/15/*</a:t>
                      </a:r>
                      <a:endParaRPr lang="es-SV" sz="1100" b="1" i="0" u="none" strike="noStrike" dirty="0">
                        <a:solidFill>
                          <a:srgbClr val="000000"/>
                        </a:solidFill>
                        <a:effectLst/>
                        <a:latin typeface="Arial Narrow" pitchFamily="34" charset="0"/>
                      </a:endParaRP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100" b="1" i="0" u="none" strike="noStrike" dirty="0">
                          <a:solidFill>
                            <a:srgbClr val="000000"/>
                          </a:solidFill>
                          <a:effectLst/>
                          <a:latin typeface="Arial Narrow" pitchFamily="34" charset="0"/>
                        </a:rPr>
                        <a:t>% (EJECUTADO /  PRESUPUESTO)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100" b="1" i="0" u="none" strike="noStrike" dirty="0" smtClean="0">
                          <a:solidFill>
                            <a:srgbClr val="000000"/>
                          </a:solidFill>
                          <a:effectLst/>
                          <a:latin typeface="Arial Narrow" pitchFamily="34" charset="0"/>
                        </a:rPr>
                        <a:t>Diferencial</a:t>
                      </a:r>
                      <a:endParaRPr lang="es-SV" sz="1100" b="1" i="0" u="none" strike="noStrike" dirty="0">
                        <a:solidFill>
                          <a:srgbClr val="000000"/>
                        </a:solidFill>
                        <a:effectLst/>
                        <a:latin typeface="Arial Narrow" pitchFamily="34" charset="0"/>
                      </a:endParaRP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s-SV" sz="1100" b="1" i="0" u="none" strike="noStrike">
                          <a:solidFill>
                            <a:srgbClr val="000000"/>
                          </a:solidFill>
                          <a:effectLst/>
                          <a:latin typeface="Arial Narrow" pitchFamily="34" charset="0"/>
                        </a:rPr>
                        <a:t>%</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1350">
                <a:tc>
                  <a:txBody>
                    <a:bodyPr/>
                    <a:lstStyle/>
                    <a:p>
                      <a:pPr algn="ctr" fontAlgn="ctr"/>
                      <a:r>
                        <a:rPr lang="es-SV" sz="1100" b="1" i="0" u="none" strike="noStrike">
                          <a:solidFill>
                            <a:srgbClr val="000000"/>
                          </a:solidFill>
                          <a:effectLst/>
                          <a:latin typeface="Arial Narrow" pitchFamily="34" charset="0"/>
                        </a:rPr>
                        <a:t>INGRESOS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s-SV" sz="1100" b="0" i="0" u="none" strike="noStrike">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es-SV" sz="1100" b="0" i="0" u="none" strike="noStrike">
                          <a:solidFill>
                            <a:srgbClr val="000000"/>
                          </a:solidFill>
                          <a:effectLst/>
                          <a:latin typeface="Arial Narrow" pitchFamily="34" charset="0"/>
                        </a:rPr>
                        <a:t> </a:t>
                      </a:r>
                    </a:p>
                  </a:txBody>
                  <a:tcPr marL="36000" marR="3600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es-SV" sz="1100" b="0" i="0" u="none" strike="noStrike">
                          <a:solidFill>
                            <a:srgbClr val="000000"/>
                          </a:solidFill>
                          <a:effectLst/>
                          <a:latin typeface="Arial Narrow" pitchFamily="34" charset="0"/>
                        </a:rPr>
                        <a:t> </a:t>
                      </a:r>
                    </a:p>
                  </a:txBody>
                  <a:tcPr marL="36000" marR="3600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SV" sz="1100" b="0" i="0" u="none" strike="noStrike">
                          <a:solidFill>
                            <a:srgbClr val="000000"/>
                          </a:solidFill>
                          <a:effectLst/>
                          <a:latin typeface="Arial Narrow" pitchFamily="34" charset="0"/>
                        </a:rPr>
                        <a:t> </a:t>
                      </a:r>
                    </a:p>
                  </a:txBody>
                  <a:tcPr marL="36000" marR="36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SV" sz="1100" b="0" i="0" u="none" strike="noStrike">
                          <a:solidFill>
                            <a:srgbClr val="000000"/>
                          </a:solidFill>
                          <a:effectLst/>
                          <a:latin typeface="Arial Narrow" pitchFamily="34" charset="0"/>
                        </a:rPr>
                        <a:t> </a:t>
                      </a:r>
                    </a:p>
                  </a:txBody>
                  <a:tcPr marL="36000" marR="36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21350">
                <a:tc>
                  <a:txBody>
                    <a:bodyPr/>
                    <a:lstStyle/>
                    <a:p>
                      <a:pPr algn="l" fontAlgn="ctr"/>
                      <a:r>
                        <a:rPr lang="es-SV" sz="1100" b="1" i="0" u="none" strike="noStrike">
                          <a:solidFill>
                            <a:srgbClr val="000000"/>
                          </a:solidFill>
                          <a:effectLst/>
                          <a:latin typeface="Arial Narrow" pitchFamily="34" charset="0"/>
                        </a:rPr>
                        <a:t>VENTA DE BIENES Y SERVICIOS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$0.03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$0.08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dirty="0">
                          <a:solidFill>
                            <a:srgbClr val="000000"/>
                          </a:solidFill>
                          <a:effectLst/>
                          <a:latin typeface="Arial Narrow" pitchFamily="34" charset="0"/>
                        </a:rPr>
                        <a:t>281.69%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dirty="0">
                          <a:solidFill>
                            <a:srgbClr val="000000"/>
                          </a:solidFill>
                          <a:effectLst/>
                          <a:latin typeface="Arial Narrow" pitchFamily="34" charset="0"/>
                        </a:rPr>
                        <a:t>-$0.05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-181.7%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INGRESOS FINANCIEROS Y OTROS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$75.79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$80.60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106.34%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-$4.81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-6.3%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TRANSFERENCIA CORRIENTES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47.60%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$0.01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52.4%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VENTA DE ACTIVOS FIJOS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$0.29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$0.17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58.19%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$0.12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41.8%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dirty="0">
                          <a:solidFill>
                            <a:srgbClr val="000000"/>
                          </a:solidFill>
                          <a:effectLst/>
                          <a:latin typeface="Arial Narrow" pitchFamily="34" charset="0"/>
                        </a:rPr>
                        <a:t>REC. INVERSIONES FINANCIERAS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$52.13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$51.09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97.99%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$1.05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2.0%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ENDEUDAMIENTO PUBLICO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$20.66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$20.15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97.53%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$0.51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2.5%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SALDOS DE AÑOS ANTERIORES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$8.88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$0.00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0.00%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$8.88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s-SV" sz="1100" b="0" i="0" u="none" strike="noStrike" dirty="0">
                          <a:solidFill>
                            <a:srgbClr val="000000"/>
                          </a:solidFill>
                          <a:effectLst/>
                          <a:latin typeface="Arial Narrow" pitchFamily="34" charset="0"/>
                        </a:rPr>
                        <a:t>100.0%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21350">
                <a:tc>
                  <a:txBody>
                    <a:bodyPr/>
                    <a:lstStyle/>
                    <a:p>
                      <a:pPr algn="ctr" fontAlgn="ctr"/>
                      <a:r>
                        <a:rPr lang="es-SV" sz="1100" b="1" i="0" u="none" strike="noStrike">
                          <a:solidFill>
                            <a:srgbClr val="000000"/>
                          </a:solidFill>
                          <a:effectLst/>
                          <a:latin typeface="Arial Narrow" pitchFamily="34" charset="0"/>
                        </a:rPr>
                        <a:t>TOTAL INGRESOS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$157.8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$152.09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96.38%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$5.7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SV" sz="1100" b="0" i="0" u="none" strike="noStrike" dirty="0">
                          <a:solidFill>
                            <a:srgbClr val="000000"/>
                          </a:solidFill>
                          <a:effectLst/>
                          <a:latin typeface="Arial Narrow" pitchFamily="34" charset="0"/>
                        </a:rPr>
                        <a:t>3.6%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350">
                <a:tc>
                  <a:txBody>
                    <a:bodyPr/>
                    <a:lstStyle/>
                    <a:p>
                      <a:pPr algn="ctr" fontAlgn="ctr"/>
                      <a:r>
                        <a:rPr lang="es-SV" sz="1100" b="1" i="0" u="none" strike="noStrike">
                          <a:solidFill>
                            <a:srgbClr val="000000"/>
                          </a:solidFill>
                          <a:effectLst/>
                          <a:latin typeface="Arial Narrow" pitchFamily="34" charset="0"/>
                        </a:rPr>
                        <a:t>EGRESOS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s-SV" sz="1100" b="0" i="0" u="none" strike="noStrike">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SV" sz="1100" b="0" i="0" u="none" strike="noStrike">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SV" sz="1100" b="0" i="0" u="none" strike="noStrike">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s-SV" sz="1100" b="0" i="0" u="none" strike="noStrike">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s-SV" sz="1100" b="0" i="0" u="none" strike="noStrike" dirty="0">
                          <a:solidFill>
                            <a:srgbClr val="000000"/>
                          </a:solidFill>
                          <a:effectLst/>
                          <a:latin typeface="Arial Narrow" pitchFamily="34" charset="0"/>
                        </a:rPr>
                        <a:t>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21350">
                <a:tc>
                  <a:txBody>
                    <a:bodyPr/>
                    <a:lstStyle/>
                    <a:p>
                      <a:pPr algn="l" fontAlgn="ctr"/>
                      <a:r>
                        <a:rPr lang="es-SV" sz="1100" b="1" i="0" u="none" strike="noStrike">
                          <a:solidFill>
                            <a:srgbClr val="000000"/>
                          </a:solidFill>
                          <a:effectLst/>
                          <a:latin typeface="Arial Narrow" pitchFamily="34" charset="0"/>
                        </a:rPr>
                        <a:t>REMUNERACIONES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$10.88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$10.37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95.29%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$0.51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4.7%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ADQUIS. DE BIENES Y SERVICIOS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$11.19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$7.85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70.15%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$3.34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29.8%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GASTOS FINANC, Y OTROS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$14.67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$13.85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94.40%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$0.82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5.6%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TRANSFERENCIA CORRIENTES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$8.52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$6.61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77.55%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$1.91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22.5%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INVERSIONES EN ACTIVOS FIJOS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$6.38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$1.77</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27.72%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$4.61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72.3%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INVERSIONES FINANCIERAS </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$87.33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$107.76</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123.39%</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SV" sz="1100" b="0" i="0" u="none" strike="noStrike">
                          <a:solidFill>
                            <a:srgbClr val="000000"/>
                          </a:solidFill>
                          <a:effectLst/>
                          <a:latin typeface="Arial Narrow" pitchFamily="34" charset="0"/>
                        </a:rPr>
                        <a:t>-$20.43</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s-SV" sz="1100" b="0" i="0" u="none" strike="noStrike" dirty="0">
                          <a:solidFill>
                            <a:srgbClr val="000000"/>
                          </a:solidFill>
                          <a:effectLst/>
                          <a:latin typeface="Arial Narrow" pitchFamily="34" charset="0"/>
                        </a:rPr>
                        <a:t>-23.4%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21350">
                <a:tc>
                  <a:txBody>
                    <a:bodyPr/>
                    <a:lstStyle/>
                    <a:p>
                      <a:pPr algn="l" fontAlgn="ctr"/>
                      <a:r>
                        <a:rPr lang="es-SV" sz="1100" b="1" i="0" u="none" strike="noStrike">
                          <a:solidFill>
                            <a:srgbClr val="000000"/>
                          </a:solidFill>
                          <a:effectLst/>
                          <a:latin typeface="Arial Narrow" pitchFamily="34" charset="0"/>
                        </a:rPr>
                        <a:t>AMORTIZ. ENDEUD. PUBLICO</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$18.82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$18.11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96.25%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SV" sz="1100" b="0" i="0" u="none" strike="noStrike">
                          <a:solidFill>
                            <a:srgbClr val="000000"/>
                          </a:solidFill>
                          <a:effectLst/>
                          <a:latin typeface="Arial Narrow" pitchFamily="34" charset="0"/>
                        </a:rPr>
                        <a:t>$0.71</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s-SV" sz="1100" b="0" i="0" u="none" strike="noStrike" dirty="0">
                          <a:solidFill>
                            <a:srgbClr val="000000"/>
                          </a:solidFill>
                          <a:effectLst/>
                          <a:latin typeface="Arial Narrow" pitchFamily="34" charset="0"/>
                        </a:rPr>
                        <a:t>3.8%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21350">
                <a:tc>
                  <a:txBody>
                    <a:bodyPr/>
                    <a:lstStyle/>
                    <a:p>
                      <a:pPr algn="ctr" fontAlgn="ctr"/>
                      <a:r>
                        <a:rPr lang="es-SV" sz="1100" b="1" i="0" u="none" strike="noStrike">
                          <a:solidFill>
                            <a:srgbClr val="000000"/>
                          </a:solidFill>
                          <a:effectLst/>
                          <a:latin typeface="Arial Narrow" pitchFamily="34" charset="0"/>
                        </a:rPr>
                        <a:t>TOTAL EGRESOS</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$157.8</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$166.32</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105.40%</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100" b="1" i="0" u="none" strike="noStrike">
                          <a:solidFill>
                            <a:srgbClr val="000000"/>
                          </a:solidFill>
                          <a:effectLst/>
                          <a:latin typeface="Arial Narrow" pitchFamily="34" charset="0"/>
                        </a:rPr>
                        <a:t>-$8.5</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SV" sz="1100" b="0" i="0" u="none" strike="noStrike" dirty="0">
                          <a:solidFill>
                            <a:srgbClr val="000000"/>
                          </a:solidFill>
                          <a:effectLst/>
                          <a:latin typeface="Arial Narrow" pitchFamily="34" charset="0"/>
                        </a:rPr>
                        <a:t>-5.4%</a:t>
                      </a:r>
                    </a:p>
                  </a:txBody>
                  <a:tcPr marL="36000" marR="3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9 Rectángulo"/>
          <p:cNvSpPr/>
          <p:nvPr/>
        </p:nvSpPr>
        <p:spPr>
          <a:xfrm>
            <a:off x="827584" y="5837788"/>
            <a:ext cx="4573966" cy="261610"/>
          </a:xfrm>
          <a:prstGeom prst="rect">
            <a:avLst/>
          </a:prstGeom>
        </p:spPr>
        <p:txBody>
          <a:bodyPr wrap="square">
            <a:spAutoFit/>
          </a:bodyPr>
          <a:lstStyle/>
          <a:p>
            <a:pPr fontAlgn="ctr"/>
            <a:r>
              <a:rPr lang="es-SV" sz="1100" b="1" dirty="0" smtClean="0">
                <a:solidFill>
                  <a:srgbClr val="000000"/>
                </a:solidFill>
                <a:latin typeface="Arial Narrow" pitchFamily="34" charset="0"/>
              </a:rPr>
              <a:t>*/ Ejecución: real Junio 2014 - Abril 2015, Mayo 2015 proyectada. </a:t>
            </a:r>
            <a:endParaRPr lang="es-SV" sz="1100" b="1" dirty="0">
              <a:solidFill>
                <a:srgbClr val="000000"/>
              </a:solidFill>
              <a:latin typeface="Arial Narrow" pitchFamily="34" charset="0"/>
            </a:endParaRPr>
          </a:p>
        </p:txBody>
      </p:sp>
      <p:sp>
        <p:nvSpPr>
          <p:cNvPr id="3" name="2 Rectángulo"/>
          <p:cNvSpPr/>
          <p:nvPr/>
        </p:nvSpPr>
        <p:spPr>
          <a:xfrm>
            <a:off x="3635896" y="836712"/>
            <a:ext cx="2383025" cy="369332"/>
          </a:xfrm>
          <a:prstGeom prst="rect">
            <a:avLst/>
          </a:prstGeom>
        </p:spPr>
        <p:txBody>
          <a:bodyPr wrap="none">
            <a:spAutoFit/>
          </a:bodyPr>
          <a:lstStyle/>
          <a:p>
            <a:r>
              <a:rPr lang="es-SV" b="1" dirty="0"/>
              <a:t>En millones de dólares </a:t>
            </a:r>
          </a:p>
        </p:txBody>
      </p:sp>
    </p:spTree>
    <p:extLst>
      <p:ext uri="{BB962C8B-B14F-4D97-AF65-F5344CB8AC3E}">
        <p14:creationId xmlns:p14="http://schemas.microsoft.com/office/powerpoint/2010/main" val="980457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47</a:t>
            </a:fld>
            <a:endParaRPr lang="es-SV"/>
          </a:p>
        </p:txBody>
      </p:sp>
      <p:sp>
        <p:nvSpPr>
          <p:cNvPr id="4" name="3 Título"/>
          <p:cNvSpPr>
            <a:spLocks noGrp="1"/>
          </p:cNvSpPr>
          <p:nvPr>
            <p:ph type="title"/>
          </p:nvPr>
        </p:nvSpPr>
        <p:spPr>
          <a:xfrm>
            <a:off x="1763688" y="-17686"/>
            <a:ext cx="6192688" cy="854398"/>
          </a:xfrm>
        </p:spPr>
        <p:txBody>
          <a:bodyPr>
            <a:normAutofit fontScale="90000"/>
          </a:bodyPr>
          <a:lstStyle/>
          <a:p>
            <a:pPr marL="400050" indent="-400050" fontAlgn="ctr"/>
            <a:r>
              <a:rPr lang="es-SV" b="1" dirty="0" smtClean="0"/>
              <a:t>Proyecciones de inversión</a:t>
            </a:r>
            <a:br>
              <a:rPr lang="es-SV" b="1" dirty="0" smtClean="0"/>
            </a:br>
            <a:r>
              <a:rPr lang="es-SV" b="1" dirty="0" smtClean="0"/>
              <a:t>junio 2015- mayo 2016</a:t>
            </a:r>
            <a:endParaRPr lang="es-SV" dirty="0" smtClean="0"/>
          </a:p>
        </p:txBody>
      </p:sp>
      <p:graphicFrame>
        <p:nvGraphicFramePr>
          <p:cNvPr id="3" name="2 Tabla"/>
          <p:cNvGraphicFramePr>
            <a:graphicFrameLocks noGrp="1"/>
          </p:cNvGraphicFramePr>
          <p:nvPr>
            <p:extLst>
              <p:ext uri="{D42A27DB-BD31-4B8C-83A1-F6EECF244321}">
                <p14:modId xmlns:p14="http://schemas.microsoft.com/office/powerpoint/2010/main" val="914255348"/>
              </p:ext>
            </p:extLst>
          </p:nvPr>
        </p:nvGraphicFramePr>
        <p:xfrm>
          <a:off x="986456" y="1342472"/>
          <a:ext cx="7099647" cy="4534803"/>
        </p:xfrm>
        <a:graphic>
          <a:graphicData uri="http://schemas.openxmlformats.org/drawingml/2006/table">
            <a:tbl>
              <a:tblPr/>
              <a:tblGrid>
                <a:gridCol w="4053380"/>
                <a:gridCol w="1506306"/>
                <a:gridCol w="1539961"/>
              </a:tblGrid>
              <a:tr h="34883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SV" sz="1600" b="1" i="0" u="none" strike="noStrike" dirty="0" smtClean="0">
                          <a:solidFill>
                            <a:srgbClr val="000000"/>
                          </a:solidFill>
                          <a:effectLst/>
                          <a:latin typeface="Calibri" pitchFamily="34" charset="0"/>
                          <a:cs typeface="Calibri" pitchFamily="34" charset="0"/>
                        </a:rPr>
                        <a:t>INVERSION EN UNIDADES</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600" b="1" i="0" u="none" strike="noStrike" dirty="0">
                          <a:solidFill>
                            <a:srgbClr val="000000"/>
                          </a:solidFill>
                          <a:effectLst/>
                          <a:latin typeface="Calibri" pitchFamily="34" charset="0"/>
                          <a:cs typeface="Calibri" pitchFamily="34" charset="0"/>
                        </a:rPr>
                        <a:t>NUMERO</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s-SV" sz="1600" b="1" i="0" u="none" strike="noStrike" dirty="0">
                          <a:solidFill>
                            <a:srgbClr val="000000"/>
                          </a:solidFill>
                          <a:effectLst/>
                          <a:latin typeface="Calibri" pitchFamily="34" charset="0"/>
                          <a:cs typeface="Calibri" pitchFamily="34" charset="0"/>
                        </a:rPr>
                        <a:t>MONTO</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48831">
                <a:tc>
                  <a:txBody>
                    <a:bodyPr/>
                    <a:lstStyle/>
                    <a:p>
                      <a:pPr algn="l" fontAlgn="ctr"/>
                      <a:r>
                        <a:rPr lang="es-SV" sz="1600" b="1" i="0" u="none" strike="noStrike" dirty="0">
                          <a:solidFill>
                            <a:srgbClr val="000000"/>
                          </a:solidFill>
                          <a:effectLst/>
                          <a:latin typeface="Calibri" pitchFamily="34" charset="0"/>
                          <a:cs typeface="Calibri" pitchFamily="34" charset="0"/>
                        </a:rPr>
                        <a:t> </a:t>
                      </a:r>
                      <a:r>
                        <a:rPr lang="es-SV" sz="1600" b="1" i="0" u="none" strike="noStrike" dirty="0" smtClean="0">
                          <a:solidFill>
                            <a:srgbClr val="000000"/>
                          </a:solidFill>
                          <a:effectLst/>
                          <a:latin typeface="Calibri" pitchFamily="34" charset="0"/>
                          <a:cs typeface="Calibri" pitchFamily="34" charset="0"/>
                        </a:rPr>
                        <a:t>Vivienda </a:t>
                      </a:r>
                      <a:r>
                        <a:rPr lang="es-SV" sz="1600" b="1" i="0" u="none" strike="noStrike" dirty="0">
                          <a:solidFill>
                            <a:srgbClr val="000000"/>
                          </a:solidFill>
                          <a:effectLst/>
                          <a:latin typeface="Calibri" pitchFamily="34" charset="0"/>
                          <a:cs typeface="Calibri" pitchFamily="34" charset="0"/>
                        </a:rPr>
                        <a:t>Nueva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rgbClr val="000000"/>
                          </a:solidFill>
                          <a:effectLst/>
                          <a:latin typeface="Calibri" pitchFamily="34" charset="0"/>
                          <a:cs typeface="Calibri" pitchFamily="34" charset="0"/>
                        </a:rPr>
                        <a:t>1,874</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rgbClr val="000000"/>
                          </a:solidFill>
                          <a:effectLst/>
                          <a:latin typeface="Calibri" pitchFamily="34" charset="0"/>
                          <a:cs typeface="Calibri" pitchFamily="34" charset="0"/>
                        </a:rPr>
                        <a:t>$67.2</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400" b="0" i="0" u="none" strike="noStrike" dirty="0">
                          <a:solidFill>
                            <a:schemeClr val="tx1"/>
                          </a:solidFill>
                          <a:effectLst/>
                          <a:latin typeface="Calibri" pitchFamily="34" charset="0"/>
                          <a:cs typeface="Calibri" pitchFamily="34" charset="0"/>
                        </a:rPr>
                        <a:t>Hasta 128 Salarios Mínimos</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1,307</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$26.4</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400" b="0" i="0" u="none" strike="noStrike" dirty="0">
                          <a:solidFill>
                            <a:schemeClr val="tx1"/>
                          </a:solidFill>
                          <a:effectLst/>
                          <a:latin typeface="Calibri" pitchFamily="34" charset="0"/>
                          <a:cs typeface="Calibri" pitchFamily="34" charset="0"/>
                        </a:rPr>
                        <a:t>Mayor a 128 Salarios Mínimos</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568</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$40.9</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1" i="0" u="none" strike="noStrike" dirty="0">
                          <a:solidFill>
                            <a:schemeClr val="tx1"/>
                          </a:solidFill>
                          <a:effectLst/>
                          <a:latin typeface="Calibri" pitchFamily="34" charset="0"/>
                          <a:cs typeface="Calibri" pitchFamily="34" charset="0"/>
                        </a:rPr>
                        <a:t> </a:t>
                      </a:r>
                      <a:r>
                        <a:rPr lang="es-SV" sz="1600" b="1" i="0" u="none" strike="noStrike" dirty="0" smtClean="0">
                          <a:solidFill>
                            <a:schemeClr val="tx1"/>
                          </a:solidFill>
                          <a:effectLst/>
                          <a:latin typeface="Calibri" pitchFamily="34" charset="0"/>
                          <a:cs typeface="Calibri" pitchFamily="34" charset="0"/>
                        </a:rPr>
                        <a:t>Vivienda Usada  </a:t>
                      </a:r>
                      <a:endParaRPr lang="es-SV" sz="1600" b="1" i="0" u="none" strike="noStrike" dirty="0">
                        <a:solidFill>
                          <a:schemeClr val="tx1"/>
                        </a:solidFill>
                        <a:effectLst/>
                        <a:latin typeface="Calibri" pitchFamily="34" charset="0"/>
                        <a:cs typeface="Calibri" pitchFamily="34" charset="0"/>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a:solidFill>
                            <a:schemeClr val="tx1"/>
                          </a:solidFill>
                          <a:effectLst/>
                          <a:latin typeface="Calibri" pitchFamily="34" charset="0"/>
                          <a:cs typeface="Calibri" pitchFamily="34" charset="0"/>
                        </a:rPr>
                        <a:t>3,393</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a:solidFill>
                            <a:schemeClr val="tx1"/>
                          </a:solidFill>
                          <a:effectLst/>
                          <a:latin typeface="Calibri" pitchFamily="34" charset="0"/>
                          <a:cs typeface="Calibri" pitchFamily="34" charset="0"/>
                        </a:rPr>
                        <a:t>$54.0</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400" b="0" i="0" u="none" strike="noStrike" dirty="0">
                          <a:solidFill>
                            <a:schemeClr val="tx1"/>
                          </a:solidFill>
                          <a:effectLst/>
                          <a:latin typeface="Calibri" pitchFamily="34" charset="0"/>
                          <a:cs typeface="Calibri" pitchFamily="34" charset="0"/>
                        </a:rPr>
                        <a:t>Hasta 128 Salarios Mínimos</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3,086</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$43.8</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400" b="0" i="0" u="none" strike="noStrike" dirty="0">
                          <a:solidFill>
                            <a:schemeClr val="tx1"/>
                          </a:solidFill>
                          <a:effectLst/>
                          <a:latin typeface="Calibri" pitchFamily="34" charset="0"/>
                          <a:cs typeface="Calibri" pitchFamily="34" charset="0"/>
                        </a:rPr>
                        <a:t>Mayor a 128 Salarios Mínimos</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a:solidFill>
                            <a:schemeClr val="tx1"/>
                          </a:solidFill>
                          <a:effectLst/>
                          <a:latin typeface="Calibri" pitchFamily="34" charset="0"/>
                          <a:cs typeface="Calibri" pitchFamily="34" charset="0"/>
                        </a:rPr>
                        <a:t>307</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SV" sz="1400" b="0" i="0" u="none" strike="noStrike" dirty="0">
                          <a:solidFill>
                            <a:schemeClr val="tx1"/>
                          </a:solidFill>
                          <a:effectLst/>
                          <a:latin typeface="Calibri" pitchFamily="34" charset="0"/>
                          <a:cs typeface="Calibri" pitchFamily="34" charset="0"/>
                        </a:rPr>
                        <a:t>$10.2</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1" i="0" u="none" strike="noStrike">
                          <a:solidFill>
                            <a:schemeClr val="tx1"/>
                          </a:solidFill>
                          <a:effectLst/>
                          <a:latin typeface="Calibri" pitchFamily="34" charset="0"/>
                          <a:cs typeface="Calibri" pitchFamily="34" charset="0"/>
                        </a:rPr>
                        <a:t> Otras Líneas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chemeClr val="tx1"/>
                          </a:solidFill>
                          <a:effectLst/>
                          <a:latin typeface="Calibri" pitchFamily="34" charset="0"/>
                          <a:cs typeface="Calibri" pitchFamily="34" charset="0"/>
                        </a:rPr>
                        <a:t>286</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chemeClr val="tx1"/>
                          </a:solidFill>
                          <a:effectLst/>
                          <a:latin typeface="Calibri" pitchFamily="34" charset="0"/>
                          <a:cs typeface="Calibri" pitchFamily="34" charset="0"/>
                        </a:rPr>
                        <a:t>$2.1</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1" i="0" u="none" strike="noStrike" dirty="0">
                          <a:solidFill>
                            <a:schemeClr val="tx1"/>
                          </a:solidFill>
                          <a:effectLst/>
                          <a:latin typeface="Calibri" pitchFamily="34" charset="0"/>
                          <a:cs typeface="Calibri" pitchFamily="34" charset="0"/>
                        </a:rPr>
                        <a:t> SUB TOTAL CON DESEMBOLSO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chemeClr val="tx1"/>
                          </a:solidFill>
                          <a:effectLst/>
                          <a:latin typeface="Calibri" pitchFamily="34" charset="0"/>
                          <a:cs typeface="Calibri" pitchFamily="34" charset="0"/>
                        </a:rPr>
                        <a:t>5,553</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chemeClr val="tx1"/>
                          </a:solidFill>
                          <a:effectLst/>
                          <a:latin typeface="Calibri" pitchFamily="34" charset="0"/>
                          <a:cs typeface="Calibri" pitchFamily="34" charset="0"/>
                        </a:rPr>
                        <a:t>$123.4</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0" i="0" u="none" strike="noStrike" dirty="0">
                          <a:solidFill>
                            <a:schemeClr val="tx1"/>
                          </a:solidFill>
                          <a:effectLst/>
                          <a:latin typeface="Calibri" pitchFamily="34" charset="0"/>
                          <a:cs typeface="Calibri" pitchFamily="34" charset="0"/>
                        </a:rPr>
                        <a:t> Activos Extraordinarios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0" i="0" u="none" strike="noStrike">
                          <a:solidFill>
                            <a:schemeClr val="tx1"/>
                          </a:solidFill>
                          <a:effectLst/>
                          <a:latin typeface="Calibri" pitchFamily="34" charset="0"/>
                          <a:cs typeface="Calibri" pitchFamily="34" charset="0"/>
                        </a:rPr>
                        <a:t>1,061</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0" i="0" u="none" strike="noStrike" dirty="0">
                          <a:solidFill>
                            <a:schemeClr val="tx1"/>
                          </a:solidFill>
                          <a:effectLst/>
                          <a:latin typeface="Calibri" pitchFamily="34" charset="0"/>
                          <a:cs typeface="Calibri" pitchFamily="34" charset="0"/>
                        </a:rPr>
                        <a:t>$7.5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0" i="0" u="none" strike="noStrike" dirty="0">
                          <a:solidFill>
                            <a:schemeClr val="tx1"/>
                          </a:solidFill>
                          <a:effectLst/>
                          <a:latin typeface="Calibri" pitchFamily="34" charset="0"/>
                          <a:cs typeface="Calibri" pitchFamily="34" charset="0"/>
                        </a:rPr>
                        <a:t> Refinanciamientos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0" i="0" u="none" strike="noStrike" dirty="0">
                          <a:solidFill>
                            <a:schemeClr val="tx1"/>
                          </a:solidFill>
                          <a:effectLst/>
                          <a:latin typeface="Calibri" pitchFamily="34" charset="0"/>
                          <a:cs typeface="Calibri" pitchFamily="34" charset="0"/>
                        </a:rPr>
                        <a:t>111</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0" i="0" u="none" strike="noStrike" dirty="0">
                          <a:solidFill>
                            <a:schemeClr val="tx1"/>
                          </a:solidFill>
                          <a:effectLst/>
                          <a:latin typeface="Calibri" pitchFamily="34" charset="0"/>
                          <a:cs typeface="Calibri" pitchFamily="34" charset="0"/>
                        </a:rPr>
                        <a:t>$1.0</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l" fontAlgn="ctr"/>
                      <a:r>
                        <a:rPr lang="es-SV" sz="1600" b="1" i="0" u="none" strike="noStrike" dirty="0">
                          <a:solidFill>
                            <a:schemeClr val="tx1"/>
                          </a:solidFill>
                          <a:effectLst/>
                          <a:latin typeface="Calibri" pitchFamily="34" charset="0"/>
                          <a:cs typeface="Calibri" pitchFamily="34" charset="0"/>
                        </a:rPr>
                        <a:t> SUB TOTAL SIN DESEMBOLSO </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a:solidFill>
                            <a:schemeClr val="tx1"/>
                          </a:solidFill>
                          <a:effectLst/>
                          <a:latin typeface="Calibri" pitchFamily="34" charset="0"/>
                          <a:cs typeface="Calibri" pitchFamily="34" charset="0"/>
                        </a:rPr>
                        <a:t>1,172</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SV" sz="1600" b="1" i="0" u="none" strike="noStrike" dirty="0">
                          <a:solidFill>
                            <a:schemeClr val="tx1"/>
                          </a:solidFill>
                          <a:effectLst/>
                          <a:latin typeface="Calibri" pitchFamily="34" charset="0"/>
                          <a:cs typeface="Calibri" pitchFamily="34" charset="0"/>
                        </a:rPr>
                        <a:t>$8.5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31">
                <a:tc>
                  <a:txBody>
                    <a:bodyPr/>
                    <a:lstStyle/>
                    <a:p>
                      <a:pPr algn="ctr" fontAlgn="b"/>
                      <a:r>
                        <a:rPr lang="es-SV" sz="1600" b="1" i="0" u="none" strike="noStrike" dirty="0">
                          <a:solidFill>
                            <a:schemeClr val="tx1"/>
                          </a:solidFill>
                          <a:effectLst/>
                          <a:latin typeface="Calibri" pitchFamily="34" charset="0"/>
                          <a:cs typeface="Calibri" pitchFamily="34" charset="0"/>
                        </a:rPr>
                        <a:t>TOTAL</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s-SV" sz="1600" b="1" i="0" u="none" strike="noStrike" dirty="0">
                          <a:solidFill>
                            <a:schemeClr val="tx1"/>
                          </a:solidFill>
                          <a:effectLst/>
                          <a:latin typeface="Calibri" pitchFamily="34" charset="0"/>
                          <a:cs typeface="Calibri" pitchFamily="34" charset="0"/>
                        </a:rPr>
                        <a:t>6,725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es-SV" sz="1600" b="1" i="0" u="none" strike="noStrike" dirty="0">
                          <a:solidFill>
                            <a:schemeClr val="tx1"/>
                          </a:solidFill>
                          <a:effectLst/>
                          <a:latin typeface="Calibri" pitchFamily="34" charset="0"/>
                          <a:cs typeface="Calibri" pitchFamily="34" charset="0"/>
                        </a:rPr>
                        <a:t>$131.9</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1770957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48</a:t>
            </a:fld>
            <a:endParaRPr lang="es-SV"/>
          </a:p>
        </p:txBody>
      </p:sp>
      <p:pic>
        <p:nvPicPr>
          <p:cNvPr id="4" name="21 Imagen"/>
          <p:cNvPicPr>
            <a:picLocks noChangeAspect="1"/>
          </p:cNvPicPr>
          <p:nvPr/>
        </p:nvPicPr>
        <p:blipFill>
          <a:blip r:embed="rId2" cstate="print">
            <a:extLst>
              <a:ext uri="{28A0092B-C50C-407E-A947-70E740481C1C}">
                <a14:useLocalDpi xmlns:a14="http://schemas.microsoft.com/office/drawing/2010/main" val="0"/>
              </a:ext>
            </a:extLst>
          </a:blip>
          <a:srcRect l="15768" t="24850" r="14772" b="26289"/>
          <a:stretch>
            <a:fillRect/>
          </a:stretch>
        </p:blipFill>
        <p:spPr bwMode="auto">
          <a:xfrm>
            <a:off x="3332098" y="3278162"/>
            <a:ext cx="2479752"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616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3C4D9F3-FC74-4149-9C9C-C039E71FC534}" type="slidenum">
              <a:rPr lang="es-SV" smtClean="0"/>
              <a:t>5</a:t>
            </a:fld>
            <a:endParaRPr lang="es-SV" dirty="0"/>
          </a:p>
        </p:txBody>
      </p:sp>
      <p:sp>
        <p:nvSpPr>
          <p:cNvPr id="6" name="5 Título"/>
          <p:cNvSpPr>
            <a:spLocks noGrp="1"/>
          </p:cNvSpPr>
          <p:nvPr>
            <p:ph type="title"/>
          </p:nvPr>
        </p:nvSpPr>
        <p:spPr>
          <a:xfrm>
            <a:off x="1758519" y="0"/>
            <a:ext cx="6192688" cy="1143000"/>
          </a:xfrm>
        </p:spPr>
        <p:txBody>
          <a:bodyPr anchor="t">
            <a:noAutofit/>
          </a:bodyPr>
          <a:lstStyle/>
          <a:p>
            <a:pPr marL="355600" indent="-355600" algn="l"/>
            <a:r>
              <a:rPr lang="es-SV" sz="2800" b="1" dirty="0" smtClean="0"/>
              <a:t>2. ALINEACIÓN PEI 2015-2019 CON EL PLAN QUINQUENAL DE DESARROLLO</a:t>
            </a:r>
            <a:endParaRPr lang="es-SV" sz="2800" b="1" dirty="0"/>
          </a:p>
        </p:txBody>
      </p:sp>
      <p:grpSp>
        <p:nvGrpSpPr>
          <p:cNvPr id="27" name="26 Grupo"/>
          <p:cNvGrpSpPr/>
          <p:nvPr/>
        </p:nvGrpSpPr>
        <p:grpSpPr>
          <a:xfrm>
            <a:off x="2843808" y="5953630"/>
            <a:ext cx="3283067" cy="787738"/>
            <a:chOff x="2843808" y="5905535"/>
            <a:chExt cx="3283067" cy="787738"/>
          </a:xfrm>
        </p:grpSpPr>
        <p:sp>
          <p:nvSpPr>
            <p:cNvPr id="19" name="18 Forma libre"/>
            <p:cNvSpPr/>
            <p:nvPr/>
          </p:nvSpPr>
          <p:spPr>
            <a:xfrm>
              <a:off x="2843808" y="5905535"/>
              <a:ext cx="3283067" cy="787738"/>
            </a:xfrm>
            <a:custGeom>
              <a:avLst/>
              <a:gdLst>
                <a:gd name="connsiteX0" fmla="*/ 0 w 2937934"/>
                <a:gd name="connsiteY0" fmla="*/ 131292 h 787738"/>
                <a:gd name="connsiteX1" fmla="*/ 131292 w 2937934"/>
                <a:gd name="connsiteY1" fmla="*/ 0 h 787738"/>
                <a:gd name="connsiteX2" fmla="*/ 2806642 w 2937934"/>
                <a:gd name="connsiteY2" fmla="*/ 0 h 787738"/>
                <a:gd name="connsiteX3" fmla="*/ 2937934 w 2937934"/>
                <a:gd name="connsiteY3" fmla="*/ 131292 h 787738"/>
                <a:gd name="connsiteX4" fmla="*/ 2937934 w 2937934"/>
                <a:gd name="connsiteY4" fmla="*/ 656446 h 787738"/>
                <a:gd name="connsiteX5" fmla="*/ 2806642 w 2937934"/>
                <a:gd name="connsiteY5" fmla="*/ 787738 h 787738"/>
                <a:gd name="connsiteX6" fmla="*/ 131292 w 2937934"/>
                <a:gd name="connsiteY6" fmla="*/ 787738 h 787738"/>
                <a:gd name="connsiteX7" fmla="*/ 0 w 2937934"/>
                <a:gd name="connsiteY7" fmla="*/ 656446 h 787738"/>
                <a:gd name="connsiteX8" fmla="*/ 0 w 2937934"/>
                <a:gd name="connsiteY8" fmla="*/ 131292 h 7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934" h="787738">
                  <a:moveTo>
                    <a:pt x="0" y="131292"/>
                  </a:moveTo>
                  <a:cubicBezTo>
                    <a:pt x="0" y="58781"/>
                    <a:pt x="58781" y="0"/>
                    <a:pt x="131292" y="0"/>
                  </a:cubicBezTo>
                  <a:lnTo>
                    <a:pt x="2806642" y="0"/>
                  </a:lnTo>
                  <a:cubicBezTo>
                    <a:pt x="2879153" y="0"/>
                    <a:pt x="2937934" y="58781"/>
                    <a:pt x="2937934" y="131292"/>
                  </a:cubicBezTo>
                  <a:lnTo>
                    <a:pt x="2937934" y="656446"/>
                  </a:lnTo>
                  <a:cubicBezTo>
                    <a:pt x="2937934" y="728957"/>
                    <a:pt x="2879153" y="787738"/>
                    <a:pt x="2806642" y="787738"/>
                  </a:cubicBezTo>
                  <a:lnTo>
                    <a:pt x="131292" y="787738"/>
                  </a:lnTo>
                  <a:cubicBezTo>
                    <a:pt x="58781" y="787738"/>
                    <a:pt x="0" y="728957"/>
                    <a:pt x="0" y="656446"/>
                  </a:cubicBezTo>
                  <a:lnTo>
                    <a:pt x="0" y="13129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shade val="50000"/>
                <a:hueOff val="0"/>
                <a:satOff val="0"/>
                <a:lumOff val="0"/>
                <a:alphaOff val="0"/>
              </a:schemeClr>
            </a:fillRef>
            <a:effectRef idx="2">
              <a:schemeClr val="accent1">
                <a:shade val="50000"/>
                <a:hueOff val="0"/>
                <a:satOff val="0"/>
                <a:lumOff val="0"/>
                <a:alphaOff val="0"/>
              </a:schemeClr>
            </a:effectRef>
            <a:fontRef idx="minor">
              <a:schemeClr val="lt1"/>
            </a:fontRef>
          </p:style>
          <p:txBody>
            <a:bodyPr spcFirstLastPara="0" vert="horz" wrap="square" lIns="660317" tIns="114654" rIns="114654" bIns="114654" numCol="1" spcCol="1270" anchor="ctr" anchorCtr="0">
              <a:noAutofit/>
            </a:bodyPr>
            <a:lstStyle/>
            <a:p>
              <a:pPr lvl="0" algn="ctr" defTabSz="889000">
                <a:lnSpc>
                  <a:spcPct val="90000"/>
                </a:lnSpc>
                <a:spcBef>
                  <a:spcPct val="0"/>
                </a:spcBef>
                <a:spcAft>
                  <a:spcPct val="35000"/>
                </a:spcAft>
              </a:pPr>
              <a:r>
                <a:rPr lang="es-SV" sz="2000" b="1" kern="1200" dirty="0" smtClean="0">
                  <a:effectLst>
                    <a:outerShdw blurRad="38100" dist="38100" dir="2700000" algn="tl">
                      <a:srgbClr val="000000">
                        <a:alpha val="43137"/>
                      </a:srgbClr>
                    </a:outerShdw>
                  </a:effectLst>
                  <a:latin typeface="+mn-lt"/>
                </a:rPr>
                <a:t>PLAN ESTRATEGICO 2015-2019 DEL FSV</a:t>
              </a:r>
              <a:endParaRPr lang="es-SV" sz="2000" b="1" kern="1200" dirty="0">
                <a:effectLst>
                  <a:outerShdw blurRad="38100" dist="38100" dir="2700000" algn="tl">
                    <a:srgbClr val="000000">
                      <a:alpha val="43137"/>
                    </a:srgbClr>
                  </a:outerShdw>
                </a:effectLst>
                <a:latin typeface="+mn-lt"/>
              </a:endParaRPr>
            </a:p>
          </p:txBody>
        </p:sp>
        <p:pic>
          <p:nvPicPr>
            <p:cNvPr id="23" name="22 Imagen"/>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942207" y="5992036"/>
              <a:ext cx="785949" cy="614736"/>
            </a:xfrm>
            <a:prstGeom prst="rect">
              <a:avLst/>
            </a:prstGeom>
          </p:spPr>
        </p:pic>
      </p:grpSp>
      <p:grpSp>
        <p:nvGrpSpPr>
          <p:cNvPr id="28" name="27 Grupo"/>
          <p:cNvGrpSpPr/>
          <p:nvPr/>
        </p:nvGrpSpPr>
        <p:grpSpPr>
          <a:xfrm>
            <a:off x="2498987" y="1061728"/>
            <a:ext cx="4133195" cy="787738"/>
            <a:chOff x="2368355" y="1148816"/>
            <a:chExt cx="4133195" cy="787738"/>
          </a:xfrm>
        </p:grpSpPr>
        <p:sp>
          <p:nvSpPr>
            <p:cNvPr id="22" name="21 Forma libre"/>
            <p:cNvSpPr/>
            <p:nvPr/>
          </p:nvSpPr>
          <p:spPr>
            <a:xfrm>
              <a:off x="2368355" y="1148816"/>
              <a:ext cx="4133195" cy="787738"/>
            </a:xfrm>
            <a:custGeom>
              <a:avLst/>
              <a:gdLst>
                <a:gd name="connsiteX0" fmla="*/ 0 w 2937934"/>
                <a:gd name="connsiteY0" fmla="*/ 131292 h 787738"/>
                <a:gd name="connsiteX1" fmla="*/ 131292 w 2937934"/>
                <a:gd name="connsiteY1" fmla="*/ 0 h 787738"/>
                <a:gd name="connsiteX2" fmla="*/ 2806642 w 2937934"/>
                <a:gd name="connsiteY2" fmla="*/ 0 h 787738"/>
                <a:gd name="connsiteX3" fmla="*/ 2937934 w 2937934"/>
                <a:gd name="connsiteY3" fmla="*/ 131292 h 787738"/>
                <a:gd name="connsiteX4" fmla="*/ 2937934 w 2937934"/>
                <a:gd name="connsiteY4" fmla="*/ 656446 h 787738"/>
                <a:gd name="connsiteX5" fmla="*/ 2806642 w 2937934"/>
                <a:gd name="connsiteY5" fmla="*/ 787738 h 787738"/>
                <a:gd name="connsiteX6" fmla="*/ 131292 w 2937934"/>
                <a:gd name="connsiteY6" fmla="*/ 787738 h 787738"/>
                <a:gd name="connsiteX7" fmla="*/ 0 w 2937934"/>
                <a:gd name="connsiteY7" fmla="*/ 656446 h 787738"/>
                <a:gd name="connsiteX8" fmla="*/ 0 w 2937934"/>
                <a:gd name="connsiteY8" fmla="*/ 131292 h 7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934" h="787738">
                  <a:moveTo>
                    <a:pt x="0" y="131292"/>
                  </a:moveTo>
                  <a:cubicBezTo>
                    <a:pt x="0" y="58781"/>
                    <a:pt x="58781" y="0"/>
                    <a:pt x="131292" y="0"/>
                  </a:cubicBezTo>
                  <a:lnTo>
                    <a:pt x="2806642" y="0"/>
                  </a:lnTo>
                  <a:cubicBezTo>
                    <a:pt x="2879153" y="0"/>
                    <a:pt x="2937934" y="58781"/>
                    <a:pt x="2937934" y="131292"/>
                  </a:cubicBezTo>
                  <a:lnTo>
                    <a:pt x="2937934" y="656446"/>
                  </a:lnTo>
                  <a:cubicBezTo>
                    <a:pt x="2937934" y="728957"/>
                    <a:pt x="2879153" y="787738"/>
                    <a:pt x="2806642" y="787738"/>
                  </a:cubicBezTo>
                  <a:lnTo>
                    <a:pt x="131292" y="787738"/>
                  </a:lnTo>
                  <a:cubicBezTo>
                    <a:pt x="58781" y="787738"/>
                    <a:pt x="0" y="728957"/>
                    <a:pt x="0" y="656446"/>
                  </a:cubicBezTo>
                  <a:lnTo>
                    <a:pt x="0" y="131292"/>
                  </a:lnTo>
                  <a:close/>
                </a:path>
              </a:pathLst>
            </a:custGeom>
            <a:solidFill>
              <a:srgbClr val="085492"/>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240958"/>
                <a:satOff val="-5040"/>
                <a:lumOff val="28042"/>
                <a:alphaOff val="0"/>
              </a:schemeClr>
            </a:effectRef>
            <a:fontRef idx="minor">
              <a:schemeClr val="lt1"/>
            </a:fontRef>
          </p:style>
          <p:txBody>
            <a:bodyPr spcFirstLastPara="0" vert="horz" wrap="square" lIns="660317" tIns="91794" rIns="91794" bIns="91794" numCol="1" spcCol="1270" anchor="ctr" anchorCtr="0">
              <a:noAutofit/>
            </a:bodyPr>
            <a:lstStyle/>
            <a:p>
              <a:pPr marL="355600" lvl="0" indent="449263" defTabSz="622300">
                <a:spcBef>
                  <a:spcPct val="0"/>
                </a:spcBef>
              </a:pPr>
              <a:r>
                <a:rPr lang="es-SV" sz="2000" b="1" dirty="0" smtClean="0">
                  <a:effectLst>
                    <a:outerShdw blurRad="38100" dist="38100" dir="2700000" algn="tl">
                      <a:srgbClr val="000000">
                        <a:alpha val="43137"/>
                      </a:srgbClr>
                    </a:outerShdw>
                  </a:effectLst>
                </a:rPr>
                <a:t>PQD</a:t>
              </a:r>
            </a:p>
            <a:p>
              <a:pPr marL="273050" lvl="0" defTabSz="622300">
                <a:lnSpc>
                  <a:spcPct val="90000"/>
                </a:lnSpc>
                <a:spcBef>
                  <a:spcPct val="0"/>
                </a:spcBef>
                <a:spcAft>
                  <a:spcPct val="35000"/>
                </a:spcAft>
              </a:pPr>
              <a:r>
                <a:rPr lang="es-SV" sz="1600" b="1" dirty="0" smtClean="0">
                  <a:effectLst>
                    <a:outerShdw blurRad="38100" dist="38100" dir="2700000" algn="tl">
                      <a:srgbClr val="000000">
                        <a:alpha val="43137"/>
                      </a:srgbClr>
                    </a:outerShdw>
                  </a:effectLst>
                </a:rPr>
                <a:t>El </a:t>
              </a:r>
              <a:r>
                <a:rPr lang="es-SV" sz="1600" b="1" dirty="0">
                  <a:effectLst>
                    <a:outerShdw blurRad="38100" dist="38100" dir="2700000" algn="tl">
                      <a:srgbClr val="000000">
                        <a:alpha val="43137"/>
                      </a:srgbClr>
                    </a:outerShdw>
                  </a:effectLst>
                </a:rPr>
                <a:t>Salvador, Productivo </a:t>
              </a:r>
              <a:r>
                <a:rPr lang="es-SV" sz="1600" b="1" dirty="0" smtClean="0">
                  <a:effectLst>
                    <a:outerShdw blurRad="38100" dist="38100" dir="2700000" algn="tl">
                      <a:srgbClr val="000000">
                        <a:alpha val="43137"/>
                      </a:srgbClr>
                    </a:outerShdw>
                  </a:effectLst>
                </a:rPr>
                <a:t/>
              </a:r>
              <a:br>
                <a:rPr lang="es-SV" sz="1600" b="1" dirty="0" smtClean="0">
                  <a:effectLst>
                    <a:outerShdw blurRad="38100" dist="38100" dir="2700000" algn="tl">
                      <a:srgbClr val="000000">
                        <a:alpha val="43137"/>
                      </a:srgbClr>
                    </a:outerShdw>
                  </a:effectLst>
                </a:rPr>
              </a:br>
              <a:r>
                <a:rPr lang="es-SV" sz="1600" b="1" dirty="0" smtClean="0">
                  <a:effectLst>
                    <a:outerShdw blurRad="38100" dist="38100" dir="2700000" algn="tl">
                      <a:srgbClr val="000000">
                        <a:alpha val="43137"/>
                      </a:srgbClr>
                    </a:outerShdw>
                  </a:effectLst>
                </a:rPr>
                <a:t>Educado </a:t>
              </a:r>
              <a:r>
                <a:rPr lang="es-SV" sz="1600" b="1" dirty="0">
                  <a:effectLst>
                    <a:outerShdw blurRad="38100" dist="38100" dir="2700000" algn="tl">
                      <a:srgbClr val="000000">
                        <a:alpha val="43137"/>
                      </a:srgbClr>
                    </a:outerShdw>
                  </a:effectLst>
                </a:rPr>
                <a:t>y Seguro</a:t>
              </a:r>
            </a:p>
          </p:txBody>
        </p:sp>
        <p:sp>
          <p:nvSpPr>
            <p:cNvPr id="24" name="23 Elipse"/>
            <p:cNvSpPr/>
            <p:nvPr/>
          </p:nvSpPr>
          <p:spPr>
            <a:xfrm>
              <a:off x="2467759" y="1148816"/>
              <a:ext cx="756000" cy="756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25" name="2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079" y="1152243"/>
              <a:ext cx="1153471" cy="784311"/>
            </a:xfrm>
            <a:prstGeom prst="rect">
              <a:avLst/>
            </a:prstGeom>
          </p:spPr>
        </p:pic>
      </p:grpSp>
      <p:graphicFrame>
        <p:nvGraphicFramePr>
          <p:cNvPr id="26" name="25 Tabla"/>
          <p:cNvGraphicFramePr>
            <a:graphicFrameLocks noGrp="1"/>
          </p:cNvGraphicFramePr>
          <p:nvPr>
            <p:extLst>
              <p:ext uri="{D42A27DB-BD31-4B8C-83A1-F6EECF244321}">
                <p14:modId xmlns:p14="http://schemas.microsoft.com/office/powerpoint/2010/main" val="3837704705"/>
              </p:ext>
            </p:extLst>
          </p:nvPr>
        </p:nvGraphicFramePr>
        <p:xfrm>
          <a:off x="179512" y="2348879"/>
          <a:ext cx="8856984" cy="3168353"/>
        </p:xfrm>
        <a:graphic>
          <a:graphicData uri="http://schemas.openxmlformats.org/drawingml/2006/table">
            <a:tbl>
              <a:tblPr firstRow="1" firstCol="1" bandRow="1"/>
              <a:tblGrid>
                <a:gridCol w="1152128"/>
                <a:gridCol w="2880320"/>
                <a:gridCol w="4824536"/>
              </a:tblGrid>
              <a:tr h="254654">
                <a:tc>
                  <a:txBody>
                    <a:bodyPr/>
                    <a:lstStyle/>
                    <a:p>
                      <a:pPr algn="ctr">
                        <a:lnSpc>
                          <a:spcPct val="115000"/>
                        </a:lnSpc>
                        <a:spcAft>
                          <a:spcPts val="0"/>
                        </a:spcAft>
                      </a:pPr>
                      <a:r>
                        <a:rPr lang="es-SV" sz="1400" b="1" kern="1400" dirty="0">
                          <a:effectLst/>
                          <a:latin typeface="Calibri" pitchFamily="34" charset="0"/>
                          <a:ea typeface="Times New Roman"/>
                          <a:cs typeface="Calibri" pitchFamily="34" charset="0"/>
                        </a:rPr>
                        <a:t>OBJETIVO</a:t>
                      </a:r>
                      <a:endParaRPr lang="es-SV" sz="1400" kern="14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kern="1400" dirty="0">
                          <a:effectLst/>
                          <a:latin typeface="Calibri" pitchFamily="34" charset="0"/>
                          <a:ea typeface="Times New Roman"/>
                          <a:cs typeface="Calibri" pitchFamily="34" charset="0"/>
                        </a:rPr>
                        <a:t>ESTRATEGIA</a:t>
                      </a:r>
                      <a:endParaRPr lang="es-SV" sz="1400" kern="14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kern="1400" dirty="0">
                          <a:effectLst/>
                          <a:latin typeface="Calibri" pitchFamily="34" charset="0"/>
                          <a:ea typeface="Times New Roman"/>
                          <a:cs typeface="Calibri" pitchFamily="34" charset="0"/>
                        </a:rPr>
                        <a:t>LÍNEAS DE ACCIÓN</a:t>
                      </a:r>
                      <a:endParaRPr lang="es-SV" sz="1400" kern="14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r>
              <a:tr h="625254">
                <a:tc rowSpan="6">
                  <a:txBody>
                    <a:bodyPr/>
                    <a:lstStyle/>
                    <a:p>
                      <a:pPr algn="l">
                        <a:lnSpc>
                          <a:spcPct val="115000"/>
                        </a:lnSpc>
                        <a:spcAft>
                          <a:spcPts val="0"/>
                        </a:spcAft>
                      </a:pPr>
                      <a:r>
                        <a:rPr lang="es-SV" sz="1100" kern="1400" dirty="0">
                          <a:effectLst/>
                          <a:latin typeface="Calibri" pitchFamily="34" charset="0"/>
                          <a:ea typeface="Times New Roman"/>
                          <a:cs typeface="Calibri" pitchFamily="34" charset="0"/>
                        </a:rPr>
                        <a:t> </a:t>
                      </a:r>
                      <a:r>
                        <a:rPr lang="es-SV" sz="1100" b="1" kern="1400" dirty="0">
                          <a:effectLst/>
                          <a:latin typeface="Calibri" pitchFamily="34" charset="0"/>
                          <a:ea typeface="Times New Roman"/>
                          <a:cs typeface="Calibri" pitchFamily="34" charset="0"/>
                        </a:rPr>
                        <a:t>O.6. Asegurar progresivamente a la población el acceso y disfrute de vivienda y hábitat adecuados</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15000"/>
                        </a:lnSpc>
                        <a:spcAft>
                          <a:spcPts val="0"/>
                        </a:spcAft>
                      </a:pPr>
                      <a:r>
                        <a:rPr lang="es-SV" sz="1100" kern="1400" dirty="0" smtClean="0">
                          <a:effectLst/>
                          <a:latin typeface="Calibri" pitchFamily="34" charset="0"/>
                          <a:ea typeface="Times New Roman"/>
                          <a:cs typeface="Calibri" pitchFamily="34" charset="0"/>
                        </a:rPr>
                        <a:t>E.6.1</a:t>
                      </a:r>
                      <a:r>
                        <a:rPr lang="es-SV" sz="1100" kern="1400" dirty="0">
                          <a:effectLst/>
                          <a:latin typeface="Calibri" pitchFamily="34" charset="0"/>
                          <a:ea typeface="Times New Roman"/>
                          <a:cs typeface="Calibri" pitchFamily="34" charset="0"/>
                        </a:rPr>
                        <a:t>. Mejoramiento y ampliación de los mecanismos financieros de producción y acceso a vivienda, suelo urbanizable y hábitat adecuado, acorde con las capacidades de la familia con énfasis en grupos prioritarios y en quienes viven en condición de pobreza.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ES" sz="1100" kern="1400" dirty="0">
                          <a:effectLst/>
                          <a:latin typeface="Calibri" pitchFamily="34" charset="0"/>
                          <a:ea typeface="Times New Roman"/>
                          <a:cs typeface="Calibri" pitchFamily="34" charset="0"/>
                        </a:rPr>
                        <a:t>L.6.1.1. Fortalecer la capacidad de financiamiento y ejecución de las instituciones públicas y autónomas del sector vivienda, lo cual incluye establecer de manera concertada, mecanismos de aporte solidario y otras fuentes de fondeo.</a:t>
                      </a:r>
                      <a:endParaRPr lang="es-SV" sz="11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7717">
                <a:tc vMerge="1">
                  <a:txBody>
                    <a:bodyPr/>
                    <a:lstStyle/>
                    <a:p>
                      <a:endParaRPr lang="es-SV"/>
                    </a:p>
                  </a:txBody>
                  <a:tcPr/>
                </a:tc>
                <a:tc vMerge="1">
                  <a:txBody>
                    <a:bodyPr/>
                    <a:lstStyle/>
                    <a:p>
                      <a:endParaRPr lang="es-SV"/>
                    </a:p>
                  </a:txBody>
                  <a:tcPr/>
                </a:tc>
                <a:tc>
                  <a:txBody>
                    <a:bodyPr/>
                    <a:lstStyle/>
                    <a:p>
                      <a:pPr algn="just">
                        <a:lnSpc>
                          <a:spcPct val="115000"/>
                        </a:lnSpc>
                        <a:spcAft>
                          <a:spcPts val="0"/>
                        </a:spcAft>
                      </a:pPr>
                      <a:r>
                        <a:rPr lang="es-ES" sz="1100" kern="1400" dirty="0">
                          <a:effectLst/>
                          <a:latin typeface="Calibri" pitchFamily="34" charset="0"/>
                          <a:ea typeface="Times New Roman"/>
                          <a:cs typeface="Calibri" pitchFamily="34" charset="0"/>
                        </a:rPr>
                        <a:t>L.6.1.2. Adecuar las condiciones de acceso al crédito y apoyo —a través de subsidios a la vivienda, la tierra y el hábitat adecuado— con énfasis en mujeres y personas adultas mayores jefas de hogar.</a:t>
                      </a:r>
                      <a:endParaRPr lang="es-SV" sz="11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5254">
                <a:tc vMerge="1">
                  <a:txBody>
                    <a:bodyPr/>
                    <a:lstStyle/>
                    <a:p>
                      <a:endParaRPr lang="es-SV"/>
                    </a:p>
                  </a:txBody>
                  <a:tcPr/>
                </a:tc>
                <a:tc>
                  <a:txBody>
                    <a:bodyPr/>
                    <a:lstStyle/>
                    <a:p>
                      <a:pPr algn="just">
                        <a:lnSpc>
                          <a:spcPct val="115000"/>
                        </a:lnSpc>
                        <a:spcAft>
                          <a:spcPts val="0"/>
                        </a:spcAft>
                      </a:pPr>
                      <a:r>
                        <a:rPr lang="es-ES" sz="1100" kern="1400" dirty="0">
                          <a:effectLst/>
                          <a:latin typeface="Calibri" pitchFamily="34" charset="0"/>
                          <a:ea typeface="Times New Roman"/>
                          <a:cs typeface="Calibri" pitchFamily="34" charset="0"/>
                        </a:rPr>
                        <a:t>E.6.2. Reducción de las brechas de calidad de vivienda y hábitat que existen entre el área urbana y rural, así como a nivel territorial</a:t>
                      </a:r>
                      <a:endParaRPr lang="es-SV" sz="11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ES" sz="1100" kern="1400" dirty="0">
                          <a:effectLst/>
                          <a:latin typeface="Calibri" pitchFamily="34" charset="0"/>
                          <a:ea typeface="Times New Roman"/>
                          <a:cs typeface="Calibri" pitchFamily="34" charset="0"/>
                        </a:rPr>
                        <a:t>L.6.2.3. Reducir el déficit cualitativo de vivienda</a:t>
                      </a:r>
                      <a:endParaRPr lang="es-SV" sz="1100" dirty="0">
                        <a:effectLst/>
                        <a:latin typeface="Calibri" pitchFamily="34" charset="0"/>
                        <a:ea typeface="Times New Roman"/>
                        <a:cs typeface="Calibri"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682">
                <a:tc vMerge="1">
                  <a:txBody>
                    <a:bodyPr/>
                    <a:lstStyle/>
                    <a:p>
                      <a:endParaRPr lang="es-SV"/>
                    </a:p>
                  </a:txBody>
                  <a:tcPr/>
                </a:tc>
                <a:tc rowSpan="3">
                  <a:txBody>
                    <a:bodyPr/>
                    <a:lstStyle/>
                    <a:p>
                      <a:pPr algn="just">
                        <a:lnSpc>
                          <a:spcPct val="115000"/>
                        </a:lnSpc>
                        <a:spcAft>
                          <a:spcPts val="0"/>
                        </a:spcAft>
                      </a:pPr>
                      <a:r>
                        <a:rPr lang="es-SV" sz="1100" kern="1400" dirty="0">
                          <a:effectLst/>
                          <a:latin typeface="Calibri" pitchFamily="34" charset="0"/>
                          <a:ea typeface="Times New Roman"/>
                          <a:cs typeface="Calibri" pitchFamily="34" charset="0"/>
                        </a:rPr>
                        <a:t>E.6.3.Fortalecimiento del marco legal y la institucionalidad vinculados al hábitat y la vivienda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1100" kern="1200" dirty="0">
                          <a:effectLst/>
                          <a:latin typeface="Calibri" pitchFamily="34" charset="0"/>
                          <a:ea typeface="Times New Roman"/>
                          <a:cs typeface="Calibri" pitchFamily="34" charset="0"/>
                        </a:rPr>
                        <a:t>L.6.3.1.Diseñar e implementar una política integral de vivienda y hábitat que articule a las instituciones del sector e instale el concepto de hábitat</a:t>
                      </a:r>
                      <a:endParaRPr lang="es-SV" sz="1100" dirty="0">
                        <a:effectLst/>
                        <a:latin typeface="Calibri" pitchFamily="34" charset="0"/>
                        <a:ea typeface="Times New Roman"/>
                        <a:cs typeface="Calibri"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682">
                <a:tc vMerge="1">
                  <a:txBody>
                    <a:bodyPr/>
                    <a:lstStyle/>
                    <a:p>
                      <a:endParaRPr lang="es-SV"/>
                    </a:p>
                  </a:txBody>
                  <a:tcPr/>
                </a:tc>
                <a:tc vMerge="1">
                  <a:txBody>
                    <a:bodyPr/>
                    <a:lstStyle/>
                    <a:p>
                      <a:endParaRPr lang="es-SV"/>
                    </a:p>
                  </a:txBody>
                  <a:tcPr/>
                </a:tc>
                <a:tc>
                  <a:txBody>
                    <a:bodyPr/>
                    <a:lstStyle/>
                    <a:p>
                      <a:pPr algn="just">
                        <a:lnSpc>
                          <a:spcPct val="115000"/>
                        </a:lnSpc>
                        <a:spcAft>
                          <a:spcPts val="0"/>
                        </a:spcAft>
                      </a:pPr>
                      <a:r>
                        <a:rPr lang="es-MX" sz="1100" kern="1200" dirty="0">
                          <a:effectLst/>
                          <a:latin typeface="Calibri" pitchFamily="34" charset="0"/>
                          <a:ea typeface="Times New Roman"/>
                          <a:cs typeface="Calibri" pitchFamily="34" charset="0"/>
                        </a:rPr>
                        <a:t>L.6.3.2. Fortalecer la rectoría y articulación de las instituciones del sector vivienda, así como su vinculación con el sector privado y social</a:t>
                      </a:r>
                      <a:endParaRPr lang="es-SV" sz="1100" dirty="0">
                        <a:effectLst/>
                        <a:latin typeface="Calibri" pitchFamily="34" charset="0"/>
                        <a:ea typeface="Times New Roman"/>
                        <a:cs typeface="Calibri"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110">
                <a:tc vMerge="1">
                  <a:txBody>
                    <a:bodyPr/>
                    <a:lstStyle/>
                    <a:p>
                      <a:endParaRPr lang="es-SV"/>
                    </a:p>
                  </a:txBody>
                  <a:tcPr/>
                </a:tc>
                <a:tc vMerge="1">
                  <a:txBody>
                    <a:bodyPr/>
                    <a:lstStyle/>
                    <a:p>
                      <a:endParaRPr lang="es-SV"/>
                    </a:p>
                  </a:txBody>
                  <a:tcPr/>
                </a:tc>
                <a:tc>
                  <a:txBody>
                    <a:bodyPr/>
                    <a:lstStyle/>
                    <a:p>
                      <a:pPr algn="just">
                        <a:lnSpc>
                          <a:spcPct val="115000"/>
                        </a:lnSpc>
                        <a:spcAft>
                          <a:spcPts val="0"/>
                        </a:spcAft>
                      </a:pPr>
                      <a:r>
                        <a:rPr lang="es-MX" sz="1100" kern="1200" dirty="0">
                          <a:effectLst/>
                          <a:latin typeface="Calibri" pitchFamily="34" charset="0"/>
                          <a:ea typeface="Times New Roman"/>
                          <a:cs typeface="Calibri" pitchFamily="34" charset="0"/>
                        </a:rPr>
                        <a:t>L.6.3.3. Modernizar y articular el marco normativo vinculado al hábitat y la vivienda</a:t>
                      </a:r>
                      <a:endParaRPr lang="es-SV" sz="1100" dirty="0">
                        <a:effectLst/>
                        <a:latin typeface="Calibri" pitchFamily="34" charset="0"/>
                        <a:ea typeface="Times New Roman"/>
                        <a:cs typeface="Calibri"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6" name="35 Grupo"/>
          <p:cNvGrpSpPr/>
          <p:nvPr/>
        </p:nvGrpSpPr>
        <p:grpSpPr>
          <a:xfrm>
            <a:off x="3062119" y="5517232"/>
            <a:ext cx="2747737" cy="364398"/>
            <a:chOff x="2976391" y="5517232"/>
            <a:chExt cx="2747737" cy="364398"/>
          </a:xfrm>
        </p:grpSpPr>
        <p:sp>
          <p:nvSpPr>
            <p:cNvPr id="30" name="29 Flecha abajo"/>
            <p:cNvSpPr/>
            <p:nvPr/>
          </p:nvSpPr>
          <p:spPr>
            <a:xfrm flipV="1">
              <a:off x="3438453" y="5521630"/>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1" name="30 Flecha abajo"/>
            <p:cNvSpPr/>
            <p:nvPr/>
          </p:nvSpPr>
          <p:spPr>
            <a:xfrm flipV="1">
              <a:off x="2976391" y="5521630"/>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2" name="31 Flecha abajo"/>
            <p:cNvSpPr/>
            <p:nvPr/>
          </p:nvSpPr>
          <p:spPr>
            <a:xfrm flipV="1">
              <a:off x="4428024"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3" name="32 Flecha abajo"/>
            <p:cNvSpPr/>
            <p:nvPr/>
          </p:nvSpPr>
          <p:spPr>
            <a:xfrm flipV="1">
              <a:off x="3923098"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4" name="33 Flecha abajo"/>
            <p:cNvSpPr/>
            <p:nvPr/>
          </p:nvSpPr>
          <p:spPr>
            <a:xfrm flipV="1">
              <a:off x="5364128"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5" name="34 Flecha abajo"/>
            <p:cNvSpPr/>
            <p:nvPr/>
          </p:nvSpPr>
          <p:spPr>
            <a:xfrm flipV="1">
              <a:off x="4859202"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grpSp>
      <p:grpSp>
        <p:nvGrpSpPr>
          <p:cNvPr id="37" name="36 Grupo"/>
          <p:cNvGrpSpPr/>
          <p:nvPr/>
        </p:nvGrpSpPr>
        <p:grpSpPr>
          <a:xfrm>
            <a:off x="3057518" y="1886127"/>
            <a:ext cx="2733449" cy="364398"/>
            <a:chOff x="2990679" y="5517232"/>
            <a:chExt cx="2733449" cy="364398"/>
          </a:xfrm>
        </p:grpSpPr>
        <p:sp>
          <p:nvSpPr>
            <p:cNvPr id="38" name="37 Flecha abajo"/>
            <p:cNvSpPr/>
            <p:nvPr/>
          </p:nvSpPr>
          <p:spPr>
            <a:xfrm flipV="1">
              <a:off x="3481317" y="5521630"/>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9" name="38 Flecha abajo"/>
            <p:cNvSpPr/>
            <p:nvPr/>
          </p:nvSpPr>
          <p:spPr>
            <a:xfrm flipV="1">
              <a:off x="2990679" y="5521630"/>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0" name="39 Flecha abajo"/>
            <p:cNvSpPr/>
            <p:nvPr/>
          </p:nvSpPr>
          <p:spPr>
            <a:xfrm flipV="1">
              <a:off x="4428024"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1" name="40 Flecha abajo"/>
            <p:cNvSpPr/>
            <p:nvPr/>
          </p:nvSpPr>
          <p:spPr>
            <a:xfrm flipV="1">
              <a:off x="3923098"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2" name="41 Flecha abajo"/>
            <p:cNvSpPr/>
            <p:nvPr/>
          </p:nvSpPr>
          <p:spPr>
            <a:xfrm flipV="1">
              <a:off x="5364128"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3" name="42 Flecha abajo"/>
            <p:cNvSpPr/>
            <p:nvPr/>
          </p:nvSpPr>
          <p:spPr>
            <a:xfrm flipV="1">
              <a:off x="4859202" y="5517232"/>
              <a:ext cx="360000" cy="360000"/>
            </a:xfrm>
            <a:prstGeom prst="downArrow">
              <a:avLst>
                <a:gd name="adj1" fmla="val 34883"/>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grpSp>
    </p:spTree>
    <p:extLst>
      <p:ext uri="{BB962C8B-B14F-4D97-AF65-F5344CB8AC3E}">
        <p14:creationId xmlns:p14="http://schemas.microsoft.com/office/powerpoint/2010/main" val="2759882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835696" y="0"/>
            <a:ext cx="6408712" cy="1143000"/>
          </a:xfrm>
        </p:spPr>
        <p:txBody>
          <a:bodyPr>
            <a:noAutofit/>
          </a:bodyPr>
          <a:lstStyle/>
          <a:p>
            <a:pPr marL="534988" indent="-534988" algn="l"/>
            <a:r>
              <a:rPr lang="es-SV" b="1" dirty="0" smtClean="0"/>
              <a:t>3. PLAN ANUAL OPERATIVO 2015.</a:t>
            </a:r>
            <a:endParaRPr lang="es-SV" b="1" dirty="0"/>
          </a:p>
        </p:txBody>
      </p:sp>
      <p:sp>
        <p:nvSpPr>
          <p:cNvPr id="3" name="2 Forma libre"/>
          <p:cNvSpPr/>
          <p:nvPr/>
        </p:nvSpPr>
        <p:spPr>
          <a:xfrm>
            <a:off x="200106" y="4068341"/>
            <a:ext cx="4320000" cy="2160000"/>
          </a:xfrm>
          <a:custGeom>
            <a:avLst/>
            <a:gdLst>
              <a:gd name="connsiteX0" fmla="*/ 0 w 3066936"/>
              <a:gd name="connsiteY0" fmla="*/ 164107 h 1641070"/>
              <a:gd name="connsiteX1" fmla="*/ 164107 w 3066936"/>
              <a:gd name="connsiteY1" fmla="*/ 0 h 1641070"/>
              <a:gd name="connsiteX2" fmla="*/ 2902829 w 3066936"/>
              <a:gd name="connsiteY2" fmla="*/ 0 h 1641070"/>
              <a:gd name="connsiteX3" fmla="*/ 3066936 w 3066936"/>
              <a:gd name="connsiteY3" fmla="*/ 164107 h 1641070"/>
              <a:gd name="connsiteX4" fmla="*/ 3066936 w 3066936"/>
              <a:gd name="connsiteY4" fmla="*/ 1476963 h 1641070"/>
              <a:gd name="connsiteX5" fmla="*/ 2902829 w 3066936"/>
              <a:gd name="connsiteY5" fmla="*/ 1641070 h 1641070"/>
              <a:gd name="connsiteX6" fmla="*/ 164107 w 3066936"/>
              <a:gd name="connsiteY6" fmla="*/ 1641070 h 1641070"/>
              <a:gd name="connsiteX7" fmla="*/ 0 w 3066936"/>
              <a:gd name="connsiteY7" fmla="*/ 1476963 h 1641070"/>
              <a:gd name="connsiteX8" fmla="*/ 0 w 3066936"/>
              <a:gd name="connsiteY8" fmla="*/ 164107 h 16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36" h="1641070">
                <a:moveTo>
                  <a:pt x="0" y="164107"/>
                </a:moveTo>
                <a:cubicBezTo>
                  <a:pt x="0" y="73473"/>
                  <a:pt x="73473" y="0"/>
                  <a:pt x="164107" y="0"/>
                </a:cubicBezTo>
                <a:lnTo>
                  <a:pt x="2902829" y="0"/>
                </a:lnTo>
                <a:cubicBezTo>
                  <a:pt x="2993463" y="0"/>
                  <a:pt x="3066936" y="73473"/>
                  <a:pt x="3066936" y="164107"/>
                </a:cubicBezTo>
                <a:lnTo>
                  <a:pt x="3066936" y="1476963"/>
                </a:lnTo>
                <a:cubicBezTo>
                  <a:pt x="3066936" y="1567597"/>
                  <a:pt x="2993463" y="1641070"/>
                  <a:pt x="2902829" y="1641070"/>
                </a:cubicBezTo>
                <a:lnTo>
                  <a:pt x="164107" y="1641070"/>
                </a:lnTo>
                <a:cubicBezTo>
                  <a:pt x="73473" y="1641070"/>
                  <a:pt x="0" y="1567597"/>
                  <a:pt x="0" y="1476963"/>
                </a:cubicBezTo>
                <a:lnTo>
                  <a:pt x="0" y="164107"/>
                </a:lnTo>
                <a:close/>
              </a:path>
            </a:pathLst>
          </a:custGeom>
          <a:solidFill>
            <a:schemeClr val="tx2">
              <a:lumMod val="20000"/>
              <a:lumOff val="80000"/>
              <a:alpha val="89804"/>
            </a:schemeClr>
          </a:solidFill>
          <a:ln>
            <a:solidFill>
              <a:schemeClr val="accent3">
                <a:lumMod val="60000"/>
                <a:lumOff val="40000"/>
              </a:schemeClr>
            </a:solidFill>
          </a:ln>
          <a:scene3d>
            <a:camera prst="orthographicFront"/>
            <a:lightRig rig="threePt" dir="t">
              <a:rot lat="0" lon="0" rev="7500000"/>
            </a:lightRig>
          </a:scene3d>
          <a:sp3d z="-152400" extrusionH="63500" prstMaterial="dkEdge">
            <a:bevelT w="124450" h="16350" prst="relaxedInset"/>
            <a:contourClr>
              <a:schemeClr val="bg1"/>
            </a:contourClr>
          </a:sp3d>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769" tIns="81769" rIns="1001850" bIns="492037" numCol="1" spcCol="1270" anchor="t" anchorCtr="0">
            <a:noAutofit/>
          </a:bodyPr>
          <a:lstStyle/>
          <a:p>
            <a:pPr marL="114300" lvl="1" indent="-114300" defTabSz="533400">
              <a:lnSpc>
                <a:spcPct val="90000"/>
              </a:lnSpc>
              <a:spcBef>
                <a:spcPct val="0"/>
              </a:spcBef>
              <a:buChar char="••"/>
            </a:pPr>
            <a:endParaRPr lang="es-ES" sz="1400" b="1" u="sng" kern="1200" dirty="0" smtClean="0">
              <a:latin typeface="+mj-lt"/>
            </a:endParaRPr>
          </a:p>
          <a:p>
            <a:pPr marL="114300" lvl="1" indent="-114300" defTabSz="533400">
              <a:lnSpc>
                <a:spcPct val="90000"/>
              </a:lnSpc>
              <a:spcBef>
                <a:spcPct val="0"/>
              </a:spcBef>
              <a:buChar char="••"/>
            </a:pPr>
            <a:endParaRPr lang="es-ES" sz="1400" b="1" u="sng" kern="1200" dirty="0" smtClean="0">
              <a:latin typeface="+mj-lt"/>
            </a:endParaRPr>
          </a:p>
        </p:txBody>
      </p:sp>
      <p:sp>
        <p:nvSpPr>
          <p:cNvPr id="4" name="3 Forma libre"/>
          <p:cNvSpPr/>
          <p:nvPr/>
        </p:nvSpPr>
        <p:spPr>
          <a:xfrm>
            <a:off x="4644488" y="4077322"/>
            <a:ext cx="4320000" cy="2159992"/>
          </a:xfrm>
          <a:custGeom>
            <a:avLst/>
            <a:gdLst>
              <a:gd name="connsiteX0" fmla="*/ 0 w 3230518"/>
              <a:gd name="connsiteY0" fmla="*/ 164107 h 1641070"/>
              <a:gd name="connsiteX1" fmla="*/ 164107 w 3230518"/>
              <a:gd name="connsiteY1" fmla="*/ 0 h 1641070"/>
              <a:gd name="connsiteX2" fmla="*/ 3066411 w 3230518"/>
              <a:gd name="connsiteY2" fmla="*/ 0 h 1641070"/>
              <a:gd name="connsiteX3" fmla="*/ 3230518 w 3230518"/>
              <a:gd name="connsiteY3" fmla="*/ 164107 h 1641070"/>
              <a:gd name="connsiteX4" fmla="*/ 3230518 w 3230518"/>
              <a:gd name="connsiteY4" fmla="*/ 1476963 h 1641070"/>
              <a:gd name="connsiteX5" fmla="*/ 3066411 w 3230518"/>
              <a:gd name="connsiteY5" fmla="*/ 1641070 h 1641070"/>
              <a:gd name="connsiteX6" fmla="*/ 164107 w 3230518"/>
              <a:gd name="connsiteY6" fmla="*/ 1641070 h 1641070"/>
              <a:gd name="connsiteX7" fmla="*/ 0 w 3230518"/>
              <a:gd name="connsiteY7" fmla="*/ 1476963 h 1641070"/>
              <a:gd name="connsiteX8" fmla="*/ 0 w 3230518"/>
              <a:gd name="connsiteY8" fmla="*/ 164107 h 16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518" h="1641070">
                <a:moveTo>
                  <a:pt x="0" y="164107"/>
                </a:moveTo>
                <a:cubicBezTo>
                  <a:pt x="0" y="73473"/>
                  <a:pt x="73473" y="0"/>
                  <a:pt x="164107" y="0"/>
                </a:cubicBezTo>
                <a:lnTo>
                  <a:pt x="3066411" y="0"/>
                </a:lnTo>
                <a:cubicBezTo>
                  <a:pt x="3157045" y="0"/>
                  <a:pt x="3230518" y="73473"/>
                  <a:pt x="3230518" y="164107"/>
                </a:cubicBezTo>
                <a:lnTo>
                  <a:pt x="3230518" y="1476963"/>
                </a:lnTo>
                <a:cubicBezTo>
                  <a:pt x="3230518" y="1567597"/>
                  <a:pt x="3157045" y="1641070"/>
                  <a:pt x="3066411" y="1641070"/>
                </a:cubicBezTo>
                <a:lnTo>
                  <a:pt x="164107" y="1641070"/>
                </a:lnTo>
                <a:cubicBezTo>
                  <a:pt x="73473" y="1641070"/>
                  <a:pt x="0" y="1567597"/>
                  <a:pt x="0" y="1476963"/>
                </a:cubicBezTo>
                <a:lnTo>
                  <a:pt x="0" y="164107"/>
                </a:lnTo>
                <a:close/>
              </a:path>
            </a:pathLst>
          </a:custGeom>
          <a:solidFill>
            <a:schemeClr val="tx2">
              <a:lumMod val="20000"/>
              <a:lumOff val="80000"/>
              <a:alpha val="90000"/>
            </a:schemeClr>
          </a:solidFill>
          <a:ln>
            <a:solidFill>
              <a:schemeClr val="accent3">
                <a:lumMod val="60000"/>
                <a:lumOff val="40000"/>
              </a:schemeClr>
            </a:solidFill>
          </a:ln>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5">
              <a:hueOff val="-3311292"/>
              <a:satOff val="13270"/>
              <a:lumOff val="28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0924" tIns="81769" rIns="81770" bIns="492037" numCol="1" spcCol="1270" anchor="b" anchorCtr="0">
            <a:noAutofit/>
          </a:bodyPr>
          <a:lstStyle/>
          <a:p>
            <a:pPr marL="893763" lvl="1" indent="-180975" algn="r" defTabSz="533400">
              <a:lnSpc>
                <a:spcPct val="90000"/>
              </a:lnSpc>
              <a:spcBef>
                <a:spcPct val="0"/>
              </a:spcBef>
              <a:buChar char="••"/>
            </a:pPr>
            <a:endParaRPr lang="es-SV" sz="1400" kern="1200" dirty="0"/>
          </a:p>
        </p:txBody>
      </p:sp>
      <p:sp>
        <p:nvSpPr>
          <p:cNvPr id="5" name="4 Forma libre"/>
          <p:cNvSpPr/>
          <p:nvPr/>
        </p:nvSpPr>
        <p:spPr>
          <a:xfrm>
            <a:off x="4644488" y="1844826"/>
            <a:ext cx="4320000" cy="2159992"/>
          </a:xfrm>
          <a:custGeom>
            <a:avLst/>
            <a:gdLst>
              <a:gd name="connsiteX0" fmla="*/ 0 w 3230518"/>
              <a:gd name="connsiteY0" fmla="*/ 164107 h 1641070"/>
              <a:gd name="connsiteX1" fmla="*/ 164107 w 3230518"/>
              <a:gd name="connsiteY1" fmla="*/ 0 h 1641070"/>
              <a:gd name="connsiteX2" fmla="*/ 3066411 w 3230518"/>
              <a:gd name="connsiteY2" fmla="*/ 0 h 1641070"/>
              <a:gd name="connsiteX3" fmla="*/ 3230518 w 3230518"/>
              <a:gd name="connsiteY3" fmla="*/ 164107 h 1641070"/>
              <a:gd name="connsiteX4" fmla="*/ 3230518 w 3230518"/>
              <a:gd name="connsiteY4" fmla="*/ 1476963 h 1641070"/>
              <a:gd name="connsiteX5" fmla="*/ 3066411 w 3230518"/>
              <a:gd name="connsiteY5" fmla="*/ 1641070 h 1641070"/>
              <a:gd name="connsiteX6" fmla="*/ 164107 w 3230518"/>
              <a:gd name="connsiteY6" fmla="*/ 1641070 h 1641070"/>
              <a:gd name="connsiteX7" fmla="*/ 0 w 3230518"/>
              <a:gd name="connsiteY7" fmla="*/ 1476963 h 1641070"/>
              <a:gd name="connsiteX8" fmla="*/ 0 w 3230518"/>
              <a:gd name="connsiteY8" fmla="*/ 164107 h 16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518" h="1641070">
                <a:moveTo>
                  <a:pt x="0" y="164107"/>
                </a:moveTo>
                <a:cubicBezTo>
                  <a:pt x="0" y="73473"/>
                  <a:pt x="73473" y="0"/>
                  <a:pt x="164107" y="0"/>
                </a:cubicBezTo>
                <a:lnTo>
                  <a:pt x="3066411" y="0"/>
                </a:lnTo>
                <a:cubicBezTo>
                  <a:pt x="3157045" y="0"/>
                  <a:pt x="3230518" y="73473"/>
                  <a:pt x="3230518" y="164107"/>
                </a:cubicBezTo>
                <a:lnTo>
                  <a:pt x="3230518" y="1476963"/>
                </a:lnTo>
                <a:cubicBezTo>
                  <a:pt x="3230518" y="1567597"/>
                  <a:pt x="3157045" y="1641070"/>
                  <a:pt x="3066411" y="1641070"/>
                </a:cubicBezTo>
                <a:lnTo>
                  <a:pt x="164107" y="1641070"/>
                </a:lnTo>
                <a:cubicBezTo>
                  <a:pt x="73473" y="1641070"/>
                  <a:pt x="0" y="1567597"/>
                  <a:pt x="0" y="1476963"/>
                </a:cubicBezTo>
                <a:lnTo>
                  <a:pt x="0" y="164107"/>
                </a:lnTo>
                <a:close/>
              </a:path>
            </a:pathLst>
          </a:custGeom>
          <a:solidFill>
            <a:schemeClr val="tx2">
              <a:lumMod val="20000"/>
              <a:lumOff val="80000"/>
              <a:alpha val="90000"/>
            </a:schemeClr>
          </a:solidFill>
          <a:ln>
            <a:solidFill>
              <a:schemeClr val="accent3">
                <a:lumMod val="60000"/>
                <a:lumOff val="40000"/>
              </a:schemeClr>
            </a:solidFill>
          </a:ln>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5">
              <a:hueOff val="-3311292"/>
              <a:satOff val="13270"/>
              <a:lumOff val="28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0924" tIns="81769" rIns="81770" bIns="492037" numCol="1" spcCol="1270" anchor="b" anchorCtr="0">
            <a:noAutofit/>
          </a:bodyPr>
          <a:lstStyle/>
          <a:p>
            <a:pPr marL="712788" lvl="1" algn="r" defTabSz="533400">
              <a:lnSpc>
                <a:spcPct val="90000"/>
              </a:lnSpc>
              <a:spcBef>
                <a:spcPct val="0"/>
              </a:spcBef>
            </a:pPr>
            <a:r>
              <a:rPr lang="es-SV" sz="1400" b="1" kern="1200" dirty="0" smtClean="0">
                <a:latin typeface="+mj-lt"/>
              </a:rPr>
              <a:t>  </a:t>
            </a:r>
            <a:endParaRPr lang="es-SV" sz="1400" kern="1200" dirty="0"/>
          </a:p>
        </p:txBody>
      </p:sp>
      <p:sp>
        <p:nvSpPr>
          <p:cNvPr id="7" name="6 Forma libre"/>
          <p:cNvSpPr/>
          <p:nvPr/>
        </p:nvSpPr>
        <p:spPr>
          <a:xfrm>
            <a:off x="200106" y="1844824"/>
            <a:ext cx="4320000" cy="2160000"/>
          </a:xfrm>
          <a:custGeom>
            <a:avLst/>
            <a:gdLst>
              <a:gd name="connsiteX0" fmla="*/ 0 w 3066936"/>
              <a:gd name="connsiteY0" fmla="*/ 164107 h 1641070"/>
              <a:gd name="connsiteX1" fmla="*/ 164107 w 3066936"/>
              <a:gd name="connsiteY1" fmla="*/ 0 h 1641070"/>
              <a:gd name="connsiteX2" fmla="*/ 2902829 w 3066936"/>
              <a:gd name="connsiteY2" fmla="*/ 0 h 1641070"/>
              <a:gd name="connsiteX3" fmla="*/ 3066936 w 3066936"/>
              <a:gd name="connsiteY3" fmla="*/ 164107 h 1641070"/>
              <a:gd name="connsiteX4" fmla="*/ 3066936 w 3066936"/>
              <a:gd name="connsiteY4" fmla="*/ 1476963 h 1641070"/>
              <a:gd name="connsiteX5" fmla="*/ 2902829 w 3066936"/>
              <a:gd name="connsiteY5" fmla="*/ 1641070 h 1641070"/>
              <a:gd name="connsiteX6" fmla="*/ 164107 w 3066936"/>
              <a:gd name="connsiteY6" fmla="*/ 1641070 h 1641070"/>
              <a:gd name="connsiteX7" fmla="*/ 0 w 3066936"/>
              <a:gd name="connsiteY7" fmla="*/ 1476963 h 1641070"/>
              <a:gd name="connsiteX8" fmla="*/ 0 w 3066936"/>
              <a:gd name="connsiteY8" fmla="*/ 164107 h 16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36" h="1641070">
                <a:moveTo>
                  <a:pt x="0" y="164107"/>
                </a:moveTo>
                <a:cubicBezTo>
                  <a:pt x="0" y="73473"/>
                  <a:pt x="73473" y="0"/>
                  <a:pt x="164107" y="0"/>
                </a:cubicBezTo>
                <a:lnTo>
                  <a:pt x="2902829" y="0"/>
                </a:lnTo>
                <a:cubicBezTo>
                  <a:pt x="2993463" y="0"/>
                  <a:pt x="3066936" y="73473"/>
                  <a:pt x="3066936" y="164107"/>
                </a:cubicBezTo>
                <a:lnTo>
                  <a:pt x="3066936" y="1476963"/>
                </a:lnTo>
                <a:cubicBezTo>
                  <a:pt x="3066936" y="1567597"/>
                  <a:pt x="2993463" y="1641070"/>
                  <a:pt x="2902829" y="1641070"/>
                </a:cubicBezTo>
                <a:lnTo>
                  <a:pt x="164107" y="1641070"/>
                </a:lnTo>
                <a:cubicBezTo>
                  <a:pt x="73473" y="1641070"/>
                  <a:pt x="0" y="1567597"/>
                  <a:pt x="0" y="1476963"/>
                </a:cubicBezTo>
                <a:lnTo>
                  <a:pt x="0" y="164107"/>
                </a:lnTo>
                <a:close/>
              </a:path>
            </a:pathLst>
          </a:custGeom>
          <a:solidFill>
            <a:schemeClr val="tx2">
              <a:lumMod val="20000"/>
              <a:lumOff val="80000"/>
              <a:alpha val="89804"/>
            </a:schemeClr>
          </a:solidFill>
          <a:ln>
            <a:solidFill>
              <a:schemeClr val="accent3">
                <a:lumMod val="60000"/>
                <a:lumOff val="40000"/>
              </a:schemeClr>
            </a:solidFill>
          </a:ln>
          <a:scene3d>
            <a:camera prst="orthographicFront"/>
            <a:lightRig rig="threePt" dir="t">
              <a:rot lat="0" lon="0" rev="7500000"/>
            </a:lightRig>
          </a:scene3d>
          <a:sp3d z="-152400" extrusionH="63500" prstMaterial="dkEdge">
            <a:bevelT w="124450" h="16350" prst="relaxedInset"/>
            <a:contourClr>
              <a:schemeClr val="bg1"/>
            </a:contourClr>
          </a:sp3d>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769" tIns="81769" rIns="1001850" bIns="492037" numCol="1" spcCol="1270" anchor="t" anchorCtr="0">
            <a:noAutofit/>
          </a:bodyPr>
          <a:lstStyle/>
          <a:p>
            <a:pPr marL="114300" lvl="1" indent="-114300" defTabSz="533400">
              <a:lnSpc>
                <a:spcPct val="90000"/>
              </a:lnSpc>
              <a:spcBef>
                <a:spcPct val="0"/>
              </a:spcBef>
              <a:buChar char="••"/>
            </a:pPr>
            <a:endParaRPr lang="es-ES" sz="1400" b="1" u="sng" kern="1200" dirty="0" smtClean="0">
              <a:latin typeface="+mj-lt"/>
            </a:endParaRPr>
          </a:p>
          <a:p>
            <a:pPr marL="114300" lvl="1" indent="-114300" defTabSz="533400">
              <a:lnSpc>
                <a:spcPct val="90000"/>
              </a:lnSpc>
              <a:spcBef>
                <a:spcPct val="0"/>
              </a:spcBef>
              <a:buChar char="••"/>
            </a:pPr>
            <a:endParaRPr lang="es-ES" sz="1400" b="1" u="sng" kern="1200" dirty="0" smtClean="0">
              <a:latin typeface="+mj-lt"/>
            </a:endParaRPr>
          </a:p>
        </p:txBody>
      </p:sp>
      <p:sp>
        <p:nvSpPr>
          <p:cNvPr id="8" name="7 Forma libre"/>
          <p:cNvSpPr/>
          <p:nvPr/>
        </p:nvSpPr>
        <p:spPr>
          <a:xfrm>
            <a:off x="2441716" y="1916834"/>
            <a:ext cx="2088232" cy="2065063"/>
          </a:xfrm>
          <a:custGeom>
            <a:avLst/>
            <a:gdLst>
              <a:gd name="connsiteX0" fmla="*/ 0 w 2392867"/>
              <a:gd name="connsiteY0" fmla="*/ 2220572 h 2220572"/>
              <a:gd name="connsiteX1" fmla="*/ 2392867 w 2392867"/>
              <a:gd name="connsiteY1" fmla="*/ 0 h 2220572"/>
              <a:gd name="connsiteX2" fmla="*/ 2392867 w 2392867"/>
              <a:gd name="connsiteY2" fmla="*/ 2220572 h 2220572"/>
              <a:gd name="connsiteX3" fmla="*/ 0 w 2392867"/>
              <a:gd name="connsiteY3" fmla="*/ 2220572 h 2220572"/>
            </a:gdLst>
            <a:ahLst/>
            <a:cxnLst>
              <a:cxn ang="0">
                <a:pos x="connsiteX0" y="connsiteY0"/>
              </a:cxn>
              <a:cxn ang="0">
                <a:pos x="connsiteX1" y="connsiteY1"/>
              </a:cxn>
              <a:cxn ang="0">
                <a:pos x="connsiteX2" y="connsiteY2"/>
              </a:cxn>
              <a:cxn ang="0">
                <a:pos x="connsiteX3" y="connsiteY3"/>
              </a:cxn>
            </a:cxnLst>
            <a:rect l="l" t="t" r="r" b="b"/>
            <a:pathLst>
              <a:path w="2392867" h="2220572">
                <a:moveTo>
                  <a:pt x="0" y="2220572"/>
                </a:moveTo>
                <a:cubicBezTo>
                  <a:pt x="0" y="994184"/>
                  <a:pt x="1071323" y="0"/>
                  <a:pt x="2392867" y="0"/>
                </a:cubicBezTo>
                <a:lnTo>
                  <a:pt x="2392867" y="2220572"/>
                </a:lnTo>
                <a:lnTo>
                  <a:pt x="0" y="2220572"/>
                </a:lnTo>
                <a:close/>
              </a:path>
            </a:pathLst>
          </a:custGeom>
          <a:solidFill>
            <a:schemeClr val="tx2">
              <a:lumMod val="60000"/>
              <a:lumOff val="40000"/>
            </a:schemeClr>
          </a:solidFill>
          <a:ln>
            <a:solidFill>
              <a:srgbClr val="0070C0"/>
            </a:solidFill>
          </a:ln>
          <a:effectLst>
            <a:glow rad="101600">
              <a:schemeClr val="accent1">
                <a:satMod val="175000"/>
                <a:alpha val="40000"/>
              </a:schemeClr>
            </a:glow>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814647" tIns="764182" rIns="113792" bIns="113792" numCol="1" spcCol="1270" anchor="ctr" anchorCtr="1">
            <a:noAutofit/>
          </a:bodyPr>
          <a:lstStyle/>
          <a:p>
            <a:pPr lvl="0" algn="ctr" defTabSz="711200">
              <a:lnSpc>
                <a:spcPct val="90000"/>
              </a:lnSpc>
              <a:spcBef>
                <a:spcPct val="0"/>
              </a:spcBef>
              <a:spcAft>
                <a:spcPct val="35000"/>
              </a:spcAft>
            </a:pPr>
            <a:endParaRPr lang="es-SV" sz="1600" u="none" kern="1200" dirty="0">
              <a:solidFill>
                <a:schemeClr val="bg1"/>
              </a:solidFill>
            </a:endParaRPr>
          </a:p>
        </p:txBody>
      </p:sp>
      <p:sp>
        <p:nvSpPr>
          <p:cNvPr id="9" name="8 Forma libre"/>
          <p:cNvSpPr/>
          <p:nvPr/>
        </p:nvSpPr>
        <p:spPr>
          <a:xfrm>
            <a:off x="4601956" y="1916835"/>
            <a:ext cx="2088232" cy="2065064"/>
          </a:xfrm>
          <a:custGeom>
            <a:avLst/>
            <a:gdLst>
              <a:gd name="connsiteX0" fmla="*/ 0 w 2220572"/>
              <a:gd name="connsiteY0" fmla="*/ 2465901 h 2465901"/>
              <a:gd name="connsiteX1" fmla="*/ 2220572 w 2220572"/>
              <a:gd name="connsiteY1" fmla="*/ 0 h 2465901"/>
              <a:gd name="connsiteX2" fmla="*/ 2220572 w 2220572"/>
              <a:gd name="connsiteY2" fmla="*/ 2465901 h 2465901"/>
              <a:gd name="connsiteX3" fmla="*/ 0 w 2220572"/>
              <a:gd name="connsiteY3" fmla="*/ 2465901 h 2465901"/>
            </a:gdLst>
            <a:ahLst/>
            <a:cxnLst>
              <a:cxn ang="0">
                <a:pos x="connsiteX0" y="connsiteY0"/>
              </a:cxn>
              <a:cxn ang="0">
                <a:pos x="connsiteX1" y="connsiteY1"/>
              </a:cxn>
              <a:cxn ang="0">
                <a:pos x="connsiteX2" y="connsiteY2"/>
              </a:cxn>
              <a:cxn ang="0">
                <a:pos x="connsiteX3" y="connsiteY3"/>
              </a:cxn>
            </a:cxnLst>
            <a:rect l="l" t="t" r="r" b="b"/>
            <a:pathLst>
              <a:path w="2220572" h="2465901">
                <a:moveTo>
                  <a:pt x="0" y="1"/>
                </a:moveTo>
                <a:cubicBezTo>
                  <a:pt x="1226388" y="1"/>
                  <a:pt x="2220572" y="1104022"/>
                  <a:pt x="2220572" y="2465900"/>
                </a:cubicBezTo>
                <a:lnTo>
                  <a:pt x="0" y="2465900"/>
                </a:lnTo>
                <a:lnTo>
                  <a:pt x="0" y="1"/>
                </a:lnTo>
                <a:close/>
              </a:path>
            </a:pathLst>
          </a:custGeom>
          <a:solidFill>
            <a:schemeClr val="tx2">
              <a:lumMod val="40000"/>
              <a:lumOff val="60000"/>
            </a:schemeClr>
          </a:solidFill>
          <a:ln>
            <a:solidFill>
              <a:srgbClr val="0070C0"/>
            </a:solidFill>
          </a:ln>
          <a:effectLst>
            <a:glow rad="101600">
              <a:schemeClr val="accent1">
                <a:satMod val="175000"/>
                <a:alpha val="40000"/>
              </a:schemeClr>
            </a:glow>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814647" tIns="764182" rIns="113792" bIns="113792" numCol="1" spcCol="1270" anchor="ctr" anchorCtr="1">
            <a:noAutofit/>
          </a:bodyPr>
          <a:lstStyle/>
          <a:p>
            <a:pPr algn="ctr" defTabSz="711200">
              <a:lnSpc>
                <a:spcPct val="90000"/>
              </a:lnSpc>
              <a:spcBef>
                <a:spcPct val="0"/>
              </a:spcBef>
              <a:spcAft>
                <a:spcPct val="35000"/>
              </a:spcAft>
            </a:pPr>
            <a:endParaRPr lang="es-ES" sz="1600" dirty="0">
              <a:solidFill>
                <a:schemeClr val="bg1"/>
              </a:solidFill>
            </a:endParaRPr>
          </a:p>
        </p:txBody>
      </p:sp>
      <p:sp>
        <p:nvSpPr>
          <p:cNvPr id="10" name="9 Forma libre"/>
          <p:cNvSpPr/>
          <p:nvPr/>
        </p:nvSpPr>
        <p:spPr>
          <a:xfrm>
            <a:off x="4601956" y="4077075"/>
            <a:ext cx="2088232" cy="2065064"/>
          </a:xfrm>
          <a:custGeom>
            <a:avLst/>
            <a:gdLst>
              <a:gd name="connsiteX0" fmla="*/ 0 w 2465901"/>
              <a:gd name="connsiteY0" fmla="*/ 2220572 h 2220572"/>
              <a:gd name="connsiteX1" fmla="*/ 2465901 w 2465901"/>
              <a:gd name="connsiteY1" fmla="*/ 0 h 2220572"/>
              <a:gd name="connsiteX2" fmla="*/ 2465901 w 2465901"/>
              <a:gd name="connsiteY2" fmla="*/ 2220572 h 2220572"/>
              <a:gd name="connsiteX3" fmla="*/ 0 w 2465901"/>
              <a:gd name="connsiteY3" fmla="*/ 2220572 h 2220572"/>
            </a:gdLst>
            <a:ahLst/>
            <a:cxnLst>
              <a:cxn ang="0">
                <a:pos x="connsiteX0" y="connsiteY0"/>
              </a:cxn>
              <a:cxn ang="0">
                <a:pos x="connsiteX1" y="connsiteY1"/>
              </a:cxn>
              <a:cxn ang="0">
                <a:pos x="connsiteX2" y="connsiteY2"/>
              </a:cxn>
              <a:cxn ang="0">
                <a:pos x="connsiteX3" y="connsiteY3"/>
              </a:cxn>
            </a:cxnLst>
            <a:rect l="l" t="t" r="r" b="b"/>
            <a:pathLst>
              <a:path w="2465901" h="2220572">
                <a:moveTo>
                  <a:pt x="2465901" y="0"/>
                </a:moveTo>
                <a:cubicBezTo>
                  <a:pt x="2465901" y="1226388"/>
                  <a:pt x="1361880" y="2220572"/>
                  <a:pt x="0" y="2220572"/>
                </a:cubicBezTo>
                <a:lnTo>
                  <a:pt x="0" y="0"/>
                </a:lnTo>
                <a:lnTo>
                  <a:pt x="2465901" y="0"/>
                </a:lnTo>
                <a:close/>
              </a:path>
            </a:pathLst>
          </a:custGeom>
          <a:solidFill>
            <a:schemeClr val="tx2">
              <a:lumMod val="60000"/>
              <a:lumOff val="40000"/>
            </a:schemeClr>
          </a:solidFill>
          <a:ln>
            <a:solidFill>
              <a:srgbClr val="0070C0"/>
            </a:solidFill>
          </a:ln>
          <a:effectLst>
            <a:glow rad="101600">
              <a:schemeClr val="accent1">
                <a:satMod val="175000"/>
                <a:alpha val="40000"/>
              </a:schemeClr>
            </a:glow>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814647" tIns="764182" rIns="113792" bIns="113792" numCol="1" spcCol="1270" anchor="ctr" anchorCtr="1">
            <a:noAutofit/>
          </a:bodyPr>
          <a:lstStyle/>
          <a:p>
            <a:pPr algn="ctr" defTabSz="711200">
              <a:lnSpc>
                <a:spcPct val="90000"/>
              </a:lnSpc>
              <a:spcBef>
                <a:spcPct val="0"/>
              </a:spcBef>
              <a:spcAft>
                <a:spcPct val="35000"/>
              </a:spcAft>
            </a:pPr>
            <a:endParaRPr lang="es-ES" sz="1600" dirty="0">
              <a:solidFill>
                <a:schemeClr val="bg1"/>
              </a:solidFill>
            </a:endParaRPr>
          </a:p>
        </p:txBody>
      </p:sp>
      <p:sp>
        <p:nvSpPr>
          <p:cNvPr id="11" name="10 Forma libre"/>
          <p:cNvSpPr/>
          <p:nvPr/>
        </p:nvSpPr>
        <p:spPr>
          <a:xfrm>
            <a:off x="2441716" y="4077075"/>
            <a:ext cx="2088232" cy="2057985"/>
          </a:xfrm>
          <a:custGeom>
            <a:avLst/>
            <a:gdLst>
              <a:gd name="connsiteX0" fmla="*/ 0 w 2220572"/>
              <a:gd name="connsiteY0" fmla="*/ 2392867 h 2392867"/>
              <a:gd name="connsiteX1" fmla="*/ 2220572 w 2220572"/>
              <a:gd name="connsiteY1" fmla="*/ 0 h 2392867"/>
              <a:gd name="connsiteX2" fmla="*/ 2220572 w 2220572"/>
              <a:gd name="connsiteY2" fmla="*/ 2392867 h 2392867"/>
              <a:gd name="connsiteX3" fmla="*/ 0 w 2220572"/>
              <a:gd name="connsiteY3" fmla="*/ 2392867 h 2392867"/>
            </a:gdLst>
            <a:ahLst/>
            <a:cxnLst>
              <a:cxn ang="0">
                <a:pos x="connsiteX0" y="connsiteY0"/>
              </a:cxn>
              <a:cxn ang="0">
                <a:pos x="connsiteX1" y="connsiteY1"/>
              </a:cxn>
              <a:cxn ang="0">
                <a:pos x="connsiteX2" y="connsiteY2"/>
              </a:cxn>
              <a:cxn ang="0">
                <a:pos x="connsiteX3" y="connsiteY3"/>
              </a:cxn>
            </a:cxnLst>
            <a:rect l="l" t="t" r="r" b="b"/>
            <a:pathLst>
              <a:path w="2220572" h="2392867">
                <a:moveTo>
                  <a:pt x="2220572" y="2392866"/>
                </a:moveTo>
                <a:cubicBezTo>
                  <a:pt x="994184" y="2392866"/>
                  <a:pt x="0" y="1321544"/>
                  <a:pt x="0" y="1"/>
                </a:cubicBezTo>
                <a:lnTo>
                  <a:pt x="2220572" y="1"/>
                </a:lnTo>
                <a:lnTo>
                  <a:pt x="2220572" y="2392866"/>
                </a:lnTo>
                <a:close/>
              </a:path>
            </a:pathLst>
          </a:custGeom>
          <a:solidFill>
            <a:schemeClr val="tx2">
              <a:lumMod val="40000"/>
              <a:lumOff val="60000"/>
            </a:schemeClr>
          </a:solidFill>
          <a:ln>
            <a:solidFill>
              <a:srgbClr val="0070C0"/>
            </a:solidFill>
          </a:ln>
          <a:effectLst>
            <a:glow rad="101600">
              <a:schemeClr val="accent1">
                <a:satMod val="175000"/>
                <a:alpha val="40000"/>
              </a:schemeClr>
            </a:glow>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814647" tIns="764182" rIns="113792" bIns="113792" numCol="1" spcCol="1270" anchor="ctr" anchorCtr="1">
            <a:noAutofit/>
          </a:bodyPr>
          <a:lstStyle/>
          <a:p>
            <a:pPr algn="ctr" defTabSz="711200">
              <a:lnSpc>
                <a:spcPct val="90000"/>
              </a:lnSpc>
              <a:spcBef>
                <a:spcPct val="0"/>
              </a:spcBef>
              <a:spcAft>
                <a:spcPct val="35000"/>
              </a:spcAft>
            </a:pPr>
            <a:endParaRPr lang="es-SV" sz="1600" dirty="0">
              <a:solidFill>
                <a:schemeClr val="bg1"/>
              </a:solidFill>
            </a:endParaRPr>
          </a:p>
        </p:txBody>
      </p:sp>
      <p:sp>
        <p:nvSpPr>
          <p:cNvPr id="12" name="Rectangle 30"/>
          <p:cNvSpPr>
            <a:spLocks noChangeArrowheads="1"/>
          </p:cNvSpPr>
          <p:nvPr/>
        </p:nvSpPr>
        <p:spPr bwMode="gray">
          <a:xfrm>
            <a:off x="2627784" y="2916235"/>
            <a:ext cx="16561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smtClean="0">
                <a:effectLst>
                  <a:glow rad="228600">
                    <a:srgbClr val="D4E2F4"/>
                  </a:glow>
                  <a:outerShdw blurRad="38100" dist="38100" dir="2700000" algn="tl">
                    <a:srgbClr val="000000">
                      <a:alpha val="43137"/>
                    </a:srgbClr>
                  </a:outerShdw>
                </a:effectLst>
                <a:latin typeface="+mj-lt"/>
                <a:ea typeface="+mj-ea"/>
                <a:cs typeface="+mj-cs"/>
              </a:rPr>
              <a:t>1. </a:t>
            </a:r>
            <a:r>
              <a:rPr lang="es-ES" sz="1600" b="1" dirty="0">
                <a:effectLst>
                  <a:glow rad="228600">
                    <a:srgbClr val="D4E2F4"/>
                  </a:glow>
                  <a:outerShdw blurRad="38100" dist="38100" dir="2700000" algn="tl">
                    <a:srgbClr val="000000">
                      <a:alpha val="43137"/>
                    </a:srgbClr>
                  </a:outerShdw>
                </a:effectLst>
                <a:latin typeface="+mj-lt"/>
                <a:ea typeface="+mj-ea"/>
                <a:cs typeface="+mj-cs"/>
              </a:rPr>
              <a:t>GESTIÓN CREDITICIA</a:t>
            </a:r>
          </a:p>
        </p:txBody>
      </p:sp>
      <p:sp>
        <p:nvSpPr>
          <p:cNvPr id="13" name="Rectangle 30"/>
          <p:cNvSpPr>
            <a:spLocks noChangeArrowheads="1"/>
          </p:cNvSpPr>
          <p:nvPr/>
        </p:nvSpPr>
        <p:spPr bwMode="gray">
          <a:xfrm>
            <a:off x="4729566" y="2916235"/>
            <a:ext cx="16426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smtClean="0">
                <a:effectLst>
                  <a:glow rad="228600">
                    <a:srgbClr val="D4E2F4"/>
                  </a:glow>
                  <a:outerShdw blurRad="38100" dist="38100" dir="2700000" algn="tl">
                    <a:srgbClr val="000000">
                      <a:alpha val="43137"/>
                    </a:srgbClr>
                  </a:outerShdw>
                </a:effectLst>
                <a:latin typeface="+mj-lt"/>
                <a:ea typeface="+mj-ea"/>
                <a:cs typeface="+mj-cs"/>
              </a:rPr>
              <a:t>2. </a:t>
            </a:r>
            <a:r>
              <a:rPr lang="es-ES" sz="1600" b="1" dirty="0">
                <a:effectLst>
                  <a:glow rad="228600">
                    <a:srgbClr val="D4E2F4"/>
                  </a:glow>
                  <a:outerShdw blurRad="38100" dist="38100" dir="2700000" algn="tl">
                    <a:srgbClr val="000000">
                      <a:alpha val="43137"/>
                    </a:srgbClr>
                  </a:outerShdw>
                </a:effectLst>
                <a:latin typeface="+mj-lt"/>
                <a:ea typeface="+mj-ea"/>
                <a:cs typeface="+mj-cs"/>
              </a:rPr>
              <a:t>SERVICIO AL </a:t>
            </a:r>
            <a:r>
              <a:rPr lang="es-ES" sz="1600" b="1" dirty="0" smtClean="0">
                <a:effectLst>
                  <a:glow rad="228600">
                    <a:srgbClr val="D4E2F4"/>
                  </a:glow>
                  <a:outerShdw blurRad="38100" dist="38100" dir="2700000" algn="tl">
                    <a:srgbClr val="000000">
                      <a:alpha val="43137"/>
                    </a:srgbClr>
                  </a:outerShdw>
                </a:effectLst>
                <a:latin typeface="+mj-lt"/>
                <a:ea typeface="+mj-ea"/>
                <a:cs typeface="+mj-cs"/>
              </a:rPr>
              <a:t>CLIENTE</a:t>
            </a:r>
            <a:endParaRPr lang="es-ES" sz="1600" b="1" dirty="0">
              <a:effectLst>
                <a:glow rad="228600">
                  <a:srgbClr val="D4E2F4"/>
                </a:glow>
                <a:outerShdw blurRad="38100" dist="38100" dir="2700000" algn="tl">
                  <a:srgbClr val="000000">
                    <a:alpha val="43137"/>
                  </a:srgbClr>
                </a:outerShdw>
              </a:effectLst>
              <a:latin typeface="+mj-lt"/>
              <a:ea typeface="+mj-ea"/>
              <a:cs typeface="+mj-cs"/>
            </a:endParaRPr>
          </a:p>
        </p:txBody>
      </p:sp>
      <p:sp>
        <p:nvSpPr>
          <p:cNvPr id="14" name="Rectangle 30"/>
          <p:cNvSpPr>
            <a:spLocks noChangeArrowheads="1"/>
          </p:cNvSpPr>
          <p:nvPr/>
        </p:nvSpPr>
        <p:spPr bwMode="gray">
          <a:xfrm>
            <a:off x="2483768" y="4221090"/>
            <a:ext cx="20882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smtClean="0">
                <a:effectLst>
                  <a:glow rad="228600">
                    <a:srgbClr val="D4E2F4"/>
                  </a:glow>
                  <a:outerShdw blurRad="38100" dist="38100" dir="2700000" algn="tl">
                    <a:srgbClr val="000000">
                      <a:alpha val="43137"/>
                    </a:srgbClr>
                  </a:outerShdw>
                </a:effectLst>
                <a:latin typeface="+mj-lt"/>
                <a:ea typeface="+mj-ea"/>
                <a:cs typeface="+mj-cs"/>
              </a:rPr>
              <a:t>3. FORTALECIMIENTO FINANCIERO</a:t>
            </a:r>
            <a:endParaRPr lang="es-ES" sz="1600" b="1" dirty="0">
              <a:effectLst>
                <a:glow rad="228600">
                  <a:srgbClr val="D4E2F4"/>
                </a:glow>
                <a:outerShdw blurRad="38100" dist="38100" dir="2700000" algn="tl">
                  <a:srgbClr val="000000">
                    <a:alpha val="43137"/>
                  </a:srgbClr>
                </a:outerShdw>
              </a:effectLst>
              <a:latin typeface="+mj-lt"/>
              <a:ea typeface="+mj-ea"/>
              <a:cs typeface="+mj-cs"/>
            </a:endParaRPr>
          </a:p>
        </p:txBody>
      </p:sp>
      <p:sp>
        <p:nvSpPr>
          <p:cNvPr id="15" name="Rectangle 30"/>
          <p:cNvSpPr>
            <a:spLocks noChangeArrowheads="1"/>
          </p:cNvSpPr>
          <p:nvPr/>
        </p:nvSpPr>
        <p:spPr bwMode="gray">
          <a:xfrm>
            <a:off x="4685787" y="4229801"/>
            <a:ext cx="1830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smtClean="0">
                <a:effectLst>
                  <a:glow rad="228600">
                    <a:srgbClr val="D4E2F4"/>
                  </a:glow>
                  <a:outerShdw blurRad="38100" dist="38100" dir="2700000" algn="tl">
                    <a:srgbClr val="000000">
                      <a:alpha val="43137"/>
                    </a:srgbClr>
                  </a:outerShdw>
                </a:effectLst>
                <a:latin typeface="+mj-lt"/>
                <a:ea typeface="+mj-ea"/>
                <a:cs typeface="+mj-cs"/>
              </a:rPr>
              <a:t>4. </a:t>
            </a:r>
            <a:r>
              <a:rPr lang="es-ES" sz="1600" b="1" dirty="0">
                <a:effectLst>
                  <a:glow rad="228600">
                    <a:srgbClr val="D4E2F4"/>
                  </a:glow>
                  <a:outerShdw blurRad="38100" dist="38100" dir="2700000" algn="tl">
                    <a:srgbClr val="000000">
                      <a:alpha val="43137"/>
                    </a:srgbClr>
                  </a:outerShdw>
                </a:effectLst>
                <a:latin typeface="+mj-lt"/>
                <a:ea typeface="+mj-ea"/>
                <a:cs typeface="+mj-cs"/>
              </a:rPr>
              <a:t>DESARROLLO </a:t>
            </a:r>
            <a:r>
              <a:rPr lang="es-ES" sz="1600" b="1" dirty="0" smtClean="0">
                <a:effectLst>
                  <a:glow rad="228600">
                    <a:srgbClr val="D4E2F4"/>
                  </a:glow>
                  <a:outerShdw blurRad="38100" dist="38100" dir="2700000" algn="tl">
                    <a:srgbClr val="000000">
                      <a:alpha val="43137"/>
                    </a:srgbClr>
                  </a:outerShdw>
                </a:effectLst>
                <a:latin typeface="+mj-lt"/>
                <a:ea typeface="+mj-ea"/>
                <a:cs typeface="+mj-cs"/>
              </a:rPr>
              <a:t>INSTITUCIONAL</a:t>
            </a:r>
            <a:endParaRPr lang="es-ES" sz="1600" b="1" dirty="0">
              <a:effectLst>
                <a:glow rad="228600">
                  <a:srgbClr val="D4E2F4"/>
                </a:glow>
                <a:outerShdw blurRad="38100" dist="38100" dir="2700000" algn="tl">
                  <a:srgbClr val="000000">
                    <a:alpha val="43137"/>
                  </a:srgbClr>
                </a:outerShdw>
              </a:effectLst>
              <a:latin typeface="+mj-lt"/>
              <a:ea typeface="+mj-ea"/>
              <a:cs typeface="+mj-cs"/>
            </a:endParaRPr>
          </a:p>
        </p:txBody>
      </p:sp>
      <p:sp>
        <p:nvSpPr>
          <p:cNvPr id="16" name="15 Rectángulo"/>
          <p:cNvSpPr/>
          <p:nvPr/>
        </p:nvSpPr>
        <p:spPr>
          <a:xfrm>
            <a:off x="399195" y="1196752"/>
            <a:ext cx="8349269" cy="584775"/>
          </a:xfrm>
          <a:prstGeom prst="rect">
            <a:avLst/>
          </a:prstGeom>
        </p:spPr>
        <p:txBody>
          <a:bodyPr wrap="square">
            <a:spAutoFit/>
          </a:bodyPr>
          <a:lstStyle/>
          <a:p>
            <a:pPr algn="just"/>
            <a:r>
              <a:rPr lang="es-SV" sz="1600" b="1" dirty="0"/>
              <a:t>El Plan </a:t>
            </a:r>
            <a:r>
              <a:rPr lang="es-SV" sz="1600" b="1" dirty="0" smtClean="0"/>
              <a:t>Anual Operativo 2015 </a:t>
            </a:r>
            <a:r>
              <a:rPr lang="es-SV" sz="1600" dirty="0" smtClean="0"/>
              <a:t>actualmente ejecuta </a:t>
            </a:r>
            <a:r>
              <a:rPr lang="es-SV" sz="1600" b="1" dirty="0" smtClean="0">
                <a:solidFill>
                  <a:srgbClr val="003399"/>
                </a:solidFill>
              </a:rPr>
              <a:t>36 </a:t>
            </a:r>
            <a:r>
              <a:rPr lang="es-SV" sz="1600" b="1" dirty="0">
                <a:solidFill>
                  <a:srgbClr val="003399"/>
                </a:solidFill>
              </a:rPr>
              <a:t>proyectos y acciones</a:t>
            </a:r>
            <a:r>
              <a:rPr lang="es-SV" sz="1600" dirty="0"/>
              <a:t>; </a:t>
            </a:r>
            <a:r>
              <a:rPr lang="es-SV" sz="1600" b="1" dirty="0" smtClean="0">
                <a:solidFill>
                  <a:srgbClr val="003399"/>
                </a:solidFill>
              </a:rPr>
              <a:t>49 </a:t>
            </a:r>
            <a:r>
              <a:rPr lang="es-SV" sz="1600" b="1" dirty="0">
                <a:solidFill>
                  <a:srgbClr val="003399"/>
                </a:solidFill>
              </a:rPr>
              <a:t>indicadores </a:t>
            </a:r>
            <a:r>
              <a:rPr lang="es-SV" sz="1600" dirty="0" smtClean="0"/>
              <a:t>entre los principales proyectos se cuenta</a:t>
            </a:r>
            <a:endParaRPr lang="es-SV" sz="1600" dirty="0"/>
          </a:p>
        </p:txBody>
      </p:sp>
      <p:sp>
        <p:nvSpPr>
          <p:cNvPr id="2" name="1 Rectángulo"/>
          <p:cNvSpPr/>
          <p:nvPr/>
        </p:nvSpPr>
        <p:spPr>
          <a:xfrm>
            <a:off x="2771800" y="3429002"/>
            <a:ext cx="1584176" cy="523220"/>
          </a:xfrm>
          <a:prstGeom prst="rect">
            <a:avLst/>
          </a:prstGeom>
        </p:spPr>
        <p:txBody>
          <a:bodyPr wrap="square">
            <a:spAutoFit/>
          </a:bodyPr>
          <a:lstStyle/>
          <a:p>
            <a:pPr marL="271463" lvl="1" indent="-184150" defTabSz="800100">
              <a:spcBef>
                <a:spcPct val="0"/>
              </a:spcBef>
              <a:buFont typeface="Arial" pitchFamily="34" charset="0"/>
              <a:buChar char="•"/>
            </a:pPr>
            <a:r>
              <a:rPr lang="es-SV" sz="1400" b="1" dirty="0" smtClean="0"/>
              <a:t>4 </a:t>
            </a:r>
            <a:r>
              <a:rPr lang="es-SV" sz="1400" b="1" dirty="0"/>
              <a:t>proyectos </a:t>
            </a:r>
          </a:p>
          <a:p>
            <a:pPr marL="271463" lvl="1" indent="-184150" defTabSz="800100">
              <a:spcBef>
                <a:spcPct val="0"/>
              </a:spcBef>
              <a:buFont typeface="Arial" pitchFamily="34" charset="0"/>
              <a:buChar char="•"/>
            </a:pPr>
            <a:r>
              <a:rPr lang="es-SV" sz="1400" b="1" dirty="0" smtClean="0"/>
              <a:t>8 </a:t>
            </a:r>
            <a:r>
              <a:rPr lang="es-SV" sz="1400" b="1" dirty="0"/>
              <a:t>indicadores</a:t>
            </a:r>
          </a:p>
        </p:txBody>
      </p:sp>
      <p:sp>
        <p:nvSpPr>
          <p:cNvPr id="17" name="16 Rectángulo"/>
          <p:cNvSpPr/>
          <p:nvPr/>
        </p:nvSpPr>
        <p:spPr>
          <a:xfrm>
            <a:off x="4853984" y="3448272"/>
            <a:ext cx="1584176" cy="523220"/>
          </a:xfrm>
          <a:prstGeom prst="rect">
            <a:avLst/>
          </a:prstGeom>
        </p:spPr>
        <p:txBody>
          <a:bodyPr wrap="square">
            <a:spAutoFit/>
          </a:bodyPr>
          <a:lstStyle/>
          <a:p>
            <a:pPr marL="271463" lvl="1" indent="-184150" defTabSz="800100">
              <a:spcBef>
                <a:spcPct val="0"/>
              </a:spcBef>
              <a:buFont typeface="Arial" pitchFamily="34" charset="0"/>
              <a:buChar char="•"/>
            </a:pPr>
            <a:r>
              <a:rPr lang="es-SV" sz="1400" b="1" dirty="0" smtClean="0"/>
              <a:t>7 </a:t>
            </a:r>
            <a:r>
              <a:rPr lang="es-SV" sz="1400" b="1" dirty="0"/>
              <a:t>proyectos </a:t>
            </a:r>
          </a:p>
          <a:p>
            <a:pPr marL="271463" lvl="1" indent="-184150" defTabSz="800100">
              <a:spcBef>
                <a:spcPct val="0"/>
              </a:spcBef>
              <a:buFont typeface="Arial" pitchFamily="34" charset="0"/>
              <a:buChar char="•"/>
            </a:pPr>
            <a:r>
              <a:rPr lang="es-SV" sz="1400" b="1" dirty="0" smtClean="0"/>
              <a:t>9 </a:t>
            </a:r>
            <a:r>
              <a:rPr lang="es-SV" sz="1400" b="1" dirty="0"/>
              <a:t>indicadores</a:t>
            </a:r>
          </a:p>
        </p:txBody>
      </p:sp>
      <p:sp>
        <p:nvSpPr>
          <p:cNvPr id="18" name="17 Rectángulo"/>
          <p:cNvSpPr/>
          <p:nvPr/>
        </p:nvSpPr>
        <p:spPr>
          <a:xfrm>
            <a:off x="2762768" y="4695423"/>
            <a:ext cx="1584176" cy="523220"/>
          </a:xfrm>
          <a:prstGeom prst="rect">
            <a:avLst/>
          </a:prstGeom>
        </p:spPr>
        <p:txBody>
          <a:bodyPr wrap="square">
            <a:spAutoFit/>
          </a:bodyPr>
          <a:lstStyle/>
          <a:p>
            <a:pPr marL="271463" lvl="1" indent="-184150" defTabSz="800100">
              <a:spcBef>
                <a:spcPct val="0"/>
              </a:spcBef>
              <a:buFont typeface="Arial" pitchFamily="34" charset="0"/>
              <a:buChar char="•"/>
            </a:pPr>
            <a:r>
              <a:rPr lang="es-SV" sz="1400" b="1" dirty="0" smtClean="0"/>
              <a:t>10 </a:t>
            </a:r>
            <a:r>
              <a:rPr lang="es-SV" sz="1400" b="1" dirty="0"/>
              <a:t>proyectos </a:t>
            </a:r>
          </a:p>
          <a:p>
            <a:pPr marL="271463" lvl="1" indent="-184150" defTabSz="800100">
              <a:spcBef>
                <a:spcPct val="0"/>
              </a:spcBef>
              <a:buFont typeface="Arial" pitchFamily="34" charset="0"/>
              <a:buChar char="•"/>
            </a:pPr>
            <a:r>
              <a:rPr lang="es-SV" sz="1400" b="1" dirty="0" smtClean="0"/>
              <a:t>16 </a:t>
            </a:r>
            <a:r>
              <a:rPr lang="es-SV" sz="1400" b="1" dirty="0"/>
              <a:t>indicadores</a:t>
            </a:r>
          </a:p>
        </p:txBody>
      </p:sp>
      <p:sp>
        <p:nvSpPr>
          <p:cNvPr id="19" name="18 Rectángulo"/>
          <p:cNvSpPr/>
          <p:nvPr/>
        </p:nvSpPr>
        <p:spPr>
          <a:xfrm>
            <a:off x="4844952" y="4714693"/>
            <a:ext cx="1584176" cy="523220"/>
          </a:xfrm>
          <a:prstGeom prst="rect">
            <a:avLst/>
          </a:prstGeom>
        </p:spPr>
        <p:txBody>
          <a:bodyPr wrap="square">
            <a:spAutoFit/>
          </a:bodyPr>
          <a:lstStyle/>
          <a:p>
            <a:pPr marL="271463" lvl="1" indent="-184150" defTabSz="800100">
              <a:spcBef>
                <a:spcPct val="0"/>
              </a:spcBef>
              <a:buFont typeface="Arial" pitchFamily="34" charset="0"/>
              <a:buChar char="•"/>
            </a:pPr>
            <a:r>
              <a:rPr lang="es-SV" sz="1400" b="1" dirty="0" smtClean="0"/>
              <a:t>15 </a:t>
            </a:r>
            <a:r>
              <a:rPr lang="es-SV" sz="1400" b="1" dirty="0"/>
              <a:t>proyectos </a:t>
            </a:r>
          </a:p>
          <a:p>
            <a:pPr marL="271463" lvl="1" indent="-184150" defTabSz="800100">
              <a:spcBef>
                <a:spcPct val="0"/>
              </a:spcBef>
              <a:buFont typeface="Arial" pitchFamily="34" charset="0"/>
              <a:buChar char="•"/>
            </a:pPr>
            <a:r>
              <a:rPr lang="es-SV" sz="1400" b="1" dirty="0" smtClean="0"/>
              <a:t>16 </a:t>
            </a:r>
            <a:r>
              <a:rPr lang="es-SV" sz="1400" b="1" dirty="0"/>
              <a:t>indicadores</a:t>
            </a:r>
          </a:p>
        </p:txBody>
      </p:sp>
      <p:sp>
        <p:nvSpPr>
          <p:cNvPr id="20" name="19 Rectángulo"/>
          <p:cNvSpPr/>
          <p:nvPr/>
        </p:nvSpPr>
        <p:spPr>
          <a:xfrm>
            <a:off x="179512" y="1863434"/>
            <a:ext cx="2383188" cy="1754326"/>
          </a:xfrm>
          <a:prstGeom prst="rect">
            <a:avLst/>
          </a:prstGeom>
        </p:spPr>
        <p:txBody>
          <a:bodyPr wrap="square">
            <a:spAutoFit/>
          </a:bodyPr>
          <a:lstStyle/>
          <a:p>
            <a:pPr marL="171450" indent="-171450">
              <a:buFont typeface="Arial" pitchFamily="34" charset="0"/>
              <a:buChar char="•"/>
            </a:pPr>
            <a:r>
              <a:rPr lang="es-SV" sz="1200" b="1" dirty="0"/>
              <a:t>Otorgamiento de 6,563 </a:t>
            </a:r>
            <a:r>
              <a:rPr lang="es-SV" sz="1200" b="1" dirty="0" smtClean="0"/>
              <a:t>Créditos por $124.7 millones.</a:t>
            </a:r>
            <a:endParaRPr lang="es-SV" sz="1200" b="1" dirty="0"/>
          </a:p>
          <a:p>
            <a:pPr marL="171450" indent="-171450">
              <a:buFont typeface="Arial" pitchFamily="34" charset="0"/>
              <a:buChar char="•"/>
            </a:pPr>
            <a:r>
              <a:rPr lang="es-SV" sz="1200" b="1" dirty="0"/>
              <a:t>Mejora en los tiempos de respuesta </a:t>
            </a:r>
            <a:endParaRPr lang="es-SV" sz="1200" b="1" dirty="0" smtClean="0"/>
          </a:p>
          <a:p>
            <a:pPr marL="171450" indent="-171450">
              <a:buFont typeface="Arial" pitchFamily="34" charset="0"/>
              <a:buChar char="•"/>
            </a:pPr>
            <a:r>
              <a:rPr lang="es-SV" sz="1200" b="1" dirty="0" smtClean="0"/>
              <a:t>Análisis </a:t>
            </a:r>
            <a:r>
              <a:rPr lang="es-SV" sz="1200" b="1" dirty="0"/>
              <a:t>y supervisión de proyectos habitacionales.</a:t>
            </a:r>
          </a:p>
          <a:p>
            <a:pPr marL="171450" indent="-171450">
              <a:buFont typeface="Arial" pitchFamily="34" charset="0"/>
              <a:buChar char="•"/>
            </a:pPr>
            <a:r>
              <a:rPr lang="es-SV" sz="1200" b="1" dirty="0"/>
              <a:t>Revisión integral y fortalecimiento del programa "Vivienda cercana"</a:t>
            </a:r>
          </a:p>
        </p:txBody>
      </p:sp>
      <p:sp>
        <p:nvSpPr>
          <p:cNvPr id="22" name="21 Rectángulo"/>
          <p:cNvSpPr/>
          <p:nvPr/>
        </p:nvSpPr>
        <p:spPr>
          <a:xfrm>
            <a:off x="6653308" y="1858210"/>
            <a:ext cx="2383188" cy="2123658"/>
          </a:xfrm>
          <a:prstGeom prst="rect">
            <a:avLst/>
          </a:prstGeom>
        </p:spPr>
        <p:txBody>
          <a:bodyPr wrap="square">
            <a:spAutoFit/>
          </a:bodyPr>
          <a:lstStyle/>
          <a:p>
            <a:pPr marL="171450" indent="-171450">
              <a:buFont typeface="Arial" pitchFamily="34" charset="0"/>
              <a:buChar char="•"/>
            </a:pPr>
            <a:r>
              <a:rPr lang="es-SV" sz="1200" b="1" dirty="0"/>
              <a:t>Medición del Grado de Satisfacción de los Clientes Respecto a los Servicios Recibidos</a:t>
            </a:r>
          </a:p>
          <a:p>
            <a:pPr marL="171450" indent="-171450">
              <a:buFont typeface="Arial" pitchFamily="34" charset="0"/>
              <a:buChar char="•"/>
            </a:pPr>
            <a:r>
              <a:rPr lang="es-SV" sz="1200" b="1" dirty="0"/>
              <a:t>Fortalecimiento de Sitio </a:t>
            </a:r>
            <a:r>
              <a:rPr lang="es-SV" sz="1200" b="1" dirty="0" smtClean="0"/>
              <a:t>Web,  </a:t>
            </a:r>
            <a:r>
              <a:rPr lang="es-SV" sz="1200" b="1" dirty="0"/>
              <a:t>servicios de gobierno </a:t>
            </a:r>
            <a:r>
              <a:rPr lang="es-SV" sz="1200" b="1" dirty="0" smtClean="0"/>
              <a:t>electrónico y  </a:t>
            </a:r>
            <a:r>
              <a:rPr lang="es-SV" sz="1200" b="1" dirty="0"/>
              <a:t>estrategia de atención y gestión de clientes (CRM)</a:t>
            </a:r>
          </a:p>
          <a:p>
            <a:pPr marL="171450" indent="-171450">
              <a:buFont typeface="Arial" pitchFamily="34" charset="0"/>
              <a:buChar char="•"/>
            </a:pPr>
            <a:r>
              <a:rPr lang="es-SV" sz="1200" b="1" dirty="0"/>
              <a:t>Establecimiento de nuevo punto de atención.</a:t>
            </a:r>
          </a:p>
        </p:txBody>
      </p:sp>
      <p:sp>
        <p:nvSpPr>
          <p:cNvPr id="23" name="22 Rectángulo"/>
          <p:cNvSpPr/>
          <p:nvPr/>
        </p:nvSpPr>
        <p:spPr>
          <a:xfrm>
            <a:off x="186436" y="4118880"/>
            <a:ext cx="2383188" cy="2123658"/>
          </a:xfrm>
          <a:prstGeom prst="rect">
            <a:avLst/>
          </a:prstGeom>
        </p:spPr>
        <p:txBody>
          <a:bodyPr wrap="square">
            <a:spAutoFit/>
          </a:bodyPr>
          <a:lstStyle/>
          <a:p>
            <a:pPr marL="171450" indent="-171450">
              <a:buFont typeface="Arial" pitchFamily="34" charset="0"/>
              <a:buChar char="•"/>
            </a:pPr>
            <a:r>
              <a:rPr lang="es-SV" sz="1200" b="1" dirty="0"/>
              <a:t>Reducir el índice de </a:t>
            </a:r>
            <a:r>
              <a:rPr lang="es-SV" sz="1200" b="1" dirty="0" smtClean="0"/>
              <a:t>morosidad de la cartera hipotecaria.</a:t>
            </a:r>
            <a:endParaRPr lang="es-SV" sz="1200" b="1" dirty="0"/>
          </a:p>
          <a:p>
            <a:pPr marL="171450" indent="-171450">
              <a:buFont typeface="Arial" pitchFamily="34" charset="0"/>
              <a:buChar char="•"/>
            </a:pPr>
            <a:r>
              <a:rPr lang="es-SV" sz="1200" b="1" dirty="0"/>
              <a:t>Mantenimiento del índice de rentabilidad Institucional acorde a la naturaleza social del FSV.</a:t>
            </a:r>
          </a:p>
          <a:p>
            <a:pPr marL="171450" indent="-171450">
              <a:buFont typeface="Arial" pitchFamily="34" charset="0"/>
              <a:buChar char="•"/>
            </a:pPr>
            <a:r>
              <a:rPr lang="es-SV" sz="1200" b="1" dirty="0"/>
              <a:t>Obtención de Recursos Financieros para Inversión.</a:t>
            </a:r>
          </a:p>
          <a:p>
            <a:pPr marL="171450" indent="-171450">
              <a:buFont typeface="Arial" pitchFamily="34" charset="0"/>
              <a:buChar char="•"/>
            </a:pPr>
            <a:r>
              <a:rPr lang="es-SV" sz="1200" b="1" dirty="0" smtClean="0"/>
              <a:t>Evaluación de alternativas de fondeo para el financiamiento a largo plazo.</a:t>
            </a:r>
            <a:endParaRPr lang="es-SV" sz="1200" b="1" dirty="0"/>
          </a:p>
        </p:txBody>
      </p:sp>
      <p:sp>
        <p:nvSpPr>
          <p:cNvPr id="24" name="23 Rectángulo"/>
          <p:cNvSpPr/>
          <p:nvPr/>
        </p:nvSpPr>
        <p:spPr>
          <a:xfrm>
            <a:off x="6660232" y="4113656"/>
            <a:ext cx="2383188" cy="2123658"/>
          </a:xfrm>
          <a:prstGeom prst="rect">
            <a:avLst/>
          </a:prstGeom>
        </p:spPr>
        <p:txBody>
          <a:bodyPr wrap="square">
            <a:spAutoFit/>
          </a:bodyPr>
          <a:lstStyle/>
          <a:p>
            <a:pPr marL="171450" indent="-171450">
              <a:buFont typeface="Arial" pitchFamily="34" charset="0"/>
              <a:buChar char="•"/>
            </a:pPr>
            <a:r>
              <a:rPr lang="es-SV" sz="1200" b="1" dirty="0" smtClean="0"/>
              <a:t>Establecimiento </a:t>
            </a:r>
            <a:r>
              <a:rPr lang="es-SV" sz="1200" b="1" dirty="0"/>
              <a:t>de un Sistema para la Gestión del Riesgo de </a:t>
            </a:r>
            <a:r>
              <a:rPr lang="es-SV" sz="1200" b="1" dirty="0" smtClean="0"/>
              <a:t>Crédito </a:t>
            </a:r>
            <a:r>
              <a:rPr lang="es-SV" sz="1200" b="1" dirty="0"/>
              <a:t> </a:t>
            </a:r>
            <a:r>
              <a:rPr lang="es-SV" sz="1200" b="1" dirty="0" smtClean="0"/>
              <a:t>y de control </a:t>
            </a:r>
            <a:r>
              <a:rPr lang="es-SV" sz="1200" b="1" dirty="0"/>
              <a:t>de operaciones de Lavado de </a:t>
            </a:r>
            <a:r>
              <a:rPr lang="es-SV" sz="1200" b="1" dirty="0" smtClean="0"/>
              <a:t>Dinero. </a:t>
            </a:r>
            <a:endParaRPr lang="es-SV" sz="1200" b="1" dirty="0"/>
          </a:p>
          <a:p>
            <a:pPr marL="171450" indent="-171450">
              <a:buFont typeface="Arial" pitchFamily="34" charset="0"/>
              <a:buChar char="•"/>
            </a:pPr>
            <a:r>
              <a:rPr lang="es-SV" sz="1200" b="1" dirty="0"/>
              <a:t>Mantenimiento del Sistema de Gestión de Calidad</a:t>
            </a:r>
          </a:p>
          <a:p>
            <a:pPr marL="171450" indent="-171450">
              <a:buFont typeface="Arial" pitchFamily="34" charset="0"/>
              <a:buChar char="•"/>
            </a:pPr>
            <a:r>
              <a:rPr lang="es-SV" sz="1200" b="1" dirty="0"/>
              <a:t>Actualización del Sistema </a:t>
            </a:r>
            <a:r>
              <a:rPr lang="es-SV" sz="1200" b="1" dirty="0" smtClean="0"/>
              <a:t>Bancario. </a:t>
            </a:r>
            <a:endParaRPr lang="es-SV" sz="1200" b="1" dirty="0"/>
          </a:p>
          <a:p>
            <a:pPr marL="171450" indent="-171450">
              <a:buFont typeface="Arial" pitchFamily="34" charset="0"/>
              <a:buChar char="•"/>
            </a:pPr>
            <a:r>
              <a:rPr lang="es-SV" sz="1200" b="1" dirty="0" smtClean="0"/>
              <a:t>Sistema </a:t>
            </a:r>
            <a:r>
              <a:rPr lang="es-SV" sz="1200" b="1" dirty="0"/>
              <a:t>de seguridad de Prevención de Intrusos (IPS) </a:t>
            </a:r>
          </a:p>
        </p:txBody>
      </p:sp>
      <p:sp>
        <p:nvSpPr>
          <p:cNvPr id="21" name="20 Marcador de número de diapositiva"/>
          <p:cNvSpPr>
            <a:spLocks noGrp="1"/>
          </p:cNvSpPr>
          <p:nvPr>
            <p:ph type="sldNum" sz="quarter" idx="12"/>
          </p:nvPr>
        </p:nvSpPr>
        <p:spPr/>
        <p:txBody>
          <a:bodyPr/>
          <a:lstStyle/>
          <a:p>
            <a:fld id="{A3C4D9F3-FC74-4149-9C9C-C039E71FC534}" type="slidenum">
              <a:rPr lang="es-SV" smtClean="0"/>
              <a:t>6</a:t>
            </a:fld>
            <a:endParaRPr lang="es-SV" dirty="0"/>
          </a:p>
        </p:txBody>
      </p:sp>
    </p:spTree>
    <p:extLst>
      <p:ext uri="{BB962C8B-B14F-4D97-AF65-F5344CB8AC3E}">
        <p14:creationId xmlns:p14="http://schemas.microsoft.com/office/powerpoint/2010/main" val="4232691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55776" y="4406900"/>
            <a:ext cx="5938936" cy="1362075"/>
          </a:xfrm>
        </p:spPr>
        <p:txBody>
          <a:bodyPr>
            <a:normAutofit fontScale="90000"/>
          </a:bodyPr>
          <a:lstStyle/>
          <a:p>
            <a:pPr algn="r"/>
            <a:r>
              <a:rPr lang="es-SV" dirty="0" smtClean="0">
                <a:solidFill>
                  <a:srgbClr val="003399"/>
                </a:solidFill>
                <a:ea typeface="Calibri"/>
                <a:cs typeface="Times New Roman"/>
              </a:rPr>
              <a:t>PRINCIPALES RESULTADOS DE LA GESTIÓN</a:t>
            </a:r>
            <a:r>
              <a:rPr lang="es-SV" dirty="0">
                <a:solidFill>
                  <a:srgbClr val="003399"/>
                </a:solidFill>
                <a:ea typeface="Calibri"/>
                <a:cs typeface="Times New Roman"/>
              </a:rPr>
              <a:t/>
            </a:r>
            <a:br>
              <a:rPr lang="es-SV" dirty="0">
                <a:solidFill>
                  <a:srgbClr val="003399"/>
                </a:solidFill>
                <a:ea typeface="Calibri"/>
                <a:cs typeface="Times New Roman"/>
              </a:rPr>
            </a:br>
            <a:endParaRPr lang="es-SV" dirty="0"/>
          </a:p>
        </p:txBody>
      </p:sp>
      <p:sp>
        <p:nvSpPr>
          <p:cNvPr id="2" name="1 Marcador de número de diapositiva"/>
          <p:cNvSpPr>
            <a:spLocks noGrp="1"/>
          </p:cNvSpPr>
          <p:nvPr>
            <p:ph type="sldNum" sz="quarter" idx="12"/>
          </p:nvPr>
        </p:nvSpPr>
        <p:spPr/>
        <p:txBody>
          <a:bodyPr/>
          <a:lstStyle/>
          <a:p>
            <a:fld id="{A3C4D9F3-FC74-4149-9C9C-C039E71FC534}" type="slidenum">
              <a:rPr lang="es-SV" smtClean="0"/>
              <a:t>7</a:t>
            </a:fld>
            <a:endParaRPr lang="es-SV" dirty="0"/>
          </a:p>
        </p:txBody>
      </p:sp>
    </p:spTree>
    <p:extLst>
      <p:ext uri="{BB962C8B-B14F-4D97-AF65-F5344CB8AC3E}">
        <p14:creationId xmlns:p14="http://schemas.microsoft.com/office/powerpoint/2010/main" val="1204111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a:xfrm>
            <a:off x="6974904" y="6304235"/>
            <a:ext cx="2133600" cy="365125"/>
          </a:xfrm>
        </p:spPr>
        <p:txBody>
          <a:bodyPr/>
          <a:lstStyle/>
          <a:p>
            <a:fld id="{A3C4D9F3-FC74-4149-9C9C-C039E71FC534}" type="slidenum">
              <a:rPr lang="es-SV" smtClean="0"/>
              <a:t>8</a:t>
            </a:fld>
            <a:endParaRPr lang="es-SV" dirty="0"/>
          </a:p>
        </p:txBody>
      </p:sp>
      <p:sp>
        <p:nvSpPr>
          <p:cNvPr id="6" name="5 Título"/>
          <p:cNvSpPr>
            <a:spLocks noGrp="1"/>
          </p:cNvSpPr>
          <p:nvPr>
            <p:ph type="title"/>
          </p:nvPr>
        </p:nvSpPr>
        <p:spPr>
          <a:xfrm>
            <a:off x="1691680" y="0"/>
            <a:ext cx="6192688" cy="764704"/>
          </a:xfrm>
        </p:spPr>
        <p:txBody>
          <a:bodyPr>
            <a:noAutofit/>
          </a:bodyPr>
          <a:lstStyle/>
          <a:p>
            <a:r>
              <a:rPr lang="es-SV" b="1" dirty="0" smtClean="0"/>
              <a:t>1. SOLUCIONES HABITACIONALES.</a:t>
            </a:r>
          </a:p>
        </p:txBody>
      </p:sp>
      <p:sp>
        <p:nvSpPr>
          <p:cNvPr id="7" name="2 CuadroTexto"/>
          <p:cNvSpPr txBox="1"/>
          <p:nvPr/>
        </p:nvSpPr>
        <p:spPr>
          <a:xfrm>
            <a:off x="109191" y="5949280"/>
            <a:ext cx="8639274" cy="7386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lgn="just">
              <a:buBlip>
                <a:blip r:embed="rId2"/>
              </a:buBlip>
            </a:pPr>
            <a:r>
              <a:rPr lang="es-SV" sz="1400" dirty="0">
                <a:latin typeface="Calibri" pitchFamily="34" charset="0"/>
                <a:cs typeface="Calibri" pitchFamily="34" charset="0"/>
              </a:rPr>
              <a:t>En el período</a:t>
            </a:r>
            <a:r>
              <a:rPr lang="es-SV" sz="1400" baseline="0" dirty="0">
                <a:latin typeface="Calibri" pitchFamily="34" charset="0"/>
                <a:cs typeface="Calibri" pitchFamily="34" charset="0"/>
              </a:rPr>
              <a:t> Junio 2014 - </a:t>
            </a:r>
            <a:r>
              <a:rPr lang="es-SV" sz="1400" baseline="0" dirty="0" smtClean="0">
                <a:latin typeface="Calibri" pitchFamily="34" charset="0"/>
                <a:cs typeface="Calibri" pitchFamily="34" charset="0"/>
              </a:rPr>
              <a:t>Mayo 2015 se facilitaron </a:t>
            </a:r>
            <a:r>
              <a:rPr lang="es-SV" sz="1400" b="1" baseline="0" dirty="0" smtClean="0">
                <a:solidFill>
                  <a:srgbClr val="0070C0"/>
                </a:solidFill>
                <a:latin typeface="Calibri" pitchFamily="34" charset="0"/>
                <a:cs typeface="Calibri" pitchFamily="34" charset="0"/>
              </a:rPr>
              <a:t>6,598</a:t>
            </a:r>
            <a:r>
              <a:rPr lang="es-SV" sz="1400" baseline="0" dirty="0" smtClean="0">
                <a:latin typeface="Calibri" pitchFamily="34" charset="0"/>
                <a:cs typeface="Calibri" pitchFamily="34" charset="0"/>
              </a:rPr>
              <a:t> </a:t>
            </a:r>
            <a:r>
              <a:rPr lang="es-SV" sz="1400" b="1" baseline="0" dirty="0" smtClean="0">
                <a:solidFill>
                  <a:srgbClr val="0070C0"/>
                </a:solidFill>
                <a:latin typeface="Calibri" pitchFamily="34" charset="0"/>
                <a:cs typeface="Calibri" pitchFamily="34" charset="0"/>
              </a:rPr>
              <a:t>soluciones habitacionales </a:t>
            </a:r>
            <a:r>
              <a:rPr lang="es-SV" sz="1400" baseline="0" dirty="0" smtClean="0">
                <a:latin typeface="Calibri" pitchFamily="34" charset="0"/>
                <a:cs typeface="Calibri" pitchFamily="34" charset="0"/>
              </a:rPr>
              <a:t>por </a:t>
            </a:r>
            <a:r>
              <a:rPr lang="es-SV" sz="1400" b="1" baseline="0" dirty="0">
                <a:solidFill>
                  <a:srgbClr val="0070C0"/>
                </a:solidFill>
                <a:latin typeface="Calibri" pitchFamily="34" charset="0"/>
                <a:cs typeface="Calibri" pitchFamily="34" charset="0"/>
              </a:rPr>
              <a:t>$</a:t>
            </a:r>
            <a:r>
              <a:rPr lang="es-SV" sz="1400" b="1" baseline="0" dirty="0" smtClean="0">
                <a:solidFill>
                  <a:srgbClr val="0070C0"/>
                </a:solidFill>
                <a:latin typeface="Calibri" pitchFamily="34" charset="0"/>
                <a:cs typeface="Calibri" pitchFamily="34" charset="0"/>
              </a:rPr>
              <a:t>114.53 </a:t>
            </a:r>
            <a:r>
              <a:rPr lang="es-SV" sz="1400" b="1" baseline="0" dirty="0">
                <a:solidFill>
                  <a:srgbClr val="0070C0"/>
                </a:solidFill>
                <a:latin typeface="Calibri" pitchFamily="34" charset="0"/>
                <a:cs typeface="Calibri" pitchFamily="34" charset="0"/>
              </a:rPr>
              <a:t>millones</a:t>
            </a:r>
            <a:r>
              <a:rPr lang="es-SV" sz="1400" baseline="0" dirty="0">
                <a:latin typeface="Calibri" pitchFamily="34" charset="0"/>
                <a:cs typeface="Calibri" pitchFamily="34" charset="0"/>
              </a:rPr>
              <a:t>, </a:t>
            </a:r>
            <a:r>
              <a:rPr lang="es-SV" sz="1400" baseline="0" dirty="0" smtClean="0">
                <a:latin typeface="Calibri" pitchFamily="34" charset="0"/>
                <a:cs typeface="Calibri" pitchFamily="34" charset="0"/>
              </a:rPr>
              <a:t>contribuyendo de este modo a elevar</a:t>
            </a:r>
            <a:r>
              <a:rPr lang="es-SV" sz="1400" dirty="0" smtClean="0">
                <a:latin typeface="Calibri" pitchFamily="34" charset="0"/>
                <a:cs typeface="Calibri" pitchFamily="34" charset="0"/>
              </a:rPr>
              <a:t> el nivel de vida </a:t>
            </a:r>
            <a:r>
              <a:rPr lang="es-SV" sz="1400" baseline="0" dirty="0" smtClean="0">
                <a:latin typeface="Calibri" pitchFamily="34" charset="0"/>
                <a:cs typeface="Calibri" pitchFamily="34" charset="0"/>
              </a:rPr>
              <a:t>de</a:t>
            </a:r>
            <a:r>
              <a:rPr lang="es-SV" sz="1400" dirty="0" smtClean="0">
                <a:latin typeface="Calibri" pitchFamily="34" charset="0"/>
                <a:cs typeface="Calibri" pitchFamily="34" charset="0"/>
              </a:rPr>
              <a:t> más de </a:t>
            </a:r>
            <a:r>
              <a:rPr lang="es-SV" sz="1400" b="1" dirty="0">
                <a:solidFill>
                  <a:srgbClr val="0070C0"/>
                </a:solidFill>
                <a:latin typeface="Calibri" pitchFamily="34" charset="0"/>
                <a:cs typeface="Calibri" pitchFamily="34" charset="0"/>
              </a:rPr>
              <a:t>27,700 salvadoreños </a:t>
            </a:r>
            <a:r>
              <a:rPr lang="es-SV" sz="1400" baseline="0" dirty="0" smtClean="0">
                <a:latin typeface="Calibri" pitchFamily="34" charset="0"/>
                <a:cs typeface="Calibri" pitchFamily="34" charset="0"/>
              </a:rPr>
              <a:t>que</a:t>
            </a:r>
            <a:r>
              <a:rPr lang="es-SV" sz="1400" dirty="0" smtClean="0">
                <a:latin typeface="Calibri" pitchFamily="34" charset="0"/>
                <a:cs typeface="Calibri" pitchFamily="34" charset="0"/>
              </a:rPr>
              <a:t> ahora poseen vivienda propia</a:t>
            </a:r>
            <a:r>
              <a:rPr lang="es-SV" sz="1400" baseline="0" dirty="0" smtClean="0">
                <a:latin typeface="Calibri" pitchFamily="34" charset="0"/>
                <a:cs typeface="Calibri" pitchFamily="34" charset="0"/>
              </a:rPr>
              <a:t>.</a:t>
            </a:r>
            <a:endParaRPr lang="es-SV" sz="1400" dirty="0">
              <a:latin typeface="Calibri" pitchFamily="34" charset="0"/>
              <a:cs typeface="Calibri"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2988098318"/>
              </p:ext>
            </p:extLst>
          </p:nvPr>
        </p:nvGraphicFramePr>
        <p:xfrm>
          <a:off x="179512" y="908718"/>
          <a:ext cx="8137684" cy="2016226"/>
        </p:xfrm>
        <a:graphic>
          <a:graphicData uri="http://schemas.openxmlformats.org/drawingml/2006/table">
            <a:tbl>
              <a:tblPr/>
              <a:tblGrid>
                <a:gridCol w="2097967"/>
                <a:gridCol w="878497"/>
                <a:gridCol w="604701"/>
                <a:gridCol w="878497"/>
                <a:gridCol w="604701"/>
                <a:gridCol w="106925"/>
                <a:gridCol w="878497"/>
                <a:gridCol w="604701"/>
                <a:gridCol w="878497"/>
                <a:gridCol w="604701"/>
              </a:tblGrid>
              <a:tr h="289562">
                <a:tc rowSpan="2">
                  <a:txBody>
                    <a:bodyPr/>
                    <a:lstStyle/>
                    <a:p>
                      <a:pPr algn="ctr" rtl="0" fontAlgn="ctr"/>
                      <a:r>
                        <a:rPr lang="es-SV" sz="1200" b="1" i="0" u="none" strike="noStrike" dirty="0">
                          <a:solidFill>
                            <a:srgbClr val="000000"/>
                          </a:solidFill>
                          <a:effectLst/>
                          <a:latin typeface="Calibri"/>
                        </a:rPr>
                        <a:t>RESULTADOS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4">
                  <a:txBody>
                    <a:bodyPr/>
                    <a:lstStyle/>
                    <a:p>
                      <a:pPr algn="ctr" rtl="0" fontAlgn="ctr"/>
                      <a:r>
                        <a:rPr lang="es-SV" sz="1200" b="1" i="0" u="none" strike="noStrike" dirty="0">
                          <a:solidFill>
                            <a:srgbClr val="000000"/>
                          </a:solidFill>
                          <a:effectLst/>
                          <a:latin typeface="Calibri"/>
                        </a:rPr>
                        <a:t>JUNIO 2009 - MAYO 2010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00"/>
                          </a:solidFill>
                          <a:effectLst/>
                          <a:latin typeface="Calibri"/>
                        </a:rPr>
                        <a:t>JUNIO 2014 - MAYO 2015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s-SV"/>
                    </a:p>
                  </a:txBody>
                  <a:tcPr/>
                </a:tc>
                <a:tc hMerge="1">
                  <a:txBody>
                    <a:bodyPr/>
                    <a:lstStyle/>
                    <a:p>
                      <a:endParaRPr lang="es-SV"/>
                    </a:p>
                  </a:txBody>
                  <a:tcPr/>
                </a:tc>
                <a:tc hMerge="1">
                  <a:txBody>
                    <a:bodyPr/>
                    <a:lstStyle/>
                    <a:p>
                      <a:endParaRPr lang="es-SV"/>
                    </a:p>
                  </a:txBody>
                  <a:tcPr/>
                </a:tc>
              </a:tr>
              <a:tr h="568416">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MILLONES $</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 PART.</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9562">
                <a:tc>
                  <a:txBody>
                    <a:bodyPr/>
                    <a:lstStyle/>
                    <a:p>
                      <a:pPr algn="l" rtl="0" fontAlgn="ctr"/>
                      <a:r>
                        <a:rPr lang="es-SV" sz="1200" b="0" i="0" u="none" strike="noStrike" dirty="0">
                          <a:solidFill>
                            <a:srgbClr val="000000"/>
                          </a:solidFill>
                          <a:effectLst/>
                          <a:latin typeface="Calibri"/>
                        </a:rPr>
                        <a:t>CRÉDITOS PARA VIVIENDA</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6,074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$93.73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99.1%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6,527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98.9%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$114.19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99.7%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562">
                <a:tc>
                  <a:txBody>
                    <a:bodyPr/>
                    <a:lstStyle/>
                    <a:p>
                      <a:pPr algn="l" rtl="0" fontAlgn="ctr"/>
                      <a:r>
                        <a:rPr lang="es-SV" sz="1200" b="0" i="0" u="none" strike="noStrike" dirty="0">
                          <a:solidFill>
                            <a:srgbClr val="000000"/>
                          </a:solidFill>
                          <a:effectLst/>
                          <a:latin typeface="Calibri"/>
                        </a:rPr>
                        <a:t>VENTA DE VIVIENDAS DEL FSV</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171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2.7%</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$0.83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71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1.1%</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$0.34</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0.3%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562">
                <a:tc>
                  <a:txBody>
                    <a:bodyPr/>
                    <a:lstStyle/>
                    <a:p>
                      <a:pPr algn="ctr" rtl="0" fontAlgn="ctr"/>
                      <a:r>
                        <a:rPr lang="es-SV" sz="1200" b="1" i="0" u="none" strike="noStrike" dirty="0">
                          <a:solidFill>
                            <a:srgbClr val="000000"/>
                          </a:solidFill>
                          <a:effectLst/>
                          <a:latin typeface="Calibri"/>
                        </a:rPr>
                        <a:t>FAMILIAS BENEFICIADAS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6,245</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$94.56</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6,598</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$114.53</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100.0%</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9562">
                <a:tc>
                  <a:txBody>
                    <a:bodyPr/>
                    <a:lstStyle/>
                    <a:p>
                      <a:pPr algn="ctr" rtl="0" fontAlgn="ctr"/>
                      <a:r>
                        <a:rPr lang="es-SV" sz="1200" b="1" i="0" u="none" strike="noStrike" dirty="0">
                          <a:solidFill>
                            <a:srgbClr val="0000FF"/>
                          </a:solidFill>
                          <a:effectLst/>
                          <a:latin typeface="Calibri"/>
                        </a:rPr>
                        <a:t>SALVADOREÑOS BENEFICIADOS</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es-SV" sz="1200" b="1" i="0" u="none" strike="noStrike" dirty="0">
                          <a:solidFill>
                            <a:srgbClr val="0000FF"/>
                          </a:solidFill>
                          <a:effectLst/>
                          <a:latin typeface="Calibri"/>
                        </a:rPr>
                        <a:t>26,229</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1200" b="0" i="0" u="none" strike="noStrike" dirty="0">
                        <a:solidFill>
                          <a:srgbClr val="000000"/>
                        </a:solidFill>
                        <a:effectLst/>
                        <a:latin typeface="Calibri"/>
                      </a:endParaRPr>
                    </a:p>
                  </a:txBody>
                  <a:tcPr marL="36000" marR="36000" marT="7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rtl="0" fontAlgn="ctr"/>
                      <a:r>
                        <a:rPr lang="es-SV" sz="1200" b="1" i="0" u="none" strike="noStrike" dirty="0">
                          <a:solidFill>
                            <a:srgbClr val="0000FF"/>
                          </a:solidFill>
                          <a:effectLst/>
                          <a:latin typeface="Calibri"/>
                        </a:rPr>
                        <a:t>27,712</a:t>
                      </a:r>
                    </a:p>
                  </a:txBody>
                  <a:tcPr marL="36000" marR="36000" marT="7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r>
            </a:tbl>
          </a:graphicData>
        </a:graphic>
      </p:graphicFrame>
      <p:graphicFrame>
        <p:nvGraphicFramePr>
          <p:cNvPr id="9" name="42 Gráfico"/>
          <p:cNvGraphicFramePr>
            <a:graphicFrameLocks/>
          </p:cNvGraphicFramePr>
          <p:nvPr>
            <p:extLst>
              <p:ext uri="{D42A27DB-BD31-4B8C-83A1-F6EECF244321}">
                <p14:modId xmlns:p14="http://schemas.microsoft.com/office/powerpoint/2010/main" val="3475085724"/>
              </p:ext>
            </p:extLst>
          </p:nvPr>
        </p:nvGraphicFramePr>
        <p:xfrm>
          <a:off x="252364" y="3284984"/>
          <a:ext cx="4176464"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30 Gráfico"/>
          <p:cNvGraphicFramePr>
            <a:graphicFrameLocks/>
          </p:cNvGraphicFramePr>
          <p:nvPr>
            <p:extLst>
              <p:ext uri="{D42A27DB-BD31-4B8C-83A1-F6EECF244321}">
                <p14:modId xmlns:p14="http://schemas.microsoft.com/office/powerpoint/2010/main" val="4259895465"/>
              </p:ext>
            </p:extLst>
          </p:nvPr>
        </p:nvGraphicFramePr>
        <p:xfrm>
          <a:off x="4572000" y="2996952"/>
          <a:ext cx="3960440" cy="29523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9055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32048"/>
            <a:ext cx="6120680" cy="1143000"/>
          </a:xfrm>
        </p:spPr>
        <p:txBody>
          <a:bodyPr>
            <a:normAutofit fontScale="90000"/>
          </a:bodyPr>
          <a:lstStyle/>
          <a:p>
            <a:pPr marL="174625" indent="-174625" algn="l"/>
            <a:r>
              <a:rPr lang="es-SV" sz="2800" b="1" dirty="0" smtClean="0"/>
              <a:t>2. SOLICITUDES RECIBIDAS, CRÉDITOS APROBADOS Y CRÉDITOS ESCRITURADOS</a:t>
            </a:r>
            <a:endParaRPr lang="es-SV" sz="2800" dirty="0"/>
          </a:p>
        </p:txBody>
      </p:sp>
      <p:graphicFrame>
        <p:nvGraphicFramePr>
          <p:cNvPr id="3" name="2 Tabla"/>
          <p:cNvGraphicFramePr>
            <a:graphicFrameLocks noGrp="1"/>
          </p:cNvGraphicFramePr>
          <p:nvPr>
            <p:extLst>
              <p:ext uri="{D42A27DB-BD31-4B8C-83A1-F6EECF244321}">
                <p14:modId xmlns:p14="http://schemas.microsoft.com/office/powerpoint/2010/main" val="1733827425"/>
              </p:ext>
            </p:extLst>
          </p:nvPr>
        </p:nvGraphicFramePr>
        <p:xfrm>
          <a:off x="1403648" y="1302642"/>
          <a:ext cx="6393381" cy="1838326"/>
        </p:xfrm>
        <a:graphic>
          <a:graphicData uri="http://schemas.openxmlformats.org/drawingml/2006/table">
            <a:tbl>
              <a:tblPr/>
              <a:tblGrid>
                <a:gridCol w="2484873"/>
                <a:gridCol w="1894695"/>
                <a:gridCol w="234635"/>
                <a:gridCol w="1779178"/>
              </a:tblGrid>
              <a:tr h="262618">
                <a:tc rowSpan="2">
                  <a:txBody>
                    <a:bodyPr/>
                    <a:lstStyle/>
                    <a:p>
                      <a:pPr algn="ctr" rtl="0" fontAlgn="ctr"/>
                      <a:r>
                        <a:rPr lang="es-SV" sz="1200" b="1" i="0" u="none" strike="noStrike" dirty="0">
                          <a:solidFill>
                            <a:srgbClr val="000000"/>
                          </a:solidFill>
                          <a:effectLst/>
                          <a:latin typeface="Calibri"/>
                        </a:rPr>
                        <a:t>RESULTADOS</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s-SV" sz="1200" b="1" i="0" u="none" strike="noStrike" dirty="0">
                          <a:solidFill>
                            <a:srgbClr val="000000"/>
                          </a:solidFill>
                          <a:effectLst/>
                          <a:latin typeface="Calibri"/>
                        </a:rPr>
                        <a:t>JUNIO 2009 - MAYO 2010</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p>
                      <a:pPr algn="ctr" fontAlgn="b"/>
                      <a:endParaRPr lang="es-SV" sz="1200" b="0" i="0" u="none" strike="noStrike" dirty="0">
                        <a:solidFill>
                          <a:srgbClr val="000000"/>
                        </a:solidFill>
                        <a:effectLst/>
                        <a:latin typeface="Calibri"/>
                      </a:endParaRPr>
                    </a:p>
                  </a:txBody>
                  <a:tcPr marL="36000" marR="360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JUNIO 2014 - MAYO 2015</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r>
              <a:tr h="262618">
                <a:tc vMerge="1">
                  <a:txBody>
                    <a:bodyPr/>
                    <a:lstStyle/>
                    <a:p>
                      <a:endParaRPr lang="es-SV"/>
                    </a:p>
                  </a:txBody>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p>
                      <a:pPr algn="ctr" fontAlgn="b"/>
                      <a:endParaRPr lang="es-SV" sz="1200" b="0" i="0" u="none" strike="noStrike" dirty="0">
                        <a:solidFill>
                          <a:srgbClr val="000000"/>
                        </a:solidFill>
                        <a:effectLst/>
                        <a:latin typeface="Calibri"/>
                      </a:endParaRPr>
                    </a:p>
                  </a:txBody>
                  <a:tcPr marL="36000" marR="360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0000"/>
                          </a:solidFill>
                          <a:effectLst/>
                          <a:latin typeface="Calibri"/>
                        </a:rPr>
                        <a:t>NÚMERO</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r>
              <a:tr h="262618">
                <a:tc>
                  <a:txBody>
                    <a:bodyPr/>
                    <a:lstStyle/>
                    <a:p>
                      <a:pPr algn="l" rtl="0" fontAlgn="b"/>
                      <a:r>
                        <a:rPr lang="es-SV" sz="1200" b="0" i="0" u="none" strike="noStrike" dirty="0">
                          <a:solidFill>
                            <a:srgbClr val="000000"/>
                          </a:solidFill>
                          <a:effectLst/>
                          <a:latin typeface="Calibri"/>
                        </a:rPr>
                        <a:t>SOLICITUDES RECIBIDAS</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7,533</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000000"/>
                        </a:solidFill>
                        <a:effectLst/>
                        <a:latin typeface="Calibri"/>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10,687</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618">
                <a:tc>
                  <a:txBody>
                    <a:bodyPr/>
                    <a:lstStyle/>
                    <a:p>
                      <a:pPr algn="l" rtl="0" fontAlgn="b"/>
                      <a:r>
                        <a:rPr lang="es-SV" sz="1200" b="0" i="0" u="none" strike="noStrike" dirty="0">
                          <a:solidFill>
                            <a:srgbClr val="000000"/>
                          </a:solidFill>
                          <a:effectLst/>
                          <a:latin typeface="Calibri"/>
                        </a:rPr>
                        <a:t>CRÉDITOS APROBADOS</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6,581</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000000"/>
                        </a:solidFill>
                        <a:effectLst/>
                        <a:latin typeface="Calibri"/>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7,359</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618">
                <a:tc>
                  <a:txBody>
                    <a:bodyPr/>
                    <a:lstStyle/>
                    <a:p>
                      <a:pPr algn="l" rtl="0" fontAlgn="b"/>
                      <a:r>
                        <a:rPr lang="es-SV" sz="1200" b="1" i="0" u="none" strike="noStrike" dirty="0" smtClean="0">
                          <a:solidFill>
                            <a:srgbClr val="0070C0"/>
                          </a:solidFill>
                          <a:effectLst/>
                          <a:latin typeface="Calibri"/>
                        </a:rPr>
                        <a:t>RELACIÓN </a:t>
                      </a:r>
                      <a:r>
                        <a:rPr lang="es-SV" sz="1200" b="1" i="0" u="none" strike="noStrike" dirty="0">
                          <a:solidFill>
                            <a:srgbClr val="0070C0"/>
                          </a:solidFill>
                          <a:effectLst/>
                          <a:latin typeface="Calibri"/>
                        </a:rPr>
                        <a:t>APROBADO/RECIBIDO</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70C0"/>
                          </a:solidFill>
                          <a:effectLst/>
                          <a:latin typeface="Calibri"/>
                        </a:rPr>
                        <a:t>87%</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000000"/>
                        </a:solidFill>
                        <a:effectLst/>
                        <a:latin typeface="Calibri"/>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70C0"/>
                          </a:solidFill>
                          <a:effectLst/>
                          <a:latin typeface="Calibri"/>
                        </a:rPr>
                        <a:t>69%</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618">
                <a:tc>
                  <a:txBody>
                    <a:bodyPr/>
                    <a:lstStyle/>
                    <a:p>
                      <a:pPr algn="l" rtl="0" fontAlgn="b"/>
                      <a:r>
                        <a:rPr lang="es-SV" sz="1200" b="0" i="0" u="none" strike="noStrike" dirty="0">
                          <a:solidFill>
                            <a:srgbClr val="000000"/>
                          </a:solidFill>
                          <a:effectLst/>
                          <a:latin typeface="Calibri"/>
                        </a:rPr>
                        <a:t>CRÉDITOS ESCRITURADOS</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0" i="0" u="none" strike="noStrike" dirty="0">
                          <a:solidFill>
                            <a:srgbClr val="000000"/>
                          </a:solidFill>
                          <a:effectLst/>
                          <a:latin typeface="Calibri"/>
                        </a:rPr>
                        <a:t>6,074</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000000"/>
                        </a:solidFill>
                        <a:effectLst/>
                        <a:latin typeface="Calibri"/>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0" i="0" u="none" strike="noStrike" dirty="0">
                          <a:solidFill>
                            <a:srgbClr val="000000"/>
                          </a:solidFill>
                          <a:effectLst/>
                          <a:latin typeface="Calibri"/>
                        </a:rPr>
                        <a:t>6,527</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618">
                <a:tc>
                  <a:txBody>
                    <a:bodyPr/>
                    <a:lstStyle/>
                    <a:p>
                      <a:pPr algn="l" rtl="0" fontAlgn="b"/>
                      <a:r>
                        <a:rPr lang="es-SV" sz="1200" b="1" i="0" u="none" strike="noStrike" dirty="0" smtClean="0">
                          <a:solidFill>
                            <a:srgbClr val="0070C0"/>
                          </a:solidFill>
                          <a:effectLst/>
                          <a:latin typeface="Calibri"/>
                        </a:rPr>
                        <a:t>RELACIÓN </a:t>
                      </a:r>
                      <a:r>
                        <a:rPr lang="es-SV" sz="1200" b="1" i="0" u="none" strike="noStrike" dirty="0">
                          <a:solidFill>
                            <a:srgbClr val="0070C0"/>
                          </a:solidFill>
                          <a:effectLst/>
                          <a:latin typeface="Calibri"/>
                        </a:rPr>
                        <a:t>ESCRITURADO/APROBADO</a:t>
                      </a:r>
                    </a:p>
                  </a:txBody>
                  <a:tcPr marL="36000" marR="36000"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SV" sz="1200" b="1" i="0" u="none" strike="noStrike" dirty="0">
                          <a:solidFill>
                            <a:srgbClr val="0070C0"/>
                          </a:solidFill>
                          <a:effectLst/>
                          <a:latin typeface="Calibri"/>
                        </a:rPr>
                        <a:t>92%</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SV" sz="1200" b="0" i="0" u="none" strike="noStrike" dirty="0">
                        <a:solidFill>
                          <a:srgbClr val="000000"/>
                        </a:solidFill>
                        <a:effectLst/>
                        <a:latin typeface="Calibri"/>
                      </a:endParaRP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rtl="0" fontAlgn="ctr"/>
                      <a:r>
                        <a:rPr lang="es-SV" sz="1200" b="1" i="0" u="none" strike="noStrike" dirty="0">
                          <a:solidFill>
                            <a:srgbClr val="0070C0"/>
                          </a:solidFill>
                          <a:effectLst/>
                          <a:latin typeface="Calibri"/>
                        </a:rPr>
                        <a:t>89%</a:t>
                      </a:r>
                    </a:p>
                  </a:txBody>
                  <a:tcPr marL="36000" marR="36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3 Marcador de número de diapositiva"/>
          <p:cNvSpPr>
            <a:spLocks noGrp="1"/>
          </p:cNvSpPr>
          <p:nvPr>
            <p:ph type="sldNum" sz="quarter" idx="12"/>
          </p:nvPr>
        </p:nvSpPr>
        <p:spPr/>
        <p:txBody>
          <a:bodyPr/>
          <a:lstStyle/>
          <a:p>
            <a:fld id="{A3C4D9F3-FC74-4149-9C9C-C039E71FC534}" type="slidenum">
              <a:rPr lang="es-SV" smtClean="0"/>
              <a:t>9</a:t>
            </a:fld>
            <a:endParaRPr lang="es-SV" dirty="0"/>
          </a:p>
        </p:txBody>
      </p:sp>
      <p:graphicFrame>
        <p:nvGraphicFramePr>
          <p:cNvPr id="6" name="3 Gráfico"/>
          <p:cNvGraphicFramePr>
            <a:graphicFrameLocks/>
          </p:cNvGraphicFramePr>
          <p:nvPr>
            <p:extLst>
              <p:ext uri="{D42A27DB-BD31-4B8C-83A1-F6EECF244321}">
                <p14:modId xmlns:p14="http://schemas.microsoft.com/office/powerpoint/2010/main" val="3525707863"/>
              </p:ext>
            </p:extLst>
          </p:nvPr>
        </p:nvGraphicFramePr>
        <p:xfrm>
          <a:off x="536575" y="3140968"/>
          <a:ext cx="8070849" cy="3524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1706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3721</TotalTime>
  <Words>5809</Words>
  <Application>Microsoft Office PowerPoint</Application>
  <PresentationFormat>Presentación en pantalla (4:3)</PresentationFormat>
  <Paragraphs>1533</Paragraphs>
  <Slides>48</Slides>
  <Notes>0</Notes>
  <HiddenSlides>1</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Tema de Office</vt:lpstr>
      <vt:lpstr>RENDICIÓN DE CUENTAS JUNIO 2014-MAYO 2015</vt:lpstr>
      <vt:lpstr>CONTENIDO</vt:lpstr>
      <vt:lpstr>GESTIÓN ESTRATÉGICA </vt:lpstr>
      <vt:lpstr>PLAN ESTRATÉGICO INSTITUCIONAL  2015-2019.</vt:lpstr>
      <vt:lpstr>2. ALINEACIÓN PEI 2015-2019 CON EL PLAN QUINQUENAL DE DESARROLLO</vt:lpstr>
      <vt:lpstr>3. PLAN ANUAL OPERATIVO 2015.</vt:lpstr>
      <vt:lpstr>PRINCIPALES RESULTADOS DE LA GESTIÓN </vt:lpstr>
      <vt:lpstr>1. SOLUCIONES HABITACIONALES.</vt:lpstr>
      <vt:lpstr>2. SOLICITUDES RECIBIDAS, CRÉDITOS APROBADOS Y CRÉDITOS ESCRITURADOS</vt:lpstr>
      <vt:lpstr>3. CRÉDITOS OTORGADOS.</vt:lpstr>
      <vt:lpstr>3. CRÉDITOS OTORGADOS.</vt:lpstr>
      <vt:lpstr>3. CRÉDITOS OTORGADOS.</vt:lpstr>
      <vt:lpstr>3. CRÉDITOS OTORGADOS.</vt:lpstr>
      <vt:lpstr>3. CRÉDITOS OTORGADOS.</vt:lpstr>
      <vt:lpstr>3. CRÉDITOS OTORGADOS.</vt:lpstr>
      <vt:lpstr>4. CRÉDITOS POR PROGRAMAS.</vt:lpstr>
      <vt:lpstr>4. CRÉDITOS POR PROGRAMAS.</vt:lpstr>
      <vt:lpstr>5. MEJORAS EN EL OTORGAMIENTO DE CREDITOS.</vt:lpstr>
      <vt:lpstr>5. MEJORAS EN EL OTORGAMIENTO DE CREDITOS.</vt:lpstr>
      <vt:lpstr>5. MEJORAS EN EL OTORGAMIENTO DE CREDITOS.</vt:lpstr>
      <vt:lpstr>5. MEJORAS EN EL OTORGAMIENTO DE CREDITOS.</vt:lpstr>
      <vt:lpstr>Presentación de PowerPoint</vt:lpstr>
      <vt:lpstr>5. MEJORAS EN EL OTORGAMIENTO DE CREDITOS.</vt:lpstr>
      <vt:lpstr>5. MEJORAS EN EL OTORGAMIENTO DE CREDITOS.</vt:lpstr>
      <vt:lpstr>6. MODERNIZACIÓN Y DESCENTRALIZACIÓN DE SERVICIOS.</vt:lpstr>
      <vt:lpstr>6. MODERNIZACIÓN Y DESCENTRALIZACIÓN DE SERVICIOS</vt:lpstr>
      <vt:lpstr>6. MODERNIZACIÓN Y DESCENTRALIZACIÓN DE SERVICIOS.</vt:lpstr>
      <vt:lpstr>7. CARTERA HIPOTECARIA.</vt:lpstr>
      <vt:lpstr>7. CARTERA HIPOTECARIA.</vt:lpstr>
      <vt:lpstr>7. CARTERA HIPOTECARIA.</vt:lpstr>
      <vt:lpstr>8. OTROS LOGROS RELEVANTES.</vt:lpstr>
      <vt:lpstr>8. OTROS LOGROS RELEVANTES.</vt:lpstr>
      <vt:lpstr>8. OTROS LOGROS RELEVANTES.</vt:lpstr>
      <vt:lpstr>8. OTROS LOGROS RELEVANTES.</vt:lpstr>
      <vt:lpstr>OTRAS ACCIONES EJECUTADAS</vt:lpstr>
      <vt:lpstr>1. PROYECTOS Y ACCIONES</vt:lpstr>
      <vt:lpstr>2. MECANISMOS DE PARTICIPACIÓN CIUDADANA.</vt:lpstr>
      <vt:lpstr>3. CONTRATACIONES Y ADQUISICIONES.</vt:lpstr>
      <vt:lpstr>4. CONTRATACIÓN DE PERSONAL.</vt:lpstr>
      <vt:lpstr>5. DENUNCIAS Y RECLAMOS</vt:lpstr>
      <vt:lpstr>DIFICULTADES ENFRENTADAS Y ACCIONES PARA SUPERARLAS.</vt:lpstr>
      <vt:lpstr>DIFICULTADES ENFRENTADAS</vt:lpstr>
      <vt:lpstr>GESTIÓN FINANCIERA Y EJECUCIÓN PRESUPUESTARIA.</vt:lpstr>
      <vt:lpstr>1. Estados Financieros. </vt:lpstr>
      <vt:lpstr>1. Estados Financieros. </vt:lpstr>
      <vt:lpstr>2. Ejecución presupuestaria  Junio 2014 a Mayo 2015. </vt:lpstr>
      <vt:lpstr>Proyecciones de inversión junio 2015- mayo 2016</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Gerencia de Planificación</dc:creator>
  <cp:lastModifiedBy>Clelia Etelvina Valdez Villafuerte</cp:lastModifiedBy>
  <cp:revision>371</cp:revision>
  <cp:lastPrinted>2015-06-15T17:11:00Z</cp:lastPrinted>
  <dcterms:created xsi:type="dcterms:W3CDTF">2015-05-29T16:58:19Z</dcterms:created>
  <dcterms:modified xsi:type="dcterms:W3CDTF">2015-06-22T22:00:41Z</dcterms:modified>
</cp:coreProperties>
</file>