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handoutMasterIdLst>
    <p:handoutMasterId r:id="rId25"/>
  </p:handoutMasterIdLst>
  <p:sldIdLst>
    <p:sldId id="256" r:id="rId2"/>
    <p:sldId id="257" r:id="rId3"/>
    <p:sldId id="258" r:id="rId4"/>
    <p:sldId id="259" r:id="rId5"/>
    <p:sldId id="260" r:id="rId6"/>
    <p:sldId id="261" r:id="rId7"/>
    <p:sldId id="262" r:id="rId8"/>
    <p:sldId id="277"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Lst>
  <p:sldSz cx="9144000" cy="6858000" type="screen4x3"/>
  <p:notesSz cx="7010400" cy="922337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BFED"/>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1484"/>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sz="quarter" idx="1"/>
          </p:nvPr>
        </p:nvSpPr>
        <p:spPr>
          <a:xfrm>
            <a:off x="3970938" y="0"/>
            <a:ext cx="3037840" cy="461484"/>
          </a:xfrm>
          <a:prstGeom prst="rect">
            <a:avLst/>
          </a:prstGeom>
        </p:spPr>
        <p:txBody>
          <a:bodyPr vert="horz" lIns="91440" tIns="45720" rIns="91440" bIns="45720" rtlCol="0"/>
          <a:lstStyle>
            <a:lvl1pPr algn="r">
              <a:defRPr sz="1200"/>
            </a:lvl1pPr>
          </a:lstStyle>
          <a:p>
            <a:fld id="{E9ADC496-8C1E-4319-8DB3-496AF5E175E9}" type="datetimeFigureOut">
              <a:rPr lang="es-SV" smtClean="0"/>
              <a:t>08/07/2016</a:t>
            </a:fld>
            <a:endParaRPr lang="es-SV"/>
          </a:p>
        </p:txBody>
      </p:sp>
      <p:sp>
        <p:nvSpPr>
          <p:cNvPr id="4" name="3 Marcador de pie de página"/>
          <p:cNvSpPr>
            <a:spLocks noGrp="1"/>
          </p:cNvSpPr>
          <p:nvPr>
            <p:ph type="ftr" sz="quarter" idx="2"/>
          </p:nvPr>
        </p:nvSpPr>
        <p:spPr>
          <a:xfrm>
            <a:off x="0" y="8760316"/>
            <a:ext cx="3037840" cy="461484"/>
          </a:xfrm>
          <a:prstGeom prst="rect">
            <a:avLst/>
          </a:prstGeom>
        </p:spPr>
        <p:txBody>
          <a:bodyPr vert="horz" lIns="91440" tIns="45720" rIns="91440" bIns="45720" rtlCol="0" anchor="b"/>
          <a:lstStyle>
            <a:lvl1pPr algn="l">
              <a:defRPr sz="1200"/>
            </a:lvl1pPr>
          </a:lstStyle>
          <a:p>
            <a:endParaRPr lang="es-SV"/>
          </a:p>
        </p:txBody>
      </p:sp>
      <p:sp>
        <p:nvSpPr>
          <p:cNvPr id="5" name="4 Marcador de número de diapositiva"/>
          <p:cNvSpPr>
            <a:spLocks noGrp="1"/>
          </p:cNvSpPr>
          <p:nvPr>
            <p:ph type="sldNum" sz="quarter" idx="3"/>
          </p:nvPr>
        </p:nvSpPr>
        <p:spPr>
          <a:xfrm>
            <a:off x="3970938" y="8760316"/>
            <a:ext cx="3037840" cy="461484"/>
          </a:xfrm>
          <a:prstGeom prst="rect">
            <a:avLst/>
          </a:prstGeom>
        </p:spPr>
        <p:txBody>
          <a:bodyPr vert="horz" lIns="91440" tIns="45720" rIns="91440" bIns="45720" rtlCol="0" anchor="b"/>
          <a:lstStyle>
            <a:lvl1pPr algn="r">
              <a:defRPr sz="1200"/>
            </a:lvl1pPr>
          </a:lstStyle>
          <a:p>
            <a:fld id="{64F6C32D-917B-497C-8904-8212F812E0A1}" type="slidenum">
              <a:rPr lang="es-SV" smtClean="0"/>
              <a:t>‹Nº›</a:t>
            </a:fld>
            <a:endParaRPr lang="es-SV"/>
          </a:p>
        </p:txBody>
      </p:sp>
    </p:spTree>
    <p:extLst>
      <p:ext uri="{BB962C8B-B14F-4D97-AF65-F5344CB8AC3E}">
        <p14:creationId xmlns:p14="http://schemas.microsoft.com/office/powerpoint/2010/main" val="6935569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4A19ACA4-E8B1-4345-AC56-30DC5B486323}" type="datetimeFigureOut">
              <a:rPr lang="es-SV" smtClean="0"/>
              <a:t>08/07/2016</a:t>
            </a:fld>
            <a:endParaRPr lang="es-SV"/>
          </a:p>
        </p:txBody>
      </p:sp>
      <p:sp>
        <p:nvSpPr>
          <p:cNvPr id="17" name="16 Marcador de pie de página"/>
          <p:cNvSpPr>
            <a:spLocks noGrp="1"/>
          </p:cNvSpPr>
          <p:nvPr>
            <p:ph type="ftr" sz="quarter" idx="11"/>
          </p:nvPr>
        </p:nvSpPr>
        <p:spPr>
          <a:xfrm>
            <a:off x="5410200" y="4205288"/>
            <a:ext cx="1295400" cy="457200"/>
          </a:xfrm>
        </p:spPr>
        <p:txBody>
          <a:bodyPr/>
          <a:lstStyle/>
          <a:p>
            <a:endParaRPr lang="es-SV"/>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C16D021-71FC-4EAA-9856-AEF302E5F274}" type="slidenum">
              <a:rPr lang="es-SV" smtClean="0"/>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19ACA4-E8B1-4345-AC56-30DC5B486323}" type="datetimeFigureOut">
              <a:rPr lang="es-SV" smtClean="0"/>
              <a:t>08/07/2016</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1C16D021-71FC-4EAA-9856-AEF302E5F274}" type="slidenum">
              <a:rPr lang="es-SV" smtClean="0"/>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19ACA4-E8B1-4345-AC56-30DC5B486323}" type="datetimeFigureOut">
              <a:rPr lang="es-SV" smtClean="0"/>
              <a:t>08/07/2016</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1C16D021-71FC-4EAA-9856-AEF302E5F274}" type="slidenum">
              <a:rPr lang="es-SV" smtClean="0"/>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19ACA4-E8B1-4345-AC56-30DC5B486323}" type="datetimeFigureOut">
              <a:rPr lang="es-SV" smtClean="0"/>
              <a:t>08/07/2016</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1C16D021-71FC-4EAA-9856-AEF302E5F274}" type="slidenum">
              <a:rPr lang="es-SV" smtClean="0"/>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A19ACA4-E8B1-4345-AC56-30DC5B486323}" type="datetimeFigureOut">
              <a:rPr lang="es-SV" smtClean="0"/>
              <a:t>08/07/2016</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1C16D021-71FC-4EAA-9856-AEF302E5F274}" type="slidenum">
              <a:rPr lang="es-SV" smtClean="0"/>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A19ACA4-E8B1-4345-AC56-30DC5B486323}" type="datetimeFigureOut">
              <a:rPr lang="es-SV" smtClean="0"/>
              <a:t>08/07/2016</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1C16D021-71FC-4EAA-9856-AEF302E5F274}" type="slidenum">
              <a:rPr lang="es-SV" smtClean="0"/>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4A19ACA4-E8B1-4345-AC56-30DC5B486323}" type="datetimeFigureOut">
              <a:rPr lang="es-SV" smtClean="0"/>
              <a:t>08/07/2016</a:t>
            </a:fld>
            <a:endParaRPr lang="es-SV"/>
          </a:p>
        </p:txBody>
      </p:sp>
      <p:sp>
        <p:nvSpPr>
          <p:cNvPr id="27" name="26 Marcador de número de diapositiva"/>
          <p:cNvSpPr>
            <a:spLocks noGrp="1"/>
          </p:cNvSpPr>
          <p:nvPr>
            <p:ph type="sldNum" sz="quarter" idx="11"/>
          </p:nvPr>
        </p:nvSpPr>
        <p:spPr/>
        <p:txBody>
          <a:bodyPr rtlCol="0"/>
          <a:lstStyle/>
          <a:p>
            <a:fld id="{1C16D021-71FC-4EAA-9856-AEF302E5F274}" type="slidenum">
              <a:rPr lang="es-SV" smtClean="0"/>
              <a:t>‹Nº›</a:t>
            </a:fld>
            <a:endParaRPr lang="es-SV"/>
          </a:p>
        </p:txBody>
      </p:sp>
      <p:sp>
        <p:nvSpPr>
          <p:cNvPr id="28" name="27 Marcador de pie de página"/>
          <p:cNvSpPr>
            <a:spLocks noGrp="1"/>
          </p:cNvSpPr>
          <p:nvPr>
            <p:ph type="ftr" sz="quarter" idx="12"/>
          </p:nvPr>
        </p:nvSpPr>
        <p:spPr/>
        <p:txBody>
          <a:bodyPr rtlCol="0"/>
          <a:lstStyle/>
          <a:p>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4A19ACA4-E8B1-4345-AC56-30DC5B486323}" type="datetimeFigureOut">
              <a:rPr lang="es-SV" smtClean="0"/>
              <a:t>08/07/2016</a:t>
            </a:fld>
            <a:endParaRPr lang="es-SV"/>
          </a:p>
        </p:txBody>
      </p:sp>
      <p:sp>
        <p:nvSpPr>
          <p:cNvPr id="4" name="3 Marcador de pie de página"/>
          <p:cNvSpPr>
            <a:spLocks noGrp="1"/>
          </p:cNvSpPr>
          <p:nvPr>
            <p:ph type="ftr" sz="quarter" idx="11"/>
          </p:nvPr>
        </p:nvSpPr>
        <p:spPr>
          <a:xfrm>
            <a:off x="5257800" y="612648"/>
            <a:ext cx="1325880" cy="457200"/>
          </a:xfrm>
        </p:spPr>
        <p:txBody>
          <a:bodyPr/>
          <a:lstStyle/>
          <a:p>
            <a:endParaRPr lang="es-SV"/>
          </a:p>
        </p:txBody>
      </p:sp>
      <p:sp>
        <p:nvSpPr>
          <p:cNvPr id="5" name="4 Marcador de número de diapositiva"/>
          <p:cNvSpPr>
            <a:spLocks noGrp="1"/>
          </p:cNvSpPr>
          <p:nvPr>
            <p:ph type="sldNum" sz="quarter" idx="12"/>
          </p:nvPr>
        </p:nvSpPr>
        <p:spPr>
          <a:xfrm>
            <a:off x="8174736" y="2272"/>
            <a:ext cx="762000" cy="365760"/>
          </a:xfrm>
        </p:spPr>
        <p:txBody>
          <a:bodyPr/>
          <a:lstStyle/>
          <a:p>
            <a:fld id="{1C16D021-71FC-4EAA-9856-AEF302E5F274}" type="slidenum">
              <a:rPr lang="es-SV" smtClean="0"/>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A19ACA4-E8B1-4345-AC56-30DC5B486323}" type="datetimeFigureOut">
              <a:rPr lang="es-SV" smtClean="0"/>
              <a:t>08/07/2016</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1C16D021-71FC-4EAA-9856-AEF302E5F274}" type="slidenum">
              <a:rPr lang="es-SV" smtClean="0"/>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A19ACA4-E8B1-4345-AC56-30DC5B486323}" type="datetimeFigureOut">
              <a:rPr lang="es-SV" smtClean="0"/>
              <a:t>08/07/2016</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1C16D021-71FC-4EAA-9856-AEF302E5F274}" type="slidenum">
              <a:rPr lang="es-SV" smtClean="0"/>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A19ACA4-E8B1-4345-AC56-30DC5B486323}" type="datetimeFigureOut">
              <a:rPr lang="es-SV" smtClean="0"/>
              <a:t>08/07/2016</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1C16D021-71FC-4EAA-9856-AEF302E5F274}" type="slidenum">
              <a:rPr lang="es-SV" smtClean="0"/>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A19ACA4-E8B1-4345-AC56-30DC5B486323}" type="datetimeFigureOut">
              <a:rPr lang="es-SV" smtClean="0"/>
              <a:t>08/07/2016</a:t>
            </a:fld>
            <a:endParaRPr lang="es-SV"/>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SV"/>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C16D021-71FC-4EAA-9856-AEF302E5F274}" type="slidenum">
              <a:rPr lang="es-SV" smtClean="0"/>
              <a:t>‹Nº›</a:t>
            </a:fld>
            <a:endParaRPr lang="es-SV"/>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26082" y="4221088"/>
            <a:ext cx="8229600" cy="1470025"/>
          </a:xfrm>
        </p:spPr>
        <p:txBody>
          <a:bodyPr>
            <a:normAutofit fontScale="90000"/>
          </a:bodyPr>
          <a:lstStyle/>
          <a:p>
            <a:r>
              <a:rPr lang="es-SV" sz="6700" b="1" dirty="0">
                <a:solidFill>
                  <a:schemeClr val="tx1"/>
                </a:solidFill>
                <a:effectLst>
                  <a:outerShdw blurRad="38100" dist="38100" dir="2700000" algn="tl">
                    <a:srgbClr val="000000">
                      <a:alpha val="43137"/>
                    </a:srgbClr>
                  </a:outerShdw>
                </a:effectLst>
                <a:latin typeface="Edwardian Script ITC" pitchFamily="66" charset="0"/>
              </a:rPr>
              <a:t>Informe </a:t>
            </a:r>
            <a:r>
              <a:rPr lang="es-SV" sz="6700" b="1" dirty="0" smtClean="0">
                <a:solidFill>
                  <a:schemeClr val="tx1"/>
                </a:solidFill>
                <a:effectLst>
                  <a:outerShdw blurRad="38100" dist="38100" dir="2700000" algn="tl">
                    <a:srgbClr val="000000">
                      <a:alpha val="43137"/>
                    </a:srgbClr>
                  </a:outerShdw>
                </a:effectLst>
                <a:latin typeface="Edwardian Script ITC" pitchFamily="66" charset="0"/>
              </a:rPr>
              <a:t>de Rendición de Cuentas</a:t>
            </a:r>
            <a:r>
              <a:rPr lang="es-SV" dirty="0"/>
              <a:t/>
            </a:r>
            <a:br>
              <a:rPr lang="es-SV" dirty="0"/>
            </a:br>
            <a:r>
              <a:rPr lang="es-SV" sz="5300" b="1" dirty="0">
                <a:solidFill>
                  <a:schemeClr val="tx1"/>
                </a:solidFill>
                <a:latin typeface="Edwardian Script ITC" pitchFamily="66" charset="0"/>
              </a:rPr>
              <a:t>Junio de 2015 – Mayo de </a:t>
            </a:r>
            <a:r>
              <a:rPr lang="es-SV" sz="5300" b="1" dirty="0" smtClean="0">
                <a:solidFill>
                  <a:schemeClr val="tx1"/>
                </a:solidFill>
                <a:latin typeface="Edwardian Script ITC" pitchFamily="66" charset="0"/>
              </a:rPr>
              <a:t>2016.</a:t>
            </a:r>
            <a:endParaRPr lang="es-SV" sz="5300" b="1" dirty="0">
              <a:solidFill>
                <a:schemeClr val="tx1"/>
              </a:solidFill>
              <a:latin typeface="Edwardian Script ITC" pitchFamily="66" charset="0"/>
            </a:endParaRPr>
          </a:p>
        </p:txBody>
      </p:sp>
      <p:sp>
        <p:nvSpPr>
          <p:cNvPr id="3" name="2 Subtítulo"/>
          <p:cNvSpPr>
            <a:spLocks noGrp="1"/>
          </p:cNvSpPr>
          <p:nvPr>
            <p:ph type="subTitle" idx="1"/>
          </p:nvPr>
        </p:nvSpPr>
        <p:spPr>
          <a:xfrm>
            <a:off x="395536" y="1628800"/>
            <a:ext cx="8352928" cy="1600200"/>
          </a:xfrm>
        </p:spPr>
        <p:txBody>
          <a:bodyPr>
            <a:noAutofit/>
          </a:bodyPr>
          <a:lstStyle/>
          <a:p>
            <a:pPr algn="ctr"/>
            <a:r>
              <a:rPr lang="es-SV" sz="4400" b="1" dirty="0" smtClean="0">
                <a:solidFill>
                  <a:schemeClr val="bg1"/>
                </a:solidFill>
                <a:latin typeface="Edwardian Script ITC" pitchFamily="66" charset="0"/>
              </a:rPr>
              <a:t>Gobernación Política Departamental de </a:t>
            </a:r>
          </a:p>
          <a:p>
            <a:pPr algn="ctr"/>
            <a:r>
              <a:rPr lang="es-SV" sz="4400" b="1" dirty="0" smtClean="0">
                <a:solidFill>
                  <a:schemeClr val="bg1"/>
                </a:solidFill>
                <a:latin typeface="Edwardian Script ITC" pitchFamily="66" charset="0"/>
              </a:rPr>
              <a:t>San Salvador.</a:t>
            </a:r>
            <a:endParaRPr lang="es-SV" sz="4400" b="1" dirty="0">
              <a:solidFill>
                <a:schemeClr val="bg1"/>
              </a:solidFill>
              <a:latin typeface="Edwardian Script ITC" pitchFamily="66" charset="0"/>
            </a:endParaRPr>
          </a:p>
        </p:txBody>
      </p:sp>
      <p:pic>
        <p:nvPicPr>
          <p:cNvPr id="1026" name="Picture 2" descr="C:\Users\karen.bonilla.GOBERNACION.000\Desktop\CAJA CHICA\TRIPTICOS\220px-Coats_of_arms_of_El_Salvador.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404664"/>
            <a:ext cx="1433908" cy="130292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aren.bonilla.GOBERNACION.000\Desktop\CAJA CHICA\TRIPTICOS\logo_go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4248" y="5517232"/>
            <a:ext cx="2197100" cy="1119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58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2"/>
          <p:cNvSpPr txBox="1"/>
          <p:nvPr/>
        </p:nvSpPr>
        <p:spPr>
          <a:xfrm>
            <a:off x="414694" y="623667"/>
            <a:ext cx="8315325" cy="34290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Proyecto de modernización del Centro de Gobierno y Centro Histórico.</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graphicFrame>
        <p:nvGraphicFramePr>
          <p:cNvPr id="6" name="5 Tabla"/>
          <p:cNvGraphicFramePr>
            <a:graphicFrameLocks noGrp="1"/>
          </p:cNvGraphicFramePr>
          <p:nvPr>
            <p:extLst>
              <p:ext uri="{D42A27DB-BD31-4B8C-83A1-F6EECF244321}">
                <p14:modId xmlns:p14="http://schemas.microsoft.com/office/powerpoint/2010/main" val="670252443"/>
              </p:ext>
            </p:extLst>
          </p:nvPr>
        </p:nvGraphicFramePr>
        <p:xfrm>
          <a:off x="414338" y="4797152"/>
          <a:ext cx="8352928" cy="1717548"/>
        </p:xfrm>
        <a:graphic>
          <a:graphicData uri="http://schemas.openxmlformats.org/drawingml/2006/table">
            <a:tbl>
              <a:tblPr firstCol="1" bandRow="1">
                <a:tableStyleId>{5940675A-B579-460E-94D1-54222C63F5DA}</a:tableStyleId>
              </a:tblPr>
              <a:tblGrid>
                <a:gridCol w="4592316"/>
                <a:gridCol w="3760612"/>
              </a:tblGrid>
              <a:tr h="0">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smtClean="0">
                          <a:effectLst/>
                          <a:latin typeface="Arial" pitchFamily="34" charset="0"/>
                          <a:cs typeface="Arial" pitchFamily="34" charset="0"/>
                        </a:rPr>
                        <a:t>avances</a:t>
                      </a:r>
                      <a:endParaRPr lang="es-SV" sz="1400" dirty="0">
                        <a:effectLst/>
                        <a:latin typeface="Arial" pitchFamily="34" charset="0"/>
                        <a:cs typeface="Arial" pitchFamily="34" charset="0"/>
                      </a:endParaRPr>
                    </a:p>
                  </a:txBody>
                  <a:tcPr marL="68580" marR="68580" marT="0" marB="0" anchor="ctr">
                    <a:solidFill>
                      <a:srgbClr val="9FBFED"/>
                    </a:solidFill>
                  </a:tcPr>
                </a:tc>
              </a:tr>
              <a:tr h="0">
                <a:tc>
                  <a:txBody>
                    <a:bodyPr/>
                    <a:lstStyle/>
                    <a:p>
                      <a:pPr algn="ctr">
                        <a:lnSpc>
                          <a:spcPct val="115000"/>
                        </a:lnSpc>
                        <a:spcAft>
                          <a:spcPts val="0"/>
                        </a:spcAft>
                      </a:pPr>
                      <a:r>
                        <a:rPr lang="es-SV" sz="1400" dirty="0">
                          <a:effectLst/>
                          <a:latin typeface="Arial" pitchFamily="34" charset="0"/>
                          <a:cs typeface="Arial" pitchFamily="34" charset="0"/>
                        </a:rPr>
                        <a:t>Modernización de Centro de Gobierno.</a:t>
                      </a:r>
                    </a:p>
                    <a:p>
                      <a:pPr algn="l">
                        <a:lnSpc>
                          <a:spcPct val="115000"/>
                        </a:lnSpc>
                        <a:spcAft>
                          <a:spcPts val="0"/>
                        </a:spcAft>
                      </a:pPr>
                      <a:r>
                        <a:rPr lang="es-SV" sz="1400" dirty="0" smtClean="0">
                          <a:effectLst/>
                          <a:latin typeface="Arial" pitchFamily="34" charset="0"/>
                          <a:cs typeface="Arial" pitchFamily="34" charset="0"/>
                        </a:rPr>
                        <a:t>Bajo </a:t>
                      </a:r>
                      <a:r>
                        <a:rPr lang="es-SV" sz="1400" dirty="0">
                          <a:effectLst/>
                          <a:latin typeface="Arial" pitchFamily="34" charset="0"/>
                          <a:cs typeface="Arial" pitchFamily="34" charset="0"/>
                        </a:rPr>
                        <a:t>dos esfuerzos:</a:t>
                      </a:r>
                    </a:p>
                    <a:p>
                      <a:pPr marL="342900" lvl="0" indent="-342900" algn="l">
                        <a:lnSpc>
                          <a:spcPct val="115000"/>
                        </a:lnSpc>
                        <a:spcAft>
                          <a:spcPts val="0"/>
                        </a:spcAft>
                        <a:buFont typeface="+mj-lt"/>
                        <a:buAutoNum type="arabicPeriod"/>
                      </a:pPr>
                      <a:r>
                        <a:rPr lang="es-SV" sz="1400" dirty="0">
                          <a:effectLst/>
                          <a:latin typeface="Arial" pitchFamily="34" charset="0"/>
                          <a:cs typeface="Arial" pitchFamily="34" charset="0"/>
                        </a:rPr>
                        <a:t>Con la Alcaldía Municipal de San Salvador.</a:t>
                      </a:r>
                    </a:p>
                    <a:p>
                      <a:pPr marL="342900" lvl="0" indent="-342900" algn="l">
                        <a:lnSpc>
                          <a:spcPct val="115000"/>
                        </a:lnSpc>
                        <a:spcAft>
                          <a:spcPts val="0"/>
                        </a:spcAft>
                        <a:buFont typeface="+mj-lt"/>
                        <a:buAutoNum type="arabicPeriod"/>
                      </a:pPr>
                      <a:r>
                        <a:rPr lang="es-SV" sz="1400" dirty="0">
                          <a:effectLst/>
                          <a:latin typeface="Arial" pitchFamily="34" charset="0"/>
                          <a:cs typeface="Arial" pitchFamily="34" charset="0"/>
                        </a:rPr>
                        <a:t>Con las Instituciones Públicas ubicadas en el Centro de Gobierno. </a:t>
                      </a:r>
                      <a:endParaRPr lang="es-SV" sz="1400" dirty="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dirty="0">
                          <a:effectLst/>
                          <a:latin typeface="Arial" pitchFamily="34" charset="0"/>
                          <a:cs typeface="Arial" pitchFamily="34" charset="0"/>
                        </a:rPr>
                        <a:t>2 Reuniones con la Alcaldía Municipal de San Salvador, y</a:t>
                      </a:r>
                    </a:p>
                    <a:p>
                      <a:pPr algn="just">
                        <a:lnSpc>
                          <a:spcPct val="115000"/>
                        </a:lnSpc>
                        <a:spcAft>
                          <a:spcPts val="0"/>
                        </a:spcAft>
                      </a:pPr>
                      <a:r>
                        <a:rPr lang="es-SV" sz="1400" dirty="0">
                          <a:effectLst/>
                          <a:latin typeface="Arial" pitchFamily="34" charset="0"/>
                          <a:cs typeface="Arial" pitchFamily="34" charset="0"/>
                        </a:rPr>
                        <a:t>3 Reuniones con Instituciones Públicas del Centro de Gobierno. </a:t>
                      </a:r>
                      <a:endParaRPr lang="es-SV" sz="1400" dirty="0">
                        <a:effectLst/>
                        <a:latin typeface="Arial" pitchFamily="34" charset="0"/>
                        <a:ea typeface="Calibri"/>
                        <a:cs typeface="Arial" pitchFamily="34" charset="0"/>
                      </a:endParaRPr>
                    </a:p>
                  </a:txBody>
                  <a:tcPr marL="68580" marR="68580" marT="0" marB="0" anchor="ctr"/>
                </a:tc>
              </a:tr>
            </a:tbl>
          </a:graphicData>
        </a:graphic>
      </p:graphicFrame>
      <p:sp>
        <p:nvSpPr>
          <p:cNvPr id="7" name="6 Rectángulo"/>
          <p:cNvSpPr/>
          <p:nvPr/>
        </p:nvSpPr>
        <p:spPr>
          <a:xfrm>
            <a:off x="442938" y="1052736"/>
            <a:ext cx="8315325" cy="3970318"/>
          </a:xfrm>
          <a:prstGeom prst="rect">
            <a:avLst/>
          </a:prstGeom>
        </p:spPr>
        <p:txBody>
          <a:bodyPr wrap="square">
            <a:spAutoFit/>
          </a:bodyPr>
          <a:lstStyle/>
          <a:p>
            <a:pPr>
              <a:lnSpc>
                <a:spcPct val="150000"/>
              </a:lnSpc>
            </a:pPr>
            <a:r>
              <a:rPr lang="es-SV" sz="1400" dirty="0">
                <a:latin typeface="Arial" pitchFamily="34" charset="0"/>
                <a:cs typeface="Arial" pitchFamily="34" charset="0"/>
              </a:rPr>
              <a:t>El plan de modernización tiene como objetivos:</a:t>
            </a:r>
          </a:p>
          <a:p>
            <a:pPr marL="342900" lvl="0" indent="-342900">
              <a:lnSpc>
                <a:spcPct val="150000"/>
              </a:lnSpc>
              <a:buFont typeface="+mj-lt"/>
              <a:buAutoNum type="arabicParenR"/>
            </a:pPr>
            <a:r>
              <a:rPr lang="es-SV" sz="1400" dirty="0">
                <a:latin typeface="Arial" pitchFamily="34" charset="0"/>
                <a:cs typeface="Arial" pitchFamily="34" charset="0"/>
              </a:rPr>
              <a:t>Mejorar la atención y orientación al usuario, </a:t>
            </a:r>
          </a:p>
          <a:p>
            <a:pPr marL="342900" lvl="0" indent="-342900">
              <a:lnSpc>
                <a:spcPct val="150000"/>
              </a:lnSpc>
              <a:buFont typeface="+mj-lt"/>
              <a:buAutoNum type="arabicParenR"/>
            </a:pPr>
            <a:r>
              <a:rPr lang="es-SV" sz="1400" dirty="0">
                <a:latin typeface="Arial" pitchFamily="34" charset="0"/>
                <a:cs typeface="Arial" pitchFamily="34" charset="0"/>
              </a:rPr>
              <a:t>Mayor comodidad y accesibilidad  al personal, usuarios y proveedores.</a:t>
            </a:r>
          </a:p>
          <a:p>
            <a:pPr marL="342900" lvl="0" indent="-342900">
              <a:lnSpc>
                <a:spcPct val="150000"/>
              </a:lnSpc>
              <a:buFont typeface="+mj-lt"/>
              <a:buAutoNum type="arabicParenR"/>
            </a:pPr>
            <a:r>
              <a:rPr lang="es-SV" sz="1400" dirty="0">
                <a:latin typeface="Arial" pitchFamily="34" charset="0"/>
                <a:cs typeface="Arial" pitchFamily="34" charset="0"/>
              </a:rPr>
              <a:t>Facilitar la salida efectiva y eficaz del personal en vehículos y peatonal.</a:t>
            </a:r>
          </a:p>
          <a:p>
            <a:pPr marL="342900" lvl="0" indent="-342900">
              <a:lnSpc>
                <a:spcPct val="150000"/>
              </a:lnSpc>
              <a:buFont typeface="+mj-lt"/>
              <a:buAutoNum type="arabicParenR"/>
            </a:pPr>
            <a:r>
              <a:rPr lang="es-SV" sz="1400" dirty="0">
                <a:latin typeface="Arial" pitchFamily="34" charset="0"/>
                <a:cs typeface="Arial" pitchFamily="34" charset="0"/>
              </a:rPr>
              <a:t>Mejorar la imagen del Centro de Gobierno</a:t>
            </a:r>
            <a:r>
              <a:rPr lang="es-SV" sz="1400" dirty="0" smtClean="0">
                <a:latin typeface="Arial" pitchFamily="34" charset="0"/>
                <a:cs typeface="Arial" pitchFamily="34" charset="0"/>
              </a:rPr>
              <a:t>.</a:t>
            </a:r>
          </a:p>
          <a:p>
            <a:pPr marL="342900" lvl="0" indent="-342900">
              <a:lnSpc>
                <a:spcPct val="150000"/>
              </a:lnSpc>
              <a:buFont typeface="+mj-lt"/>
              <a:buAutoNum type="arabicParenR"/>
            </a:pPr>
            <a:r>
              <a:rPr lang="es-SV" sz="1400" dirty="0">
                <a:latin typeface="Arial" pitchFamily="34" charset="0"/>
                <a:cs typeface="Arial" pitchFamily="34" charset="0"/>
              </a:rPr>
              <a:t>Reubicar los negocios informales en espacios determinados no afectando las aceras.</a:t>
            </a:r>
          </a:p>
          <a:p>
            <a:pPr marL="342900" lvl="0" indent="-342900">
              <a:lnSpc>
                <a:spcPct val="150000"/>
              </a:lnSpc>
              <a:buFont typeface="+mj-lt"/>
              <a:buAutoNum type="arabicParenR"/>
            </a:pPr>
            <a:r>
              <a:rPr lang="es-SV" sz="1400" dirty="0">
                <a:latin typeface="Arial" pitchFamily="34" charset="0"/>
                <a:cs typeface="Arial" pitchFamily="34" charset="0"/>
              </a:rPr>
              <a:t>Supervisar la higiene y elaboración de alimentos y bebidas por MINSAL.</a:t>
            </a:r>
          </a:p>
          <a:p>
            <a:pPr marL="342900" indent="-342900">
              <a:lnSpc>
                <a:spcPct val="150000"/>
              </a:lnSpc>
              <a:buFont typeface="+mj-lt"/>
              <a:buAutoNum type="arabicParenR"/>
            </a:pPr>
            <a:r>
              <a:rPr lang="es-SV" sz="1400" dirty="0">
                <a:latin typeface="Arial" pitchFamily="34" charset="0"/>
                <a:cs typeface="Arial" pitchFamily="34" charset="0"/>
              </a:rPr>
              <a:t>Recarpeteo de las calles, mejorar las aceras y </a:t>
            </a:r>
            <a:r>
              <a:rPr lang="es-SV" sz="1400" dirty="0" smtClean="0">
                <a:latin typeface="Arial" pitchFamily="34" charset="0"/>
                <a:cs typeface="Arial" pitchFamily="34" charset="0"/>
              </a:rPr>
              <a:t>cunetas.</a:t>
            </a:r>
          </a:p>
          <a:p>
            <a:pPr marL="342900" indent="-342900">
              <a:lnSpc>
                <a:spcPct val="150000"/>
              </a:lnSpc>
              <a:buFont typeface="+mj-lt"/>
              <a:buAutoNum type="arabicParenR"/>
            </a:pPr>
            <a:r>
              <a:rPr lang="es-SV" sz="1400" dirty="0" smtClean="0">
                <a:latin typeface="Arial" pitchFamily="34" charset="0"/>
                <a:cs typeface="Arial" pitchFamily="34" charset="0"/>
              </a:rPr>
              <a:t>Instalar </a:t>
            </a:r>
            <a:r>
              <a:rPr lang="es-SV" sz="1400" dirty="0">
                <a:latin typeface="Arial" pitchFamily="34" charset="0"/>
                <a:cs typeface="Arial" pitchFamily="34" charset="0"/>
              </a:rPr>
              <a:t>un mapa iluminado del Centro de Gobierno y las </a:t>
            </a:r>
            <a:r>
              <a:rPr lang="es-SV" sz="1400" dirty="0" smtClean="0">
                <a:latin typeface="Arial" pitchFamily="34" charset="0"/>
                <a:cs typeface="Arial" pitchFamily="34" charset="0"/>
              </a:rPr>
              <a:t>Instituciones.</a:t>
            </a:r>
          </a:p>
          <a:p>
            <a:pPr marL="342900" indent="-342900">
              <a:lnSpc>
                <a:spcPct val="150000"/>
              </a:lnSpc>
              <a:buFont typeface="+mj-lt"/>
              <a:buAutoNum type="arabicParenR"/>
            </a:pPr>
            <a:r>
              <a:rPr lang="es-SV" sz="1400" dirty="0" smtClean="0">
                <a:latin typeface="Arial" pitchFamily="34" charset="0"/>
                <a:cs typeface="Arial" pitchFamily="34" charset="0"/>
              </a:rPr>
              <a:t>Facilitar </a:t>
            </a:r>
            <a:r>
              <a:rPr lang="es-SV" sz="1400" dirty="0">
                <a:latin typeface="Arial" pitchFamily="34" charset="0"/>
                <a:cs typeface="Arial" pitchFamily="34" charset="0"/>
              </a:rPr>
              <a:t>el acceso para </a:t>
            </a:r>
            <a:r>
              <a:rPr lang="es-SV" sz="1400" dirty="0" smtClean="0">
                <a:latin typeface="Arial" pitchFamily="34" charset="0"/>
                <a:cs typeface="Arial" pitchFamily="34" charset="0"/>
              </a:rPr>
              <a:t>discapacitados.</a:t>
            </a:r>
          </a:p>
          <a:p>
            <a:pPr marL="342900" indent="-342900">
              <a:lnSpc>
                <a:spcPct val="150000"/>
              </a:lnSpc>
              <a:buFont typeface="+mj-lt"/>
              <a:buAutoNum type="arabicParenR"/>
            </a:pPr>
            <a:r>
              <a:rPr lang="es-SV" sz="1400" dirty="0" smtClean="0">
                <a:latin typeface="Arial" pitchFamily="34" charset="0"/>
                <a:cs typeface="Arial" pitchFamily="34" charset="0"/>
              </a:rPr>
              <a:t>Reorganizar </a:t>
            </a:r>
            <a:r>
              <a:rPr lang="es-SV" sz="1400" dirty="0">
                <a:latin typeface="Arial" pitchFamily="34" charset="0"/>
                <a:cs typeface="Arial" pitchFamily="34" charset="0"/>
              </a:rPr>
              <a:t>y ordenar los parqueos institucionales.</a:t>
            </a:r>
          </a:p>
          <a:p>
            <a:pPr>
              <a:lnSpc>
                <a:spcPct val="150000"/>
              </a:lnSpc>
            </a:pPr>
            <a:endParaRPr lang="es-SV" sz="1400" dirty="0">
              <a:latin typeface="Arial" pitchFamily="34" charset="0"/>
              <a:cs typeface="Arial" pitchFamily="34" charset="0"/>
            </a:endParaRPr>
          </a:p>
        </p:txBody>
      </p:sp>
    </p:spTree>
    <p:extLst>
      <p:ext uri="{BB962C8B-B14F-4D97-AF65-F5344CB8AC3E}">
        <p14:creationId xmlns:p14="http://schemas.microsoft.com/office/powerpoint/2010/main" val="42806512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Cuadro de texto"/>
          <p:cNvSpPr txBox="1"/>
          <p:nvPr/>
        </p:nvSpPr>
        <p:spPr>
          <a:xfrm>
            <a:off x="972032" y="1660785"/>
            <a:ext cx="7155815" cy="390363"/>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ctr">
              <a:lnSpc>
                <a:spcPct val="115000"/>
              </a:lnSpc>
              <a:spcAft>
                <a:spcPts val="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Legalización de firmas de Alcaldes y Secretarios Municipales.</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5" name="4 Rectángulo"/>
          <p:cNvSpPr/>
          <p:nvPr/>
        </p:nvSpPr>
        <p:spPr>
          <a:xfrm>
            <a:off x="517402" y="1988840"/>
            <a:ext cx="8136904" cy="2031325"/>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Todo documento sea este Certificación de Partidas de Nacimiento, defunción, divorcio, constancias de soltería, asientos de cedula, constancias de buenas conducta, matrimonios y constancia domiciliar, que sea emitido por cualquiera de las 19 Alcaldías Municipales que conforman el Departamento de San Salvador y que contengan la legalización de firma del Jefe del Registro del Estado Familiar y que tengan como destino el uso del mismo fuera del territorio Salvadoreño, deberá contener la legalización de la firma del Alcalde y del Secretario Municipal. </a:t>
            </a:r>
          </a:p>
        </p:txBody>
      </p:sp>
      <p:graphicFrame>
        <p:nvGraphicFramePr>
          <p:cNvPr id="6" name="5 Tabla"/>
          <p:cNvGraphicFramePr>
            <a:graphicFrameLocks noGrp="1"/>
          </p:cNvGraphicFramePr>
          <p:nvPr>
            <p:extLst>
              <p:ext uri="{D42A27DB-BD31-4B8C-83A1-F6EECF244321}">
                <p14:modId xmlns:p14="http://schemas.microsoft.com/office/powerpoint/2010/main" val="3594561735"/>
              </p:ext>
            </p:extLst>
          </p:nvPr>
        </p:nvGraphicFramePr>
        <p:xfrm>
          <a:off x="999741" y="4293096"/>
          <a:ext cx="7526515" cy="1378369"/>
        </p:xfrm>
        <a:graphic>
          <a:graphicData uri="http://schemas.openxmlformats.org/drawingml/2006/table">
            <a:tbl>
              <a:tblPr firstRow="1" firstCol="1" bandRow="1">
                <a:tableStyleId>{5940675A-B579-460E-94D1-54222C63F5DA}</a:tableStyleId>
              </a:tblPr>
              <a:tblGrid>
                <a:gridCol w="2247287"/>
                <a:gridCol w="2247287"/>
                <a:gridCol w="3031941"/>
              </a:tblGrid>
              <a:tr h="1033777">
                <a:tc>
                  <a:txBody>
                    <a:bodyPr/>
                    <a:lstStyle/>
                    <a:p>
                      <a:pPr algn="ctr">
                        <a:lnSpc>
                          <a:spcPct val="115000"/>
                        </a:lnSpc>
                        <a:spcAft>
                          <a:spcPts val="0"/>
                        </a:spcAft>
                      </a:pPr>
                      <a:r>
                        <a:rPr lang="es-SV" sz="1400" dirty="0">
                          <a:effectLst/>
                        </a:rPr>
                        <a:t>Nombre de estrategias,</a:t>
                      </a:r>
                    </a:p>
                    <a:p>
                      <a:pPr algn="ctr">
                        <a:lnSpc>
                          <a:spcPct val="115000"/>
                        </a:lnSpc>
                        <a:spcAft>
                          <a:spcPts val="0"/>
                        </a:spcAft>
                      </a:pPr>
                      <a:r>
                        <a:rPr lang="es-SV" sz="1400" dirty="0">
                          <a:effectLst/>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a:effectLst/>
                        </a:rPr>
                        <a:t>Resultados y</a:t>
                      </a:r>
                    </a:p>
                    <a:p>
                      <a:pPr algn="ctr">
                        <a:lnSpc>
                          <a:spcPct val="115000"/>
                        </a:lnSpc>
                        <a:spcAft>
                          <a:spcPts val="0"/>
                        </a:spcAft>
                      </a:pPr>
                      <a:r>
                        <a:rPr lang="es-SV" sz="1400">
                          <a:effectLst/>
                        </a:rPr>
                        <a:t>avances</a:t>
                      </a:r>
                    </a:p>
                    <a:p>
                      <a:pPr algn="ctr">
                        <a:lnSpc>
                          <a:spcPct val="115000"/>
                        </a:lnSpc>
                        <a:spcAft>
                          <a:spcPts val="0"/>
                        </a:spcAft>
                      </a:pPr>
                      <a:r>
                        <a:rPr lang="es-SV" sz="1400">
                          <a:effectLst/>
                        </a:rPr>
                        <a:t> </a:t>
                      </a:r>
                      <a:endParaRPr lang="es-SV" sz="140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344592">
                <a:tc>
                  <a:txBody>
                    <a:bodyPr/>
                    <a:lstStyle/>
                    <a:p>
                      <a:pPr algn="just">
                        <a:lnSpc>
                          <a:spcPct val="115000"/>
                        </a:lnSpc>
                        <a:spcAft>
                          <a:spcPts val="0"/>
                        </a:spcAft>
                      </a:pPr>
                      <a:r>
                        <a:rPr lang="es-SV" sz="1400" dirty="0">
                          <a:effectLst/>
                        </a:rPr>
                        <a:t>Legalización de firmas </a:t>
                      </a:r>
                      <a:endParaRPr lang="es-SV" sz="1400" dirty="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rPr>
                        <a:t>864</a:t>
                      </a:r>
                      <a:endParaRPr lang="es-SV" sz="140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dirty="0">
                          <a:effectLst/>
                        </a:rPr>
                        <a:t>Personas naturales </a:t>
                      </a:r>
                      <a:r>
                        <a:rPr lang="es-SV" sz="1400" dirty="0" smtClean="0">
                          <a:effectLst/>
                        </a:rPr>
                        <a:t> 864</a:t>
                      </a:r>
                      <a:endParaRPr lang="es-SV" sz="1400" dirty="0">
                        <a:effectLst/>
                        <a:latin typeface="Arial" pitchFamily="34" charset="0"/>
                        <a:ea typeface="Calibri"/>
                        <a:cs typeface="Arial" pitchFamily="34" charset="0"/>
                      </a:endParaRPr>
                    </a:p>
                  </a:txBody>
                  <a:tcPr marL="68580" marR="68580" marT="0" marB="0" anchor="ctr"/>
                </a:tc>
              </a:tr>
            </a:tbl>
          </a:graphicData>
        </a:graphic>
      </p:graphicFrame>
      <p:sp>
        <p:nvSpPr>
          <p:cNvPr id="7" name="6 Rectángulo"/>
          <p:cNvSpPr/>
          <p:nvPr/>
        </p:nvSpPr>
        <p:spPr>
          <a:xfrm>
            <a:off x="179512" y="870988"/>
            <a:ext cx="8712968" cy="523220"/>
          </a:xfrm>
          <a:prstGeom prst="rect">
            <a:avLst/>
          </a:prstGeom>
        </p:spPr>
        <p:txBody>
          <a:bodyPr wrap="square">
            <a:spAutoFit/>
          </a:bodyPr>
          <a:lstStyle/>
          <a:p>
            <a:pPr algn="ctr"/>
            <a:r>
              <a:rPr lang="es-SV" sz="2800" b="1" dirty="0" smtClean="0">
                <a:solidFill>
                  <a:srgbClr val="0000FF"/>
                </a:solidFill>
                <a:effectLst/>
              </a:rPr>
              <a:t>Servicios a la población.</a:t>
            </a:r>
            <a:endParaRPr lang="es-SV" sz="2800" b="1" dirty="0">
              <a:solidFill>
                <a:srgbClr val="0000FF"/>
              </a:solidFill>
              <a:effectLst/>
            </a:endParaRPr>
          </a:p>
        </p:txBody>
      </p:sp>
      <p:pic>
        <p:nvPicPr>
          <p:cNvPr id="8" name="7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781973" cy="504056"/>
          </a:xfrm>
          <a:prstGeom prst="rect">
            <a:avLst/>
          </a:prstGeom>
          <a:noFill/>
          <a:ln>
            <a:noFill/>
          </a:ln>
        </p:spPr>
      </p:pic>
    </p:spTree>
    <p:extLst>
      <p:ext uri="{BB962C8B-B14F-4D97-AF65-F5344CB8AC3E}">
        <p14:creationId xmlns:p14="http://schemas.microsoft.com/office/powerpoint/2010/main" val="15400913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5"/>
          <p:cNvSpPr txBox="1"/>
          <p:nvPr/>
        </p:nvSpPr>
        <p:spPr>
          <a:xfrm>
            <a:off x="355970" y="908720"/>
            <a:ext cx="8477250" cy="51435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Peticiones gestionadas con Fundación ALBA a través del </a:t>
            </a:r>
            <a:endPar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endParaRPr>
          </a:p>
          <a:p>
            <a:pPr algn="ctr">
              <a:lnSpc>
                <a:spcPct val="115000"/>
              </a:lnSpc>
              <a:spcAft>
                <a:spcPts val="0"/>
              </a:spcAft>
            </a:pPr>
            <a:r>
              <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rPr>
              <a:t>Convenio </a:t>
            </a: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Salvador Cumple.</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5" name="4 Rectángulo"/>
          <p:cNvSpPr/>
          <p:nvPr/>
        </p:nvSpPr>
        <p:spPr>
          <a:xfrm>
            <a:off x="598151" y="1700808"/>
            <a:ext cx="7992888" cy="2031325"/>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Fundación Alba es una entidad creada por las Empresas Alba en El Salvador, en coordinación con la Presidencia de la Republica, a través del Convenio “Salvador Cumple”, para resolver las necesidades de la población que vive en el departamento por medio de la gestión de compra de sillas de ruedas,  láminas, cuartones, costaneras, reglas pachas, planchas de cocina, instrumentos musicales, mobiliario y equipo escolar, implementos deportivos, máquinas de coser, carretones de emprendimientos, proyectos de infraestructura de </a:t>
            </a:r>
            <a:r>
              <a:rPr lang="es-SV" sz="1400" dirty="0" smtClean="0">
                <a:latin typeface="Arial" pitchFamily="34" charset="0"/>
                <a:cs typeface="Arial" pitchFamily="34" charset="0"/>
              </a:rPr>
              <a:t>escuelas.</a:t>
            </a:r>
            <a:endParaRPr lang="es-SV" sz="1400" dirty="0">
              <a:latin typeface="Arial" pitchFamily="34" charset="0"/>
              <a:cs typeface="Arial"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2406576033"/>
              </p:ext>
            </p:extLst>
          </p:nvPr>
        </p:nvGraphicFramePr>
        <p:xfrm>
          <a:off x="598152" y="3861049"/>
          <a:ext cx="7862280" cy="1834942"/>
        </p:xfrm>
        <a:graphic>
          <a:graphicData uri="http://schemas.openxmlformats.org/drawingml/2006/table">
            <a:tbl>
              <a:tblPr firstRow="1" firstCol="1" bandRow="1">
                <a:tableStyleId>{5940675A-B579-460E-94D1-54222C63F5DA}</a:tableStyleId>
              </a:tblPr>
              <a:tblGrid>
                <a:gridCol w="2605696"/>
                <a:gridCol w="2592288"/>
                <a:gridCol w="2664296"/>
              </a:tblGrid>
              <a:tr h="557334">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1098850">
                <a:tc>
                  <a:txBody>
                    <a:bodyPr/>
                    <a:lstStyle/>
                    <a:p>
                      <a:pPr algn="just">
                        <a:spcAft>
                          <a:spcPts val="0"/>
                        </a:spcAft>
                      </a:pPr>
                      <a:r>
                        <a:rPr lang="es-SV" sz="1400" dirty="0">
                          <a:effectLst/>
                          <a:latin typeface="Arial" pitchFamily="34" charset="0"/>
                          <a:cs typeface="Arial" pitchFamily="34" charset="0"/>
                        </a:rPr>
                        <a:t> </a:t>
                      </a:r>
                    </a:p>
                    <a:p>
                      <a:pPr algn="just">
                        <a:spcAft>
                          <a:spcPts val="0"/>
                        </a:spcAft>
                      </a:pPr>
                      <a:r>
                        <a:rPr lang="es-SV" sz="1400" dirty="0">
                          <a:effectLst/>
                          <a:latin typeface="Arial" pitchFamily="34" charset="0"/>
                          <a:cs typeface="Arial" pitchFamily="34" charset="0"/>
                        </a:rPr>
                        <a:t>Gestión de solicitudes presentadas  a Fundación ALBA.</a:t>
                      </a:r>
                    </a:p>
                  </a:txBody>
                  <a:tcPr marL="68580" marR="68580" marT="0" marB="0"/>
                </a:tc>
                <a:tc>
                  <a:txBody>
                    <a:bodyPr/>
                    <a:lstStyle/>
                    <a:p>
                      <a:pPr algn="just">
                        <a:lnSpc>
                          <a:spcPct val="115000"/>
                        </a:lnSpc>
                        <a:spcAft>
                          <a:spcPts val="0"/>
                        </a:spcAft>
                      </a:pPr>
                      <a:r>
                        <a:rPr lang="es-SV" sz="1400" dirty="0">
                          <a:effectLst/>
                          <a:latin typeface="Arial" pitchFamily="34" charset="0"/>
                          <a:cs typeface="Arial" pitchFamily="34" charset="0"/>
                        </a:rPr>
                        <a:t>141 Solicitudes</a:t>
                      </a:r>
                    </a:p>
                    <a:p>
                      <a:pPr algn="just">
                        <a:lnSpc>
                          <a:spcPct val="115000"/>
                        </a:lnSpc>
                        <a:spcAft>
                          <a:spcPts val="0"/>
                        </a:spcAft>
                      </a:pPr>
                      <a:r>
                        <a:rPr lang="es-SV" sz="1400" dirty="0">
                          <a:effectLst/>
                          <a:latin typeface="Arial" pitchFamily="34" charset="0"/>
                          <a:cs typeface="Arial" pitchFamily="34" charset="0"/>
                        </a:rPr>
                        <a:t> </a:t>
                      </a:r>
                      <a:r>
                        <a:rPr lang="es-SV" sz="1400" dirty="0" smtClean="0">
                          <a:effectLst/>
                          <a:latin typeface="Arial" pitchFamily="34" charset="0"/>
                          <a:cs typeface="Arial" pitchFamily="34" charset="0"/>
                        </a:rPr>
                        <a:t>31 </a:t>
                      </a:r>
                      <a:r>
                        <a:rPr lang="es-SV" sz="1400" dirty="0">
                          <a:effectLst/>
                          <a:latin typeface="Arial" pitchFamily="34" charset="0"/>
                          <a:cs typeface="Arial" pitchFamily="34" charset="0"/>
                        </a:rPr>
                        <a:t>reuniones de trabajo</a:t>
                      </a:r>
                    </a:p>
                    <a:p>
                      <a:pPr algn="just">
                        <a:lnSpc>
                          <a:spcPct val="115000"/>
                        </a:lnSpc>
                        <a:spcAft>
                          <a:spcPts val="0"/>
                        </a:spcAft>
                      </a:pPr>
                      <a:r>
                        <a:rPr lang="es-SV" sz="1400" dirty="0">
                          <a:effectLst/>
                          <a:latin typeface="Arial" pitchFamily="34" charset="0"/>
                          <a:cs typeface="Arial" pitchFamily="34" charset="0"/>
                        </a:rPr>
                        <a:t>  </a:t>
                      </a:r>
                      <a:r>
                        <a:rPr lang="es-SV" sz="1400" dirty="0" smtClean="0">
                          <a:effectLst/>
                          <a:latin typeface="Arial" pitchFamily="34" charset="0"/>
                          <a:cs typeface="Arial" pitchFamily="34" charset="0"/>
                        </a:rPr>
                        <a:t>Más </a:t>
                      </a:r>
                      <a:r>
                        <a:rPr lang="es-SV" sz="1400" dirty="0">
                          <a:effectLst/>
                          <a:latin typeface="Arial" pitchFamily="34" charset="0"/>
                          <a:cs typeface="Arial" pitchFamily="34" charset="0"/>
                        </a:rPr>
                        <a:t>de </a:t>
                      </a:r>
                      <a:r>
                        <a:rPr lang="es-SV" sz="1400" dirty="0" smtClean="0">
                          <a:effectLst/>
                          <a:latin typeface="Arial" pitchFamily="34" charset="0"/>
                          <a:cs typeface="Arial" pitchFamily="34" charset="0"/>
                        </a:rPr>
                        <a:t>27,000 Beneficiarios</a:t>
                      </a:r>
                      <a:endParaRPr lang="es-SV" sz="1400" dirty="0">
                        <a:effectLst/>
                        <a:latin typeface="Arial" pitchFamily="34" charset="0"/>
                        <a:cs typeface="Arial" pitchFamily="34" charset="0"/>
                      </a:endParaRPr>
                    </a:p>
                  </a:txBody>
                  <a:tcPr marL="68580" marR="68580" marT="0" marB="0" anchor="ctr"/>
                </a:tc>
                <a:tc>
                  <a:txBody>
                    <a:bodyPr/>
                    <a:lstStyle/>
                    <a:p>
                      <a:pPr algn="just">
                        <a:lnSpc>
                          <a:spcPct val="115000"/>
                        </a:lnSpc>
                        <a:spcAft>
                          <a:spcPts val="0"/>
                        </a:spcAft>
                      </a:pPr>
                      <a:r>
                        <a:rPr lang="es-SV" sz="1400" dirty="0">
                          <a:effectLst/>
                          <a:latin typeface="Arial" pitchFamily="34" charset="0"/>
                          <a:cs typeface="Arial" pitchFamily="34" charset="0"/>
                        </a:rPr>
                        <a:t>Instituciones y comunidades solicitantes de materiales y proyectos</a:t>
                      </a:r>
                      <a:endParaRPr lang="es-SV" sz="1400" dirty="0">
                        <a:effectLst/>
                        <a:latin typeface="Arial" pitchFamily="34" charset="0"/>
                        <a:ea typeface="Calibri"/>
                        <a:cs typeface="Arial" pitchFamily="34" charset="0"/>
                      </a:endParaRPr>
                    </a:p>
                  </a:txBody>
                  <a:tcPr marL="68580" marR="68580" marT="0" marB="0" anchor="ctr"/>
                </a:tc>
              </a:tr>
            </a:tbl>
          </a:graphicData>
        </a:graphic>
      </p:graphicFrame>
      <p:pic>
        <p:nvPicPr>
          <p:cNvPr id="7" name="6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781973" cy="504056"/>
          </a:xfrm>
          <a:prstGeom prst="rect">
            <a:avLst/>
          </a:prstGeom>
          <a:noFill/>
          <a:ln>
            <a:noFill/>
          </a:ln>
        </p:spPr>
      </p:pic>
    </p:spTree>
    <p:extLst>
      <p:ext uri="{BB962C8B-B14F-4D97-AF65-F5344CB8AC3E}">
        <p14:creationId xmlns:p14="http://schemas.microsoft.com/office/powerpoint/2010/main" val="21248738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Cuadro de texto"/>
          <p:cNvSpPr txBox="1"/>
          <p:nvPr/>
        </p:nvSpPr>
        <p:spPr>
          <a:xfrm>
            <a:off x="1148714" y="1623477"/>
            <a:ext cx="6743700" cy="49085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Pensión a veteranos/as de Guerra a través del FISDL </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5" name="4 Rectángulo"/>
          <p:cNvSpPr/>
          <p:nvPr/>
        </p:nvSpPr>
        <p:spPr>
          <a:xfrm>
            <a:off x="557389" y="2075322"/>
            <a:ext cx="8064896" cy="1384995"/>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Reconociendo el esfuerzo que las veteranas y veteranos que pertenecieron al histórico Frente Farabundo Martí para la Liberación Nacional (FMLN), que realizaron en el proceso de paz y democratización del país, la Secretaría Técnica de la Presidencia en coordinación con el Fondo de Inversión Social para el Desarrollo Local (FISDL), iniciaron del 13 al 16 de marzo del año </a:t>
            </a:r>
            <a:r>
              <a:rPr lang="es-SV" sz="1400" dirty="0" smtClean="0">
                <a:latin typeface="Arial" pitchFamily="34" charset="0"/>
                <a:cs typeface="Arial" pitchFamily="34" charset="0"/>
              </a:rPr>
              <a:t>2012.</a:t>
            </a:r>
            <a:endParaRPr lang="es-SV" sz="1400" dirty="0">
              <a:latin typeface="Arial" pitchFamily="34" charset="0"/>
              <a:cs typeface="Arial"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433791276"/>
              </p:ext>
            </p:extLst>
          </p:nvPr>
        </p:nvGraphicFramePr>
        <p:xfrm>
          <a:off x="557389" y="3717032"/>
          <a:ext cx="7866709" cy="1226820"/>
        </p:xfrm>
        <a:graphic>
          <a:graphicData uri="http://schemas.openxmlformats.org/drawingml/2006/table">
            <a:tbl>
              <a:tblPr firstRow="1" firstCol="1" bandRow="1">
                <a:tableStyleId>{5940675A-B579-460E-94D1-54222C63F5DA}</a:tableStyleId>
              </a:tblPr>
              <a:tblGrid>
                <a:gridCol w="2745762"/>
                <a:gridCol w="1777519"/>
                <a:gridCol w="1441008"/>
                <a:gridCol w="1902420"/>
              </a:tblGrid>
              <a:tr h="0">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Recursos</a:t>
                      </a:r>
                    </a:p>
                    <a:p>
                      <a:pPr algn="ctr">
                        <a:lnSpc>
                          <a:spcPct val="115000"/>
                        </a:lnSpc>
                        <a:spcAft>
                          <a:spcPts val="0"/>
                        </a:spcAft>
                      </a:pPr>
                      <a:r>
                        <a:rPr lang="es-SV" sz="1400" dirty="0">
                          <a:effectLst/>
                          <a:latin typeface="Arial" pitchFamily="34" charset="0"/>
                          <a:cs typeface="Arial" pitchFamily="34" charset="0"/>
                        </a:rPr>
                        <a:t>invertido</a:t>
                      </a:r>
                    </a:p>
                    <a:p>
                      <a:pPr algn="ctr">
                        <a:lnSpc>
                          <a:spcPct val="115000"/>
                        </a:lnSpc>
                        <a:spcAft>
                          <a:spcPts val="0"/>
                        </a:spcAft>
                      </a:pPr>
                      <a:r>
                        <a:rPr lang="es-SV" sz="1400" dirty="0">
                          <a:effectLst/>
                          <a:latin typeface="Arial" pitchFamily="34" charset="0"/>
                          <a:cs typeface="Arial" pitchFamily="34" charset="0"/>
                        </a:rPr>
                        <a:t>(dólares)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0">
                <a:tc>
                  <a:txBody>
                    <a:bodyPr/>
                    <a:lstStyle/>
                    <a:p>
                      <a:pPr algn="just">
                        <a:lnSpc>
                          <a:spcPct val="115000"/>
                        </a:lnSpc>
                        <a:spcAft>
                          <a:spcPts val="0"/>
                        </a:spcAft>
                      </a:pPr>
                      <a:r>
                        <a:rPr lang="es-SV" sz="1400">
                          <a:effectLst/>
                          <a:latin typeface="Arial" pitchFamily="34" charset="0"/>
                          <a:cs typeface="Arial" pitchFamily="34" charset="0"/>
                        </a:rPr>
                        <a:t>Programa de Veteranos/As Histórico del FMLN</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133</a:t>
                      </a:r>
                      <a:endParaRPr lang="es-SV" sz="1400" dirty="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Personas naturales 133</a:t>
                      </a:r>
                      <a:endParaRPr lang="es-SV" sz="1400" dirty="0">
                        <a:effectLst/>
                        <a:latin typeface="Arial" pitchFamily="34" charset="0"/>
                        <a:ea typeface="Calibri"/>
                        <a:cs typeface="Arial" pitchFamily="34" charset="0"/>
                      </a:endParaRPr>
                    </a:p>
                  </a:txBody>
                  <a:tcPr marL="68580" marR="68580" marT="0" marB="0" anchor="ctr"/>
                </a:tc>
              </a:tr>
            </a:tbl>
          </a:graphicData>
        </a:graphic>
      </p:graphicFrame>
      <p:pic>
        <p:nvPicPr>
          <p:cNvPr id="7" name="6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781973" cy="504056"/>
          </a:xfrm>
          <a:prstGeom prst="rect">
            <a:avLst/>
          </a:prstGeom>
          <a:noFill/>
          <a:ln>
            <a:noFill/>
          </a:ln>
        </p:spPr>
      </p:pic>
    </p:spTree>
    <p:extLst>
      <p:ext uri="{BB962C8B-B14F-4D97-AF65-F5344CB8AC3E}">
        <p14:creationId xmlns:p14="http://schemas.microsoft.com/office/powerpoint/2010/main" val="39324350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5"/>
          <p:cNvSpPr txBox="1"/>
          <p:nvPr/>
        </p:nvSpPr>
        <p:spPr>
          <a:xfrm>
            <a:off x="1331640" y="692696"/>
            <a:ext cx="6743700" cy="49085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Recepción y entrega de Donaciones  </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graphicFrame>
        <p:nvGraphicFramePr>
          <p:cNvPr id="5" name="4 Tabla"/>
          <p:cNvGraphicFramePr>
            <a:graphicFrameLocks noGrp="1"/>
          </p:cNvGraphicFramePr>
          <p:nvPr>
            <p:extLst>
              <p:ext uri="{D42A27DB-BD31-4B8C-83A1-F6EECF244321}">
                <p14:modId xmlns:p14="http://schemas.microsoft.com/office/powerpoint/2010/main" val="1122097145"/>
              </p:ext>
            </p:extLst>
          </p:nvPr>
        </p:nvGraphicFramePr>
        <p:xfrm>
          <a:off x="251520" y="1628800"/>
          <a:ext cx="8640960" cy="4994863"/>
        </p:xfrm>
        <a:graphic>
          <a:graphicData uri="http://schemas.openxmlformats.org/drawingml/2006/table">
            <a:tbl>
              <a:tblPr firstRow="1" firstCol="1" bandRow="1">
                <a:tableStyleId>{5940675A-B579-460E-94D1-54222C63F5DA}</a:tableStyleId>
              </a:tblPr>
              <a:tblGrid>
                <a:gridCol w="2160240"/>
                <a:gridCol w="2232248"/>
                <a:gridCol w="1728192"/>
                <a:gridCol w="2520280"/>
              </a:tblGrid>
              <a:tr h="252596">
                <a:tc gridSpan="4">
                  <a:txBody>
                    <a:bodyPr/>
                    <a:lstStyle/>
                    <a:p>
                      <a:pPr algn="ctr">
                        <a:lnSpc>
                          <a:spcPct val="115000"/>
                        </a:lnSpc>
                        <a:spcAft>
                          <a:spcPts val="0"/>
                        </a:spcAft>
                      </a:pPr>
                      <a:r>
                        <a:rPr lang="es-SV" sz="1400" dirty="0">
                          <a:effectLst/>
                          <a:latin typeface="Arial" pitchFamily="34" charset="0"/>
                          <a:cs typeface="Arial" pitchFamily="34" charset="0"/>
                        </a:rPr>
                        <a:t>Servicios de Beneficio a la Población.</a:t>
                      </a:r>
                      <a:endParaRPr lang="es-SV" sz="1400" dirty="0">
                        <a:effectLst/>
                        <a:latin typeface="Arial" pitchFamily="34" charset="0"/>
                        <a:ea typeface="Calibri"/>
                        <a:cs typeface="Arial" pitchFamily="34" charset="0"/>
                      </a:endParaRPr>
                    </a:p>
                  </a:txBody>
                  <a:tcPr marL="47004" marR="47004" marT="0" marB="0">
                    <a:solidFill>
                      <a:srgbClr val="9FBFED"/>
                    </a:solidFill>
                  </a:tcPr>
                </a:tc>
                <a:tc hMerge="1">
                  <a:txBody>
                    <a:bodyPr/>
                    <a:lstStyle/>
                    <a:p>
                      <a:endParaRPr lang="es-SV"/>
                    </a:p>
                  </a:txBody>
                  <a:tcPr/>
                </a:tc>
                <a:tc hMerge="1">
                  <a:txBody>
                    <a:bodyPr/>
                    <a:lstStyle/>
                    <a:p>
                      <a:endParaRPr lang="es-SV"/>
                    </a:p>
                  </a:txBody>
                  <a:tcPr/>
                </a:tc>
                <a:tc hMerge="1">
                  <a:txBody>
                    <a:bodyPr/>
                    <a:lstStyle/>
                    <a:p>
                      <a:endParaRPr lang="es-SV"/>
                    </a:p>
                  </a:txBody>
                  <a:tcPr/>
                </a:tc>
              </a:tr>
              <a:tr h="1187564">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47004" marR="47004"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47004" marR="47004"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47004" marR="47004" marT="0" marB="0" anchor="ctr">
                    <a:lnR w="12700" cap="flat" cmpd="sng" algn="ctr">
                      <a:solidFill>
                        <a:schemeClr val="tx1"/>
                      </a:solidFill>
                      <a:prstDash val="solid"/>
                      <a:round/>
                      <a:headEnd type="none" w="med" len="med"/>
                      <a:tailEnd type="none" w="med" len="med"/>
                    </a:ln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47004" marR="47004" marT="0" marB="0" anchor="ctr">
                    <a:lnL w="12700" cap="flat" cmpd="sng" algn="ctr">
                      <a:solidFill>
                        <a:schemeClr val="tx1"/>
                      </a:solidFill>
                      <a:prstDash val="solid"/>
                      <a:round/>
                      <a:headEnd type="none" w="med" len="med"/>
                      <a:tailEnd type="none" w="med" len="med"/>
                    </a:lnL>
                    <a:solidFill>
                      <a:srgbClr val="9FBFED"/>
                    </a:solidFill>
                  </a:tcPr>
                </a:tc>
              </a:tr>
              <a:tr h="3536338">
                <a:tc>
                  <a:txBody>
                    <a:bodyPr/>
                    <a:lstStyle/>
                    <a:p>
                      <a:pPr algn="just">
                        <a:lnSpc>
                          <a:spcPct val="115000"/>
                        </a:lnSpc>
                        <a:spcAft>
                          <a:spcPts val="0"/>
                        </a:spcAft>
                      </a:pPr>
                      <a:r>
                        <a:rPr lang="es-SV" sz="1400" dirty="0">
                          <a:effectLst/>
                          <a:latin typeface="Arial" pitchFamily="34" charset="0"/>
                          <a:cs typeface="Arial" pitchFamily="34" charset="0"/>
                        </a:rPr>
                        <a:t>Recepción de Donativo</a:t>
                      </a:r>
                      <a:endParaRPr lang="es-SV" sz="1400" dirty="0">
                        <a:effectLst/>
                        <a:latin typeface="Arial" pitchFamily="34" charset="0"/>
                        <a:ea typeface="Calibri"/>
                        <a:cs typeface="Arial" pitchFamily="34" charset="0"/>
                      </a:endParaRPr>
                    </a:p>
                  </a:txBody>
                  <a:tcPr marL="47004" marR="47004" marT="0" marB="0" anchor="ctr">
                    <a:solidFill>
                      <a:srgbClr val="9FBFED"/>
                    </a:solidFill>
                  </a:tcPr>
                </a:tc>
                <a:tc>
                  <a:txBody>
                    <a:bodyPr/>
                    <a:lstStyle/>
                    <a:p>
                      <a:pPr>
                        <a:lnSpc>
                          <a:spcPct val="115000"/>
                        </a:lnSpc>
                        <a:spcAft>
                          <a:spcPts val="0"/>
                        </a:spcAft>
                      </a:pPr>
                      <a:r>
                        <a:rPr lang="es-SV" sz="1400" dirty="0">
                          <a:effectLst/>
                          <a:latin typeface="Arial" pitchFamily="34" charset="0"/>
                          <a:cs typeface="Arial" pitchFamily="34" charset="0"/>
                        </a:rPr>
                        <a:t>1000 Refrigerios </a:t>
                      </a:r>
                    </a:p>
                    <a:p>
                      <a:pPr>
                        <a:lnSpc>
                          <a:spcPct val="115000"/>
                        </a:lnSpc>
                        <a:spcAft>
                          <a:spcPts val="0"/>
                        </a:spcAft>
                      </a:pPr>
                      <a:r>
                        <a:rPr lang="es-SV" sz="1400" dirty="0">
                          <a:effectLst/>
                          <a:latin typeface="Arial" pitchFamily="34" charset="0"/>
                          <a:cs typeface="Arial" pitchFamily="34" charset="0"/>
                        </a:rPr>
                        <a:t>7644 Juguetes </a:t>
                      </a:r>
                    </a:p>
                    <a:p>
                      <a:pPr>
                        <a:lnSpc>
                          <a:spcPct val="115000"/>
                        </a:lnSpc>
                        <a:spcAft>
                          <a:spcPts val="0"/>
                        </a:spcAft>
                      </a:pPr>
                      <a:r>
                        <a:rPr lang="es-SV" sz="1400" dirty="0">
                          <a:effectLst/>
                          <a:latin typeface="Arial" pitchFamily="34" charset="0"/>
                          <a:cs typeface="Arial" pitchFamily="34" charset="0"/>
                        </a:rPr>
                        <a:t>500 Cremas de mano</a:t>
                      </a:r>
                    </a:p>
                    <a:p>
                      <a:pPr>
                        <a:lnSpc>
                          <a:spcPct val="115000"/>
                        </a:lnSpc>
                        <a:spcAft>
                          <a:spcPts val="0"/>
                        </a:spcAft>
                      </a:pPr>
                      <a:r>
                        <a:rPr lang="es-SV" sz="1400" dirty="0">
                          <a:effectLst/>
                          <a:latin typeface="Arial" pitchFamily="34" charset="0"/>
                          <a:cs typeface="Arial" pitchFamily="34" charset="0"/>
                        </a:rPr>
                        <a:t>1000 bote de </a:t>
                      </a:r>
                      <a:r>
                        <a:rPr lang="es-SV" sz="1400" dirty="0" err="1">
                          <a:effectLst/>
                          <a:latin typeface="Arial" pitchFamily="34" charset="0"/>
                          <a:cs typeface="Arial" pitchFamily="34" charset="0"/>
                        </a:rPr>
                        <a:t>shampoo</a:t>
                      </a:r>
                      <a:endParaRPr lang="es-SV" sz="1400" dirty="0">
                        <a:effectLst/>
                        <a:latin typeface="Arial" pitchFamily="34" charset="0"/>
                        <a:cs typeface="Arial" pitchFamily="34" charset="0"/>
                      </a:endParaRPr>
                    </a:p>
                    <a:p>
                      <a:pPr>
                        <a:lnSpc>
                          <a:spcPct val="115000"/>
                        </a:lnSpc>
                        <a:spcAft>
                          <a:spcPts val="0"/>
                        </a:spcAft>
                      </a:pPr>
                      <a:r>
                        <a:rPr lang="es-SV" sz="1400" dirty="0">
                          <a:effectLst/>
                          <a:latin typeface="Arial" pitchFamily="34" charset="0"/>
                          <a:cs typeface="Arial" pitchFamily="34" charset="0"/>
                        </a:rPr>
                        <a:t>4 pelotas de </a:t>
                      </a:r>
                      <a:r>
                        <a:rPr lang="es-SV" sz="1400" dirty="0" err="1">
                          <a:effectLst/>
                          <a:latin typeface="Arial" pitchFamily="34" charset="0"/>
                          <a:cs typeface="Arial" pitchFamily="34" charset="0"/>
                        </a:rPr>
                        <a:t>futboll</a:t>
                      </a:r>
                      <a:endParaRPr lang="es-SV" sz="1400" dirty="0">
                        <a:effectLst/>
                        <a:latin typeface="Arial" pitchFamily="34" charset="0"/>
                        <a:cs typeface="Arial" pitchFamily="34" charset="0"/>
                      </a:endParaRPr>
                    </a:p>
                    <a:p>
                      <a:pPr>
                        <a:lnSpc>
                          <a:spcPct val="115000"/>
                        </a:lnSpc>
                        <a:spcAft>
                          <a:spcPts val="0"/>
                        </a:spcAft>
                      </a:pPr>
                      <a:r>
                        <a:rPr lang="es-SV" sz="1400" dirty="0">
                          <a:effectLst/>
                          <a:latin typeface="Arial" pitchFamily="34" charset="0"/>
                          <a:cs typeface="Arial" pitchFamily="34" charset="0"/>
                        </a:rPr>
                        <a:t>12 trofeos </a:t>
                      </a:r>
                    </a:p>
                    <a:p>
                      <a:pPr>
                        <a:lnSpc>
                          <a:spcPct val="115000"/>
                        </a:lnSpc>
                        <a:spcAft>
                          <a:spcPts val="0"/>
                        </a:spcAft>
                      </a:pPr>
                      <a:r>
                        <a:rPr lang="es-SV" sz="1400" dirty="0">
                          <a:effectLst/>
                          <a:latin typeface="Arial" pitchFamily="34" charset="0"/>
                          <a:cs typeface="Arial" pitchFamily="34" charset="0"/>
                        </a:rPr>
                        <a:t>8 pelotas de voleibol</a:t>
                      </a:r>
                    </a:p>
                    <a:p>
                      <a:pPr>
                        <a:lnSpc>
                          <a:spcPct val="115000"/>
                        </a:lnSpc>
                        <a:spcAft>
                          <a:spcPts val="0"/>
                        </a:spcAft>
                      </a:pPr>
                      <a:r>
                        <a:rPr lang="es-SV" sz="1400" dirty="0">
                          <a:effectLst/>
                          <a:latin typeface="Arial" pitchFamily="34" charset="0"/>
                          <a:cs typeface="Arial" pitchFamily="34" charset="0"/>
                        </a:rPr>
                        <a:t>8 pelotas de </a:t>
                      </a:r>
                      <a:r>
                        <a:rPr lang="es-SV" sz="1400" dirty="0" err="1">
                          <a:effectLst/>
                          <a:latin typeface="Arial" pitchFamily="34" charset="0"/>
                          <a:cs typeface="Arial" pitchFamily="34" charset="0"/>
                        </a:rPr>
                        <a:t>basketbol</a:t>
                      </a:r>
                      <a:endParaRPr lang="es-SV" sz="1400" dirty="0">
                        <a:effectLst/>
                        <a:latin typeface="Arial" pitchFamily="34" charset="0"/>
                        <a:cs typeface="Arial" pitchFamily="34" charset="0"/>
                      </a:endParaRPr>
                    </a:p>
                    <a:p>
                      <a:pPr>
                        <a:lnSpc>
                          <a:spcPct val="115000"/>
                        </a:lnSpc>
                        <a:spcAft>
                          <a:spcPts val="0"/>
                        </a:spcAft>
                      </a:pPr>
                      <a:r>
                        <a:rPr lang="es-SV" sz="1400" dirty="0">
                          <a:effectLst/>
                          <a:latin typeface="Arial" pitchFamily="34" charset="0"/>
                          <a:cs typeface="Arial" pitchFamily="34" charset="0"/>
                        </a:rPr>
                        <a:t>5 guantes de softbol</a:t>
                      </a:r>
                    </a:p>
                    <a:p>
                      <a:pPr>
                        <a:lnSpc>
                          <a:spcPct val="115000"/>
                        </a:lnSpc>
                        <a:spcAft>
                          <a:spcPts val="0"/>
                        </a:spcAft>
                      </a:pPr>
                      <a:r>
                        <a:rPr lang="es-SV" sz="1400" dirty="0">
                          <a:effectLst/>
                          <a:latin typeface="Arial" pitchFamily="34" charset="0"/>
                          <a:cs typeface="Arial" pitchFamily="34" charset="0"/>
                        </a:rPr>
                        <a:t>8 bates</a:t>
                      </a:r>
                    </a:p>
                    <a:p>
                      <a:pPr>
                        <a:lnSpc>
                          <a:spcPct val="115000"/>
                        </a:lnSpc>
                        <a:spcAft>
                          <a:spcPts val="0"/>
                        </a:spcAft>
                      </a:pPr>
                      <a:r>
                        <a:rPr lang="es-SV" sz="1400" dirty="0">
                          <a:effectLst/>
                          <a:latin typeface="Arial" pitchFamily="34" charset="0"/>
                          <a:cs typeface="Arial" pitchFamily="34" charset="0"/>
                        </a:rPr>
                        <a:t>100 uniformes </a:t>
                      </a:r>
                    </a:p>
                    <a:p>
                      <a:pPr>
                        <a:lnSpc>
                          <a:spcPct val="115000"/>
                        </a:lnSpc>
                        <a:spcAft>
                          <a:spcPts val="0"/>
                        </a:spcAft>
                      </a:pPr>
                      <a:r>
                        <a:rPr lang="es-SV" sz="1400" dirty="0">
                          <a:effectLst/>
                          <a:latin typeface="Arial" pitchFamily="34" charset="0"/>
                          <a:cs typeface="Arial" pitchFamily="34" charset="0"/>
                        </a:rPr>
                        <a:t>2278 camisas</a:t>
                      </a:r>
                    </a:p>
                    <a:p>
                      <a:pPr>
                        <a:lnSpc>
                          <a:spcPct val="115000"/>
                        </a:lnSpc>
                        <a:spcAft>
                          <a:spcPts val="0"/>
                        </a:spcAft>
                      </a:pPr>
                      <a:r>
                        <a:rPr lang="es-SV" sz="1400" dirty="0">
                          <a:effectLst/>
                          <a:latin typeface="Arial" pitchFamily="34" charset="0"/>
                          <a:cs typeface="Arial" pitchFamily="34" charset="0"/>
                        </a:rPr>
                        <a:t>6 baterías de cocina</a:t>
                      </a:r>
                    </a:p>
                    <a:p>
                      <a:pPr algn="just">
                        <a:lnSpc>
                          <a:spcPct val="115000"/>
                        </a:lnSpc>
                        <a:spcAft>
                          <a:spcPts val="0"/>
                        </a:spcAft>
                      </a:pPr>
                      <a:r>
                        <a:rPr lang="es-SV" sz="1400" dirty="0">
                          <a:effectLst/>
                          <a:latin typeface="Arial" pitchFamily="34" charset="0"/>
                          <a:cs typeface="Arial" pitchFamily="34" charset="0"/>
                        </a:rPr>
                        <a:t>3 refrigeradoras </a:t>
                      </a:r>
                      <a:endParaRPr lang="es-SV" sz="1400" dirty="0">
                        <a:effectLst/>
                        <a:latin typeface="Arial" pitchFamily="34" charset="0"/>
                        <a:ea typeface="Calibri"/>
                        <a:cs typeface="Arial" pitchFamily="34" charset="0"/>
                      </a:endParaRPr>
                    </a:p>
                  </a:txBody>
                  <a:tcPr marL="47004" marR="47004" marT="0" marB="0" anchor="ctr">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s-SV" sz="1400" dirty="0">
                          <a:effectLst/>
                          <a:latin typeface="Arial" pitchFamily="34" charset="0"/>
                          <a:cs typeface="Arial" pitchFamily="34" charset="0"/>
                        </a:rPr>
                        <a:t>Entrega de Donativo</a:t>
                      </a:r>
                      <a:endParaRPr lang="es-SV" sz="1400" dirty="0">
                        <a:effectLst/>
                        <a:latin typeface="Arial" pitchFamily="34" charset="0"/>
                        <a:ea typeface="Calibri"/>
                        <a:cs typeface="Arial" pitchFamily="34" charset="0"/>
                      </a:endParaRPr>
                    </a:p>
                  </a:txBody>
                  <a:tcPr marL="47004" marR="47004"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9FBFED"/>
                    </a:solidFill>
                  </a:tcPr>
                </a:tc>
                <a:tc>
                  <a:txBody>
                    <a:bodyPr/>
                    <a:lstStyle/>
                    <a:p>
                      <a:pPr>
                        <a:lnSpc>
                          <a:spcPct val="115000"/>
                        </a:lnSpc>
                        <a:spcAft>
                          <a:spcPts val="0"/>
                        </a:spcAft>
                      </a:pPr>
                      <a:r>
                        <a:rPr lang="es-SV" sz="1400" dirty="0">
                          <a:effectLst/>
                          <a:latin typeface="Arial" pitchFamily="34" charset="0"/>
                          <a:cs typeface="Arial" pitchFamily="34" charset="0"/>
                        </a:rPr>
                        <a:t>6 Baterías de cocina </a:t>
                      </a:r>
                    </a:p>
                    <a:p>
                      <a:pPr>
                        <a:lnSpc>
                          <a:spcPct val="115000"/>
                        </a:lnSpc>
                        <a:spcAft>
                          <a:spcPts val="0"/>
                        </a:spcAft>
                      </a:pPr>
                      <a:r>
                        <a:rPr lang="es-SV" sz="1400" dirty="0">
                          <a:effectLst/>
                          <a:latin typeface="Arial" pitchFamily="34" charset="0"/>
                          <a:cs typeface="Arial" pitchFamily="34" charset="0"/>
                        </a:rPr>
                        <a:t>3 Refrigeradoras </a:t>
                      </a:r>
                    </a:p>
                    <a:p>
                      <a:pPr>
                        <a:lnSpc>
                          <a:spcPct val="115000"/>
                        </a:lnSpc>
                        <a:spcAft>
                          <a:spcPts val="0"/>
                        </a:spcAft>
                      </a:pPr>
                      <a:r>
                        <a:rPr lang="es-SV" sz="1400" dirty="0">
                          <a:effectLst/>
                          <a:latin typeface="Arial" pitchFamily="34" charset="0"/>
                          <a:cs typeface="Arial" pitchFamily="34" charset="0"/>
                        </a:rPr>
                        <a:t>320 Cremas de Mano</a:t>
                      </a:r>
                    </a:p>
                    <a:p>
                      <a:pPr>
                        <a:lnSpc>
                          <a:spcPct val="115000"/>
                        </a:lnSpc>
                        <a:spcAft>
                          <a:spcPts val="0"/>
                        </a:spcAft>
                      </a:pPr>
                      <a:r>
                        <a:rPr lang="es-SV" sz="1400" dirty="0">
                          <a:effectLst/>
                          <a:latin typeface="Arial" pitchFamily="34" charset="0"/>
                          <a:cs typeface="Arial" pitchFamily="34" charset="0"/>
                        </a:rPr>
                        <a:t>960 Botes de </a:t>
                      </a:r>
                      <a:r>
                        <a:rPr lang="es-SV" sz="1400" dirty="0" err="1">
                          <a:effectLst/>
                          <a:latin typeface="Arial" pitchFamily="34" charset="0"/>
                          <a:cs typeface="Arial" pitchFamily="34" charset="0"/>
                        </a:rPr>
                        <a:t>Shampo</a:t>
                      </a:r>
                      <a:endParaRPr lang="es-SV" sz="1400" dirty="0">
                        <a:effectLst/>
                        <a:latin typeface="Arial" pitchFamily="34" charset="0"/>
                        <a:cs typeface="Arial" pitchFamily="34" charset="0"/>
                      </a:endParaRPr>
                    </a:p>
                    <a:p>
                      <a:pPr>
                        <a:lnSpc>
                          <a:spcPct val="115000"/>
                        </a:lnSpc>
                        <a:spcAft>
                          <a:spcPts val="0"/>
                        </a:spcAft>
                      </a:pPr>
                      <a:r>
                        <a:rPr lang="es-SV" sz="1400" dirty="0">
                          <a:effectLst/>
                          <a:latin typeface="Arial" pitchFamily="34" charset="0"/>
                          <a:cs typeface="Arial" pitchFamily="34" charset="0"/>
                        </a:rPr>
                        <a:t>316 Camisas </a:t>
                      </a:r>
                    </a:p>
                    <a:p>
                      <a:pPr>
                        <a:lnSpc>
                          <a:spcPct val="115000"/>
                        </a:lnSpc>
                        <a:spcAft>
                          <a:spcPts val="0"/>
                        </a:spcAft>
                      </a:pPr>
                      <a:r>
                        <a:rPr lang="es-SV" sz="1400" dirty="0">
                          <a:effectLst/>
                          <a:latin typeface="Arial" pitchFamily="34" charset="0"/>
                          <a:cs typeface="Arial" pitchFamily="34" charset="0"/>
                        </a:rPr>
                        <a:t>7760 juguetes de niño/a</a:t>
                      </a:r>
                    </a:p>
                    <a:p>
                      <a:pPr>
                        <a:lnSpc>
                          <a:spcPct val="115000"/>
                        </a:lnSpc>
                        <a:spcAft>
                          <a:spcPts val="0"/>
                        </a:spcAft>
                      </a:pPr>
                      <a:r>
                        <a:rPr lang="es-SV" sz="1400" dirty="0">
                          <a:effectLst/>
                          <a:latin typeface="Arial" pitchFamily="34" charset="0"/>
                          <a:cs typeface="Arial" pitchFamily="34" charset="0"/>
                        </a:rPr>
                        <a:t>4 pelotas de futbol</a:t>
                      </a:r>
                    </a:p>
                    <a:p>
                      <a:pPr>
                        <a:lnSpc>
                          <a:spcPct val="115000"/>
                        </a:lnSpc>
                        <a:spcAft>
                          <a:spcPts val="0"/>
                        </a:spcAft>
                      </a:pPr>
                      <a:r>
                        <a:rPr lang="es-SV" sz="1400" dirty="0">
                          <a:effectLst/>
                          <a:latin typeface="Arial" pitchFamily="34" charset="0"/>
                          <a:cs typeface="Arial" pitchFamily="34" charset="0"/>
                        </a:rPr>
                        <a:t>12 trofeos </a:t>
                      </a:r>
                    </a:p>
                    <a:p>
                      <a:pPr>
                        <a:lnSpc>
                          <a:spcPct val="115000"/>
                        </a:lnSpc>
                        <a:spcAft>
                          <a:spcPts val="0"/>
                        </a:spcAft>
                      </a:pPr>
                      <a:r>
                        <a:rPr lang="es-SV" sz="1400" dirty="0">
                          <a:effectLst/>
                          <a:latin typeface="Arial" pitchFamily="34" charset="0"/>
                          <a:cs typeface="Arial" pitchFamily="34" charset="0"/>
                        </a:rPr>
                        <a:t>8 pelotas de voleibol</a:t>
                      </a:r>
                    </a:p>
                    <a:p>
                      <a:pPr>
                        <a:lnSpc>
                          <a:spcPct val="115000"/>
                        </a:lnSpc>
                        <a:spcAft>
                          <a:spcPts val="0"/>
                        </a:spcAft>
                      </a:pPr>
                      <a:r>
                        <a:rPr lang="es-SV" sz="1400" dirty="0">
                          <a:effectLst/>
                          <a:latin typeface="Arial" pitchFamily="34" charset="0"/>
                          <a:cs typeface="Arial" pitchFamily="34" charset="0"/>
                        </a:rPr>
                        <a:t>8 pelotas de </a:t>
                      </a:r>
                      <a:r>
                        <a:rPr lang="es-SV" sz="1400" dirty="0" err="1">
                          <a:effectLst/>
                          <a:latin typeface="Arial" pitchFamily="34" charset="0"/>
                          <a:cs typeface="Arial" pitchFamily="34" charset="0"/>
                        </a:rPr>
                        <a:t>basket</a:t>
                      </a:r>
                      <a:endParaRPr lang="es-SV" sz="1400" dirty="0">
                        <a:effectLst/>
                        <a:latin typeface="Arial" pitchFamily="34" charset="0"/>
                        <a:cs typeface="Arial" pitchFamily="34" charset="0"/>
                      </a:endParaRPr>
                    </a:p>
                    <a:p>
                      <a:pPr>
                        <a:lnSpc>
                          <a:spcPct val="115000"/>
                        </a:lnSpc>
                        <a:spcAft>
                          <a:spcPts val="0"/>
                        </a:spcAft>
                      </a:pPr>
                      <a:r>
                        <a:rPr lang="es-SV" sz="1400" dirty="0">
                          <a:effectLst/>
                          <a:latin typeface="Arial" pitchFamily="34" charset="0"/>
                          <a:cs typeface="Arial" pitchFamily="34" charset="0"/>
                        </a:rPr>
                        <a:t>5 guantes de softbol</a:t>
                      </a:r>
                    </a:p>
                    <a:p>
                      <a:pPr>
                        <a:lnSpc>
                          <a:spcPct val="115000"/>
                        </a:lnSpc>
                        <a:spcAft>
                          <a:spcPts val="0"/>
                        </a:spcAft>
                      </a:pPr>
                      <a:r>
                        <a:rPr lang="es-SV" sz="1400" dirty="0">
                          <a:effectLst/>
                          <a:latin typeface="Arial" pitchFamily="34" charset="0"/>
                          <a:cs typeface="Arial" pitchFamily="34" charset="0"/>
                        </a:rPr>
                        <a:t>8 bates</a:t>
                      </a:r>
                    </a:p>
                    <a:p>
                      <a:pPr>
                        <a:lnSpc>
                          <a:spcPct val="115000"/>
                        </a:lnSpc>
                        <a:spcAft>
                          <a:spcPts val="0"/>
                        </a:spcAft>
                      </a:pPr>
                      <a:r>
                        <a:rPr lang="es-SV" sz="1400" dirty="0">
                          <a:effectLst/>
                          <a:latin typeface="Arial" pitchFamily="34" charset="0"/>
                          <a:cs typeface="Arial" pitchFamily="34" charset="0"/>
                        </a:rPr>
                        <a:t>100 uniformes </a:t>
                      </a:r>
                    </a:p>
                    <a:p>
                      <a:pPr algn="just">
                        <a:lnSpc>
                          <a:spcPct val="115000"/>
                        </a:lnSpc>
                        <a:spcAft>
                          <a:spcPts val="0"/>
                        </a:spcAft>
                      </a:pPr>
                      <a:r>
                        <a:rPr lang="es-SV" sz="1400" dirty="0">
                          <a:effectLst/>
                          <a:latin typeface="Arial" pitchFamily="34" charset="0"/>
                          <a:cs typeface="Arial" pitchFamily="34" charset="0"/>
                        </a:rPr>
                        <a:t>2278 camisas</a:t>
                      </a:r>
                      <a:endParaRPr lang="es-SV" sz="1400" dirty="0">
                        <a:effectLst/>
                        <a:latin typeface="Arial" pitchFamily="34" charset="0"/>
                        <a:ea typeface="Calibri"/>
                        <a:cs typeface="Arial" pitchFamily="34" charset="0"/>
                      </a:endParaRPr>
                    </a:p>
                  </a:txBody>
                  <a:tcPr marL="47004" marR="47004"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bl>
          </a:graphicData>
        </a:graphic>
      </p:graphicFrame>
      <p:sp>
        <p:nvSpPr>
          <p:cNvPr id="6" name="5 Rectángulo"/>
          <p:cNvSpPr/>
          <p:nvPr/>
        </p:nvSpPr>
        <p:spPr>
          <a:xfrm>
            <a:off x="251520" y="1183551"/>
            <a:ext cx="8640960" cy="307777"/>
          </a:xfrm>
          <a:prstGeom prst="rect">
            <a:avLst/>
          </a:prstGeom>
        </p:spPr>
        <p:txBody>
          <a:bodyPr wrap="square">
            <a:spAutoFit/>
          </a:bodyPr>
          <a:lstStyle/>
          <a:p>
            <a:r>
              <a:rPr lang="es-SV" sz="1400" b="1" dirty="0" smtClean="0">
                <a:latin typeface="Arial" pitchFamily="34" charset="0"/>
                <a:cs typeface="Arial" pitchFamily="34" charset="0"/>
              </a:rPr>
              <a:t>Personas beneficiadas: </a:t>
            </a:r>
            <a:r>
              <a:rPr lang="es-SV" sz="1400" dirty="0" smtClean="0">
                <a:latin typeface="Arial" pitchFamily="34" charset="0"/>
                <a:cs typeface="Arial" pitchFamily="34" charset="0"/>
              </a:rPr>
              <a:t>55  </a:t>
            </a:r>
            <a:r>
              <a:rPr lang="es-SV" sz="1400" dirty="0">
                <a:latin typeface="Arial" pitchFamily="34" charset="0"/>
                <a:cs typeface="Arial" pitchFamily="34" charset="0"/>
              </a:rPr>
              <a:t>personas que incluyen niños y </a:t>
            </a:r>
            <a:r>
              <a:rPr lang="es-SV" sz="1400" dirty="0" smtClean="0">
                <a:latin typeface="Arial" pitchFamily="34" charset="0"/>
                <a:cs typeface="Arial" pitchFamily="34" charset="0"/>
              </a:rPr>
              <a:t>adulto y 60 </a:t>
            </a:r>
            <a:r>
              <a:rPr lang="es-SV" sz="1400" dirty="0">
                <a:latin typeface="Arial" pitchFamily="34" charset="0"/>
                <a:cs typeface="Arial" pitchFamily="34" charset="0"/>
              </a:rPr>
              <a:t>Comunidades del Departamento</a:t>
            </a:r>
          </a:p>
        </p:txBody>
      </p:sp>
    </p:spTree>
    <p:extLst>
      <p:ext uri="{BB962C8B-B14F-4D97-AF65-F5344CB8AC3E}">
        <p14:creationId xmlns:p14="http://schemas.microsoft.com/office/powerpoint/2010/main" val="2375578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5"/>
          <p:cNvSpPr txBox="1"/>
          <p:nvPr/>
        </p:nvSpPr>
        <p:spPr>
          <a:xfrm>
            <a:off x="941859" y="626193"/>
            <a:ext cx="7476306" cy="47625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Inspecciones Territoriales en los 19 municipios del Departamento</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5" name="4 Rectángulo"/>
          <p:cNvSpPr/>
          <p:nvPr/>
        </p:nvSpPr>
        <p:spPr>
          <a:xfrm>
            <a:off x="539552" y="1093465"/>
            <a:ext cx="8280920" cy="1384995"/>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Las inspecciones realizadas por los Promotores Sociales de la Gobernacion, se realizan en base al trabajo planificado, verificando los hechos vertidos presentados en las solicitudes de la población del Departamento, para resolver los problemas y necesidades de las comunidades, así como también de Instituciones Públicas y Municipales.</a:t>
            </a:r>
          </a:p>
        </p:txBody>
      </p:sp>
      <p:graphicFrame>
        <p:nvGraphicFramePr>
          <p:cNvPr id="6" name="5 Tabla"/>
          <p:cNvGraphicFramePr>
            <a:graphicFrameLocks noGrp="1"/>
          </p:cNvGraphicFramePr>
          <p:nvPr>
            <p:extLst>
              <p:ext uri="{D42A27DB-BD31-4B8C-83A1-F6EECF244321}">
                <p14:modId xmlns:p14="http://schemas.microsoft.com/office/powerpoint/2010/main" val="1515845844"/>
              </p:ext>
            </p:extLst>
          </p:nvPr>
        </p:nvGraphicFramePr>
        <p:xfrm>
          <a:off x="611560" y="2513453"/>
          <a:ext cx="8136904" cy="1472184"/>
        </p:xfrm>
        <a:graphic>
          <a:graphicData uri="http://schemas.openxmlformats.org/drawingml/2006/table">
            <a:tbl>
              <a:tblPr firstRow="1" firstCol="1" bandRow="1">
                <a:tableStyleId>{5940675A-B579-460E-94D1-54222C63F5DA}</a:tableStyleId>
              </a:tblPr>
              <a:tblGrid>
                <a:gridCol w="2412022"/>
                <a:gridCol w="2772554"/>
                <a:gridCol w="2952328"/>
              </a:tblGrid>
              <a:tr h="0">
                <a:tc>
                  <a:txBody>
                    <a:bodyPr/>
                    <a:lstStyle/>
                    <a:p>
                      <a:pPr algn="ctr">
                        <a:lnSpc>
                          <a:spcPct val="115000"/>
                        </a:lnSpc>
                        <a:spcAft>
                          <a:spcPts val="0"/>
                        </a:spcAft>
                      </a:pPr>
                      <a:r>
                        <a:rPr lang="es-SV" sz="1400" dirty="0">
                          <a:effectLst/>
                          <a:latin typeface="Arial" pitchFamily="34" charset="0"/>
                          <a:cs typeface="Arial" pitchFamily="34" charset="0"/>
                        </a:rPr>
                        <a:t>Nombre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0">
                <a:tc>
                  <a:txBody>
                    <a:bodyPr/>
                    <a:lstStyle/>
                    <a:p>
                      <a:pPr algn="just">
                        <a:lnSpc>
                          <a:spcPct val="115000"/>
                        </a:lnSpc>
                        <a:spcAft>
                          <a:spcPts val="0"/>
                        </a:spcAft>
                      </a:pPr>
                      <a:r>
                        <a:rPr lang="es-SV" sz="1400" dirty="0">
                          <a:effectLst/>
                          <a:latin typeface="Arial" pitchFamily="34" charset="0"/>
                          <a:cs typeface="Arial" pitchFamily="34" charset="0"/>
                        </a:rPr>
                        <a:t> </a:t>
                      </a:r>
                    </a:p>
                    <a:p>
                      <a:pPr algn="just">
                        <a:lnSpc>
                          <a:spcPct val="115000"/>
                        </a:lnSpc>
                        <a:spcAft>
                          <a:spcPts val="0"/>
                        </a:spcAft>
                      </a:pPr>
                      <a:r>
                        <a:rPr lang="es-SV" sz="1400" dirty="0">
                          <a:effectLst/>
                          <a:latin typeface="Arial" pitchFamily="34" charset="0"/>
                          <a:cs typeface="Arial" pitchFamily="34" charset="0"/>
                        </a:rPr>
                        <a:t>Inspecciones realizadas en el Departamento</a:t>
                      </a:r>
                      <a:endParaRPr lang="es-SV" sz="1400" dirty="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dirty="0">
                          <a:effectLst/>
                          <a:latin typeface="Arial" pitchFamily="34" charset="0"/>
                          <a:cs typeface="Arial" pitchFamily="34" charset="0"/>
                        </a:rPr>
                        <a:t>44 inspecciones en diferentes comunidades de  los 19 Municipios de San Salvador</a:t>
                      </a:r>
                      <a:endParaRPr lang="es-SV" sz="1400" dirty="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dirty="0">
                          <a:effectLst/>
                          <a:latin typeface="Arial" pitchFamily="34" charset="0"/>
                          <a:cs typeface="Arial" pitchFamily="34" charset="0"/>
                        </a:rPr>
                        <a:t>Comunidades vulnerables del Departamento</a:t>
                      </a:r>
                    </a:p>
                    <a:p>
                      <a:pPr algn="just">
                        <a:lnSpc>
                          <a:spcPct val="115000"/>
                        </a:lnSpc>
                        <a:spcAft>
                          <a:spcPts val="0"/>
                        </a:spcAft>
                      </a:pPr>
                      <a:r>
                        <a:rPr lang="es-SV" sz="1400" dirty="0">
                          <a:effectLst/>
                          <a:latin typeface="Arial" pitchFamily="34" charset="0"/>
                          <a:cs typeface="Arial" pitchFamily="34" charset="0"/>
                        </a:rPr>
                        <a:t>(cantidad sin estimar)</a:t>
                      </a:r>
                      <a:endParaRPr lang="es-SV" sz="1400" dirty="0">
                        <a:effectLst/>
                        <a:latin typeface="Arial" pitchFamily="34" charset="0"/>
                        <a:ea typeface="Calibri"/>
                        <a:cs typeface="Arial" pitchFamily="34" charset="0"/>
                      </a:endParaRPr>
                    </a:p>
                  </a:txBody>
                  <a:tcPr marL="68580" marR="68580" marT="0" marB="0" anchor="ctr"/>
                </a:tc>
              </a:tr>
            </a:tbl>
          </a:graphicData>
        </a:graphic>
      </p:graphicFrame>
      <p:sp>
        <p:nvSpPr>
          <p:cNvPr id="7" name="Cuadro de texto 15"/>
          <p:cNvSpPr txBox="1"/>
          <p:nvPr/>
        </p:nvSpPr>
        <p:spPr>
          <a:xfrm>
            <a:off x="405827" y="4104028"/>
            <a:ext cx="8548370" cy="47625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s-SV" dirty="0">
                <a:ln w="3175" cap="flat" cmpd="sng" algn="ctr">
                  <a:solidFill>
                    <a:sysClr val="windowText" lastClr="000000"/>
                  </a:solidFill>
                  <a:prstDash val="solid"/>
                  <a:miter lim="0"/>
                </a:ln>
                <a:solidFill>
                  <a:sysClr val="windowText" lastClr="000000"/>
                </a:solidFill>
                <a:latin typeface="Arial" pitchFamily="34" charset="0"/>
                <a:ea typeface="Calibri"/>
                <a:cs typeface="Arial" pitchFamily="34" charset="0"/>
              </a:rPr>
              <a:t>Oficina de Información de Respuesta y Ley de Acceso a la Información Pública (OIR/LAIP).</a:t>
            </a:r>
          </a:p>
          <a:p>
            <a:pPr algn="ctr">
              <a:lnSpc>
                <a:spcPct val="115000"/>
              </a:lnSpc>
              <a:spcAft>
                <a:spcPts val="1000"/>
              </a:spcAft>
            </a:pPr>
            <a:r>
              <a:rPr lang="es-SV" dirty="0">
                <a:ln w="3175" cap="flat" cmpd="sng" algn="ctr">
                  <a:solidFill>
                    <a:sysClr val="windowText" lastClr="000000"/>
                  </a:solidFill>
                  <a:prstDash val="solid"/>
                  <a:miter lim="0"/>
                </a:ln>
                <a:solidFill>
                  <a:sysClr val="windowText" lastClr="000000"/>
                </a:solidFill>
                <a:effectLst>
                  <a:outerShdw blurRad="50800" algn="tl">
                    <a:srgbClr val="000000"/>
                  </a:outerShdw>
                </a:effectLst>
                <a:latin typeface="Arial" pitchFamily="34" charset="0"/>
                <a:ea typeface="Calibri"/>
                <a:cs typeface="Arial" pitchFamily="34" charset="0"/>
              </a:rPr>
              <a:t> </a:t>
            </a:r>
            <a:endParaRPr lang="es-SV" dirty="0">
              <a:ln w="3175" cap="flat" cmpd="sng" algn="ctr">
                <a:solidFill>
                  <a:sysClr val="windowText" lastClr="000000"/>
                </a:solidFill>
                <a:prstDash val="solid"/>
                <a:miter lim="0"/>
              </a:ln>
              <a:solidFill>
                <a:sysClr val="windowText" lastClr="000000"/>
              </a:solidFill>
              <a:effectLst/>
              <a:latin typeface="Arial" pitchFamily="34" charset="0"/>
              <a:ea typeface="Calibri"/>
              <a:cs typeface="Arial" pitchFamily="34" charset="0"/>
            </a:endParaRPr>
          </a:p>
        </p:txBody>
      </p:sp>
      <p:sp>
        <p:nvSpPr>
          <p:cNvPr id="8" name="7 Rectángulo"/>
          <p:cNvSpPr/>
          <p:nvPr/>
        </p:nvSpPr>
        <p:spPr>
          <a:xfrm>
            <a:off x="421704" y="4797152"/>
            <a:ext cx="6382544" cy="1708160"/>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En cumplimiento a la </a:t>
            </a:r>
            <a:r>
              <a:rPr lang="es-SV" sz="1400" b="1" dirty="0">
                <a:latin typeface="Arial" pitchFamily="34" charset="0"/>
                <a:cs typeface="Arial" pitchFamily="34" charset="0"/>
              </a:rPr>
              <a:t>LEY DE ACCESO A LA INFORMACIÓN PÚBLICA</a:t>
            </a:r>
            <a:r>
              <a:rPr lang="es-SV" sz="1400" dirty="0">
                <a:latin typeface="Arial" pitchFamily="34" charset="0"/>
                <a:cs typeface="Arial" pitchFamily="34" charset="0"/>
              </a:rPr>
              <a:t>, toda persona  puede tener acceso a la información oficiosa a través de Ventanillas de Acceso a la Información Pública de la Gobernación como también del Gobierno Central, teniendo las instituciones  la obligación de garantizar el derecho de brindar la información requerida.</a:t>
            </a:r>
          </a:p>
        </p:txBody>
      </p:sp>
      <p:graphicFrame>
        <p:nvGraphicFramePr>
          <p:cNvPr id="9" name="8 Tabla"/>
          <p:cNvGraphicFramePr>
            <a:graphicFrameLocks noGrp="1"/>
          </p:cNvGraphicFramePr>
          <p:nvPr>
            <p:extLst>
              <p:ext uri="{D42A27DB-BD31-4B8C-83A1-F6EECF244321}">
                <p14:modId xmlns:p14="http://schemas.microsoft.com/office/powerpoint/2010/main" val="4258916780"/>
              </p:ext>
            </p:extLst>
          </p:nvPr>
        </p:nvGraphicFramePr>
        <p:xfrm>
          <a:off x="6948264" y="4941168"/>
          <a:ext cx="1584176" cy="1078275"/>
        </p:xfrm>
        <a:graphic>
          <a:graphicData uri="http://schemas.openxmlformats.org/drawingml/2006/table">
            <a:tbl>
              <a:tblPr firstRow="1" firstCol="1" bandRow="1">
                <a:tableStyleId>{5940675A-B579-460E-94D1-54222C63F5DA}</a:tableStyleId>
              </a:tblPr>
              <a:tblGrid>
                <a:gridCol w="1584176"/>
              </a:tblGrid>
              <a:tr h="766548">
                <a:tc>
                  <a:txBody>
                    <a:bodyPr/>
                    <a:lstStyle/>
                    <a:p>
                      <a:pPr algn="ctr">
                        <a:lnSpc>
                          <a:spcPct val="115000"/>
                        </a:lnSpc>
                        <a:spcAft>
                          <a:spcPts val="0"/>
                        </a:spcAft>
                      </a:pPr>
                      <a:r>
                        <a:rPr lang="es-SV" sz="1400" dirty="0" smtClean="0">
                          <a:effectLst/>
                        </a:rPr>
                        <a:t>Cantidad de solicitudes</a:t>
                      </a:r>
                      <a:r>
                        <a:rPr lang="es-SV" sz="1400" baseline="0" dirty="0" smtClean="0">
                          <a:effectLst/>
                        </a:rPr>
                        <a:t> resueltas</a:t>
                      </a:r>
                      <a:endParaRPr lang="es-SV" sz="1400" dirty="0">
                        <a:effectLst/>
                      </a:endParaRPr>
                    </a:p>
                  </a:txBody>
                  <a:tcPr marL="68580" marR="68580" marT="0" marB="0" anchor="ctr">
                    <a:solidFill>
                      <a:srgbClr val="9FBFED"/>
                    </a:solidFill>
                  </a:tcPr>
                </a:tc>
              </a:tr>
              <a:tr h="311727">
                <a:tc>
                  <a:txBody>
                    <a:bodyPr/>
                    <a:lstStyle/>
                    <a:p>
                      <a:pPr algn="ctr">
                        <a:lnSpc>
                          <a:spcPct val="115000"/>
                        </a:lnSpc>
                        <a:spcAft>
                          <a:spcPts val="0"/>
                        </a:spcAft>
                      </a:pPr>
                      <a:r>
                        <a:rPr lang="es-SV" sz="1400" dirty="0">
                          <a:effectLst/>
                        </a:rPr>
                        <a:t>4</a:t>
                      </a:r>
                      <a:endParaRPr lang="es-SV" sz="1400" dirty="0">
                        <a:effectLst/>
                        <a:latin typeface="Arial" pitchFamily="34" charset="0"/>
                        <a:ea typeface="Calibri"/>
                        <a:cs typeface="Arial" pitchFamily="34" charset="0"/>
                      </a:endParaRPr>
                    </a:p>
                  </a:txBody>
                  <a:tcPr marL="68580" marR="68580" marT="0" marB="0" anchor="ctr"/>
                </a:tc>
              </a:tr>
            </a:tbl>
          </a:graphicData>
        </a:graphic>
      </p:graphicFrame>
    </p:spTree>
    <p:extLst>
      <p:ext uri="{BB962C8B-B14F-4D97-AF65-F5344CB8AC3E}">
        <p14:creationId xmlns:p14="http://schemas.microsoft.com/office/powerpoint/2010/main" val="30285190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Cuadro de texto"/>
          <p:cNvSpPr txBox="1"/>
          <p:nvPr/>
        </p:nvSpPr>
        <p:spPr>
          <a:xfrm>
            <a:off x="1503534" y="1021234"/>
            <a:ext cx="6115050" cy="46355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dirty="0">
                <a:ln w="6350" cap="flat" cmpd="sng" algn="ctr">
                  <a:solidFill>
                    <a:sysClr val="windowText" lastClr="000000"/>
                  </a:solidFill>
                  <a:prstDash val="solid"/>
                  <a:miter lim="0"/>
                </a:ln>
                <a:solidFill>
                  <a:sysClr val="windowText" lastClr="000000"/>
                </a:solidFill>
                <a:latin typeface="Arial"/>
                <a:ea typeface="Calibri"/>
                <a:cs typeface="Times New Roman"/>
              </a:rPr>
              <a:t>Celebración de Matrimonios</a:t>
            </a:r>
            <a:endParaRPr lang="es-SV" sz="1200" dirty="0">
              <a:ln w="6350"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5" name="4 Rectángulo"/>
          <p:cNvSpPr/>
          <p:nvPr/>
        </p:nvSpPr>
        <p:spPr>
          <a:xfrm>
            <a:off x="703605" y="1484784"/>
            <a:ext cx="8025355" cy="1708160"/>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Considerando que el Art. 32 de la </a:t>
            </a:r>
            <a:r>
              <a:rPr lang="es-SV" sz="1400" b="1" dirty="0">
                <a:latin typeface="Arial" pitchFamily="34" charset="0"/>
                <a:cs typeface="Arial" pitchFamily="34" charset="0"/>
              </a:rPr>
              <a:t>CONSTITUCIÓN DE LA REPUBLICA</a:t>
            </a:r>
            <a:r>
              <a:rPr lang="es-SV" sz="1400" dirty="0">
                <a:latin typeface="Arial" pitchFamily="34" charset="0"/>
                <a:cs typeface="Arial" pitchFamily="34" charset="0"/>
              </a:rPr>
              <a:t>, reconoce a la familia como la base fundamental de la sociedad y que asimismo el fundamento legal de la familia es el matrimonio, el Gobernador Político Departamental, en base al Art. 13 del Código de Familia ejerce la facultad de autorizar la celebración de matrimonios dentro de su respectiva circunscripción territorial.</a:t>
            </a:r>
          </a:p>
        </p:txBody>
      </p:sp>
      <p:graphicFrame>
        <p:nvGraphicFramePr>
          <p:cNvPr id="6" name="5 Tabla"/>
          <p:cNvGraphicFramePr>
            <a:graphicFrameLocks noGrp="1"/>
          </p:cNvGraphicFramePr>
          <p:nvPr>
            <p:extLst>
              <p:ext uri="{D42A27DB-BD31-4B8C-83A1-F6EECF244321}">
                <p14:modId xmlns:p14="http://schemas.microsoft.com/office/powerpoint/2010/main" val="2349408139"/>
              </p:ext>
            </p:extLst>
          </p:nvPr>
        </p:nvGraphicFramePr>
        <p:xfrm>
          <a:off x="755575" y="3429000"/>
          <a:ext cx="7632849" cy="1888220"/>
        </p:xfrm>
        <a:graphic>
          <a:graphicData uri="http://schemas.openxmlformats.org/drawingml/2006/table">
            <a:tbl>
              <a:tblPr firstRow="1" firstCol="1" bandRow="1">
                <a:tableStyleId>{5940675A-B579-460E-94D1-54222C63F5DA}</a:tableStyleId>
              </a:tblPr>
              <a:tblGrid>
                <a:gridCol w="2664136"/>
                <a:gridCol w="1724677"/>
                <a:gridCol w="3244036"/>
              </a:tblGrid>
              <a:tr h="1101290">
                <a:tc>
                  <a:txBody>
                    <a:bodyPr/>
                    <a:lstStyle/>
                    <a:p>
                      <a:pPr algn="ctr">
                        <a:lnSpc>
                          <a:spcPct val="115000"/>
                        </a:lnSpc>
                        <a:spcAft>
                          <a:spcPts val="0"/>
                        </a:spcAft>
                      </a:pPr>
                      <a:r>
                        <a:rPr lang="es-SV" sz="1400">
                          <a:effectLst/>
                          <a:latin typeface="Arial" pitchFamily="34" charset="0"/>
                          <a:cs typeface="Arial" pitchFamily="34" charset="0"/>
                        </a:rPr>
                        <a:t>Nombre de estrategias,</a:t>
                      </a:r>
                    </a:p>
                    <a:p>
                      <a:pPr algn="ctr">
                        <a:lnSpc>
                          <a:spcPct val="115000"/>
                        </a:lnSpc>
                        <a:spcAft>
                          <a:spcPts val="0"/>
                        </a:spcAft>
                      </a:pPr>
                      <a:r>
                        <a:rPr lang="es-SV" sz="1400">
                          <a:effectLst/>
                          <a:latin typeface="Arial" pitchFamily="34" charset="0"/>
                          <a:cs typeface="Arial" pitchFamily="34" charset="0"/>
                        </a:rPr>
                        <a:t>iniciativas, programas y proyectos</a:t>
                      </a:r>
                      <a:endParaRPr lang="es-SV" sz="140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a:effectLst/>
                          <a:latin typeface="Arial" pitchFamily="34" charset="0"/>
                          <a:cs typeface="Arial" pitchFamily="34" charset="0"/>
                        </a:rPr>
                        <a:t>Resultado y</a:t>
                      </a:r>
                    </a:p>
                    <a:p>
                      <a:pPr algn="ctr">
                        <a:lnSpc>
                          <a:spcPct val="115000"/>
                        </a:lnSpc>
                        <a:spcAft>
                          <a:spcPts val="0"/>
                        </a:spcAft>
                      </a:pPr>
                      <a:r>
                        <a:rPr lang="es-SV" sz="1400">
                          <a:effectLst/>
                          <a:latin typeface="Arial" pitchFamily="34" charset="0"/>
                          <a:cs typeface="Arial" pitchFamily="34" charset="0"/>
                        </a:rPr>
                        <a:t>avances</a:t>
                      </a:r>
                    </a:p>
                    <a:p>
                      <a:pPr algn="ctr">
                        <a:lnSpc>
                          <a:spcPct val="115000"/>
                        </a:lnSpc>
                        <a:spcAft>
                          <a:spcPts val="0"/>
                        </a:spcAft>
                      </a:pPr>
                      <a:r>
                        <a:rPr lang="es-SV" sz="1400">
                          <a:effectLst/>
                          <a:latin typeface="Arial" pitchFamily="34" charset="0"/>
                          <a:cs typeface="Arial" pitchFamily="34" charset="0"/>
                        </a:rPr>
                        <a:t> </a:t>
                      </a:r>
                      <a:endParaRPr lang="es-SV" sz="140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262310">
                <a:tc>
                  <a:txBody>
                    <a:bodyPr/>
                    <a:lstStyle/>
                    <a:p>
                      <a:pPr algn="just">
                        <a:lnSpc>
                          <a:spcPct val="115000"/>
                        </a:lnSpc>
                        <a:spcAft>
                          <a:spcPts val="0"/>
                        </a:spcAft>
                      </a:pPr>
                      <a:r>
                        <a:rPr lang="es-SV" sz="1400">
                          <a:effectLst/>
                          <a:latin typeface="Arial" pitchFamily="34" charset="0"/>
                          <a:cs typeface="Arial" pitchFamily="34" charset="0"/>
                        </a:rPr>
                        <a:t>Celebración de Matrimonios</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38</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Personas Naturales 76</a:t>
                      </a:r>
                      <a:endParaRPr lang="es-SV" sz="1400">
                        <a:effectLst/>
                        <a:latin typeface="Arial" pitchFamily="34" charset="0"/>
                        <a:ea typeface="Calibri"/>
                        <a:cs typeface="Arial" pitchFamily="34" charset="0"/>
                      </a:endParaRPr>
                    </a:p>
                  </a:txBody>
                  <a:tcPr marL="68580" marR="68580" marT="0" marB="0" anchor="ctr"/>
                </a:tc>
              </a:tr>
              <a:tr h="524620">
                <a:tc>
                  <a:txBody>
                    <a:bodyPr/>
                    <a:lstStyle/>
                    <a:p>
                      <a:pPr algn="just">
                        <a:lnSpc>
                          <a:spcPct val="115000"/>
                        </a:lnSpc>
                        <a:spcAft>
                          <a:spcPts val="0"/>
                        </a:spcAft>
                      </a:pPr>
                      <a:r>
                        <a:rPr lang="es-SV" sz="1400">
                          <a:effectLst/>
                          <a:latin typeface="Arial" pitchFamily="34" charset="0"/>
                          <a:cs typeface="Arial" pitchFamily="34" charset="0"/>
                        </a:rPr>
                        <a:t>Certificación de Actas y Expedientes Matrimoniales</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322</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Personas Naturales</a:t>
                      </a:r>
                    </a:p>
                    <a:p>
                      <a:pPr algn="ctr">
                        <a:lnSpc>
                          <a:spcPct val="115000"/>
                        </a:lnSpc>
                        <a:spcAft>
                          <a:spcPts val="0"/>
                        </a:spcAft>
                      </a:pPr>
                      <a:r>
                        <a:rPr lang="es-SV" sz="1400" dirty="0">
                          <a:effectLst/>
                          <a:latin typeface="Arial" pitchFamily="34" charset="0"/>
                          <a:cs typeface="Arial" pitchFamily="34" charset="0"/>
                        </a:rPr>
                        <a:t>112</a:t>
                      </a:r>
                      <a:endParaRPr lang="es-SV" sz="1400" dirty="0">
                        <a:effectLst/>
                        <a:latin typeface="Arial" pitchFamily="34" charset="0"/>
                        <a:ea typeface="Calibri"/>
                        <a:cs typeface="Arial" pitchFamily="34" charset="0"/>
                      </a:endParaRPr>
                    </a:p>
                  </a:txBody>
                  <a:tcPr marL="68580" marR="68580" marT="0" marB="0" anchor="ctr"/>
                </a:tc>
              </a:tr>
            </a:tbl>
          </a:graphicData>
        </a:graphic>
      </p:graphicFrame>
      <p:pic>
        <p:nvPicPr>
          <p:cNvPr id="7" name="6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781973" cy="504056"/>
          </a:xfrm>
          <a:prstGeom prst="rect">
            <a:avLst/>
          </a:prstGeom>
          <a:noFill/>
          <a:ln>
            <a:noFill/>
          </a:ln>
        </p:spPr>
      </p:pic>
    </p:spTree>
    <p:extLst>
      <p:ext uri="{BB962C8B-B14F-4D97-AF65-F5344CB8AC3E}">
        <p14:creationId xmlns:p14="http://schemas.microsoft.com/office/powerpoint/2010/main" val="5738032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 de texto"/>
          <p:cNvSpPr txBox="1"/>
          <p:nvPr/>
        </p:nvSpPr>
        <p:spPr>
          <a:xfrm>
            <a:off x="1164413" y="828297"/>
            <a:ext cx="6743700" cy="46863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Apertura de Recibideros de Café</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5" name="4 Rectángulo"/>
          <p:cNvSpPr/>
          <p:nvPr/>
        </p:nvSpPr>
        <p:spPr>
          <a:xfrm>
            <a:off x="467544" y="1305342"/>
            <a:ext cx="8208912" cy="2031325"/>
          </a:xfrm>
          <a:prstGeom prst="rect">
            <a:avLst/>
          </a:prstGeom>
        </p:spPr>
        <p:txBody>
          <a:bodyPr wrap="square">
            <a:spAutoFit/>
          </a:bodyPr>
          <a:lstStyle/>
          <a:p>
            <a:pPr algn="just">
              <a:lnSpc>
                <a:spcPct val="150000"/>
              </a:lnSpc>
            </a:pPr>
            <a:r>
              <a:rPr lang="es-ES" sz="1400" b="1" dirty="0">
                <a:latin typeface="Arial" pitchFamily="34" charset="0"/>
                <a:cs typeface="Arial" pitchFamily="34" charset="0"/>
              </a:rPr>
              <a:t>LA LEY ESPECIAL PARA LA PROTECCIÓN DE LA PROPIEDAD Y LA COMERCIALIZACIÓN DEL CAFÉ</a:t>
            </a:r>
            <a:r>
              <a:rPr lang="es-ES" sz="1400" dirty="0">
                <a:latin typeface="Arial" pitchFamily="34" charset="0"/>
                <a:cs typeface="Arial" pitchFamily="34" charset="0"/>
              </a:rPr>
              <a:t>, en su </a:t>
            </a:r>
            <a:r>
              <a:rPr lang="es-ES" sz="1400" b="1" dirty="0">
                <a:latin typeface="Arial" pitchFamily="34" charset="0"/>
                <a:cs typeface="Arial" pitchFamily="34" charset="0"/>
              </a:rPr>
              <a:t>Art. 11 </a:t>
            </a:r>
            <a:r>
              <a:rPr lang="es-ES" sz="1400" dirty="0">
                <a:latin typeface="Arial" pitchFamily="34" charset="0"/>
                <a:cs typeface="Arial" pitchFamily="34" charset="0"/>
              </a:rPr>
              <a:t>y en el </a:t>
            </a:r>
            <a:r>
              <a:rPr lang="es-ES" sz="1400" b="1" dirty="0">
                <a:latin typeface="Arial" pitchFamily="34" charset="0"/>
                <a:cs typeface="Arial" pitchFamily="34" charset="0"/>
              </a:rPr>
              <a:t>REGLAMENTO PARA LA APLICACIÓN DE LA LEY ESPECIAL PARA LA PROTECCIÓN DE LA PROPIEDAD Y LA COMERCIALIZACIÓN DEL CAFÉ, </a:t>
            </a:r>
            <a:r>
              <a:rPr lang="es-ES" sz="1400" dirty="0">
                <a:latin typeface="Arial" pitchFamily="34" charset="0"/>
                <a:cs typeface="Arial" pitchFamily="34" charset="0"/>
              </a:rPr>
              <a:t>en el </a:t>
            </a:r>
            <a:r>
              <a:rPr lang="es-ES" sz="1400" b="1" dirty="0">
                <a:latin typeface="Arial" pitchFamily="34" charset="0"/>
                <a:cs typeface="Arial" pitchFamily="34" charset="0"/>
              </a:rPr>
              <a:t>Art. 17, </a:t>
            </a:r>
            <a:r>
              <a:rPr lang="es-ES" sz="1400" dirty="0">
                <a:latin typeface="Arial" pitchFamily="34" charset="0"/>
                <a:cs typeface="Arial" pitchFamily="34" charset="0"/>
              </a:rPr>
              <a:t> establece: El Consejo Salvadoreño del Café a través de los Gobernadores </a:t>
            </a:r>
            <a:r>
              <a:rPr lang="es-SV" sz="1400" dirty="0">
                <a:latin typeface="Arial" pitchFamily="34" charset="0"/>
                <a:cs typeface="Arial" pitchFamily="34" charset="0"/>
              </a:rPr>
              <a:t>Políticos Departamentales  podrán autorizar  a los beneficios  que pretendan </a:t>
            </a:r>
            <a:r>
              <a:rPr lang="es-SV" sz="1400" dirty="0" err="1">
                <a:latin typeface="Arial" pitchFamily="34" charset="0"/>
                <a:cs typeface="Arial" pitchFamily="34" charset="0"/>
              </a:rPr>
              <a:t>aperturar</a:t>
            </a:r>
            <a:r>
              <a:rPr lang="es-SV" sz="1400" dirty="0">
                <a:latin typeface="Arial" pitchFamily="34" charset="0"/>
                <a:cs typeface="Arial" pitchFamily="34" charset="0"/>
              </a:rPr>
              <a:t> recibideros de café que se encuentren dentro del Departamento.</a:t>
            </a:r>
          </a:p>
        </p:txBody>
      </p:sp>
      <p:graphicFrame>
        <p:nvGraphicFramePr>
          <p:cNvPr id="6" name="5 Tabla"/>
          <p:cNvGraphicFramePr>
            <a:graphicFrameLocks noGrp="1"/>
          </p:cNvGraphicFramePr>
          <p:nvPr>
            <p:extLst>
              <p:ext uri="{D42A27DB-BD31-4B8C-83A1-F6EECF244321}">
                <p14:modId xmlns:p14="http://schemas.microsoft.com/office/powerpoint/2010/main" val="377348201"/>
              </p:ext>
            </p:extLst>
          </p:nvPr>
        </p:nvGraphicFramePr>
        <p:xfrm>
          <a:off x="755576" y="3833305"/>
          <a:ext cx="7848872" cy="1226820"/>
        </p:xfrm>
        <a:graphic>
          <a:graphicData uri="http://schemas.openxmlformats.org/drawingml/2006/table">
            <a:tbl>
              <a:tblPr firstRow="1" firstCol="1" bandRow="1">
                <a:tableStyleId>{5940675A-B579-460E-94D1-54222C63F5DA}</a:tableStyleId>
              </a:tblPr>
              <a:tblGrid>
                <a:gridCol w="2822141"/>
                <a:gridCol w="1379906"/>
                <a:gridCol w="1474840"/>
                <a:gridCol w="2171985"/>
              </a:tblGrid>
              <a:tr h="0">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Recursos</a:t>
                      </a:r>
                    </a:p>
                    <a:p>
                      <a:pPr algn="ctr">
                        <a:lnSpc>
                          <a:spcPct val="115000"/>
                        </a:lnSpc>
                        <a:spcAft>
                          <a:spcPts val="0"/>
                        </a:spcAft>
                      </a:pPr>
                      <a:r>
                        <a:rPr lang="es-SV" sz="1400" dirty="0">
                          <a:effectLst/>
                          <a:latin typeface="Arial" pitchFamily="34" charset="0"/>
                          <a:cs typeface="Arial" pitchFamily="34" charset="0"/>
                        </a:rPr>
                        <a:t>invertido</a:t>
                      </a:r>
                    </a:p>
                    <a:p>
                      <a:pPr algn="ctr">
                        <a:lnSpc>
                          <a:spcPct val="115000"/>
                        </a:lnSpc>
                        <a:spcAft>
                          <a:spcPts val="0"/>
                        </a:spcAft>
                      </a:pPr>
                      <a:r>
                        <a:rPr lang="es-SV" sz="1400" dirty="0">
                          <a:effectLst/>
                          <a:latin typeface="Arial" pitchFamily="34" charset="0"/>
                          <a:cs typeface="Arial" pitchFamily="34" charset="0"/>
                        </a:rPr>
                        <a:t>(dólares)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0">
                <a:tc>
                  <a:txBody>
                    <a:bodyPr/>
                    <a:lstStyle/>
                    <a:p>
                      <a:pPr algn="just">
                        <a:lnSpc>
                          <a:spcPct val="115000"/>
                        </a:lnSpc>
                        <a:spcAft>
                          <a:spcPts val="0"/>
                        </a:spcAft>
                      </a:pPr>
                      <a:r>
                        <a:rPr lang="es-SV" sz="1400">
                          <a:effectLst/>
                          <a:latin typeface="Arial" pitchFamily="34" charset="0"/>
                          <a:cs typeface="Arial" pitchFamily="34" charset="0"/>
                        </a:rPr>
                        <a:t>Autorización para la apertura de Recibideros de Café.</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6</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a:t>
                      </a:r>
                      <a:endParaRPr lang="es-SV" sz="1400" dirty="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Personas Jurídicas</a:t>
                      </a:r>
                    </a:p>
                    <a:p>
                      <a:pPr algn="ctr">
                        <a:lnSpc>
                          <a:spcPct val="115000"/>
                        </a:lnSpc>
                        <a:spcAft>
                          <a:spcPts val="0"/>
                        </a:spcAft>
                      </a:pPr>
                      <a:r>
                        <a:rPr lang="es-SV" sz="1400" dirty="0">
                          <a:effectLst/>
                          <a:latin typeface="Arial" pitchFamily="34" charset="0"/>
                          <a:cs typeface="Arial" pitchFamily="34" charset="0"/>
                        </a:rPr>
                        <a:t>6</a:t>
                      </a:r>
                      <a:endParaRPr lang="es-SV" sz="1400" dirty="0">
                        <a:effectLst/>
                        <a:latin typeface="Arial" pitchFamily="34" charset="0"/>
                        <a:ea typeface="Calibri"/>
                        <a:cs typeface="Arial" pitchFamily="34" charset="0"/>
                      </a:endParaRPr>
                    </a:p>
                  </a:txBody>
                  <a:tcPr marL="68580" marR="68580" marT="0" marB="0" anchor="ctr"/>
                </a:tc>
              </a:tr>
            </a:tbl>
          </a:graphicData>
        </a:graphic>
      </p:graphicFrame>
      <p:pic>
        <p:nvPicPr>
          <p:cNvPr id="7" name="6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781973" cy="504056"/>
          </a:xfrm>
          <a:prstGeom prst="rect">
            <a:avLst/>
          </a:prstGeom>
          <a:noFill/>
          <a:ln>
            <a:noFill/>
          </a:ln>
        </p:spPr>
      </p:pic>
    </p:spTree>
    <p:extLst>
      <p:ext uri="{BB962C8B-B14F-4D97-AF65-F5344CB8AC3E}">
        <p14:creationId xmlns:p14="http://schemas.microsoft.com/office/powerpoint/2010/main" val="6219345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9 Cuadro de texto"/>
          <p:cNvSpPr txBox="1"/>
          <p:nvPr/>
        </p:nvSpPr>
        <p:spPr>
          <a:xfrm>
            <a:off x="198965" y="764704"/>
            <a:ext cx="8695055" cy="72943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ctr">
              <a:lnSpc>
                <a:spcPct val="115000"/>
              </a:lnSpc>
              <a:spcAft>
                <a:spcPts val="0"/>
              </a:spcAft>
            </a:pPr>
            <a:r>
              <a:rPr lang="es-SV" dirty="0">
                <a:ln w="3175" cap="flat" cmpd="sng" algn="ctr">
                  <a:solidFill>
                    <a:sysClr val="windowText" lastClr="000000"/>
                  </a:solidFill>
                  <a:prstDash val="solid"/>
                  <a:miter lim="0"/>
                </a:ln>
                <a:solidFill>
                  <a:sysClr val="windowText" lastClr="000000"/>
                </a:solidFill>
                <a:latin typeface="Arial" pitchFamily="34" charset="0"/>
                <a:ea typeface="Calibri"/>
                <a:cs typeface="Arial" pitchFamily="34" charset="0"/>
              </a:rPr>
              <a:t>Matriculas de Destace de Ganado Bovino y Porcino </a:t>
            </a:r>
          </a:p>
          <a:p>
            <a:pPr algn="ctr">
              <a:lnSpc>
                <a:spcPct val="115000"/>
              </a:lnSpc>
              <a:spcAft>
                <a:spcPts val="0"/>
              </a:spcAft>
            </a:pPr>
            <a:r>
              <a:rPr lang="es-SV" dirty="0">
                <a:ln w="3175" cap="flat" cmpd="sng" algn="ctr">
                  <a:solidFill>
                    <a:sysClr val="windowText" lastClr="000000"/>
                  </a:solidFill>
                  <a:prstDash val="solid"/>
                  <a:miter lim="0"/>
                </a:ln>
                <a:solidFill>
                  <a:sysClr val="windowText" lastClr="000000"/>
                </a:solidFill>
                <a:latin typeface="Arial" pitchFamily="34" charset="0"/>
                <a:ea typeface="Calibri"/>
                <a:cs typeface="Arial" pitchFamily="34" charset="0"/>
              </a:rPr>
              <a:t>y Matriculas de Corretero de Ganado.</a:t>
            </a:r>
          </a:p>
        </p:txBody>
      </p:sp>
      <p:sp>
        <p:nvSpPr>
          <p:cNvPr id="5" name="4 Rectángulo"/>
          <p:cNvSpPr/>
          <p:nvPr/>
        </p:nvSpPr>
        <p:spPr>
          <a:xfrm>
            <a:off x="622056" y="1628800"/>
            <a:ext cx="7848872" cy="1708160"/>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La emisión de dichas matriculas contribuye a evitar así los comercio y destace de ganado adquirido de forma ilegal, ya que en base a dicho cuerpo legal Art. 45 y 50, es obligación de los comerciantes matriculados comprar a los productores, </a:t>
            </a:r>
            <a:r>
              <a:rPr lang="es-SV" sz="1400" dirty="0" err="1">
                <a:latin typeface="Arial" pitchFamily="34" charset="0"/>
                <a:cs typeface="Arial" pitchFamily="34" charset="0"/>
              </a:rPr>
              <a:t>repastadores</a:t>
            </a:r>
            <a:r>
              <a:rPr lang="es-SV" sz="1400" dirty="0">
                <a:latin typeface="Arial" pitchFamily="34" charset="0"/>
                <a:cs typeface="Arial" pitchFamily="34" charset="0"/>
              </a:rPr>
              <a:t>, pequeños agricultores reconocidos, a los mismos comerciantes correteros matriculados y a los dueños de semovientes legítimamente adquiridos</a:t>
            </a:r>
          </a:p>
        </p:txBody>
      </p:sp>
      <p:graphicFrame>
        <p:nvGraphicFramePr>
          <p:cNvPr id="6" name="5 Tabla"/>
          <p:cNvGraphicFramePr>
            <a:graphicFrameLocks noGrp="1"/>
          </p:cNvGraphicFramePr>
          <p:nvPr>
            <p:extLst>
              <p:ext uri="{D42A27DB-BD31-4B8C-83A1-F6EECF244321}">
                <p14:modId xmlns:p14="http://schemas.microsoft.com/office/powerpoint/2010/main" val="2693180714"/>
              </p:ext>
            </p:extLst>
          </p:nvPr>
        </p:nvGraphicFramePr>
        <p:xfrm>
          <a:off x="755576" y="3573015"/>
          <a:ext cx="7715352" cy="2016225"/>
        </p:xfrm>
        <a:graphic>
          <a:graphicData uri="http://schemas.openxmlformats.org/drawingml/2006/table">
            <a:tbl>
              <a:tblPr firstRow="1" firstCol="1" bandRow="1">
                <a:tableStyleId>{5940675A-B579-460E-94D1-54222C63F5DA}</a:tableStyleId>
              </a:tblPr>
              <a:tblGrid>
                <a:gridCol w="3127664"/>
                <a:gridCol w="2214592"/>
                <a:gridCol w="2373096"/>
              </a:tblGrid>
              <a:tr h="643998">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smtClean="0">
                          <a:effectLst/>
                          <a:latin typeface="Arial" pitchFamily="34" charset="0"/>
                          <a:cs typeface="Arial" pitchFamily="34" charset="0"/>
                        </a:rPr>
                        <a:t>avances</a:t>
                      </a:r>
                      <a:endParaRPr lang="es-SV" sz="1400" dirty="0">
                        <a:effectLst/>
                        <a:latin typeface="Arial" pitchFamily="34" charset="0"/>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823336">
                <a:tc>
                  <a:txBody>
                    <a:bodyPr/>
                    <a:lstStyle/>
                    <a:p>
                      <a:pPr algn="just">
                        <a:lnSpc>
                          <a:spcPct val="115000"/>
                        </a:lnSpc>
                        <a:spcAft>
                          <a:spcPts val="0"/>
                        </a:spcAft>
                      </a:pPr>
                      <a:r>
                        <a:rPr lang="es-SV" sz="1400">
                          <a:effectLst/>
                          <a:latin typeface="Arial" pitchFamily="34" charset="0"/>
                          <a:cs typeface="Arial" pitchFamily="34" charset="0"/>
                        </a:rPr>
                        <a:t>Matriculas de Corretero de Ganado Matricula de destace Bovino y Porcino</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68</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95</a:t>
                      </a:r>
                      <a:endParaRPr lang="es-SV" sz="1400">
                        <a:effectLst/>
                        <a:latin typeface="Arial" pitchFamily="34" charset="0"/>
                        <a:ea typeface="Calibri"/>
                        <a:cs typeface="Arial" pitchFamily="34" charset="0"/>
                      </a:endParaRPr>
                    </a:p>
                  </a:txBody>
                  <a:tcPr marL="68580" marR="68580" marT="0" marB="0" anchor="ctr"/>
                </a:tc>
              </a:tr>
              <a:tr h="548891">
                <a:tc>
                  <a:txBody>
                    <a:bodyPr/>
                    <a:lstStyle/>
                    <a:p>
                      <a:pPr algn="just">
                        <a:lnSpc>
                          <a:spcPct val="115000"/>
                        </a:lnSpc>
                        <a:spcAft>
                          <a:spcPts val="0"/>
                        </a:spcAft>
                      </a:pPr>
                      <a:r>
                        <a:rPr lang="es-SV" sz="1400">
                          <a:effectLst/>
                          <a:latin typeface="Arial" pitchFamily="34" charset="0"/>
                          <a:cs typeface="Arial" pitchFamily="34" charset="0"/>
                        </a:rPr>
                        <a:t>Matriculas de  destace Bovino y Porcino de empresas </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2</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2</a:t>
                      </a:r>
                      <a:endParaRPr lang="es-SV" sz="1400" dirty="0">
                        <a:effectLst/>
                        <a:latin typeface="Arial" pitchFamily="34" charset="0"/>
                        <a:ea typeface="Calibri"/>
                        <a:cs typeface="Arial" pitchFamily="34" charset="0"/>
                      </a:endParaRPr>
                    </a:p>
                  </a:txBody>
                  <a:tcPr marL="68580" marR="68580" marT="0" marB="0" anchor="ctr"/>
                </a:tc>
              </a:tr>
            </a:tbl>
          </a:graphicData>
        </a:graphic>
      </p:graphicFrame>
      <p:pic>
        <p:nvPicPr>
          <p:cNvPr id="7" name="6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781973" cy="504056"/>
          </a:xfrm>
          <a:prstGeom prst="rect">
            <a:avLst/>
          </a:prstGeom>
          <a:noFill/>
          <a:ln>
            <a:noFill/>
          </a:ln>
        </p:spPr>
      </p:pic>
    </p:spTree>
    <p:extLst>
      <p:ext uri="{BB962C8B-B14F-4D97-AF65-F5344CB8AC3E}">
        <p14:creationId xmlns:p14="http://schemas.microsoft.com/office/powerpoint/2010/main" val="34300979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0 Cuadro de texto"/>
          <p:cNvSpPr txBox="1"/>
          <p:nvPr/>
        </p:nvSpPr>
        <p:spPr>
          <a:xfrm>
            <a:off x="1219831" y="764704"/>
            <a:ext cx="6743700" cy="40386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Diligencias Especiales de Semovientes</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5" name="4 Rectángulo"/>
          <p:cNvSpPr/>
          <p:nvPr/>
        </p:nvSpPr>
        <p:spPr>
          <a:xfrm>
            <a:off x="539552" y="1340768"/>
            <a:ext cx="7992888" cy="2354491"/>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Con el fin de darle cumplimiento a lo establecido en el Articulo 15 último párrafo del </a:t>
            </a:r>
            <a:r>
              <a:rPr lang="es-SV" sz="1400" b="1" dirty="0">
                <a:latin typeface="Arial" pitchFamily="34" charset="0"/>
                <a:cs typeface="Arial" pitchFamily="34" charset="0"/>
              </a:rPr>
              <a:t>REGLAMENTO PARA EL USO DE FIERROS O MARCAS DE HERRAR GANADO Y TRASLADO DE SEMOVIENTES, </a:t>
            </a:r>
            <a:r>
              <a:rPr lang="es-SV" sz="1400" dirty="0">
                <a:latin typeface="Arial" pitchFamily="34" charset="0"/>
                <a:cs typeface="Arial" pitchFamily="34" charset="0"/>
              </a:rPr>
              <a:t>el cual menciona que en los</a:t>
            </a:r>
            <a:r>
              <a:rPr lang="es-SV" sz="1400" b="1" dirty="0">
                <a:latin typeface="Arial" pitchFamily="34" charset="0"/>
                <a:cs typeface="Arial" pitchFamily="34" charset="0"/>
              </a:rPr>
              <a:t> </a:t>
            </a:r>
            <a:r>
              <a:rPr lang="es-SV" sz="1400" dirty="0">
                <a:latin typeface="Arial" pitchFamily="34" charset="0"/>
                <a:cs typeface="Arial" pitchFamily="34" charset="0"/>
              </a:rPr>
              <a:t>casos excepcionales, cuando el propietario del ganado hubiere perdido o se hubiere destruido la carta de venta, realizara una solicitud a la Gobernación del Departamento, quien depurara la información y realizará las diligencias a la Dirección General de Ganadería, División de Identificación Trazabilidad y Reproducción Animal, Área de Marcas de Animales, del Ministerio de Agricultura y Ganadería</a:t>
            </a:r>
          </a:p>
        </p:txBody>
      </p:sp>
      <p:graphicFrame>
        <p:nvGraphicFramePr>
          <p:cNvPr id="6" name="5 Tabla"/>
          <p:cNvGraphicFramePr>
            <a:graphicFrameLocks noGrp="1"/>
          </p:cNvGraphicFramePr>
          <p:nvPr>
            <p:extLst>
              <p:ext uri="{D42A27DB-BD31-4B8C-83A1-F6EECF244321}">
                <p14:modId xmlns:p14="http://schemas.microsoft.com/office/powerpoint/2010/main" val="3757423281"/>
              </p:ext>
            </p:extLst>
          </p:nvPr>
        </p:nvGraphicFramePr>
        <p:xfrm>
          <a:off x="644098" y="4077072"/>
          <a:ext cx="7744326" cy="981456"/>
        </p:xfrm>
        <a:graphic>
          <a:graphicData uri="http://schemas.openxmlformats.org/drawingml/2006/table">
            <a:tbl>
              <a:tblPr firstRow="1" firstCol="1" bandRow="1">
                <a:tableStyleId>{5940675A-B579-460E-94D1-54222C63F5DA}</a:tableStyleId>
              </a:tblPr>
              <a:tblGrid>
                <a:gridCol w="3837951"/>
                <a:gridCol w="1613557"/>
                <a:gridCol w="2292818"/>
              </a:tblGrid>
              <a:tr h="0">
                <a:tc>
                  <a:txBody>
                    <a:bodyPr/>
                    <a:lstStyle/>
                    <a:p>
                      <a:pPr algn="ctr">
                        <a:lnSpc>
                          <a:spcPct val="115000"/>
                        </a:lnSpc>
                        <a:spcAft>
                          <a:spcPts val="0"/>
                        </a:spcAft>
                      </a:pPr>
                      <a:r>
                        <a:rPr lang="es-SV" sz="1400">
                          <a:effectLst/>
                          <a:latin typeface="Arial" pitchFamily="34" charset="0"/>
                          <a:cs typeface="Arial" pitchFamily="34" charset="0"/>
                        </a:rPr>
                        <a:t>Nombre de estrategias,</a:t>
                      </a:r>
                    </a:p>
                    <a:p>
                      <a:pPr algn="ctr">
                        <a:lnSpc>
                          <a:spcPct val="115000"/>
                        </a:lnSpc>
                        <a:spcAft>
                          <a:spcPts val="0"/>
                        </a:spcAft>
                      </a:pPr>
                      <a:r>
                        <a:rPr lang="es-SV" sz="1400">
                          <a:effectLst/>
                          <a:latin typeface="Arial" pitchFamily="34" charset="0"/>
                          <a:cs typeface="Arial" pitchFamily="34" charset="0"/>
                        </a:rPr>
                        <a:t>iniciativas, programas y proyectos</a:t>
                      </a:r>
                      <a:endParaRPr lang="es-SV" sz="140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smtClean="0">
                          <a:effectLst/>
                          <a:latin typeface="Arial" pitchFamily="34" charset="0"/>
                          <a:cs typeface="Arial" pitchFamily="34" charset="0"/>
                        </a:rPr>
                        <a:t>avances</a:t>
                      </a:r>
                      <a:endParaRPr lang="es-SV" sz="1400" dirty="0">
                        <a:effectLst/>
                        <a:latin typeface="Arial" pitchFamily="34" charset="0"/>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0">
                <a:tc>
                  <a:txBody>
                    <a:bodyPr/>
                    <a:lstStyle/>
                    <a:p>
                      <a:pPr algn="just">
                        <a:lnSpc>
                          <a:spcPct val="115000"/>
                        </a:lnSpc>
                        <a:spcAft>
                          <a:spcPts val="0"/>
                        </a:spcAft>
                      </a:pPr>
                      <a:r>
                        <a:rPr lang="es-SV" sz="1400">
                          <a:effectLst/>
                          <a:latin typeface="Arial" pitchFamily="34" charset="0"/>
                          <a:cs typeface="Arial" pitchFamily="34" charset="0"/>
                        </a:rPr>
                        <a:t>Diligencias para la obtención de Autorización Especial para venta de Ganado</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2</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Personas Naturales</a:t>
                      </a:r>
                    </a:p>
                    <a:p>
                      <a:pPr algn="ctr">
                        <a:lnSpc>
                          <a:spcPct val="115000"/>
                        </a:lnSpc>
                        <a:spcAft>
                          <a:spcPts val="0"/>
                        </a:spcAft>
                      </a:pPr>
                      <a:r>
                        <a:rPr lang="es-SV" sz="1400" dirty="0">
                          <a:effectLst/>
                          <a:latin typeface="Arial" pitchFamily="34" charset="0"/>
                          <a:cs typeface="Arial" pitchFamily="34" charset="0"/>
                        </a:rPr>
                        <a:t>4</a:t>
                      </a:r>
                      <a:endParaRPr lang="es-SV" sz="1400" dirty="0">
                        <a:effectLst/>
                        <a:latin typeface="Arial" pitchFamily="34" charset="0"/>
                        <a:ea typeface="Calibri"/>
                        <a:cs typeface="Arial" pitchFamily="34" charset="0"/>
                      </a:endParaRPr>
                    </a:p>
                  </a:txBody>
                  <a:tcPr marL="68580" marR="68580" marT="0" marB="0" anchor="ctr"/>
                </a:tc>
              </a:tr>
            </a:tbl>
          </a:graphicData>
        </a:graphic>
      </p:graphicFrame>
      <p:pic>
        <p:nvPicPr>
          <p:cNvPr id="7" name="6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781973" cy="504056"/>
          </a:xfrm>
          <a:prstGeom prst="rect">
            <a:avLst/>
          </a:prstGeom>
          <a:noFill/>
          <a:ln>
            <a:noFill/>
          </a:ln>
        </p:spPr>
      </p:pic>
    </p:spTree>
    <p:extLst>
      <p:ext uri="{BB962C8B-B14F-4D97-AF65-F5344CB8AC3E}">
        <p14:creationId xmlns:p14="http://schemas.microsoft.com/office/powerpoint/2010/main" val="42547066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781973" cy="504056"/>
          </a:xfrm>
          <a:prstGeom prst="rect">
            <a:avLst/>
          </a:prstGeom>
          <a:noFill/>
          <a:ln>
            <a:noFill/>
          </a:ln>
        </p:spPr>
      </p:pic>
      <p:sp>
        <p:nvSpPr>
          <p:cNvPr id="4" name="3 Rectángulo"/>
          <p:cNvSpPr/>
          <p:nvPr/>
        </p:nvSpPr>
        <p:spPr>
          <a:xfrm>
            <a:off x="179512" y="609378"/>
            <a:ext cx="8712968" cy="954107"/>
          </a:xfrm>
          <a:prstGeom prst="rect">
            <a:avLst/>
          </a:prstGeom>
        </p:spPr>
        <p:txBody>
          <a:bodyPr wrap="square">
            <a:spAutoFit/>
          </a:bodyPr>
          <a:lstStyle/>
          <a:p>
            <a:pPr algn="ctr"/>
            <a:r>
              <a:rPr lang="es-SV" sz="2800" b="1" dirty="0">
                <a:solidFill>
                  <a:srgbClr val="0000FF"/>
                </a:solidFill>
                <a:effectLst/>
              </a:rPr>
              <a:t>Gabinete, Comisiones, Programas y Proyectos </a:t>
            </a:r>
            <a:r>
              <a:rPr lang="es-SV" sz="2800" b="1" dirty="0" smtClean="0">
                <a:solidFill>
                  <a:srgbClr val="0000FF"/>
                </a:solidFill>
                <a:effectLst/>
              </a:rPr>
              <a:t>Presidenciales.</a:t>
            </a:r>
            <a:endParaRPr lang="es-SV" sz="2800" b="1" dirty="0">
              <a:solidFill>
                <a:srgbClr val="0000FF"/>
              </a:solidFill>
              <a:effectLst/>
            </a:endParaRPr>
          </a:p>
        </p:txBody>
      </p:sp>
      <p:sp>
        <p:nvSpPr>
          <p:cNvPr id="6" name="Cuadro de texto 12"/>
          <p:cNvSpPr txBox="1"/>
          <p:nvPr/>
        </p:nvSpPr>
        <p:spPr>
          <a:xfrm>
            <a:off x="89756" y="1635190"/>
            <a:ext cx="8892480" cy="425132"/>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Organización de las 19 Asambleas Ciudadanas del Departamento </a:t>
            </a:r>
            <a:endPar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endParaRPr>
          </a:p>
          <a:p>
            <a:pPr algn="ctr">
              <a:lnSpc>
                <a:spcPct val="115000"/>
              </a:lnSpc>
              <a:spcAft>
                <a:spcPts val="1000"/>
              </a:spcAft>
            </a:pPr>
            <a:r>
              <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rPr>
              <a:t>para </a:t>
            </a: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el Desarrollo Territorial.  </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7" name="6 Rectángulo"/>
          <p:cNvSpPr/>
          <p:nvPr/>
        </p:nvSpPr>
        <p:spPr>
          <a:xfrm>
            <a:off x="647564" y="2494645"/>
            <a:ext cx="7776864" cy="1102866"/>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En el Departamento de San Salvador se han conformado un total de 19 Asambleas Municipales, las cuales serán el referente social de las instituciones del Gobierno con presencia en los territorios y las encargadas de diseñar los planes de desarrollo en el Departamento</a:t>
            </a:r>
            <a:r>
              <a:rPr lang="es-SV" dirty="0">
                <a:latin typeface="Arial" pitchFamily="34" charset="0"/>
                <a:cs typeface="Arial" pitchFamily="34" charset="0"/>
              </a:rPr>
              <a:t>.</a:t>
            </a:r>
          </a:p>
        </p:txBody>
      </p:sp>
      <p:graphicFrame>
        <p:nvGraphicFramePr>
          <p:cNvPr id="8" name="7 Tabla"/>
          <p:cNvGraphicFramePr>
            <a:graphicFrameLocks noGrp="1"/>
          </p:cNvGraphicFramePr>
          <p:nvPr>
            <p:extLst>
              <p:ext uri="{D42A27DB-BD31-4B8C-83A1-F6EECF244321}">
                <p14:modId xmlns:p14="http://schemas.microsoft.com/office/powerpoint/2010/main" val="3699952486"/>
              </p:ext>
            </p:extLst>
          </p:nvPr>
        </p:nvGraphicFramePr>
        <p:xfrm>
          <a:off x="632400" y="3861048"/>
          <a:ext cx="7956884" cy="1920240"/>
        </p:xfrm>
        <a:graphic>
          <a:graphicData uri="http://schemas.openxmlformats.org/drawingml/2006/table">
            <a:tbl>
              <a:tblPr firstRow="1" firstCol="1" bandRow="1">
                <a:tableStyleId>{5940675A-B579-460E-94D1-54222C63F5DA}</a:tableStyleId>
              </a:tblPr>
              <a:tblGrid>
                <a:gridCol w="2407816"/>
                <a:gridCol w="2165886"/>
                <a:gridCol w="1620829"/>
                <a:gridCol w="1762353"/>
              </a:tblGrid>
              <a:tr h="0">
                <a:tc>
                  <a:txBody>
                    <a:bodyPr/>
                    <a:lstStyle/>
                    <a:p>
                      <a:pPr algn="ctr">
                        <a:lnSpc>
                          <a:spcPct val="100000"/>
                        </a:lnSpc>
                        <a:spcAft>
                          <a:spcPts val="0"/>
                        </a:spcAft>
                      </a:pPr>
                      <a:r>
                        <a:rPr lang="es-SV" sz="1400" dirty="0">
                          <a:effectLst/>
                          <a:latin typeface="Arial" pitchFamily="34" charset="0"/>
                          <a:cs typeface="Arial" pitchFamily="34" charset="0"/>
                        </a:rPr>
                        <a:t>Nombre de estrategias,</a:t>
                      </a:r>
                    </a:p>
                    <a:p>
                      <a:pPr algn="ctr">
                        <a:lnSpc>
                          <a:spcPct val="100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00000"/>
                        </a:lnSpc>
                        <a:spcAft>
                          <a:spcPts val="0"/>
                        </a:spcAft>
                      </a:pPr>
                      <a:r>
                        <a:rPr lang="es-SV" sz="1400" dirty="0">
                          <a:effectLst/>
                          <a:latin typeface="Arial" pitchFamily="34" charset="0"/>
                          <a:cs typeface="Arial" pitchFamily="34" charset="0"/>
                        </a:rPr>
                        <a:t>Resultados y</a:t>
                      </a:r>
                    </a:p>
                    <a:p>
                      <a:pPr algn="ctr">
                        <a:lnSpc>
                          <a:spcPct val="100000"/>
                        </a:lnSpc>
                        <a:spcAft>
                          <a:spcPts val="0"/>
                        </a:spcAft>
                      </a:pPr>
                      <a:r>
                        <a:rPr lang="es-SV" sz="1400" dirty="0">
                          <a:effectLst/>
                          <a:latin typeface="Arial" pitchFamily="34" charset="0"/>
                          <a:cs typeface="Arial" pitchFamily="34" charset="0"/>
                        </a:rPr>
                        <a:t>avances</a:t>
                      </a:r>
                    </a:p>
                    <a:p>
                      <a:pPr algn="ctr">
                        <a:lnSpc>
                          <a:spcPct val="100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00000"/>
                        </a:lnSpc>
                        <a:spcAft>
                          <a:spcPts val="0"/>
                        </a:spcAft>
                      </a:pPr>
                      <a:r>
                        <a:rPr lang="es-SV" sz="1400" dirty="0">
                          <a:effectLst/>
                          <a:latin typeface="Arial" pitchFamily="34" charset="0"/>
                          <a:cs typeface="Arial" pitchFamily="34" charset="0"/>
                        </a:rPr>
                        <a:t>Recursos</a:t>
                      </a:r>
                    </a:p>
                    <a:p>
                      <a:pPr algn="ctr">
                        <a:lnSpc>
                          <a:spcPct val="100000"/>
                        </a:lnSpc>
                        <a:spcAft>
                          <a:spcPts val="0"/>
                        </a:spcAft>
                      </a:pPr>
                      <a:r>
                        <a:rPr lang="es-SV" sz="1400" dirty="0">
                          <a:effectLst/>
                          <a:latin typeface="Arial" pitchFamily="34" charset="0"/>
                          <a:cs typeface="Arial" pitchFamily="34" charset="0"/>
                        </a:rPr>
                        <a:t>invertido</a:t>
                      </a:r>
                    </a:p>
                    <a:p>
                      <a:pPr algn="ctr">
                        <a:lnSpc>
                          <a:spcPct val="100000"/>
                        </a:lnSpc>
                        <a:spcAft>
                          <a:spcPts val="0"/>
                        </a:spcAft>
                      </a:pPr>
                      <a:r>
                        <a:rPr lang="es-SV" sz="1400" dirty="0">
                          <a:effectLst/>
                          <a:latin typeface="Arial" pitchFamily="34" charset="0"/>
                          <a:cs typeface="Arial" pitchFamily="34" charset="0"/>
                        </a:rPr>
                        <a:t>(dólares)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00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0">
                <a:tc>
                  <a:txBody>
                    <a:bodyPr/>
                    <a:lstStyle/>
                    <a:p>
                      <a:pPr algn="ctr">
                        <a:lnSpc>
                          <a:spcPct val="100000"/>
                        </a:lnSpc>
                        <a:spcAft>
                          <a:spcPts val="0"/>
                        </a:spcAft>
                      </a:pPr>
                      <a:r>
                        <a:rPr lang="es-SV" sz="1400" dirty="0">
                          <a:effectLst/>
                          <a:latin typeface="Arial" pitchFamily="34" charset="0"/>
                          <a:cs typeface="Arial" pitchFamily="34" charset="0"/>
                        </a:rPr>
                        <a:t>19 Asamblea Ciudadanas Municipales. </a:t>
                      </a:r>
                      <a:endParaRPr lang="es-SV" sz="1400" dirty="0">
                        <a:effectLst/>
                        <a:latin typeface="Arial" pitchFamily="34" charset="0"/>
                        <a:ea typeface="Calibri"/>
                        <a:cs typeface="Arial" pitchFamily="34" charset="0"/>
                      </a:endParaRPr>
                    </a:p>
                  </a:txBody>
                  <a:tcPr marL="68580" marR="68580" marT="0" marB="0" anchor="ctr"/>
                </a:tc>
                <a:tc>
                  <a:txBody>
                    <a:bodyPr/>
                    <a:lstStyle/>
                    <a:p>
                      <a:pPr algn="ctr">
                        <a:lnSpc>
                          <a:spcPct val="100000"/>
                        </a:lnSpc>
                        <a:spcAft>
                          <a:spcPts val="0"/>
                        </a:spcAft>
                      </a:pPr>
                      <a:r>
                        <a:rPr lang="es-SV" sz="1400" dirty="0">
                          <a:effectLst/>
                          <a:latin typeface="Arial" pitchFamily="34" charset="0"/>
                          <a:cs typeface="Arial" pitchFamily="34" charset="0"/>
                        </a:rPr>
                        <a:t>75 Asambleas Ciudadanas realizadas en el Departamento </a:t>
                      </a:r>
                    </a:p>
                    <a:p>
                      <a:pPr algn="ctr">
                        <a:lnSpc>
                          <a:spcPct val="100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tc>
                <a:tc>
                  <a:txBody>
                    <a:bodyPr/>
                    <a:lstStyle/>
                    <a:p>
                      <a:pPr algn="ctr">
                        <a:lnSpc>
                          <a:spcPct val="100000"/>
                        </a:lnSpc>
                        <a:spcAft>
                          <a:spcPts val="0"/>
                        </a:spcAft>
                      </a:pPr>
                      <a:r>
                        <a:rPr lang="es-SV" sz="1400" dirty="0">
                          <a:effectLst/>
                          <a:latin typeface="Arial" pitchFamily="34" charset="0"/>
                          <a:cs typeface="Arial" pitchFamily="34" charset="0"/>
                        </a:rPr>
                        <a:t>Monto otorgado:</a:t>
                      </a:r>
                    </a:p>
                    <a:p>
                      <a:pPr algn="ctr">
                        <a:lnSpc>
                          <a:spcPct val="100000"/>
                        </a:lnSpc>
                        <a:spcAft>
                          <a:spcPts val="0"/>
                        </a:spcAft>
                      </a:pPr>
                      <a:r>
                        <a:rPr lang="es-SV" sz="1400" dirty="0">
                          <a:effectLst/>
                          <a:latin typeface="Arial" pitchFamily="34" charset="0"/>
                          <a:cs typeface="Arial" pitchFamily="34" charset="0"/>
                        </a:rPr>
                        <a:t>$4,185</a:t>
                      </a:r>
                    </a:p>
                    <a:p>
                      <a:pPr algn="ctr">
                        <a:lnSpc>
                          <a:spcPct val="100000"/>
                        </a:lnSpc>
                        <a:spcAft>
                          <a:spcPts val="0"/>
                        </a:spcAft>
                      </a:pPr>
                      <a:r>
                        <a:rPr lang="es-SV" sz="1400" dirty="0">
                          <a:effectLst/>
                          <a:latin typeface="Arial" pitchFamily="34" charset="0"/>
                          <a:cs typeface="Arial" pitchFamily="34" charset="0"/>
                        </a:rPr>
                        <a:t> </a:t>
                      </a:r>
                    </a:p>
                    <a:p>
                      <a:pPr algn="ctr">
                        <a:lnSpc>
                          <a:spcPct val="100000"/>
                        </a:lnSpc>
                        <a:spcAft>
                          <a:spcPts val="0"/>
                        </a:spcAft>
                      </a:pPr>
                      <a:r>
                        <a:rPr lang="es-SV" sz="1400" dirty="0">
                          <a:effectLst/>
                          <a:latin typeface="Arial" pitchFamily="34" charset="0"/>
                          <a:cs typeface="Arial" pitchFamily="34" charset="0"/>
                        </a:rPr>
                        <a:t>Monto Liquidado:</a:t>
                      </a:r>
                    </a:p>
                    <a:p>
                      <a:pPr algn="ctr">
                        <a:lnSpc>
                          <a:spcPct val="100000"/>
                        </a:lnSpc>
                        <a:spcAft>
                          <a:spcPts val="0"/>
                        </a:spcAft>
                      </a:pPr>
                      <a:r>
                        <a:rPr lang="es-SV" sz="1400" dirty="0">
                          <a:effectLst/>
                          <a:latin typeface="Arial" pitchFamily="34" charset="0"/>
                          <a:cs typeface="Arial" pitchFamily="34" charset="0"/>
                        </a:rPr>
                        <a:t>$2797.69</a:t>
                      </a:r>
                      <a:endParaRPr lang="es-SV" sz="1400" dirty="0">
                        <a:effectLst/>
                        <a:latin typeface="Arial" pitchFamily="34" charset="0"/>
                        <a:ea typeface="Calibri"/>
                        <a:cs typeface="Arial" pitchFamily="34" charset="0"/>
                      </a:endParaRPr>
                    </a:p>
                  </a:txBody>
                  <a:tcPr marL="68580" marR="68580" marT="0" marB="0" anchor="ctr"/>
                </a:tc>
                <a:tc>
                  <a:txBody>
                    <a:bodyPr/>
                    <a:lstStyle/>
                    <a:p>
                      <a:pPr algn="ctr">
                        <a:lnSpc>
                          <a:spcPct val="100000"/>
                        </a:lnSpc>
                        <a:spcAft>
                          <a:spcPts val="0"/>
                        </a:spcAft>
                      </a:pPr>
                      <a:r>
                        <a:rPr lang="es-SV" sz="1400" dirty="0">
                          <a:effectLst/>
                          <a:latin typeface="Arial" pitchFamily="34" charset="0"/>
                          <a:cs typeface="Arial" pitchFamily="34" charset="0"/>
                        </a:rPr>
                        <a:t>830 </a:t>
                      </a:r>
                    </a:p>
                    <a:p>
                      <a:pPr algn="ctr">
                        <a:lnSpc>
                          <a:spcPct val="100000"/>
                        </a:lnSpc>
                        <a:spcAft>
                          <a:spcPts val="0"/>
                        </a:spcAft>
                      </a:pPr>
                      <a:r>
                        <a:rPr lang="es-SV" sz="1400" dirty="0">
                          <a:effectLst/>
                          <a:latin typeface="Arial" pitchFamily="34" charset="0"/>
                          <a:cs typeface="Arial" pitchFamily="34" charset="0"/>
                        </a:rPr>
                        <a:t>Personas de </a:t>
                      </a:r>
                    </a:p>
                    <a:p>
                      <a:pPr algn="ctr">
                        <a:lnSpc>
                          <a:spcPct val="100000"/>
                        </a:lnSpc>
                        <a:spcAft>
                          <a:spcPts val="0"/>
                        </a:spcAft>
                      </a:pPr>
                      <a:r>
                        <a:rPr lang="es-SV" sz="1400" dirty="0">
                          <a:effectLst/>
                          <a:latin typeface="Arial" pitchFamily="34" charset="0"/>
                          <a:cs typeface="Arial" pitchFamily="34" charset="0"/>
                        </a:rPr>
                        <a:t>Diversas comunidades organizadas del Departamento.</a:t>
                      </a:r>
                      <a:endParaRPr lang="es-SV" sz="1400" dirty="0">
                        <a:effectLst/>
                        <a:latin typeface="Arial" pitchFamily="34" charset="0"/>
                        <a:ea typeface="Calibri"/>
                        <a:cs typeface="Arial" pitchFamily="34" charset="0"/>
                      </a:endParaRPr>
                    </a:p>
                  </a:txBody>
                  <a:tcPr marL="68580" marR="68580" marT="0" marB="0" anchor="ctr"/>
                </a:tc>
              </a:tr>
            </a:tbl>
          </a:graphicData>
        </a:graphic>
      </p:graphicFrame>
    </p:spTree>
    <p:extLst>
      <p:ext uri="{BB962C8B-B14F-4D97-AF65-F5344CB8AC3E}">
        <p14:creationId xmlns:p14="http://schemas.microsoft.com/office/powerpoint/2010/main" val="42437094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609378"/>
            <a:ext cx="8712968" cy="523220"/>
          </a:xfrm>
          <a:prstGeom prst="rect">
            <a:avLst/>
          </a:prstGeom>
        </p:spPr>
        <p:txBody>
          <a:bodyPr wrap="square">
            <a:spAutoFit/>
          </a:bodyPr>
          <a:lstStyle/>
          <a:p>
            <a:pPr algn="ctr"/>
            <a:r>
              <a:rPr lang="es-SV" sz="2800" b="1" dirty="0" smtClean="0">
                <a:solidFill>
                  <a:srgbClr val="0000FF"/>
                </a:solidFill>
                <a:effectLst/>
              </a:rPr>
              <a:t>Procesos administrativos internos.</a:t>
            </a:r>
            <a:endParaRPr lang="es-SV" sz="2800" b="1" dirty="0">
              <a:solidFill>
                <a:srgbClr val="0000FF"/>
              </a:solidFill>
              <a:effectLst/>
            </a:endParaRPr>
          </a:p>
        </p:txBody>
      </p:sp>
      <p:sp>
        <p:nvSpPr>
          <p:cNvPr id="5" name="Cuadro de texto 15"/>
          <p:cNvSpPr txBox="1"/>
          <p:nvPr/>
        </p:nvSpPr>
        <p:spPr>
          <a:xfrm>
            <a:off x="1132392" y="1150782"/>
            <a:ext cx="6743700" cy="47625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Eventos Oficiales.</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6" name="5 Rectángulo"/>
          <p:cNvSpPr/>
          <p:nvPr/>
        </p:nvSpPr>
        <p:spPr>
          <a:xfrm>
            <a:off x="345588" y="1772816"/>
            <a:ext cx="5328592" cy="1708160"/>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El Gobernador como representante del Presidente de la República en el Departamento, le corresponde apoyar, coordinar y controlar las acciones, proyectos y programas de las diferentes dependencias del Gobierno Central en el Departamento, para lograr la eficacia y eficiencia en sus objetivos y metas.</a:t>
            </a:r>
          </a:p>
        </p:txBody>
      </p:sp>
      <p:graphicFrame>
        <p:nvGraphicFramePr>
          <p:cNvPr id="7" name="6 Tabla"/>
          <p:cNvGraphicFramePr>
            <a:graphicFrameLocks noGrp="1"/>
          </p:cNvGraphicFramePr>
          <p:nvPr>
            <p:extLst>
              <p:ext uri="{D42A27DB-BD31-4B8C-83A1-F6EECF244321}">
                <p14:modId xmlns:p14="http://schemas.microsoft.com/office/powerpoint/2010/main" val="849753046"/>
              </p:ext>
            </p:extLst>
          </p:nvPr>
        </p:nvGraphicFramePr>
        <p:xfrm>
          <a:off x="5868144" y="1627032"/>
          <a:ext cx="2782570" cy="1962912"/>
        </p:xfrm>
        <a:graphic>
          <a:graphicData uri="http://schemas.openxmlformats.org/drawingml/2006/table">
            <a:tbl>
              <a:tblPr firstRow="1" firstCol="1" bandRow="1">
                <a:tableStyleId>{5940675A-B579-460E-94D1-54222C63F5DA}</a:tableStyleId>
              </a:tblPr>
              <a:tblGrid>
                <a:gridCol w="1626809"/>
                <a:gridCol w="1155761"/>
              </a:tblGrid>
              <a:tr h="0">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0">
                <a:tc>
                  <a:txBody>
                    <a:bodyPr/>
                    <a:lstStyle/>
                    <a:p>
                      <a:pPr algn="just">
                        <a:lnSpc>
                          <a:spcPct val="115000"/>
                        </a:lnSpc>
                        <a:spcAft>
                          <a:spcPts val="0"/>
                        </a:spcAft>
                      </a:pPr>
                      <a:r>
                        <a:rPr lang="es-SV" sz="1400" dirty="0">
                          <a:effectLst/>
                          <a:latin typeface="Arial" pitchFamily="34" charset="0"/>
                          <a:cs typeface="Arial" pitchFamily="34" charset="0"/>
                        </a:rPr>
                        <a:t>Eventos Oficiales</a:t>
                      </a:r>
                      <a:endParaRPr lang="es-SV" sz="1400" dirty="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dirty="0">
                          <a:effectLst/>
                          <a:latin typeface="Arial" pitchFamily="34" charset="0"/>
                          <a:cs typeface="Arial" pitchFamily="34" charset="0"/>
                        </a:rPr>
                        <a:t>324</a:t>
                      </a:r>
                    </a:p>
                    <a:p>
                      <a:pPr algn="just">
                        <a:lnSpc>
                          <a:spcPct val="115000"/>
                        </a:lnSpc>
                        <a:spcAft>
                          <a:spcPts val="0"/>
                        </a:spcAft>
                      </a:pPr>
                      <a:r>
                        <a:rPr lang="es-SV" sz="1400" dirty="0">
                          <a:effectLst/>
                          <a:latin typeface="Arial" pitchFamily="34" charset="0"/>
                          <a:cs typeface="Arial" pitchFamily="34" charset="0"/>
                        </a:rPr>
                        <a:t>Eventos Oficiales</a:t>
                      </a:r>
                      <a:endParaRPr lang="es-SV" sz="1400" dirty="0">
                        <a:effectLst/>
                        <a:latin typeface="Arial" pitchFamily="34" charset="0"/>
                        <a:ea typeface="Calibri"/>
                        <a:cs typeface="Arial" pitchFamily="34" charset="0"/>
                      </a:endParaRPr>
                    </a:p>
                  </a:txBody>
                  <a:tcPr marL="68580" marR="68580" marT="0" marB="0" anchor="ctr"/>
                </a:tc>
              </a:tr>
            </a:tbl>
          </a:graphicData>
        </a:graphic>
      </p:graphicFrame>
      <p:sp>
        <p:nvSpPr>
          <p:cNvPr id="8" name="17 Cuadro de texto"/>
          <p:cNvSpPr txBox="1"/>
          <p:nvPr/>
        </p:nvSpPr>
        <p:spPr>
          <a:xfrm>
            <a:off x="1132392" y="3645072"/>
            <a:ext cx="6602095" cy="38925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a:ln w="3175" cap="flat" cmpd="sng" algn="ctr">
                  <a:solidFill>
                    <a:sysClr val="windowText" lastClr="000000"/>
                  </a:solidFill>
                  <a:prstDash val="solid"/>
                  <a:miter lim="0"/>
                </a:ln>
                <a:solidFill>
                  <a:sysClr val="windowText" lastClr="000000"/>
                </a:solidFill>
                <a:latin typeface="Arial"/>
                <a:ea typeface="Calibri"/>
                <a:cs typeface="Times New Roman"/>
              </a:rPr>
              <a:t>Observatorio Ambiental en Coordinación con el MARN.</a:t>
            </a:r>
            <a:endParaRPr lang="es-SV">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9" name="8 Rectángulo"/>
          <p:cNvSpPr/>
          <p:nvPr/>
        </p:nvSpPr>
        <p:spPr>
          <a:xfrm>
            <a:off x="345588" y="4221088"/>
            <a:ext cx="5328592" cy="2031325"/>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El Observatorio Ambiental proporcionado por el Ministerio del Medio Ambiente y Recursos Naturales - MARN,  tiene como objetivo apoyar la gestión ambiental y de mitigación de riesgos, a través de la observación sistemática de las amenazas ambientales potenciales, en lo referente a fenómenos meteorológicos, hidrológicos, geológicos y oceanográficos</a:t>
            </a:r>
          </a:p>
        </p:txBody>
      </p:sp>
      <p:graphicFrame>
        <p:nvGraphicFramePr>
          <p:cNvPr id="10" name="9 Tabla"/>
          <p:cNvGraphicFramePr>
            <a:graphicFrameLocks noGrp="1"/>
          </p:cNvGraphicFramePr>
          <p:nvPr>
            <p:extLst>
              <p:ext uri="{D42A27DB-BD31-4B8C-83A1-F6EECF244321}">
                <p14:modId xmlns:p14="http://schemas.microsoft.com/office/powerpoint/2010/main" val="1227517373"/>
              </p:ext>
            </p:extLst>
          </p:nvPr>
        </p:nvGraphicFramePr>
        <p:xfrm>
          <a:off x="5796136" y="4221087"/>
          <a:ext cx="2880320" cy="2031325"/>
        </p:xfrm>
        <a:graphic>
          <a:graphicData uri="http://schemas.openxmlformats.org/drawingml/2006/table">
            <a:tbl>
              <a:tblPr firstRow="1" firstCol="1" bandRow="1">
                <a:tableStyleId>{5940675A-B579-460E-94D1-54222C63F5DA}</a:tableStyleId>
              </a:tblPr>
              <a:tblGrid>
                <a:gridCol w="1224136"/>
                <a:gridCol w="1656184"/>
              </a:tblGrid>
              <a:tr h="756225">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smtClean="0">
                          <a:effectLst/>
                          <a:latin typeface="Arial" pitchFamily="34" charset="0"/>
                          <a:cs typeface="Arial" pitchFamily="34" charset="0"/>
                        </a:rPr>
                        <a:t>avances</a:t>
                      </a:r>
                      <a:endParaRPr lang="es-SV" sz="1400" dirty="0">
                        <a:effectLst/>
                        <a:latin typeface="Arial" pitchFamily="34" charset="0"/>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1275100">
                <a:tc>
                  <a:txBody>
                    <a:bodyPr/>
                    <a:lstStyle/>
                    <a:p>
                      <a:pPr algn="ctr">
                        <a:lnSpc>
                          <a:spcPct val="115000"/>
                        </a:lnSpc>
                        <a:spcAft>
                          <a:spcPts val="0"/>
                        </a:spcAft>
                      </a:pPr>
                      <a:r>
                        <a:rPr lang="es-SV" sz="1400" dirty="0">
                          <a:effectLst/>
                          <a:latin typeface="Arial" pitchFamily="34" charset="0"/>
                          <a:cs typeface="Arial" pitchFamily="34" charset="0"/>
                        </a:rPr>
                        <a:t>permanente</a:t>
                      </a:r>
                      <a:endParaRPr lang="es-SV" sz="1400" dirty="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Comunidades dentro del Departamento</a:t>
                      </a:r>
                    </a:p>
                    <a:p>
                      <a:pPr algn="ctr">
                        <a:lnSpc>
                          <a:spcPct val="115000"/>
                        </a:lnSpc>
                        <a:spcAft>
                          <a:spcPts val="0"/>
                        </a:spcAft>
                      </a:pPr>
                      <a:r>
                        <a:rPr lang="es-SV" sz="1400" dirty="0">
                          <a:effectLst/>
                          <a:latin typeface="Arial" pitchFamily="34" charset="0"/>
                          <a:cs typeface="Arial" pitchFamily="34" charset="0"/>
                        </a:rPr>
                        <a:t>(cantidad no estimada)</a:t>
                      </a:r>
                      <a:endParaRPr lang="es-SV" sz="1400" dirty="0">
                        <a:effectLst/>
                        <a:latin typeface="Arial" pitchFamily="34" charset="0"/>
                        <a:ea typeface="Calibri"/>
                        <a:cs typeface="Arial" pitchFamily="34" charset="0"/>
                      </a:endParaRPr>
                    </a:p>
                  </a:txBody>
                  <a:tcPr marL="68580" marR="68580" marT="0" marB="0" anchor="ctr"/>
                </a:tc>
              </a:tr>
            </a:tbl>
          </a:graphicData>
        </a:graphic>
      </p:graphicFrame>
      <p:pic>
        <p:nvPicPr>
          <p:cNvPr id="11" name="10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191460" y="6353944"/>
            <a:ext cx="8781973" cy="504056"/>
          </a:xfrm>
          <a:prstGeom prst="rect">
            <a:avLst/>
          </a:prstGeom>
          <a:noFill/>
          <a:ln>
            <a:noFill/>
          </a:ln>
        </p:spPr>
      </p:pic>
    </p:spTree>
    <p:extLst>
      <p:ext uri="{BB962C8B-B14F-4D97-AF65-F5344CB8AC3E}">
        <p14:creationId xmlns:p14="http://schemas.microsoft.com/office/powerpoint/2010/main" val="40624203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5"/>
          <p:cNvSpPr txBox="1"/>
          <p:nvPr/>
        </p:nvSpPr>
        <p:spPr>
          <a:xfrm>
            <a:off x="218440" y="764704"/>
            <a:ext cx="8707120" cy="50482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indent="449580" algn="ctr">
              <a:lnSpc>
                <a:spcPct val="115000"/>
              </a:lnSpc>
              <a:spcAft>
                <a:spcPts val="0"/>
              </a:spcAft>
            </a:pPr>
            <a:r>
              <a:rPr lang="es-SV">
                <a:ln w="3175" cap="flat" cmpd="sng" algn="ctr">
                  <a:solidFill>
                    <a:sysClr val="windowText" lastClr="000000"/>
                  </a:solidFill>
                  <a:prstDash val="solid"/>
                  <a:miter lim="0"/>
                </a:ln>
                <a:solidFill>
                  <a:sysClr val="windowText" lastClr="000000"/>
                </a:solidFill>
                <a:latin typeface="Arial"/>
                <a:ea typeface="Calibri"/>
                <a:cs typeface="Times New Roman"/>
              </a:rPr>
              <a:t>Procesos Administrativos Internos, Audiencias y Atención a la Población.</a:t>
            </a:r>
            <a:endParaRPr lang="es-SV" sz="120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graphicFrame>
        <p:nvGraphicFramePr>
          <p:cNvPr id="5" name="4 Tabla"/>
          <p:cNvGraphicFramePr>
            <a:graphicFrameLocks noGrp="1"/>
          </p:cNvGraphicFramePr>
          <p:nvPr>
            <p:extLst>
              <p:ext uri="{D42A27DB-BD31-4B8C-83A1-F6EECF244321}">
                <p14:modId xmlns:p14="http://schemas.microsoft.com/office/powerpoint/2010/main" val="2618213369"/>
              </p:ext>
            </p:extLst>
          </p:nvPr>
        </p:nvGraphicFramePr>
        <p:xfrm>
          <a:off x="638129" y="1333713"/>
          <a:ext cx="7867741" cy="4807686"/>
        </p:xfrm>
        <a:graphic>
          <a:graphicData uri="http://schemas.openxmlformats.org/drawingml/2006/table">
            <a:tbl>
              <a:tblPr firstRow="1" firstCol="1" bandRow="1">
                <a:tableStyleId>{5940675A-B579-460E-94D1-54222C63F5DA}</a:tableStyleId>
              </a:tblPr>
              <a:tblGrid>
                <a:gridCol w="3789855"/>
                <a:gridCol w="4077886"/>
              </a:tblGrid>
              <a:tr h="441260">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57556" marR="57556"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smtClean="0">
                          <a:effectLst/>
                          <a:latin typeface="Arial" pitchFamily="34" charset="0"/>
                          <a:cs typeface="Arial" pitchFamily="34" charset="0"/>
                        </a:rPr>
                        <a:t>avances</a:t>
                      </a: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57556" marR="57556" marT="0" marB="0" anchor="ctr">
                    <a:solidFill>
                      <a:srgbClr val="9FBFED"/>
                    </a:solidFill>
                  </a:tcPr>
                </a:tc>
              </a:tr>
              <a:tr h="808977">
                <a:tc>
                  <a:txBody>
                    <a:bodyPr/>
                    <a:lstStyle/>
                    <a:p>
                      <a:pPr algn="just">
                        <a:lnSpc>
                          <a:spcPct val="115000"/>
                        </a:lnSpc>
                        <a:spcAft>
                          <a:spcPts val="0"/>
                        </a:spcAft>
                      </a:pPr>
                      <a:r>
                        <a:rPr lang="es-SV" sz="1400">
                          <a:effectLst/>
                          <a:latin typeface="Arial" pitchFamily="34" charset="0"/>
                          <a:cs typeface="Arial" pitchFamily="34" charset="0"/>
                        </a:rPr>
                        <a:t>Elaboración de notas, informes, cuadros de texto y otros.</a:t>
                      </a:r>
                    </a:p>
                    <a:p>
                      <a:pPr algn="just">
                        <a:lnSpc>
                          <a:spcPct val="115000"/>
                        </a:lnSpc>
                        <a:spcAft>
                          <a:spcPts val="0"/>
                        </a:spcAft>
                      </a:pPr>
                      <a:r>
                        <a:rPr lang="es-SV" sz="1400">
                          <a:effectLst/>
                          <a:latin typeface="Arial" pitchFamily="34" charset="0"/>
                          <a:cs typeface="Arial" pitchFamily="34" charset="0"/>
                        </a:rPr>
                        <a:t> </a:t>
                      </a:r>
                      <a:endParaRPr lang="es-SV" sz="1400">
                        <a:effectLst/>
                        <a:latin typeface="Arial" pitchFamily="34" charset="0"/>
                        <a:ea typeface="Calibri"/>
                        <a:cs typeface="Arial" pitchFamily="34" charset="0"/>
                      </a:endParaRPr>
                    </a:p>
                  </a:txBody>
                  <a:tcPr marL="57556" marR="57556" marT="0" marB="0" anchor="ctr"/>
                </a:tc>
                <a:tc>
                  <a:txBody>
                    <a:bodyPr/>
                    <a:lstStyle/>
                    <a:p>
                      <a:pPr algn="just">
                        <a:lnSpc>
                          <a:spcPct val="115000"/>
                        </a:lnSpc>
                        <a:spcAft>
                          <a:spcPts val="0"/>
                        </a:spcAft>
                      </a:pPr>
                      <a:r>
                        <a:rPr lang="es-SV" sz="1400">
                          <a:effectLst/>
                          <a:latin typeface="Arial" pitchFamily="34" charset="0"/>
                          <a:cs typeface="Arial" pitchFamily="34" charset="0"/>
                        </a:rPr>
                        <a:t>Asistencia y respuesta a peticiones de la población de las comunidades, como también correspondencia interna y externa.</a:t>
                      </a:r>
                      <a:endParaRPr lang="es-SV" sz="1400">
                        <a:effectLst/>
                        <a:latin typeface="Arial" pitchFamily="34" charset="0"/>
                        <a:ea typeface="Calibri"/>
                        <a:cs typeface="Arial" pitchFamily="34" charset="0"/>
                      </a:endParaRPr>
                    </a:p>
                  </a:txBody>
                  <a:tcPr marL="57556" marR="57556" marT="0" marB="0" anchor="ctr"/>
                </a:tc>
              </a:tr>
              <a:tr h="808977">
                <a:tc>
                  <a:txBody>
                    <a:bodyPr/>
                    <a:lstStyle/>
                    <a:p>
                      <a:pPr algn="just">
                        <a:lnSpc>
                          <a:spcPct val="115000"/>
                        </a:lnSpc>
                        <a:spcAft>
                          <a:spcPts val="0"/>
                        </a:spcAft>
                      </a:pPr>
                      <a:r>
                        <a:rPr lang="es-SV" sz="1400">
                          <a:effectLst/>
                          <a:latin typeface="Arial" pitchFamily="34" charset="0"/>
                          <a:cs typeface="Arial" pitchFamily="34" charset="0"/>
                        </a:rPr>
                        <a:t>Control y archivo de correspondencia interna y externa  de los Despachos del Gobernador y Gobernadora  Suplente.</a:t>
                      </a:r>
                      <a:endParaRPr lang="es-SV" sz="1400">
                        <a:effectLst/>
                        <a:latin typeface="Arial" pitchFamily="34" charset="0"/>
                        <a:ea typeface="Calibri"/>
                        <a:cs typeface="Arial" pitchFamily="34" charset="0"/>
                      </a:endParaRPr>
                    </a:p>
                  </a:txBody>
                  <a:tcPr marL="57556" marR="57556" marT="0" marB="0" anchor="ctr"/>
                </a:tc>
                <a:tc>
                  <a:txBody>
                    <a:bodyPr/>
                    <a:lstStyle/>
                    <a:p>
                      <a:pPr algn="just">
                        <a:lnSpc>
                          <a:spcPct val="115000"/>
                        </a:lnSpc>
                        <a:spcAft>
                          <a:spcPts val="0"/>
                        </a:spcAft>
                      </a:pPr>
                      <a:r>
                        <a:rPr lang="es-SV" sz="1400">
                          <a:effectLst/>
                          <a:latin typeface="Arial" pitchFamily="34" charset="0"/>
                          <a:cs typeface="Arial" pitchFamily="34" charset="0"/>
                        </a:rPr>
                        <a:t>Mantener el registro, control, clasificación y custodia de los documentos de una forma eficaz y actualizada.</a:t>
                      </a:r>
                      <a:endParaRPr lang="es-SV" sz="1400">
                        <a:effectLst/>
                        <a:latin typeface="Arial" pitchFamily="34" charset="0"/>
                        <a:ea typeface="Calibri"/>
                        <a:cs typeface="Arial" pitchFamily="34" charset="0"/>
                      </a:endParaRPr>
                    </a:p>
                  </a:txBody>
                  <a:tcPr marL="57556" marR="57556" marT="0" marB="0" anchor="ctr"/>
                </a:tc>
              </a:tr>
              <a:tr h="808977">
                <a:tc>
                  <a:txBody>
                    <a:bodyPr/>
                    <a:lstStyle/>
                    <a:p>
                      <a:pPr algn="just">
                        <a:lnSpc>
                          <a:spcPct val="115000"/>
                        </a:lnSpc>
                        <a:spcAft>
                          <a:spcPts val="0"/>
                        </a:spcAft>
                      </a:pPr>
                      <a:r>
                        <a:rPr lang="es-SV" sz="1400">
                          <a:effectLst/>
                          <a:latin typeface="Arial" pitchFamily="34" charset="0"/>
                          <a:cs typeface="Arial" pitchFamily="34" charset="0"/>
                        </a:rPr>
                        <a:t>Audiencias a la Población </a:t>
                      </a:r>
                      <a:endParaRPr lang="es-SV" sz="1400">
                        <a:effectLst/>
                        <a:latin typeface="Arial" pitchFamily="34" charset="0"/>
                        <a:ea typeface="Calibri"/>
                        <a:cs typeface="Arial" pitchFamily="34" charset="0"/>
                      </a:endParaRPr>
                    </a:p>
                  </a:txBody>
                  <a:tcPr marL="57556" marR="57556" marT="0" marB="0" anchor="ctr"/>
                </a:tc>
                <a:tc>
                  <a:txBody>
                    <a:bodyPr/>
                    <a:lstStyle/>
                    <a:p>
                      <a:pPr algn="just">
                        <a:lnSpc>
                          <a:spcPct val="115000"/>
                        </a:lnSpc>
                        <a:spcAft>
                          <a:spcPts val="0"/>
                        </a:spcAft>
                      </a:pPr>
                      <a:r>
                        <a:rPr lang="es-SV" sz="1400">
                          <a:effectLst/>
                          <a:latin typeface="Arial" pitchFamily="34" charset="0"/>
                          <a:cs typeface="Arial" pitchFamily="34" charset="0"/>
                        </a:rPr>
                        <a:t>211 Audiencias del Señor Gobernador</a:t>
                      </a:r>
                    </a:p>
                    <a:p>
                      <a:pPr algn="just">
                        <a:lnSpc>
                          <a:spcPct val="115000"/>
                        </a:lnSpc>
                        <a:spcAft>
                          <a:spcPts val="0"/>
                        </a:spcAft>
                      </a:pPr>
                      <a:r>
                        <a:rPr lang="es-SV" sz="1400">
                          <a:effectLst/>
                          <a:latin typeface="Arial" pitchFamily="34" charset="0"/>
                          <a:cs typeface="Arial" pitchFamily="34" charset="0"/>
                        </a:rPr>
                        <a:t>96 Audiencias de la Señora Gobernadora Suplente.</a:t>
                      </a:r>
                    </a:p>
                    <a:p>
                      <a:pPr algn="just">
                        <a:lnSpc>
                          <a:spcPct val="115000"/>
                        </a:lnSpc>
                        <a:spcAft>
                          <a:spcPts val="0"/>
                        </a:spcAft>
                      </a:pPr>
                      <a:r>
                        <a:rPr lang="es-SV" sz="1400">
                          <a:effectLst/>
                          <a:latin typeface="Arial" pitchFamily="34" charset="0"/>
                          <a:cs typeface="Arial" pitchFamily="34" charset="0"/>
                        </a:rPr>
                        <a:t>Total de 307 audiencias.</a:t>
                      </a:r>
                      <a:endParaRPr lang="es-SV" sz="1400">
                        <a:effectLst/>
                        <a:latin typeface="Arial" pitchFamily="34" charset="0"/>
                        <a:ea typeface="Calibri"/>
                        <a:cs typeface="Arial" pitchFamily="34" charset="0"/>
                      </a:endParaRPr>
                    </a:p>
                  </a:txBody>
                  <a:tcPr marL="57556" marR="57556" marT="0" marB="0" anchor="ctr"/>
                </a:tc>
              </a:tr>
              <a:tr h="647182">
                <a:tc>
                  <a:txBody>
                    <a:bodyPr/>
                    <a:lstStyle/>
                    <a:p>
                      <a:pPr algn="just">
                        <a:lnSpc>
                          <a:spcPct val="115000"/>
                        </a:lnSpc>
                        <a:spcAft>
                          <a:spcPts val="0"/>
                        </a:spcAft>
                      </a:pPr>
                      <a:r>
                        <a:rPr lang="es-SV" sz="1400" dirty="0">
                          <a:effectLst/>
                          <a:latin typeface="Arial" pitchFamily="34" charset="0"/>
                          <a:cs typeface="Arial" pitchFamily="34" charset="0"/>
                        </a:rPr>
                        <a:t>Cartelera Informativa sobre la programación de eventos y divulgación en las redes sociales de Facebook y </a:t>
                      </a:r>
                      <a:r>
                        <a:rPr lang="es-SV" sz="1400" dirty="0" err="1">
                          <a:effectLst/>
                          <a:latin typeface="Arial" pitchFamily="34" charset="0"/>
                          <a:cs typeface="Arial" pitchFamily="34" charset="0"/>
                        </a:rPr>
                        <a:t>Twitter</a:t>
                      </a:r>
                      <a:endParaRPr lang="es-SV" sz="1400" dirty="0">
                        <a:effectLst/>
                        <a:latin typeface="Arial" pitchFamily="34" charset="0"/>
                        <a:ea typeface="Calibri"/>
                        <a:cs typeface="Arial" pitchFamily="34" charset="0"/>
                      </a:endParaRPr>
                    </a:p>
                  </a:txBody>
                  <a:tcPr marL="57556" marR="57556" marT="0" marB="0" anchor="ctr"/>
                </a:tc>
                <a:tc>
                  <a:txBody>
                    <a:bodyPr/>
                    <a:lstStyle/>
                    <a:p>
                      <a:pPr algn="just">
                        <a:lnSpc>
                          <a:spcPct val="115000"/>
                        </a:lnSpc>
                        <a:spcAft>
                          <a:spcPts val="0"/>
                        </a:spcAft>
                      </a:pPr>
                      <a:r>
                        <a:rPr lang="es-SV" sz="1400">
                          <a:effectLst/>
                          <a:latin typeface="Arial" pitchFamily="34" charset="0"/>
                          <a:cs typeface="Arial" pitchFamily="34" charset="0"/>
                        </a:rPr>
                        <a:t>156 divulgaciones mensuales </a:t>
                      </a:r>
                      <a:endParaRPr lang="es-SV" sz="1400">
                        <a:effectLst/>
                        <a:latin typeface="Arial" pitchFamily="34" charset="0"/>
                        <a:ea typeface="Calibri"/>
                        <a:cs typeface="Arial" pitchFamily="34" charset="0"/>
                      </a:endParaRPr>
                    </a:p>
                  </a:txBody>
                  <a:tcPr marL="57556" marR="57556" marT="0" marB="0" anchor="ctr"/>
                </a:tc>
              </a:tr>
              <a:tr h="161795">
                <a:tc>
                  <a:txBody>
                    <a:bodyPr/>
                    <a:lstStyle/>
                    <a:p>
                      <a:pPr algn="just">
                        <a:lnSpc>
                          <a:spcPct val="115000"/>
                        </a:lnSpc>
                        <a:spcAft>
                          <a:spcPts val="0"/>
                        </a:spcAft>
                      </a:pPr>
                      <a:r>
                        <a:rPr lang="es-SV" sz="1400">
                          <a:effectLst/>
                          <a:latin typeface="Arial" pitchFamily="34" charset="0"/>
                          <a:cs typeface="Arial" pitchFamily="34" charset="0"/>
                        </a:rPr>
                        <a:t>Correspondencia recibida </a:t>
                      </a:r>
                      <a:endParaRPr lang="es-SV" sz="1400">
                        <a:effectLst/>
                        <a:latin typeface="Arial" pitchFamily="34" charset="0"/>
                        <a:ea typeface="Calibri"/>
                        <a:cs typeface="Arial" pitchFamily="34" charset="0"/>
                      </a:endParaRPr>
                    </a:p>
                  </a:txBody>
                  <a:tcPr marL="57556" marR="57556" marT="0" marB="0" anchor="ctr"/>
                </a:tc>
                <a:tc>
                  <a:txBody>
                    <a:bodyPr/>
                    <a:lstStyle/>
                    <a:p>
                      <a:pPr algn="just">
                        <a:lnSpc>
                          <a:spcPct val="115000"/>
                        </a:lnSpc>
                        <a:spcAft>
                          <a:spcPts val="0"/>
                        </a:spcAft>
                      </a:pPr>
                      <a:r>
                        <a:rPr lang="es-SV" sz="1400" dirty="0">
                          <a:effectLst/>
                          <a:latin typeface="Arial" pitchFamily="34" charset="0"/>
                          <a:cs typeface="Arial" pitchFamily="34" charset="0"/>
                        </a:rPr>
                        <a:t>369 </a:t>
                      </a:r>
                      <a:r>
                        <a:rPr lang="es-SV" sz="1400" dirty="0" smtClean="0">
                          <a:effectLst/>
                          <a:latin typeface="Arial" pitchFamily="34" charset="0"/>
                          <a:cs typeface="Arial" pitchFamily="34" charset="0"/>
                        </a:rPr>
                        <a:t>correspondencia recibida</a:t>
                      </a:r>
                      <a:endParaRPr lang="es-SV" sz="1400" dirty="0">
                        <a:effectLst/>
                        <a:latin typeface="Arial" pitchFamily="34" charset="0"/>
                        <a:ea typeface="Calibri"/>
                        <a:cs typeface="Arial" pitchFamily="34" charset="0"/>
                      </a:endParaRPr>
                    </a:p>
                  </a:txBody>
                  <a:tcPr marL="57556" marR="57556" marT="0" marB="0" anchor="ctr"/>
                </a:tc>
              </a:tr>
              <a:tr h="647182">
                <a:tc>
                  <a:txBody>
                    <a:bodyPr/>
                    <a:lstStyle/>
                    <a:p>
                      <a:pPr algn="just">
                        <a:lnSpc>
                          <a:spcPct val="115000"/>
                        </a:lnSpc>
                        <a:spcAft>
                          <a:spcPts val="0"/>
                        </a:spcAft>
                      </a:pPr>
                      <a:r>
                        <a:rPr lang="es-SV" sz="1400">
                          <a:effectLst/>
                          <a:latin typeface="Arial" pitchFamily="34" charset="0"/>
                          <a:cs typeface="Arial" pitchFamily="34" charset="0"/>
                        </a:rPr>
                        <a:t>Divulgación de Promocionales </a:t>
                      </a:r>
                      <a:endParaRPr lang="es-SV" sz="1400">
                        <a:effectLst/>
                        <a:latin typeface="Arial" pitchFamily="34" charset="0"/>
                        <a:ea typeface="Calibri"/>
                        <a:cs typeface="Arial" pitchFamily="34" charset="0"/>
                      </a:endParaRPr>
                    </a:p>
                  </a:txBody>
                  <a:tcPr marL="57556" marR="57556" marT="0" marB="0" anchor="ctr"/>
                </a:tc>
                <a:tc>
                  <a:txBody>
                    <a:bodyPr/>
                    <a:lstStyle/>
                    <a:p>
                      <a:pPr algn="just">
                        <a:lnSpc>
                          <a:spcPct val="115000"/>
                        </a:lnSpc>
                        <a:spcAft>
                          <a:spcPts val="0"/>
                        </a:spcAft>
                      </a:pPr>
                      <a:r>
                        <a:rPr lang="es-SV" sz="1400" dirty="0">
                          <a:effectLst/>
                          <a:latin typeface="Arial" pitchFamily="34" charset="0"/>
                          <a:cs typeface="Arial" pitchFamily="34" charset="0"/>
                        </a:rPr>
                        <a:t>2,000 calendarios de Bolsillo</a:t>
                      </a:r>
                    </a:p>
                    <a:p>
                      <a:pPr algn="just">
                        <a:lnSpc>
                          <a:spcPct val="115000"/>
                        </a:lnSpc>
                        <a:spcAft>
                          <a:spcPts val="0"/>
                        </a:spcAft>
                      </a:pPr>
                      <a:r>
                        <a:rPr lang="es-SV" sz="1400" dirty="0">
                          <a:effectLst/>
                          <a:latin typeface="Arial" pitchFamily="34" charset="0"/>
                          <a:cs typeface="Arial" pitchFamily="34" charset="0"/>
                        </a:rPr>
                        <a:t>2,000 trípticos de Protección Civil </a:t>
                      </a:r>
                    </a:p>
                    <a:p>
                      <a:pPr algn="just">
                        <a:lnSpc>
                          <a:spcPct val="115000"/>
                        </a:lnSpc>
                        <a:spcAft>
                          <a:spcPts val="0"/>
                        </a:spcAft>
                      </a:pPr>
                      <a:r>
                        <a:rPr lang="es-SV" sz="1400" dirty="0">
                          <a:effectLst/>
                          <a:latin typeface="Arial" pitchFamily="34" charset="0"/>
                          <a:cs typeface="Arial" pitchFamily="34" charset="0"/>
                        </a:rPr>
                        <a:t>2,000 del Gabinete </a:t>
                      </a:r>
                      <a:endParaRPr lang="es-SV" sz="1400" dirty="0">
                        <a:effectLst/>
                        <a:latin typeface="Arial" pitchFamily="34" charset="0"/>
                        <a:ea typeface="Calibri"/>
                        <a:cs typeface="Arial" pitchFamily="34" charset="0"/>
                      </a:endParaRPr>
                    </a:p>
                  </a:txBody>
                  <a:tcPr marL="57556" marR="57556" marT="0" marB="0" anchor="ctr"/>
                </a:tc>
              </a:tr>
            </a:tbl>
          </a:graphicData>
        </a:graphic>
      </p:graphicFrame>
      <p:pic>
        <p:nvPicPr>
          <p:cNvPr id="6" name="5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339943"/>
            <a:ext cx="8781973" cy="504056"/>
          </a:xfrm>
          <a:prstGeom prst="rect">
            <a:avLst/>
          </a:prstGeom>
          <a:noFill/>
          <a:ln>
            <a:noFill/>
          </a:ln>
        </p:spPr>
      </p:pic>
    </p:spTree>
    <p:extLst>
      <p:ext uri="{BB962C8B-B14F-4D97-AF65-F5344CB8AC3E}">
        <p14:creationId xmlns:p14="http://schemas.microsoft.com/office/powerpoint/2010/main" val="22994574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6 Cuadro de texto"/>
          <p:cNvSpPr txBox="1"/>
          <p:nvPr/>
        </p:nvSpPr>
        <p:spPr>
          <a:xfrm>
            <a:off x="1331640" y="623278"/>
            <a:ext cx="6743700" cy="46545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dirty="0">
                <a:ln w="17780" cap="flat" cmpd="sng" algn="ctr">
                  <a:solidFill>
                    <a:sysClr val="windowText" lastClr="000000"/>
                  </a:solidFill>
                  <a:prstDash val="solid"/>
                  <a:miter lim="0"/>
                </a:ln>
                <a:solidFill>
                  <a:sysClr val="windowText" lastClr="000000"/>
                </a:solidFill>
                <a:latin typeface="Arial" pitchFamily="34" charset="0"/>
                <a:ea typeface="Calibri"/>
                <a:cs typeface="Arial" pitchFamily="34" charset="0"/>
              </a:rPr>
              <a:t> </a:t>
            </a:r>
            <a:r>
              <a:rPr lang="es-SV" dirty="0">
                <a:ln w="3175" cap="flat" cmpd="sng" algn="ctr">
                  <a:solidFill>
                    <a:sysClr val="windowText" lastClr="000000"/>
                  </a:solidFill>
                  <a:prstDash val="solid"/>
                  <a:miter lim="0"/>
                </a:ln>
                <a:solidFill>
                  <a:sysClr val="windowText" lastClr="000000"/>
                </a:solidFill>
                <a:latin typeface="Arial" pitchFamily="34" charset="0"/>
                <a:ea typeface="Calibri"/>
                <a:cs typeface="Arial" pitchFamily="34" charset="0"/>
              </a:rPr>
              <a:t>Plan de Trabajo de la Gobernación.</a:t>
            </a:r>
          </a:p>
        </p:txBody>
      </p:sp>
      <p:sp>
        <p:nvSpPr>
          <p:cNvPr id="5" name="4 Rectángulo"/>
          <p:cNvSpPr/>
          <p:nvPr/>
        </p:nvSpPr>
        <p:spPr>
          <a:xfrm>
            <a:off x="323528" y="1196752"/>
            <a:ext cx="5184576" cy="2031325"/>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El Plan de Trabajo de la Gobernación Departamental de San Salvador, se elabora a través de los informes mensuales elaborados por cada uno de los empleados en el área administrativa y operativa, contribuyendo así al seguimiento de las metas planificadas y proyectadas en el Plan Quinquenal de Desarrollo 2014 – 2019</a:t>
            </a:r>
          </a:p>
        </p:txBody>
      </p:sp>
      <p:graphicFrame>
        <p:nvGraphicFramePr>
          <p:cNvPr id="6" name="5 Tabla"/>
          <p:cNvGraphicFramePr>
            <a:graphicFrameLocks noGrp="1"/>
          </p:cNvGraphicFramePr>
          <p:nvPr>
            <p:extLst>
              <p:ext uri="{D42A27DB-BD31-4B8C-83A1-F6EECF244321}">
                <p14:modId xmlns:p14="http://schemas.microsoft.com/office/powerpoint/2010/main" val="3663226536"/>
              </p:ext>
            </p:extLst>
          </p:nvPr>
        </p:nvGraphicFramePr>
        <p:xfrm>
          <a:off x="5652120" y="1215689"/>
          <a:ext cx="3168352" cy="1728192"/>
        </p:xfrm>
        <a:graphic>
          <a:graphicData uri="http://schemas.openxmlformats.org/drawingml/2006/table">
            <a:tbl>
              <a:tblPr firstRow="1" firstCol="1" bandRow="1">
                <a:tableStyleId>{5940675A-B579-460E-94D1-54222C63F5DA}</a:tableStyleId>
              </a:tblPr>
              <a:tblGrid>
                <a:gridCol w="1944216"/>
                <a:gridCol w="1224136"/>
              </a:tblGrid>
              <a:tr h="1035334">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692858">
                <a:tc>
                  <a:txBody>
                    <a:bodyPr/>
                    <a:lstStyle/>
                    <a:p>
                      <a:pPr algn="ctr">
                        <a:lnSpc>
                          <a:spcPct val="115000"/>
                        </a:lnSpc>
                        <a:spcAft>
                          <a:spcPts val="0"/>
                        </a:spcAft>
                      </a:pPr>
                      <a:r>
                        <a:rPr lang="es-SV" sz="1400" dirty="0">
                          <a:effectLst/>
                          <a:latin typeface="Arial" pitchFamily="34" charset="0"/>
                          <a:cs typeface="Arial" pitchFamily="34" charset="0"/>
                        </a:rPr>
                        <a:t>Plan de Trabajo mensual.</a:t>
                      </a:r>
                      <a:endParaRPr lang="es-SV" sz="1400" dirty="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12 Reportes </a:t>
                      </a:r>
                      <a:endParaRPr lang="es-SV" sz="1400" dirty="0">
                        <a:effectLst/>
                        <a:latin typeface="Arial" pitchFamily="34" charset="0"/>
                        <a:ea typeface="Calibri"/>
                        <a:cs typeface="Arial" pitchFamily="34" charset="0"/>
                      </a:endParaRPr>
                    </a:p>
                  </a:txBody>
                  <a:tcPr marL="68580" marR="68580" marT="0" marB="0" anchor="ctr"/>
                </a:tc>
              </a:tr>
            </a:tbl>
          </a:graphicData>
        </a:graphic>
      </p:graphicFrame>
      <p:sp>
        <p:nvSpPr>
          <p:cNvPr id="7" name="14 Cuadro de texto"/>
          <p:cNvSpPr txBox="1"/>
          <p:nvPr/>
        </p:nvSpPr>
        <p:spPr>
          <a:xfrm>
            <a:off x="1475656" y="3228076"/>
            <a:ext cx="6743700" cy="49085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Control y Liquidación de Caja Chica  </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graphicFrame>
        <p:nvGraphicFramePr>
          <p:cNvPr id="9" name="8 Tabla"/>
          <p:cNvGraphicFramePr>
            <a:graphicFrameLocks noGrp="1"/>
          </p:cNvGraphicFramePr>
          <p:nvPr>
            <p:extLst>
              <p:ext uri="{D42A27DB-BD31-4B8C-83A1-F6EECF244321}">
                <p14:modId xmlns:p14="http://schemas.microsoft.com/office/powerpoint/2010/main" val="4066041424"/>
              </p:ext>
            </p:extLst>
          </p:nvPr>
        </p:nvGraphicFramePr>
        <p:xfrm>
          <a:off x="385308" y="3717032"/>
          <a:ext cx="8154538" cy="2961894"/>
        </p:xfrm>
        <a:graphic>
          <a:graphicData uri="http://schemas.openxmlformats.org/drawingml/2006/table">
            <a:tbl>
              <a:tblPr firstRow="1" firstCol="1" bandRow="1">
                <a:tableStyleId>{5940675A-B579-460E-94D1-54222C63F5DA}</a:tableStyleId>
              </a:tblPr>
              <a:tblGrid>
                <a:gridCol w="2818540"/>
                <a:gridCol w="1368152"/>
                <a:gridCol w="2376264"/>
                <a:gridCol w="1591582"/>
              </a:tblGrid>
              <a:tr h="0">
                <a:tc>
                  <a:txBody>
                    <a:bodyPr/>
                    <a:lstStyle/>
                    <a:p>
                      <a:pPr algn="ctr">
                        <a:lnSpc>
                          <a:spcPct val="115000"/>
                        </a:lnSpc>
                        <a:spcAft>
                          <a:spcPts val="0"/>
                        </a:spcAft>
                      </a:pPr>
                      <a:r>
                        <a:rPr lang="es-SV" sz="1300" dirty="0">
                          <a:effectLst/>
                          <a:latin typeface="Arial" pitchFamily="34" charset="0"/>
                          <a:cs typeface="Arial" pitchFamily="34" charset="0"/>
                        </a:rPr>
                        <a:t>Nombre de estrategias,</a:t>
                      </a:r>
                    </a:p>
                    <a:p>
                      <a:pPr algn="ctr">
                        <a:lnSpc>
                          <a:spcPct val="115000"/>
                        </a:lnSpc>
                        <a:spcAft>
                          <a:spcPts val="0"/>
                        </a:spcAft>
                      </a:pPr>
                      <a:r>
                        <a:rPr lang="es-SV" sz="1300" dirty="0">
                          <a:effectLst/>
                          <a:latin typeface="Arial" pitchFamily="34" charset="0"/>
                          <a:cs typeface="Arial" pitchFamily="34" charset="0"/>
                        </a:rPr>
                        <a:t>iniciativas, programas y proyectos</a:t>
                      </a:r>
                      <a:endParaRPr lang="es-SV" sz="1300" dirty="0">
                        <a:effectLst/>
                        <a:latin typeface="Arial" pitchFamily="34" charset="0"/>
                        <a:ea typeface="Calibri"/>
                        <a:cs typeface="Arial" pitchFamily="34" charset="0"/>
                      </a:endParaRPr>
                    </a:p>
                  </a:txBody>
                  <a:tcPr marL="68580" marR="68580" marT="0" marB="0" anchor="ctr">
                    <a:lnR w="12700" cap="flat" cmpd="sng" algn="ctr">
                      <a:solidFill>
                        <a:schemeClr val="tx1"/>
                      </a:solidFill>
                      <a:prstDash val="solid"/>
                      <a:round/>
                      <a:headEnd type="none" w="med" len="med"/>
                      <a:tailEnd type="none" w="med" len="med"/>
                    </a:lnR>
                    <a:solidFill>
                      <a:srgbClr val="9FBFED"/>
                    </a:solidFill>
                  </a:tcPr>
                </a:tc>
                <a:tc>
                  <a:txBody>
                    <a:bodyPr/>
                    <a:lstStyle/>
                    <a:p>
                      <a:pPr algn="ctr">
                        <a:lnSpc>
                          <a:spcPct val="115000"/>
                        </a:lnSpc>
                        <a:spcAft>
                          <a:spcPts val="0"/>
                        </a:spcAft>
                      </a:pPr>
                      <a:r>
                        <a:rPr lang="es-SV" sz="1300" dirty="0" smtClean="0">
                          <a:effectLst/>
                          <a:latin typeface="Arial" pitchFamily="34" charset="0"/>
                          <a:ea typeface="Calibri"/>
                          <a:cs typeface="Arial" pitchFamily="34" charset="0"/>
                        </a:rPr>
                        <a:t>Recurso</a:t>
                      </a:r>
                      <a:r>
                        <a:rPr lang="es-SV" sz="1300" baseline="0" dirty="0" smtClean="0">
                          <a:effectLst/>
                          <a:latin typeface="Arial" pitchFamily="34" charset="0"/>
                          <a:ea typeface="Calibri"/>
                          <a:cs typeface="Arial" pitchFamily="34" charset="0"/>
                        </a:rPr>
                        <a:t> asignado mensual</a:t>
                      </a:r>
                      <a:endParaRPr lang="es-SV" sz="1300" dirty="0">
                        <a:effectLst/>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solidFill>
                      <a:srgbClr val="9FBFED"/>
                    </a:solidFill>
                  </a:tcPr>
                </a:tc>
                <a:tc>
                  <a:txBody>
                    <a:bodyPr/>
                    <a:lstStyle/>
                    <a:p>
                      <a:pPr algn="ctr">
                        <a:lnSpc>
                          <a:spcPct val="115000"/>
                        </a:lnSpc>
                        <a:spcAft>
                          <a:spcPts val="0"/>
                        </a:spcAft>
                      </a:pPr>
                      <a:r>
                        <a:rPr lang="es-SV" sz="1300" dirty="0">
                          <a:effectLst/>
                          <a:latin typeface="Arial" pitchFamily="34" charset="0"/>
                          <a:cs typeface="Arial" pitchFamily="34" charset="0"/>
                        </a:rPr>
                        <a:t>Resultados y</a:t>
                      </a:r>
                    </a:p>
                    <a:p>
                      <a:pPr algn="ctr">
                        <a:lnSpc>
                          <a:spcPct val="115000"/>
                        </a:lnSpc>
                        <a:spcAft>
                          <a:spcPts val="0"/>
                        </a:spcAft>
                      </a:pPr>
                      <a:r>
                        <a:rPr lang="es-SV" sz="1300" dirty="0" smtClean="0">
                          <a:effectLst/>
                          <a:latin typeface="Arial" pitchFamily="34" charset="0"/>
                          <a:cs typeface="Arial" pitchFamily="34" charset="0"/>
                        </a:rPr>
                        <a:t>avances</a:t>
                      </a:r>
                      <a:endParaRPr lang="es-SV" sz="1300" dirty="0">
                        <a:effectLst/>
                        <a:latin typeface="Arial" pitchFamily="34" charset="0"/>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300" dirty="0">
                          <a:effectLst/>
                          <a:latin typeface="Arial" pitchFamily="34" charset="0"/>
                          <a:cs typeface="Arial" pitchFamily="34" charset="0"/>
                        </a:rPr>
                        <a:t>Recursos</a:t>
                      </a:r>
                    </a:p>
                    <a:p>
                      <a:pPr algn="ctr">
                        <a:lnSpc>
                          <a:spcPct val="115000"/>
                        </a:lnSpc>
                        <a:spcAft>
                          <a:spcPts val="0"/>
                        </a:spcAft>
                      </a:pPr>
                      <a:r>
                        <a:rPr lang="es-SV" sz="1300" dirty="0" smtClean="0">
                          <a:effectLst/>
                          <a:latin typeface="Arial" pitchFamily="34" charset="0"/>
                          <a:cs typeface="Arial" pitchFamily="34" charset="0"/>
                        </a:rPr>
                        <a:t>Invertido (dólares</a:t>
                      </a:r>
                      <a:r>
                        <a:rPr lang="es-SV" sz="1300" dirty="0">
                          <a:effectLst/>
                          <a:latin typeface="Arial" pitchFamily="34" charset="0"/>
                          <a:cs typeface="Arial" pitchFamily="34" charset="0"/>
                        </a:rPr>
                        <a:t>)</a:t>
                      </a:r>
                      <a:endParaRPr lang="es-SV" sz="1300" dirty="0">
                        <a:effectLst/>
                        <a:latin typeface="Arial" pitchFamily="34" charset="0"/>
                        <a:ea typeface="Calibri"/>
                        <a:cs typeface="Arial" pitchFamily="34" charset="0"/>
                      </a:endParaRPr>
                    </a:p>
                  </a:txBody>
                  <a:tcPr marL="68580" marR="68580" marT="0" marB="0" anchor="ctr">
                    <a:solidFill>
                      <a:srgbClr val="9FBFED"/>
                    </a:solidFill>
                  </a:tcPr>
                </a:tc>
              </a:tr>
              <a:tr h="0">
                <a:tc>
                  <a:txBody>
                    <a:bodyPr/>
                    <a:lstStyle/>
                    <a:p>
                      <a:pPr algn="just">
                        <a:lnSpc>
                          <a:spcPct val="115000"/>
                        </a:lnSpc>
                        <a:spcAft>
                          <a:spcPts val="0"/>
                        </a:spcAft>
                      </a:pPr>
                      <a:r>
                        <a:rPr lang="es-SV" sz="1300" dirty="0">
                          <a:effectLst/>
                          <a:latin typeface="Arial" pitchFamily="34" charset="0"/>
                          <a:cs typeface="Arial" pitchFamily="34" charset="0"/>
                        </a:rPr>
                        <a:t>Liquidaciones por compras realizadas por medio del Fondo Circulante del Monto Fijo de Desarrollo Territorial.</a:t>
                      </a:r>
                      <a:endParaRPr lang="es-SV" sz="1300" dirty="0">
                        <a:effectLst/>
                        <a:latin typeface="Arial" pitchFamily="34" charset="0"/>
                        <a:ea typeface="Calibri"/>
                        <a:cs typeface="Arial"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s-SV" sz="1300" dirty="0" smtClean="0">
                          <a:effectLst/>
                          <a:latin typeface="Arial" pitchFamily="34" charset="0"/>
                          <a:ea typeface="Calibri"/>
                          <a:cs typeface="Arial" pitchFamily="34" charset="0"/>
                        </a:rPr>
                        <a:t>$500</a:t>
                      </a:r>
                      <a:endParaRPr lang="es-SV" sz="1300" dirty="0">
                        <a:effectLst/>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just">
                        <a:lnSpc>
                          <a:spcPct val="115000"/>
                        </a:lnSpc>
                        <a:spcAft>
                          <a:spcPts val="0"/>
                        </a:spcAft>
                      </a:pPr>
                      <a:r>
                        <a:rPr lang="es-SV" sz="1300" dirty="0">
                          <a:effectLst/>
                          <a:latin typeface="Arial" pitchFamily="34" charset="0"/>
                          <a:cs typeface="Arial" pitchFamily="34" charset="0"/>
                        </a:rPr>
                        <a:t>Junio 2015: $127.35</a:t>
                      </a:r>
                    </a:p>
                    <a:p>
                      <a:pPr algn="just">
                        <a:lnSpc>
                          <a:spcPct val="115000"/>
                        </a:lnSpc>
                        <a:spcAft>
                          <a:spcPts val="0"/>
                        </a:spcAft>
                      </a:pPr>
                      <a:r>
                        <a:rPr lang="es-SV" sz="1300" dirty="0">
                          <a:effectLst/>
                          <a:latin typeface="Arial" pitchFamily="34" charset="0"/>
                          <a:cs typeface="Arial" pitchFamily="34" charset="0"/>
                        </a:rPr>
                        <a:t>Julio 2015: $46.90</a:t>
                      </a:r>
                    </a:p>
                    <a:p>
                      <a:pPr algn="just">
                        <a:lnSpc>
                          <a:spcPct val="115000"/>
                        </a:lnSpc>
                        <a:spcAft>
                          <a:spcPts val="0"/>
                        </a:spcAft>
                      </a:pPr>
                      <a:r>
                        <a:rPr lang="es-SV" sz="1300" dirty="0">
                          <a:effectLst/>
                          <a:latin typeface="Arial" pitchFamily="34" charset="0"/>
                          <a:cs typeface="Arial" pitchFamily="34" charset="0"/>
                        </a:rPr>
                        <a:t>Agosto 2015: $31.50</a:t>
                      </a:r>
                    </a:p>
                    <a:p>
                      <a:pPr algn="just">
                        <a:lnSpc>
                          <a:spcPct val="115000"/>
                        </a:lnSpc>
                        <a:spcAft>
                          <a:spcPts val="0"/>
                        </a:spcAft>
                      </a:pPr>
                      <a:r>
                        <a:rPr lang="es-SV" sz="1300" dirty="0">
                          <a:effectLst/>
                          <a:latin typeface="Arial" pitchFamily="34" charset="0"/>
                          <a:cs typeface="Arial" pitchFamily="34" charset="0"/>
                        </a:rPr>
                        <a:t>Septiembre 2015: $30.39</a:t>
                      </a:r>
                    </a:p>
                    <a:p>
                      <a:pPr algn="just">
                        <a:lnSpc>
                          <a:spcPct val="115000"/>
                        </a:lnSpc>
                        <a:spcAft>
                          <a:spcPts val="0"/>
                        </a:spcAft>
                      </a:pPr>
                      <a:r>
                        <a:rPr lang="es-SV" sz="1300" dirty="0">
                          <a:effectLst/>
                          <a:latin typeface="Arial" pitchFamily="34" charset="0"/>
                          <a:cs typeface="Arial" pitchFamily="34" charset="0"/>
                        </a:rPr>
                        <a:t>Octubre 2015: $71.69</a:t>
                      </a:r>
                    </a:p>
                    <a:p>
                      <a:pPr algn="just">
                        <a:lnSpc>
                          <a:spcPct val="115000"/>
                        </a:lnSpc>
                        <a:spcAft>
                          <a:spcPts val="0"/>
                        </a:spcAft>
                      </a:pPr>
                      <a:r>
                        <a:rPr lang="es-SV" sz="1300" dirty="0">
                          <a:effectLst/>
                          <a:latin typeface="Arial" pitchFamily="34" charset="0"/>
                          <a:cs typeface="Arial" pitchFamily="34" charset="0"/>
                        </a:rPr>
                        <a:t>Noviembre 2015: $136.83</a:t>
                      </a:r>
                    </a:p>
                    <a:p>
                      <a:pPr algn="just">
                        <a:lnSpc>
                          <a:spcPct val="115000"/>
                        </a:lnSpc>
                        <a:spcAft>
                          <a:spcPts val="0"/>
                        </a:spcAft>
                      </a:pPr>
                      <a:r>
                        <a:rPr lang="es-SV" sz="1300" dirty="0">
                          <a:effectLst/>
                          <a:latin typeface="Arial" pitchFamily="34" charset="0"/>
                          <a:cs typeface="Arial" pitchFamily="34" charset="0"/>
                        </a:rPr>
                        <a:t>Diciembre 2015: $274</a:t>
                      </a:r>
                    </a:p>
                    <a:p>
                      <a:pPr algn="just">
                        <a:lnSpc>
                          <a:spcPct val="115000"/>
                        </a:lnSpc>
                        <a:spcAft>
                          <a:spcPts val="0"/>
                        </a:spcAft>
                      </a:pPr>
                      <a:r>
                        <a:rPr lang="es-SV" sz="1300" dirty="0">
                          <a:effectLst/>
                          <a:latin typeface="Arial" pitchFamily="34" charset="0"/>
                          <a:cs typeface="Arial" pitchFamily="34" charset="0"/>
                        </a:rPr>
                        <a:t>Enero/ Febrero 2016: $219.71</a:t>
                      </a:r>
                    </a:p>
                    <a:p>
                      <a:pPr algn="just">
                        <a:lnSpc>
                          <a:spcPct val="115000"/>
                        </a:lnSpc>
                        <a:spcAft>
                          <a:spcPts val="0"/>
                        </a:spcAft>
                      </a:pPr>
                      <a:r>
                        <a:rPr lang="es-SV" sz="1300" dirty="0">
                          <a:effectLst/>
                          <a:latin typeface="Arial" pitchFamily="34" charset="0"/>
                          <a:cs typeface="Arial" pitchFamily="34" charset="0"/>
                        </a:rPr>
                        <a:t>Febrero/Marzo 2016: $146.44</a:t>
                      </a:r>
                    </a:p>
                    <a:p>
                      <a:pPr algn="just">
                        <a:lnSpc>
                          <a:spcPct val="115000"/>
                        </a:lnSpc>
                        <a:spcAft>
                          <a:spcPts val="0"/>
                        </a:spcAft>
                      </a:pPr>
                      <a:r>
                        <a:rPr lang="es-SV" sz="1300" dirty="0">
                          <a:effectLst/>
                          <a:latin typeface="Arial" pitchFamily="34" charset="0"/>
                          <a:cs typeface="Arial" pitchFamily="34" charset="0"/>
                        </a:rPr>
                        <a:t>Abril/Mayo 2016: $155.54</a:t>
                      </a:r>
                      <a:endParaRPr lang="es-SV" sz="1300" dirty="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300" b="1" dirty="0">
                          <a:effectLst/>
                          <a:latin typeface="Arial" pitchFamily="34" charset="0"/>
                          <a:cs typeface="Arial" pitchFamily="34" charset="0"/>
                        </a:rPr>
                        <a:t>$1,241.07</a:t>
                      </a:r>
                      <a:endParaRPr lang="es-SV" sz="1300" b="1" dirty="0">
                        <a:effectLst/>
                        <a:latin typeface="Arial" pitchFamily="34" charset="0"/>
                        <a:ea typeface="Calibri"/>
                        <a:cs typeface="Arial" pitchFamily="34" charset="0"/>
                      </a:endParaRPr>
                    </a:p>
                  </a:txBody>
                  <a:tcPr marL="68580" marR="68580" marT="0" marB="0" anchor="ctr"/>
                </a:tc>
              </a:tr>
            </a:tbl>
          </a:graphicData>
        </a:graphic>
      </p:graphicFrame>
    </p:spTree>
    <p:extLst>
      <p:ext uri="{BB962C8B-B14F-4D97-AF65-F5344CB8AC3E}">
        <p14:creationId xmlns:p14="http://schemas.microsoft.com/office/powerpoint/2010/main" val="13888498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4 Cuadro de texto"/>
          <p:cNvSpPr txBox="1"/>
          <p:nvPr/>
        </p:nvSpPr>
        <p:spPr>
          <a:xfrm>
            <a:off x="971600" y="2417231"/>
            <a:ext cx="7679804" cy="49085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sz="7200" dirty="0" smtClean="0">
                <a:ln w="3175" cap="flat" cmpd="sng" algn="ctr">
                  <a:solidFill>
                    <a:sysClr val="windowText" lastClr="000000"/>
                  </a:solidFill>
                  <a:prstDash val="solid"/>
                  <a:miter lim="0"/>
                </a:ln>
                <a:solidFill>
                  <a:sysClr val="windowText" lastClr="000000"/>
                </a:solidFill>
                <a:latin typeface="Arial"/>
                <a:ea typeface="Calibri"/>
                <a:cs typeface="Times New Roman"/>
              </a:rPr>
              <a:t>Muchas gracias…</a:t>
            </a:r>
            <a:endParaRPr lang="es-SV" sz="54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Tree>
    <p:extLst>
      <p:ext uri="{BB962C8B-B14F-4D97-AF65-F5344CB8AC3E}">
        <p14:creationId xmlns:p14="http://schemas.microsoft.com/office/powerpoint/2010/main" val="463877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5"/>
          <p:cNvSpPr txBox="1"/>
          <p:nvPr/>
        </p:nvSpPr>
        <p:spPr>
          <a:xfrm>
            <a:off x="307657" y="1041056"/>
            <a:ext cx="8528685" cy="49911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Programa “Gobernando con la Gente y Festival del Buen </a:t>
            </a:r>
            <a:r>
              <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rPr>
              <a:t>Vivir“.</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5" name="4 Rectángulo"/>
          <p:cNvSpPr/>
          <p:nvPr/>
        </p:nvSpPr>
        <p:spPr>
          <a:xfrm>
            <a:off x="324068" y="1767870"/>
            <a:ext cx="8524881" cy="1708160"/>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La presencia de la Gobernación Departamental de San Salvador en los Programas Gobernando con Gente y El Festival del Buen Vivir, se enfoca en el acercamiento de nuestro servicios a la población, impulsando así el objetivo del mismo buscando consolidar al Estado en las comunidades, es una mañana de convivencia familiar, garantizando así que los servicios que da el Estado, sean los mejores servicios con un acceso directo a la </a:t>
            </a:r>
            <a:r>
              <a:rPr lang="es-SV" sz="1400" dirty="0" smtClean="0">
                <a:latin typeface="Arial" pitchFamily="34" charset="0"/>
                <a:cs typeface="Arial" pitchFamily="34" charset="0"/>
              </a:rPr>
              <a:t>población.</a:t>
            </a:r>
            <a:endParaRPr lang="es-SV" sz="1400" dirty="0">
              <a:latin typeface="Arial" pitchFamily="34" charset="0"/>
              <a:cs typeface="Arial"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3052331762"/>
              </p:ext>
            </p:extLst>
          </p:nvPr>
        </p:nvGraphicFramePr>
        <p:xfrm>
          <a:off x="307657" y="3645024"/>
          <a:ext cx="8528685" cy="1472184"/>
        </p:xfrm>
        <a:graphic>
          <a:graphicData uri="http://schemas.openxmlformats.org/drawingml/2006/table">
            <a:tbl>
              <a:tblPr firstRow="1" firstCol="1" bandRow="1">
                <a:tableStyleId>{5940675A-B579-460E-94D1-54222C63F5DA}</a:tableStyleId>
              </a:tblPr>
              <a:tblGrid>
                <a:gridCol w="3832296"/>
                <a:gridCol w="2216120"/>
                <a:gridCol w="2480269"/>
              </a:tblGrid>
              <a:tr h="0">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0">
                <a:tc>
                  <a:txBody>
                    <a:bodyPr/>
                    <a:lstStyle/>
                    <a:p>
                      <a:pPr algn="ctr">
                        <a:lnSpc>
                          <a:spcPct val="115000"/>
                        </a:lnSpc>
                        <a:spcAft>
                          <a:spcPts val="0"/>
                        </a:spcAft>
                      </a:pPr>
                      <a:r>
                        <a:rPr lang="es-SV" sz="1400">
                          <a:effectLst/>
                          <a:latin typeface="Arial" pitchFamily="34" charset="0"/>
                          <a:cs typeface="Arial" pitchFamily="34" charset="0"/>
                        </a:rPr>
                        <a:t>Stand de la Gobernación Departamental en el Programa Presidencial “Gobernando con la Gente” y “Festival de Buen Vivir”</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smtClean="0">
                          <a:effectLst/>
                          <a:latin typeface="Arial" pitchFamily="34" charset="0"/>
                          <a:cs typeface="Arial" pitchFamily="34" charset="0"/>
                        </a:rPr>
                        <a:t>5 Municipios</a:t>
                      </a:r>
                      <a:r>
                        <a:rPr lang="es-SV" sz="1400" baseline="0" dirty="0" smtClean="0">
                          <a:effectLst/>
                          <a:latin typeface="Arial" pitchFamily="34" charset="0"/>
                          <a:cs typeface="Arial" pitchFamily="34" charset="0"/>
                        </a:rPr>
                        <a:t> de San Salvador</a:t>
                      </a:r>
                      <a:endParaRPr lang="es-SV" sz="1400" dirty="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116</a:t>
                      </a:r>
                      <a:endParaRPr lang="es-SV" sz="1400" dirty="0">
                        <a:effectLst/>
                        <a:latin typeface="Arial" pitchFamily="34" charset="0"/>
                        <a:ea typeface="Calibri"/>
                        <a:cs typeface="Arial" pitchFamily="34" charset="0"/>
                      </a:endParaRPr>
                    </a:p>
                  </a:txBody>
                  <a:tcPr marL="68580" marR="68580" marT="0" marB="0" anchor="ctr"/>
                </a:tc>
              </a:tr>
            </a:tbl>
          </a:graphicData>
        </a:graphic>
      </p:graphicFrame>
      <p:pic>
        <p:nvPicPr>
          <p:cNvPr id="7" name="6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836233" cy="504056"/>
          </a:xfrm>
          <a:prstGeom prst="rect">
            <a:avLst/>
          </a:prstGeom>
          <a:noFill/>
          <a:ln>
            <a:noFill/>
          </a:ln>
        </p:spPr>
      </p:pic>
    </p:spTree>
    <p:extLst>
      <p:ext uri="{BB962C8B-B14F-4D97-AF65-F5344CB8AC3E}">
        <p14:creationId xmlns:p14="http://schemas.microsoft.com/office/powerpoint/2010/main" val="1007422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943737" cy="504056"/>
          </a:xfrm>
          <a:prstGeom prst="rect">
            <a:avLst/>
          </a:prstGeom>
          <a:noFill/>
          <a:ln>
            <a:noFill/>
          </a:ln>
        </p:spPr>
      </p:pic>
      <p:sp>
        <p:nvSpPr>
          <p:cNvPr id="5" name="Cuadro de texto 15"/>
          <p:cNvSpPr txBox="1"/>
          <p:nvPr/>
        </p:nvSpPr>
        <p:spPr>
          <a:xfrm>
            <a:off x="611560" y="673915"/>
            <a:ext cx="8136904" cy="39560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Gabinete de Gestión Departamental – </a:t>
            </a:r>
            <a:r>
              <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rPr>
              <a:t>Gabinetes </a:t>
            </a: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Móviles en los municipios  </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6" name="5 Rectángulo"/>
          <p:cNvSpPr/>
          <p:nvPr/>
        </p:nvSpPr>
        <p:spPr>
          <a:xfrm>
            <a:off x="608647" y="1196752"/>
            <a:ext cx="8352928" cy="2354491"/>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El Gabinete de Gestión Departamental es la entidad encargada en la articulación y coordinación del Gobierno Central en el territorio o Departamento, ya que fueron creados por medio del </a:t>
            </a:r>
            <a:r>
              <a:rPr lang="es-SV" sz="1400" b="1" dirty="0">
                <a:latin typeface="Arial" pitchFamily="34" charset="0"/>
                <a:cs typeface="Arial" pitchFamily="34" charset="0"/>
              </a:rPr>
              <a:t>DECRETO EJECUTIVO NÚMERO 54</a:t>
            </a:r>
            <a:r>
              <a:rPr lang="es-SV" sz="1400" dirty="0">
                <a:latin typeface="Arial" pitchFamily="34" charset="0"/>
                <a:cs typeface="Arial" pitchFamily="34" charset="0"/>
              </a:rPr>
              <a:t>, de fecha 3 de mayo del año 2010, están integrados por el Gobernador Político Departamental,  quien es el  Coordinador y por los Directores o Delegados Departamentales de cada Ministerio, Institución Autónoma descentralizada correspondiente al Órgano Ejecutivo.</a:t>
            </a:r>
          </a:p>
          <a:p>
            <a:pPr algn="just">
              <a:lnSpc>
                <a:spcPct val="150000"/>
              </a:lnSpc>
            </a:pPr>
            <a:r>
              <a:rPr lang="es-SV" sz="1400" dirty="0">
                <a:latin typeface="Arial" pitchFamily="34" charset="0"/>
                <a:cs typeface="Arial" pitchFamily="34" charset="0"/>
              </a:rPr>
              <a:t>El Gabinete de Gestión Departamental se divide e 3 Gabinetes Misionales: 1. Prevención y seguridad. 2. Productividad y Empleo y 3. Educación Social.</a:t>
            </a:r>
          </a:p>
        </p:txBody>
      </p:sp>
      <p:graphicFrame>
        <p:nvGraphicFramePr>
          <p:cNvPr id="7" name="6 Tabla"/>
          <p:cNvGraphicFramePr>
            <a:graphicFrameLocks noGrp="1"/>
          </p:cNvGraphicFramePr>
          <p:nvPr>
            <p:extLst>
              <p:ext uri="{D42A27DB-BD31-4B8C-83A1-F6EECF244321}">
                <p14:modId xmlns:p14="http://schemas.microsoft.com/office/powerpoint/2010/main" val="2624085512"/>
              </p:ext>
            </p:extLst>
          </p:nvPr>
        </p:nvGraphicFramePr>
        <p:xfrm>
          <a:off x="650995" y="3717032"/>
          <a:ext cx="8058034" cy="2208276"/>
        </p:xfrm>
        <a:graphic>
          <a:graphicData uri="http://schemas.openxmlformats.org/drawingml/2006/table">
            <a:tbl>
              <a:tblPr firstRow="1" firstCol="1" bandRow="1">
                <a:tableStyleId>{5940675A-B579-460E-94D1-54222C63F5DA}</a:tableStyleId>
              </a:tblPr>
              <a:tblGrid>
                <a:gridCol w="3063586"/>
                <a:gridCol w="2062263"/>
                <a:gridCol w="2932185"/>
              </a:tblGrid>
              <a:tr h="0">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0">
                <a:tc>
                  <a:txBody>
                    <a:bodyPr/>
                    <a:lstStyle/>
                    <a:p>
                      <a:pPr algn="just">
                        <a:spcAft>
                          <a:spcPts val="0"/>
                        </a:spcAft>
                      </a:pPr>
                      <a:r>
                        <a:rPr lang="es-SV" sz="1400" dirty="0">
                          <a:effectLst/>
                          <a:latin typeface="Arial" pitchFamily="34" charset="0"/>
                          <a:cs typeface="Arial" pitchFamily="34" charset="0"/>
                        </a:rPr>
                        <a:t>Sesiones Ordinarias </a:t>
                      </a:r>
                    </a:p>
                  </a:txBody>
                  <a:tcPr marL="68580" marR="68580" marT="0" marB="0" anchor="ctr"/>
                </a:tc>
                <a:tc>
                  <a:txBody>
                    <a:bodyPr/>
                    <a:lstStyle/>
                    <a:p>
                      <a:pPr algn="just">
                        <a:lnSpc>
                          <a:spcPct val="115000"/>
                        </a:lnSpc>
                        <a:spcAft>
                          <a:spcPts val="0"/>
                        </a:spcAft>
                      </a:pPr>
                      <a:r>
                        <a:rPr lang="es-SV" sz="1400">
                          <a:effectLst/>
                          <a:latin typeface="Arial" pitchFamily="34" charset="0"/>
                          <a:cs typeface="Arial" pitchFamily="34" charset="0"/>
                        </a:rPr>
                        <a:t>12 reuniones</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a:effectLst/>
                          <a:latin typeface="Arial" pitchFamily="34" charset="0"/>
                          <a:cs typeface="Arial" pitchFamily="34" charset="0"/>
                        </a:rPr>
                        <a:t>-.-</a:t>
                      </a:r>
                      <a:endParaRPr lang="es-SV" sz="1400">
                        <a:effectLst/>
                        <a:latin typeface="Arial" pitchFamily="34" charset="0"/>
                        <a:ea typeface="Calibri"/>
                        <a:cs typeface="Arial" pitchFamily="34" charset="0"/>
                      </a:endParaRPr>
                    </a:p>
                  </a:txBody>
                  <a:tcPr marL="68580" marR="68580" marT="0" marB="0" anchor="ctr"/>
                </a:tc>
              </a:tr>
              <a:tr h="0">
                <a:tc>
                  <a:txBody>
                    <a:bodyPr/>
                    <a:lstStyle/>
                    <a:p>
                      <a:pPr algn="just">
                        <a:spcAft>
                          <a:spcPts val="0"/>
                        </a:spcAft>
                      </a:pPr>
                      <a:r>
                        <a:rPr lang="es-SV" sz="1400" dirty="0">
                          <a:effectLst/>
                          <a:latin typeface="Arial" pitchFamily="34" charset="0"/>
                          <a:cs typeface="Arial" pitchFamily="34" charset="0"/>
                        </a:rPr>
                        <a:t>Gabinetes Misionales </a:t>
                      </a:r>
                    </a:p>
                  </a:txBody>
                  <a:tcPr marL="68580" marR="68580" marT="0" marB="0" anchor="ctr"/>
                </a:tc>
                <a:tc>
                  <a:txBody>
                    <a:bodyPr/>
                    <a:lstStyle/>
                    <a:p>
                      <a:pPr algn="just">
                        <a:lnSpc>
                          <a:spcPct val="115000"/>
                        </a:lnSpc>
                        <a:spcAft>
                          <a:spcPts val="0"/>
                        </a:spcAft>
                      </a:pPr>
                      <a:r>
                        <a:rPr lang="es-SV" sz="1400">
                          <a:effectLst/>
                          <a:latin typeface="Arial" pitchFamily="34" charset="0"/>
                          <a:cs typeface="Arial" pitchFamily="34" charset="0"/>
                        </a:rPr>
                        <a:t>5 Reuniones </a:t>
                      </a:r>
                      <a:endParaRPr lang="es-SV" sz="140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dirty="0">
                          <a:effectLst/>
                          <a:latin typeface="Arial" pitchFamily="34" charset="0"/>
                          <a:cs typeface="Arial" pitchFamily="34" charset="0"/>
                        </a:rPr>
                        <a:t>La población del Departamento</a:t>
                      </a:r>
                      <a:endParaRPr lang="es-SV" sz="1400" dirty="0">
                        <a:effectLst/>
                        <a:latin typeface="Arial" pitchFamily="34" charset="0"/>
                        <a:ea typeface="Calibri"/>
                        <a:cs typeface="Arial" pitchFamily="34" charset="0"/>
                      </a:endParaRPr>
                    </a:p>
                  </a:txBody>
                  <a:tcPr marL="68580" marR="68580" marT="0" marB="0" anchor="ctr"/>
                </a:tc>
              </a:tr>
              <a:tr h="0">
                <a:tc>
                  <a:txBody>
                    <a:bodyPr/>
                    <a:lstStyle/>
                    <a:p>
                      <a:pPr algn="just">
                        <a:spcAft>
                          <a:spcPts val="0"/>
                        </a:spcAft>
                      </a:pPr>
                      <a:r>
                        <a:rPr lang="es-SV" sz="1400" dirty="0">
                          <a:effectLst/>
                          <a:latin typeface="Arial" pitchFamily="34" charset="0"/>
                          <a:cs typeface="Arial" pitchFamily="34" charset="0"/>
                        </a:rPr>
                        <a:t>Gabinete Móvil </a:t>
                      </a:r>
                    </a:p>
                  </a:txBody>
                  <a:tcPr marL="68580" marR="68580" marT="0" marB="0" anchor="ctr"/>
                </a:tc>
                <a:tc>
                  <a:txBody>
                    <a:bodyPr/>
                    <a:lstStyle/>
                    <a:p>
                      <a:pPr algn="just">
                        <a:lnSpc>
                          <a:spcPct val="115000"/>
                        </a:lnSpc>
                        <a:spcAft>
                          <a:spcPts val="0"/>
                        </a:spcAft>
                      </a:pPr>
                      <a:r>
                        <a:rPr lang="es-SV" sz="1400" dirty="0">
                          <a:effectLst/>
                          <a:latin typeface="Arial" pitchFamily="34" charset="0"/>
                          <a:cs typeface="Arial" pitchFamily="34" charset="0"/>
                        </a:rPr>
                        <a:t>4 Gabinetes</a:t>
                      </a:r>
                      <a:endParaRPr lang="es-SV" sz="1400" dirty="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dirty="0">
                          <a:effectLst/>
                          <a:latin typeface="Arial" pitchFamily="34" charset="0"/>
                          <a:cs typeface="Arial" pitchFamily="34" charset="0"/>
                        </a:rPr>
                        <a:t>Rosario de Mora </a:t>
                      </a:r>
                    </a:p>
                    <a:p>
                      <a:pPr algn="just">
                        <a:lnSpc>
                          <a:spcPct val="115000"/>
                        </a:lnSpc>
                        <a:spcAft>
                          <a:spcPts val="0"/>
                        </a:spcAft>
                      </a:pPr>
                      <a:r>
                        <a:rPr lang="es-SV" sz="1400" dirty="0">
                          <a:effectLst/>
                          <a:latin typeface="Arial" pitchFamily="34" charset="0"/>
                          <a:cs typeface="Arial" pitchFamily="34" charset="0"/>
                        </a:rPr>
                        <a:t>Guazapa </a:t>
                      </a:r>
                    </a:p>
                    <a:p>
                      <a:pPr algn="just">
                        <a:lnSpc>
                          <a:spcPct val="115000"/>
                        </a:lnSpc>
                        <a:spcAft>
                          <a:spcPts val="0"/>
                        </a:spcAft>
                      </a:pPr>
                      <a:r>
                        <a:rPr lang="es-SV" sz="1400" dirty="0">
                          <a:effectLst/>
                          <a:latin typeface="Arial" pitchFamily="34" charset="0"/>
                          <a:cs typeface="Arial" pitchFamily="34" charset="0"/>
                        </a:rPr>
                        <a:t>Santiago </a:t>
                      </a:r>
                      <a:r>
                        <a:rPr lang="es-SV" sz="1400" dirty="0" smtClean="0">
                          <a:effectLst/>
                          <a:latin typeface="Arial" pitchFamily="34" charset="0"/>
                          <a:cs typeface="Arial" pitchFamily="34" charset="0"/>
                        </a:rPr>
                        <a:t>Texacuangos</a:t>
                      </a:r>
                      <a:endParaRPr lang="es-SV" sz="1400" dirty="0">
                        <a:effectLst/>
                        <a:latin typeface="Arial" pitchFamily="34" charset="0"/>
                        <a:cs typeface="Arial" pitchFamily="34" charset="0"/>
                      </a:endParaRPr>
                    </a:p>
                    <a:p>
                      <a:pPr algn="just">
                        <a:lnSpc>
                          <a:spcPct val="115000"/>
                        </a:lnSpc>
                        <a:spcAft>
                          <a:spcPts val="0"/>
                        </a:spcAft>
                      </a:pPr>
                      <a:r>
                        <a:rPr lang="es-SV" sz="1400" dirty="0">
                          <a:effectLst/>
                          <a:latin typeface="Arial" pitchFamily="34" charset="0"/>
                          <a:cs typeface="Arial" pitchFamily="34" charset="0"/>
                        </a:rPr>
                        <a:t>Tonacatepeque </a:t>
                      </a:r>
                      <a:endParaRPr lang="es-SV" sz="1400" dirty="0">
                        <a:effectLst/>
                        <a:latin typeface="Arial" pitchFamily="34" charset="0"/>
                        <a:ea typeface="Calibri"/>
                        <a:cs typeface="Arial" pitchFamily="34" charset="0"/>
                      </a:endParaRPr>
                    </a:p>
                  </a:txBody>
                  <a:tcPr marL="68580" marR="68580" marT="0" marB="0" anchor="ctr"/>
                </a:tc>
              </a:tr>
            </a:tbl>
          </a:graphicData>
        </a:graphic>
      </p:graphicFrame>
    </p:spTree>
    <p:extLst>
      <p:ext uri="{BB962C8B-B14F-4D97-AF65-F5344CB8AC3E}">
        <p14:creationId xmlns:p14="http://schemas.microsoft.com/office/powerpoint/2010/main" val="24879891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5"/>
          <p:cNvSpPr txBox="1"/>
          <p:nvPr/>
        </p:nvSpPr>
        <p:spPr>
          <a:xfrm>
            <a:off x="241622" y="620688"/>
            <a:ext cx="8621395" cy="936104"/>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Comisión Departamental de Protección Civil, Prevención y </a:t>
            </a:r>
            <a:endPar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endParaRPr>
          </a:p>
          <a:p>
            <a:pPr algn="ctr">
              <a:spcAft>
                <a:spcPts val="1000"/>
              </a:spcAft>
            </a:pPr>
            <a:r>
              <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rPr>
              <a:t>Mitigación </a:t>
            </a: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de Desastres. </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pic>
        <p:nvPicPr>
          <p:cNvPr id="7" name="6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80450" y="6381327"/>
            <a:ext cx="8943737" cy="410077"/>
          </a:xfrm>
          <a:prstGeom prst="rect">
            <a:avLst/>
          </a:prstGeom>
          <a:noFill/>
          <a:ln>
            <a:noFill/>
          </a:ln>
        </p:spPr>
      </p:pic>
      <p:graphicFrame>
        <p:nvGraphicFramePr>
          <p:cNvPr id="2" name="1 Tabla"/>
          <p:cNvGraphicFramePr>
            <a:graphicFrameLocks noGrp="1"/>
          </p:cNvGraphicFramePr>
          <p:nvPr>
            <p:extLst>
              <p:ext uri="{D42A27DB-BD31-4B8C-83A1-F6EECF244321}">
                <p14:modId xmlns:p14="http://schemas.microsoft.com/office/powerpoint/2010/main" val="2296001731"/>
              </p:ext>
            </p:extLst>
          </p:nvPr>
        </p:nvGraphicFramePr>
        <p:xfrm>
          <a:off x="241620" y="1556792"/>
          <a:ext cx="8621396" cy="4752528"/>
        </p:xfrm>
        <a:graphic>
          <a:graphicData uri="http://schemas.openxmlformats.org/drawingml/2006/table">
            <a:tbl>
              <a:tblPr firstRow="1" firstCol="1" bandRow="1">
                <a:tableStyleId>{5940675A-B579-460E-94D1-54222C63F5DA}</a:tableStyleId>
              </a:tblPr>
              <a:tblGrid>
                <a:gridCol w="1910149"/>
                <a:gridCol w="2015641"/>
                <a:gridCol w="2224005"/>
                <a:gridCol w="2471601"/>
              </a:tblGrid>
              <a:tr h="179746">
                <a:tc gridSpan="4">
                  <a:txBody>
                    <a:bodyPr/>
                    <a:lstStyle/>
                    <a:p>
                      <a:pPr algn="ctr">
                        <a:lnSpc>
                          <a:spcPct val="100000"/>
                        </a:lnSpc>
                        <a:spcAft>
                          <a:spcPts val="0"/>
                        </a:spcAft>
                      </a:pPr>
                      <a:r>
                        <a:rPr lang="es-SV" sz="1100" dirty="0">
                          <a:effectLst/>
                          <a:latin typeface="Arial" panose="020B0604020202020204" pitchFamily="34" charset="0"/>
                          <a:cs typeface="Arial" panose="020B0604020202020204" pitchFamily="34" charset="0"/>
                        </a:rPr>
                        <a:t>Servicio a la Población.</a:t>
                      </a:r>
                      <a:endParaRPr lang="es-SV" sz="1100" dirty="0">
                        <a:effectLst/>
                        <a:latin typeface="Arial" panose="020B0604020202020204" pitchFamily="34" charset="0"/>
                        <a:ea typeface="Calibri"/>
                        <a:cs typeface="Arial" panose="020B0604020202020204" pitchFamily="34" charset="0"/>
                      </a:endParaRPr>
                    </a:p>
                  </a:txBody>
                  <a:tcPr marL="43057" marR="43057" marT="0" marB="0" anchor="ctr">
                    <a:solidFill>
                      <a:srgbClr val="9FBFED"/>
                    </a:solidFill>
                  </a:tcPr>
                </a:tc>
                <a:tc hMerge="1">
                  <a:txBody>
                    <a:bodyPr/>
                    <a:lstStyle/>
                    <a:p>
                      <a:endParaRPr lang="es-SV"/>
                    </a:p>
                  </a:txBody>
                  <a:tcPr/>
                </a:tc>
                <a:tc hMerge="1">
                  <a:txBody>
                    <a:bodyPr/>
                    <a:lstStyle/>
                    <a:p>
                      <a:endParaRPr lang="es-SV"/>
                    </a:p>
                  </a:txBody>
                  <a:tcPr/>
                </a:tc>
                <a:tc hMerge="1">
                  <a:txBody>
                    <a:bodyPr/>
                    <a:lstStyle/>
                    <a:p>
                      <a:endParaRPr lang="es-SV"/>
                    </a:p>
                  </a:txBody>
                  <a:tcPr/>
                </a:tc>
              </a:tr>
              <a:tr h="539239">
                <a:tc>
                  <a:txBody>
                    <a:bodyPr/>
                    <a:lstStyle/>
                    <a:p>
                      <a:pPr algn="ctr">
                        <a:lnSpc>
                          <a:spcPct val="100000"/>
                        </a:lnSpc>
                        <a:spcAft>
                          <a:spcPts val="0"/>
                        </a:spcAft>
                      </a:pPr>
                      <a:r>
                        <a:rPr lang="es-SV" sz="1100" dirty="0">
                          <a:effectLst/>
                          <a:latin typeface="Arial" panose="020B0604020202020204" pitchFamily="34" charset="0"/>
                          <a:cs typeface="Arial" panose="020B0604020202020204" pitchFamily="34" charset="0"/>
                        </a:rPr>
                        <a:t>Nombre de estrategias,</a:t>
                      </a:r>
                    </a:p>
                    <a:p>
                      <a:pPr algn="ctr">
                        <a:lnSpc>
                          <a:spcPct val="100000"/>
                        </a:lnSpc>
                        <a:spcAft>
                          <a:spcPts val="0"/>
                        </a:spcAft>
                      </a:pPr>
                      <a:r>
                        <a:rPr lang="es-SV" sz="1100" dirty="0">
                          <a:effectLst/>
                          <a:latin typeface="Arial" panose="020B0604020202020204" pitchFamily="34" charset="0"/>
                          <a:cs typeface="Arial" panose="020B0604020202020204" pitchFamily="34" charset="0"/>
                        </a:rPr>
                        <a:t>iniciativas, programas y proyectos</a:t>
                      </a:r>
                      <a:endParaRPr lang="es-SV" sz="1100" dirty="0">
                        <a:effectLst/>
                        <a:latin typeface="Arial" panose="020B0604020202020204" pitchFamily="34" charset="0"/>
                        <a:ea typeface="Calibri"/>
                        <a:cs typeface="Arial" panose="020B0604020202020204" pitchFamily="34" charset="0"/>
                      </a:endParaRPr>
                    </a:p>
                  </a:txBody>
                  <a:tcPr marL="43057" marR="43057" marT="0" marB="0" anchor="ctr">
                    <a:solidFill>
                      <a:srgbClr val="9FBFED"/>
                    </a:solidFill>
                  </a:tcPr>
                </a:tc>
                <a:tc>
                  <a:txBody>
                    <a:bodyPr/>
                    <a:lstStyle/>
                    <a:p>
                      <a:pPr algn="ctr">
                        <a:lnSpc>
                          <a:spcPct val="100000"/>
                        </a:lnSpc>
                        <a:spcAft>
                          <a:spcPts val="0"/>
                        </a:spcAft>
                      </a:pPr>
                      <a:r>
                        <a:rPr lang="es-SV" sz="1100" dirty="0">
                          <a:effectLst/>
                          <a:latin typeface="Arial" panose="020B0604020202020204" pitchFamily="34" charset="0"/>
                          <a:cs typeface="Arial" panose="020B0604020202020204" pitchFamily="34" charset="0"/>
                        </a:rPr>
                        <a:t>Resultados y</a:t>
                      </a:r>
                    </a:p>
                    <a:p>
                      <a:pPr algn="ctr">
                        <a:lnSpc>
                          <a:spcPct val="100000"/>
                        </a:lnSpc>
                        <a:spcAft>
                          <a:spcPts val="0"/>
                        </a:spcAft>
                      </a:pPr>
                      <a:r>
                        <a:rPr lang="es-SV" sz="1100" dirty="0">
                          <a:effectLst/>
                          <a:latin typeface="Arial" panose="020B0604020202020204" pitchFamily="34" charset="0"/>
                          <a:cs typeface="Arial" panose="020B0604020202020204" pitchFamily="34" charset="0"/>
                        </a:rPr>
                        <a:t>avances</a:t>
                      </a:r>
                    </a:p>
                    <a:p>
                      <a:pPr algn="ctr">
                        <a:lnSpc>
                          <a:spcPct val="100000"/>
                        </a:lnSpc>
                        <a:spcAft>
                          <a:spcPts val="0"/>
                        </a:spcAft>
                      </a:pPr>
                      <a:r>
                        <a:rPr lang="es-SV" sz="1100" dirty="0">
                          <a:effectLst/>
                          <a:latin typeface="Arial" panose="020B0604020202020204" pitchFamily="34" charset="0"/>
                          <a:cs typeface="Arial" panose="020B0604020202020204" pitchFamily="34" charset="0"/>
                        </a:rPr>
                        <a:t> </a:t>
                      </a:r>
                      <a:endParaRPr lang="es-SV" sz="1100" dirty="0">
                        <a:effectLst/>
                        <a:latin typeface="Arial" panose="020B0604020202020204" pitchFamily="34" charset="0"/>
                        <a:ea typeface="Calibri"/>
                        <a:cs typeface="Arial" panose="020B0604020202020204" pitchFamily="34" charset="0"/>
                      </a:endParaRPr>
                    </a:p>
                  </a:txBody>
                  <a:tcPr marL="43057" marR="43057" marT="0" marB="0" anchor="ctr">
                    <a:solidFill>
                      <a:srgbClr val="9FBFED"/>
                    </a:solidFill>
                  </a:tcPr>
                </a:tc>
                <a:tc>
                  <a:txBody>
                    <a:bodyPr/>
                    <a:lstStyle/>
                    <a:p>
                      <a:pPr algn="ctr">
                        <a:lnSpc>
                          <a:spcPct val="100000"/>
                        </a:lnSpc>
                        <a:spcAft>
                          <a:spcPts val="0"/>
                        </a:spcAft>
                      </a:pPr>
                      <a:r>
                        <a:rPr lang="es-SV" sz="1100">
                          <a:effectLst/>
                          <a:latin typeface="Arial" panose="020B0604020202020204" pitchFamily="34" charset="0"/>
                          <a:cs typeface="Arial" panose="020B0604020202020204" pitchFamily="34" charset="0"/>
                        </a:rPr>
                        <a:t>Tipo y número de personas beneficiadas</a:t>
                      </a:r>
                      <a:endParaRPr lang="es-SV" sz="1100">
                        <a:effectLst/>
                        <a:latin typeface="Arial" panose="020B0604020202020204" pitchFamily="34" charset="0"/>
                        <a:ea typeface="Calibri"/>
                        <a:cs typeface="Arial" panose="020B0604020202020204" pitchFamily="34" charset="0"/>
                      </a:endParaRPr>
                    </a:p>
                  </a:txBody>
                  <a:tcPr marL="43057" marR="43057" marT="0" marB="0" anchor="ctr">
                    <a:solidFill>
                      <a:srgbClr val="9FBFED"/>
                    </a:solidFill>
                  </a:tcPr>
                </a:tc>
                <a:tc>
                  <a:txBody>
                    <a:bodyPr/>
                    <a:lstStyle/>
                    <a:p>
                      <a:pPr algn="ctr">
                        <a:lnSpc>
                          <a:spcPct val="100000"/>
                        </a:lnSpc>
                        <a:spcAft>
                          <a:spcPts val="0"/>
                        </a:spcAft>
                      </a:pPr>
                      <a:r>
                        <a:rPr lang="es-SV" sz="1100" dirty="0">
                          <a:effectLst/>
                          <a:latin typeface="Arial" panose="020B0604020202020204" pitchFamily="34" charset="0"/>
                          <a:cs typeface="Arial" panose="020B0604020202020204" pitchFamily="34" charset="0"/>
                        </a:rPr>
                        <a:t>Proyección de medidas y acciones</a:t>
                      </a:r>
                    </a:p>
                    <a:p>
                      <a:pPr algn="ctr">
                        <a:lnSpc>
                          <a:spcPct val="100000"/>
                        </a:lnSpc>
                        <a:spcAft>
                          <a:spcPts val="0"/>
                        </a:spcAft>
                      </a:pPr>
                      <a:r>
                        <a:rPr lang="es-SV" sz="1100" dirty="0">
                          <a:effectLst/>
                          <a:latin typeface="Arial" panose="020B0604020202020204" pitchFamily="34" charset="0"/>
                          <a:cs typeface="Arial" panose="020B0604020202020204" pitchFamily="34" charset="0"/>
                        </a:rPr>
                        <a:t> </a:t>
                      </a:r>
                      <a:endParaRPr lang="es-SV" sz="1100" dirty="0">
                        <a:effectLst/>
                        <a:latin typeface="Arial" panose="020B0604020202020204" pitchFamily="34" charset="0"/>
                        <a:ea typeface="Calibri"/>
                        <a:cs typeface="Arial" panose="020B0604020202020204" pitchFamily="34" charset="0"/>
                      </a:endParaRPr>
                    </a:p>
                  </a:txBody>
                  <a:tcPr marL="43057" marR="43057" marT="0" marB="0" anchor="ctr">
                    <a:solidFill>
                      <a:srgbClr val="9FBFED"/>
                    </a:solidFill>
                  </a:tcPr>
                </a:tc>
              </a:tr>
              <a:tr h="1038229">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Comisión Departamental de Protección Civil</a:t>
                      </a:r>
                      <a:endParaRPr lang="es-SV" sz="1150" dirty="0">
                        <a:effectLst/>
                        <a:latin typeface="Arial" panose="020B0604020202020204" pitchFamily="34" charset="0"/>
                        <a:ea typeface="Calibri"/>
                        <a:cs typeface="Arial" panose="020B0604020202020204" pitchFamily="34" charset="0"/>
                      </a:endParaRPr>
                    </a:p>
                  </a:txBody>
                  <a:tcPr marL="43057" marR="43057" marT="0" marB="0" anchor="ctr"/>
                </a:tc>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14 Sesiones</a:t>
                      </a:r>
                      <a:endParaRPr lang="es-SV" sz="1150" dirty="0">
                        <a:effectLst/>
                        <a:latin typeface="Arial" panose="020B0604020202020204" pitchFamily="34" charset="0"/>
                        <a:ea typeface="Calibri"/>
                        <a:cs typeface="Arial" panose="020B0604020202020204" pitchFamily="34" charset="0"/>
                      </a:endParaRPr>
                    </a:p>
                  </a:txBody>
                  <a:tcPr marL="43057" marR="43057" marT="0" marB="0" anchor="ctr"/>
                </a:tc>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Todas las comunidades vulnerables del Departamento de San Salvador.</a:t>
                      </a:r>
                      <a:endParaRPr lang="es-SV" sz="1150" dirty="0">
                        <a:effectLst/>
                        <a:latin typeface="Arial" panose="020B0604020202020204" pitchFamily="34" charset="0"/>
                        <a:ea typeface="Calibri"/>
                        <a:cs typeface="Arial" panose="020B0604020202020204" pitchFamily="34" charset="0"/>
                      </a:endParaRPr>
                    </a:p>
                  </a:txBody>
                  <a:tcPr marL="43057" marR="43057" marT="0" marB="0" anchor="ctr"/>
                </a:tc>
                <a:tc>
                  <a:txBody>
                    <a:bodyPr/>
                    <a:lstStyle/>
                    <a:p>
                      <a:pPr algn="just">
                        <a:lnSpc>
                          <a:spcPct val="100000"/>
                        </a:lnSpc>
                        <a:spcAft>
                          <a:spcPts val="0"/>
                        </a:spcAft>
                      </a:pPr>
                      <a:r>
                        <a:rPr lang="es-SV" sz="1150">
                          <a:effectLst/>
                          <a:latin typeface="Arial" panose="020B0604020202020204" pitchFamily="34" charset="0"/>
                          <a:cs typeface="Arial" panose="020B0604020202020204" pitchFamily="34" charset="0"/>
                        </a:rPr>
                        <a:t>1 Sesión bimensual y las sesiones que estime conveniente el Señor Gobernador y Presidente Departamental de la Comisión de Protección Civil.</a:t>
                      </a:r>
                      <a:endParaRPr lang="es-SV" sz="1150">
                        <a:effectLst/>
                        <a:latin typeface="Arial" panose="020B0604020202020204" pitchFamily="34" charset="0"/>
                        <a:ea typeface="Calibri"/>
                        <a:cs typeface="Arial" panose="020B0604020202020204" pitchFamily="34" charset="0"/>
                      </a:endParaRPr>
                    </a:p>
                  </a:txBody>
                  <a:tcPr marL="43057" marR="43057" marT="0" marB="0" anchor="ctr"/>
                </a:tc>
              </a:tr>
              <a:tr h="778672">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Visitas al COE Municipales como COE Departamental</a:t>
                      </a:r>
                    </a:p>
                  </a:txBody>
                  <a:tcPr marL="43057" marR="43057" marT="0" marB="0" anchor="ctr"/>
                </a:tc>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12 visitas a los diferentes COE Municipales</a:t>
                      </a:r>
                    </a:p>
                    <a:p>
                      <a:pPr algn="just">
                        <a:lnSpc>
                          <a:spcPct val="100000"/>
                        </a:lnSpc>
                        <a:spcAft>
                          <a:spcPts val="0"/>
                        </a:spcAft>
                      </a:pPr>
                      <a:r>
                        <a:rPr lang="es-SV" sz="1150" dirty="0">
                          <a:effectLst/>
                          <a:latin typeface="Arial" panose="020B0604020202020204" pitchFamily="34" charset="0"/>
                          <a:cs typeface="Arial" panose="020B0604020202020204" pitchFamily="34" charset="0"/>
                        </a:rPr>
                        <a:t> </a:t>
                      </a:r>
                      <a:endParaRPr lang="es-SV" sz="1150" dirty="0">
                        <a:effectLst/>
                        <a:latin typeface="Arial" panose="020B0604020202020204" pitchFamily="34" charset="0"/>
                        <a:ea typeface="Calibri"/>
                        <a:cs typeface="Arial" panose="020B0604020202020204" pitchFamily="34" charset="0"/>
                      </a:endParaRPr>
                    </a:p>
                  </a:txBody>
                  <a:tcPr marL="43057" marR="43057" marT="0" marB="0" anchor="ctr"/>
                </a:tc>
                <a:tc>
                  <a:txBody>
                    <a:bodyPr/>
                    <a:lstStyle/>
                    <a:p>
                      <a:pPr algn="just">
                        <a:lnSpc>
                          <a:spcPct val="100000"/>
                        </a:lnSpc>
                        <a:spcAft>
                          <a:spcPts val="0"/>
                        </a:spcAft>
                      </a:pPr>
                      <a:r>
                        <a:rPr lang="es-SV" sz="1150">
                          <a:effectLst/>
                          <a:latin typeface="Arial" panose="020B0604020202020204" pitchFamily="34" charset="0"/>
                          <a:cs typeface="Arial" panose="020B0604020202020204" pitchFamily="34" charset="0"/>
                        </a:rPr>
                        <a:t>Habitantes del municipio ya que se mantiene un enlace constante con cada uno de los COE Municipales</a:t>
                      </a:r>
                      <a:endParaRPr lang="es-SV" sz="1150">
                        <a:effectLst/>
                        <a:latin typeface="Arial" panose="020B0604020202020204" pitchFamily="34" charset="0"/>
                        <a:ea typeface="Calibri"/>
                        <a:cs typeface="Arial" panose="020B0604020202020204" pitchFamily="34" charset="0"/>
                      </a:endParaRPr>
                    </a:p>
                  </a:txBody>
                  <a:tcPr marL="43057" marR="43057" marT="0" marB="0" anchor="ctr"/>
                </a:tc>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Mantener trabajo conjunto con los 19 COE Municipales.</a:t>
                      </a:r>
                      <a:endParaRPr lang="es-SV" sz="1150" dirty="0">
                        <a:effectLst/>
                        <a:latin typeface="Arial" panose="020B0604020202020204" pitchFamily="34" charset="0"/>
                        <a:ea typeface="Calibri"/>
                        <a:cs typeface="Arial" panose="020B0604020202020204" pitchFamily="34" charset="0"/>
                      </a:endParaRPr>
                    </a:p>
                  </a:txBody>
                  <a:tcPr marL="43057" marR="43057" marT="0" marB="0" anchor="ctr"/>
                </a:tc>
              </a:tr>
              <a:tr h="778672">
                <a:tc>
                  <a:txBody>
                    <a:bodyPr/>
                    <a:lstStyle/>
                    <a:p>
                      <a:pPr algn="just">
                        <a:lnSpc>
                          <a:spcPct val="100000"/>
                        </a:lnSpc>
                        <a:spcAft>
                          <a:spcPts val="0"/>
                        </a:spcAft>
                      </a:pPr>
                      <a:r>
                        <a:rPr lang="es-SV" sz="1150">
                          <a:effectLst/>
                          <a:latin typeface="Arial" panose="020B0604020202020204" pitchFamily="34" charset="0"/>
                          <a:cs typeface="Arial" panose="020B0604020202020204" pitchFamily="34" charset="0"/>
                        </a:rPr>
                        <a:t>Coordinación de emergencias departamentales solicitadas.</a:t>
                      </a:r>
                    </a:p>
                  </a:txBody>
                  <a:tcPr marL="43057" marR="43057" marT="0" marB="0" anchor="ctr"/>
                </a:tc>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55 Coordinaciones de respuesta con las diferentes instituciones del Sistema de Protección Civil</a:t>
                      </a:r>
                      <a:endParaRPr lang="es-SV" sz="1150" dirty="0">
                        <a:effectLst/>
                        <a:latin typeface="Arial" panose="020B0604020202020204" pitchFamily="34" charset="0"/>
                        <a:ea typeface="Calibri"/>
                        <a:cs typeface="Arial" panose="020B0604020202020204" pitchFamily="34" charset="0"/>
                      </a:endParaRPr>
                    </a:p>
                  </a:txBody>
                  <a:tcPr marL="43057" marR="43057" marT="0" marB="0" anchor="ctr"/>
                </a:tc>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Personas con afectaciones y situación de emergencia, resueltas personalmente y por medio de radio.</a:t>
                      </a:r>
                      <a:endParaRPr lang="es-SV" sz="1150" dirty="0">
                        <a:effectLst/>
                        <a:latin typeface="Arial" panose="020B0604020202020204" pitchFamily="34" charset="0"/>
                        <a:ea typeface="Calibri"/>
                        <a:cs typeface="Arial" panose="020B0604020202020204" pitchFamily="34" charset="0"/>
                      </a:endParaRPr>
                    </a:p>
                  </a:txBody>
                  <a:tcPr marL="43057" marR="43057" marT="0" marB="0" anchor="ctr"/>
                </a:tc>
                <a:tc>
                  <a:txBody>
                    <a:bodyPr/>
                    <a:lstStyle/>
                    <a:p>
                      <a:pPr algn="just">
                        <a:lnSpc>
                          <a:spcPct val="100000"/>
                        </a:lnSpc>
                        <a:spcAft>
                          <a:spcPts val="0"/>
                        </a:spcAft>
                      </a:pPr>
                      <a:r>
                        <a:rPr lang="es-SV" sz="1150">
                          <a:effectLst/>
                          <a:latin typeface="Arial" panose="020B0604020202020204" pitchFamily="34" charset="0"/>
                          <a:cs typeface="Arial" panose="020B0604020202020204" pitchFamily="34" charset="0"/>
                        </a:rPr>
                        <a:t>Mantenerse en apresto los 365 días del año, las 24 horas del día al servicio de las comunidades.</a:t>
                      </a:r>
                      <a:endParaRPr lang="es-SV" sz="1150">
                        <a:effectLst/>
                        <a:latin typeface="Arial" panose="020B0604020202020204" pitchFamily="34" charset="0"/>
                        <a:ea typeface="Calibri"/>
                        <a:cs typeface="Arial" panose="020B0604020202020204" pitchFamily="34" charset="0"/>
                      </a:endParaRPr>
                    </a:p>
                  </a:txBody>
                  <a:tcPr marL="43057" marR="43057" marT="0" marB="0" anchor="ctr"/>
                </a:tc>
              </a:tr>
              <a:tr h="1437970">
                <a:tc>
                  <a:txBody>
                    <a:bodyPr/>
                    <a:lstStyle/>
                    <a:p>
                      <a:pPr algn="just">
                        <a:lnSpc>
                          <a:spcPct val="100000"/>
                        </a:lnSpc>
                        <a:spcAft>
                          <a:spcPts val="0"/>
                        </a:spcAft>
                      </a:pPr>
                      <a:r>
                        <a:rPr lang="es-SV" sz="1150">
                          <a:effectLst/>
                          <a:latin typeface="Arial" panose="020B0604020202020204" pitchFamily="34" charset="0"/>
                          <a:cs typeface="Arial" panose="020B0604020202020204" pitchFamily="34" charset="0"/>
                        </a:rPr>
                        <a:t>Comisión Nacional de Emergencia ante la Crisis del Agua.</a:t>
                      </a:r>
                    </a:p>
                  </a:txBody>
                  <a:tcPr marL="43057" marR="43057" marT="0" marB="0" anchor="ctr"/>
                </a:tc>
                <a:tc>
                  <a:txBody>
                    <a:bodyPr/>
                    <a:lstStyle/>
                    <a:p>
                      <a:pPr algn="just">
                        <a:lnSpc>
                          <a:spcPct val="100000"/>
                        </a:lnSpc>
                        <a:spcAft>
                          <a:spcPts val="0"/>
                        </a:spcAft>
                      </a:pPr>
                      <a:r>
                        <a:rPr lang="es-SV" sz="1150">
                          <a:effectLst/>
                          <a:latin typeface="Arial" panose="020B0604020202020204" pitchFamily="34" charset="0"/>
                          <a:cs typeface="Arial" panose="020B0604020202020204" pitchFamily="34" charset="0"/>
                        </a:rPr>
                        <a:t>43,937 Metros cúbicos de agua, totalizando 4,311 viajes con 25 pipas diarias, con la instalación de 48 tanques de agua, beneficiando a 7,348 familias, equivalentes a 36,760 personas.</a:t>
                      </a:r>
                      <a:endParaRPr lang="es-SV" sz="1150">
                        <a:effectLst/>
                        <a:latin typeface="Arial" panose="020B0604020202020204" pitchFamily="34" charset="0"/>
                        <a:ea typeface="Calibri"/>
                        <a:cs typeface="Arial" panose="020B0604020202020204" pitchFamily="34" charset="0"/>
                      </a:endParaRPr>
                    </a:p>
                  </a:txBody>
                  <a:tcPr marL="43057" marR="43057" marT="0" marB="0" anchor="ctr"/>
                </a:tc>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La población de los municipios de: Ilopango, San Martín, Soyapango, Apopa, San Marcos, San Salvador, Panchimalco y Mejicanos.</a:t>
                      </a:r>
                      <a:endParaRPr lang="es-SV" sz="1150" dirty="0">
                        <a:effectLst/>
                        <a:latin typeface="Arial" panose="020B0604020202020204" pitchFamily="34" charset="0"/>
                        <a:ea typeface="Calibri"/>
                        <a:cs typeface="Arial" panose="020B0604020202020204" pitchFamily="34" charset="0"/>
                      </a:endParaRPr>
                    </a:p>
                  </a:txBody>
                  <a:tcPr marL="43057" marR="43057" marT="0" marB="0" anchor="ctr"/>
                </a:tc>
                <a:tc>
                  <a:txBody>
                    <a:bodyPr/>
                    <a:lstStyle/>
                    <a:p>
                      <a:pPr algn="just">
                        <a:lnSpc>
                          <a:spcPct val="100000"/>
                        </a:lnSpc>
                        <a:spcAft>
                          <a:spcPts val="0"/>
                        </a:spcAft>
                      </a:pPr>
                      <a:r>
                        <a:rPr lang="es-SV" sz="1150" dirty="0">
                          <a:effectLst/>
                          <a:latin typeface="Arial" panose="020B0604020202020204" pitchFamily="34" charset="0"/>
                          <a:cs typeface="Arial" panose="020B0604020202020204" pitchFamily="34" charset="0"/>
                        </a:rPr>
                        <a:t>El abastecimiento permanente de agua potable a la población del departamento  que carece de agua, con 77 Proyectos comunitarios en progreso.</a:t>
                      </a:r>
                      <a:endParaRPr lang="es-SV" sz="1150" dirty="0">
                        <a:effectLst/>
                        <a:latin typeface="Arial" panose="020B0604020202020204" pitchFamily="34" charset="0"/>
                        <a:ea typeface="Calibri"/>
                        <a:cs typeface="Arial" panose="020B0604020202020204" pitchFamily="34" charset="0"/>
                      </a:endParaRPr>
                    </a:p>
                  </a:txBody>
                  <a:tcPr marL="43057" marR="43057" marT="0" marB="0" anchor="ctr"/>
                </a:tc>
              </a:tr>
            </a:tbl>
          </a:graphicData>
        </a:graphic>
      </p:graphicFrame>
    </p:spTree>
    <p:extLst>
      <p:ext uri="{BB962C8B-B14F-4D97-AF65-F5344CB8AC3E}">
        <p14:creationId xmlns:p14="http://schemas.microsoft.com/office/powerpoint/2010/main" val="27324940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943737" cy="504056"/>
          </a:xfrm>
          <a:prstGeom prst="rect">
            <a:avLst/>
          </a:prstGeom>
          <a:noFill/>
          <a:ln>
            <a:noFill/>
          </a:ln>
        </p:spPr>
      </p:pic>
      <p:sp>
        <p:nvSpPr>
          <p:cNvPr id="5" name="Cuadro de texto 15"/>
          <p:cNvSpPr txBox="1"/>
          <p:nvPr/>
        </p:nvSpPr>
        <p:spPr>
          <a:xfrm>
            <a:off x="1194501" y="1412776"/>
            <a:ext cx="6743700" cy="47625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Comité Cívico Departamental </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6" name="5 Rectángulo"/>
          <p:cNvSpPr/>
          <p:nvPr/>
        </p:nvSpPr>
        <p:spPr>
          <a:xfrm>
            <a:off x="467544" y="2021203"/>
            <a:ext cx="8208912" cy="1384995"/>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Es obligación del Estado fomentar y promover los valores cívicos, así como de propiciar la unidad de los pueblos centroamericanos;  manteniendo viva la memoria histórica, recordando las gestas y el valor histórico de los pueblos de Centroamericana. Siendo necesario promover la convivencia en la sociedad Salvadoreña, la identidad y autoestima nacional, la paz como fruto de la justicia.</a:t>
            </a:r>
          </a:p>
        </p:txBody>
      </p:sp>
      <p:graphicFrame>
        <p:nvGraphicFramePr>
          <p:cNvPr id="7" name="6 Tabla"/>
          <p:cNvGraphicFramePr>
            <a:graphicFrameLocks noGrp="1"/>
          </p:cNvGraphicFramePr>
          <p:nvPr>
            <p:extLst>
              <p:ext uri="{D42A27DB-BD31-4B8C-83A1-F6EECF244321}">
                <p14:modId xmlns:p14="http://schemas.microsoft.com/office/powerpoint/2010/main" val="2445705913"/>
              </p:ext>
            </p:extLst>
          </p:nvPr>
        </p:nvGraphicFramePr>
        <p:xfrm>
          <a:off x="675687" y="3717032"/>
          <a:ext cx="7992888" cy="1512168"/>
        </p:xfrm>
        <a:graphic>
          <a:graphicData uri="http://schemas.openxmlformats.org/drawingml/2006/table">
            <a:tbl>
              <a:tblPr firstRow="1" firstCol="1" bandRow="1">
                <a:tableStyleId>{5940675A-B579-460E-94D1-54222C63F5DA}</a:tableStyleId>
              </a:tblPr>
              <a:tblGrid>
                <a:gridCol w="2789802"/>
                <a:gridCol w="2229744"/>
                <a:gridCol w="2973342"/>
              </a:tblGrid>
              <a:tr h="912632">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599536">
                <a:tc>
                  <a:txBody>
                    <a:bodyPr/>
                    <a:lstStyle/>
                    <a:p>
                      <a:pPr algn="just">
                        <a:lnSpc>
                          <a:spcPct val="115000"/>
                        </a:lnSpc>
                        <a:spcAft>
                          <a:spcPts val="0"/>
                        </a:spcAft>
                      </a:pPr>
                      <a:r>
                        <a:rPr lang="es-SV" sz="1400" dirty="0">
                          <a:effectLst/>
                          <a:latin typeface="Arial" pitchFamily="34" charset="0"/>
                          <a:cs typeface="Arial" pitchFamily="34" charset="0"/>
                        </a:rPr>
                        <a:t>Comité Cívico Departamental</a:t>
                      </a:r>
                      <a:endParaRPr lang="es-SV" sz="1400" dirty="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a:effectLst/>
                          <a:latin typeface="Arial" pitchFamily="34" charset="0"/>
                          <a:cs typeface="Arial" pitchFamily="34" charset="0"/>
                        </a:rPr>
                        <a:t>1 reunión anual</a:t>
                      </a:r>
                      <a:endParaRPr lang="es-SV" sz="1400">
                        <a:effectLst/>
                        <a:latin typeface="Arial" pitchFamily="34" charset="0"/>
                        <a:ea typeface="Calibri"/>
                        <a:cs typeface="Arial" pitchFamily="34" charset="0"/>
                      </a:endParaRPr>
                    </a:p>
                  </a:txBody>
                  <a:tcPr marL="68580" marR="68580" marT="0" marB="0" anchor="ctr"/>
                </a:tc>
                <a:tc>
                  <a:txBody>
                    <a:bodyPr/>
                    <a:lstStyle/>
                    <a:p>
                      <a:pPr algn="ctr">
                        <a:lnSpc>
                          <a:spcPct val="115000"/>
                        </a:lnSpc>
                        <a:spcAft>
                          <a:spcPts val="0"/>
                        </a:spcAft>
                      </a:pPr>
                      <a:r>
                        <a:rPr lang="es-SV" sz="1400" dirty="0">
                          <a:effectLst/>
                          <a:latin typeface="Arial" pitchFamily="34" charset="0"/>
                          <a:cs typeface="Arial" pitchFamily="34" charset="0"/>
                        </a:rPr>
                        <a:t>Toda la población del departamento.</a:t>
                      </a:r>
                      <a:endParaRPr lang="es-SV" sz="1400" dirty="0">
                        <a:effectLst/>
                        <a:latin typeface="Arial" pitchFamily="34" charset="0"/>
                        <a:ea typeface="Calibri"/>
                        <a:cs typeface="Arial" pitchFamily="34" charset="0"/>
                      </a:endParaRPr>
                    </a:p>
                  </a:txBody>
                  <a:tcPr marL="68580" marR="68580" marT="0" marB="0" anchor="ctr"/>
                </a:tc>
              </a:tr>
            </a:tbl>
          </a:graphicData>
        </a:graphic>
      </p:graphicFrame>
    </p:spTree>
    <p:extLst>
      <p:ext uri="{BB962C8B-B14F-4D97-AF65-F5344CB8AC3E}">
        <p14:creationId xmlns:p14="http://schemas.microsoft.com/office/powerpoint/2010/main" val="26985419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2"/>
          <p:cNvSpPr txBox="1"/>
          <p:nvPr/>
        </p:nvSpPr>
        <p:spPr>
          <a:xfrm>
            <a:off x="1200150" y="875331"/>
            <a:ext cx="6743700" cy="49085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Censo de Veteranos de FAES y FMLN</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5" name="4 Rectángulo"/>
          <p:cNvSpPr/>
          <p:nvPr/>
        </p:nvSpPr>
        <p:spPr>
          <a:xfrm>
            <a:off x="611560" y="1366186"/>
            <a:ext cx="8136904" cy="2031325"/>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Como </a:t>
            </a:r>
            <a:r>
              <a:rPr lang="es-ES" sz="1400" dirty="0">
                <a:latin typeface="Arial" pitchFamily="34" charset="0"/>
                <a:cs typeface="Arial" pitchFamily="34" charset="0"/>
              </a:rPr>
              <a:t>parte de las medidas anunciadas por el Señor Presidente de la República Salvador Sánchez </a:t>
            </a:r>
            <a:r>
              <a:rPr lang="es-ES" sz="1400" dirty="0" err="1">
                <a:latin typeface="Arial" pitchFamily="34" charset="0"/>
                <a:cs typeface="Arial" pitchFamily="34" charset="0"/>
              </a:rPr>
              <a:t>Cerén</a:t>
            </a:r>
            <a:r>
              <a:rPr lang="es-ES" sz="1400" dirty="0">
                <a:latin typeface="Arial" pitchFamily="34" charset="0"/>
                <a:cs typeface="Arial" pitchFamily="34" charset="0"/>
              </a:rPr>
              <a:t>, serán beneficiados los Veteranos y Veteranas del Frente Farabundo Martí para la Liberación Nacional - FMLN y de la  Fuerza Armada de El Salvador - FAES, con el objetivo de conocer la cantidad exacta de veteranos en el país, para que sean </a:t>
            </a:r>
            <a:r>
              <a:rPr lang="es-ES" sz="1400" dirty="0" err="1">
                <a:latin typeface="Arial" pitchFamily="34" charset="0"/>
                <a:cs typeface="Arial" pitchFamily="34" charset="0"/>
              </a:rPr>
              <a:t>benefiarios</a:t>
            </a:r>
            <a:r>
              <a:rPr lang="es-ES" sz="1400" dirty="0">
                <a:latin typeface="Arial" pitchFamily="34" charset="0"/>
                <a:cs typeface="Arial" pitchFamily="34" charset="0"/>
              </a:rPr>
              <a:t>/as de  programas y servicios públicos. Dicho trabajo  ha sido realizado con la Coordinadora Nacional de Veteranos,  en el periodo de agosto a septiembre del 2015</a:t>
            </a:r>
            <a:endParaRPr lang="es-SV" sz="1400" dirty="0">
              <a:latin typeface="Arial" pitchFamily="34" charset="0"/>
              <a:cs typeface="Arial"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1981391560"/>
              </p:ext>
            </p:extLst>
          </p:nvPr>
        </p:nvGraphicFramePr>
        <p:xfrm>
          <a:off x="611560" y="3745674"/>
          <a:ext cx="7920881" cy="1555533"/>
        </p:xfrm>
        <a:graphic>
          <a:graphicData uri="http://schemas.openxmlformats.org/drawingml/2006/table">
            <a:tbl>
              <a:tblPr firstRow="1" firstCol="1" bandRow="1">
                <a:tableStyleId>{5940675A-B579-460E-94D1-54222C63F5DA}</a:tableStyleId>
              </a:tblPr>
              <a:tblGrid>
                <a:gridCol w="2320451"/>
                <a:gridCol w="2320451"/>
                <a:gridCol w="3279979"/>
              </a:tblGrid>
              <a:tr h="938804">
                <a:tc>
                  <a:txBody>
                    <a:bodyPr/>
                    <a:lstStyle/>
                    <a:p>
                      <a:pPr algn="ctr">
                        <a:lnSpc>
                          <a:spcPct val="115000"/>
                        </a:lnSpc>
                        <a:spcAft>
                          <a:spcPts val="0"/>
                        </a:spcAft>
                      </a:pPr>
                      <a:r>
                        <a:rPr lang="es-SV" sz="1400" dirty="0">
                          <a:effectLst/>
                          <a:latin typeface="Arial" pitchFamily="34" charset="0"/>
                          <a:cs typeface="Arial" pitchFamily="34" charset="0"/>
                        </a:rPr>
                        <a:t>Nombre de estrategias,</a:t>
                      </a:r>
                    </a:p>
                    <a:p>
                      <a:pPr algn="ctr">
                        <a:lnSpc>
                          <a:spcPct val="115000"/>
                        </a:lnSpc>
                        <a:spcAft>
                          <a:spcPts val="0"/>
                        </a:spcAft>
                      </a:pPr>
                      <a:r>
                        <a:rPr lang="es-SV" sz="1400" dirty="0">
                          <a:effectLst/>
                          <a:latin typeface="Arial" pitchFamily="34" charset="0"/>
                          <a:cs typeface="Arial" pitchFamily="34" charset="0"/>
                        </a:rPr>
                        <a:t>iniciativas, programas y proyectos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Resultados y</a:t>
                      </a:r>
                    </a:p>
                    <a:p>
                      <a:pPr algn="ctr">
                        <a:lnSpc>
                          <a:spcPct val="115000"/>
                        </a:lnSpc>
                        <a:spcAft>
                          <a:spcPts val="0"/>
                        </a:spcAft>
                      </a:pPr>
                      <a:r>
                        <a:rPr lang="es-SV" sz="1400" dirty="0">
                          <a:effectLst/>
                          <a:latin typeface="Arial" pitchFamily="34" charset="0"/>
                          <a:cs typeface="Arial" pitchFamily="34" charset="0"/>
                        </a:rPr>
                        <a:t>avances</a:t>
                      </a:r>
                    </a:p>
                    <a:p>
                      <a:pPr algn="ctr">
                        <a:lnSpc>
                          <a:spcPct val="115000"/>
                        </a:lnSpc>
                        <a:spcAft>
                          <a:spcPts val="0"/>
                        </a:spcAft>
                      </a:pPr>
                      <a:r>
                        <a:rPr lang="es-SV" sz="1400" dirty="0">
                          <a:effectLst/>
                          <a:latin typeface="Arial" pitchFamily="34" charset="0"/>
                          <a:cs typeface="Arial" pitchFamily="34" charset="0"/>
                        </a:rPr>
                        <a:t> </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c>
                  <a:txBody>
                    <a:bodyPr/>
                    <a:lstStyle/>
                    <a:p>
                      <a:pPr algn="ctr">
                        <a:lnSpc>
                          <a:spcPct val="115000"/>
                        </a:lnSpc>
                        <a:spcAft>
                          <a:spcPts val="0"/>
                        </a:spcAft>
                      </a:pPr>
                      <a:r>
                        <a:rPr lang="es-SV" sz="1400" dirty="0">
                          <a:effectLst/>
                          <a:latin typeface="Arial" pitchFamily="34" charset="0"/>
                          <a:cs typeface="Arial" pitchFamily="34" charset="0"/>
                        </a:rPr>
                        <a:t>Tipo y número de personas beneficiadas</a:t>
                      </a:r>
                      <a:endParaRPr lang="es-SV" sz="1400" dirty="0">
                        <a:effectLst/>
                        <a:latin typeface="Arial" pitchFamily="34" charset="0"/>
                        <a:ea typeface="Calibri"/>
                        <a:cs typeface="Arial" pitchFamily="34" charset="0"/>
                      </a:endParaRPr>
                    </a:p>
                  </a:txBody>
                  <a:tcPr marL="68580" marR="68580" marT="0" marB="0" anchor="ctr">
                    <a:solidFill>
                      <a:srgbClr val="9FBFED"/>
                    </a:solidFill>
                  </a:tcPr>
                </a:tc>
              </a:tr>
              <a:tr h="616729">
                <a:tc>
                  <a:txBody>
                    <a:bodyPr/>
                    <a:lstStyle/>
                    <a:p>
                      <a:pPr algn="just">
                        <a:lnSpc>
                          <a:spcPct val="115000"/>
                        </a:lnSpc>
                        <a:spcAft>
                          <a:spcPts val="0"/>
                        </a:spcAft>
                      </a:pPr>
                      <a:r>
                        <a:rPr lang="es-SV" sz="1400" dirty="0" smtClean="0">
                          <a:effectLst/>
                          <a:latin typeface="Arial" pitchFamily="34" charset="0"/>
                          <a:cs typeface="Arial" pitchFamily="34" charset="0"/>
                        </a:rPr>
                        <a:t>Censo de veteranos de FAES y FMLN  </a:t>
                      </a:r>
                      <a:endParaRPr lang="es-SV" sz="1400" dirty="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dirty="0" smtClean="0">
                          <a:effectLst/>
                          <a:latin typeface="Arial" pitchFamily="34" charset="0"/>
                          <a:cs typeface="Arial" pitchFamily="34" charset="0"/>
                        </a:rPr>
                        <a:t>3,106 personas </a:t>
                      </a:r>
                      <a:r>
                        <a:rPr lang="es-SV" sz="1400" dirty="0">
                          <a:effectLst/>
                          <a:latin typeface="Arial" pitchFamily="34" charset="0"/>
                          <a:cs typeface="Arial" pitchFamily="34" charset="0"/>
                        </a:rPr>
                        <a:t>censadas </a:t>
                      </a:r>
                      <a:endParaRPr lang="es-SV" sz="1400" dirty="0">
                        <a:effectLst/>
                        <a:latin typeface="Arial" pitchFamily="34" charset="0"/>
                        <a:ea typeface="Calibri"/>
                        <a:cs typeface="Arial" pitchFamily="34" charset="0"/>
                      </a:endParaRPr>
                    </a:p>
                  </a:txBody>
                  <a:tcPr marL="68580" marR="68580" marT="0" marB="0" anchor="ctr"/>
                </a:tc>
                <a:tc>
                  <a:txBody>
                    <a:bodyPr/>
                    <a:lstStyle/>
                    <a:p>
                      <a:pPr algn="just">
                        <a:lnSpc>
                          <a:spcPct val="115000"/>
                        </a:lnSpc>
                        <a:spcAft>
                          <a:spcPts val="0"/>
                        </a:spcAft>
                      </a:pPr>
                      <a:r>
                        <a:rPr lang="es-SV" sz="1400" dirty="0">
                          <a:effectLst/>
                          <a:latin typeface="Arial" pitchFamily="34" charset="0"/>
                          <a:cs typeface="Arial" pitchFamily="34" charset="0"/>
                        </a:rPr>
                        <a:t>Pendiente de los resultados del Software de </a:t>
                      </a:r>
                      <a:r>
                        <a:rPr lang="es-SV" sz="1400" dirty="0" err="1">
                          <a:effectLst/>
                          <a:latin typeface="Arial" pitchFamily="34" charset="0"/>
                          <a:cs typeface="Arial" pitchFamily="34" charset="0"/>
                        </a:rPr>
                        <a:t>Taiwan</a:t>
                      </a:r>
                      <a:r>
                        <a:rPr lang="es-SV" sz="1400" dirty="0">
                          <a:effectLst/>
                          <a:latin typeface="Arial" pitchFamily="34" charset="0"/>
                          <a:cs typeface="Arial" pitchFamily="34" charset="0"/>
                        </a:rPr>
                        <a:t>.</a:t>
                      </a:r>
                      <a:endParaRPr lang="es-SV" sz="1400" dirty="0">
                        <a:effectLst/>
                        <a:latin typeface="Arial" pitchFamily="34" charset="0"/>
                        <a:ea typeface="Calibri"/>
                        <a:cs typeface="Arial" pitchFamily="34" charset="0"/>
                      </a:endParaRPr>
                    </a:p>
                  </a:txBody>
                  <a:tcPr marL="68580" marR="68580" marT="0" marB="0" anchor="ctr"/>
                </a:tc>
              </a:tr>
            </a:tbl>
          </a:graphicData>
        </a:graphic>
      </p:graphicFrame>
      <p:pic>
        <p:nvPicPr>
          <p:cNvPr id="7" name="6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165304"/>
            <a:ext cx="8781973" cy="504056"/>
          </a:xfrm>
          <a:prstGeom prst="rect">
            <a:avLst/>
          </a:prstGeom>
          <a:noFill/>
          <a:ln>
            <a:noFill/>
          </a:ln>
        </p:spPr>
      </p:pic>
    </p:spTree>
    <p:extLst>
      <p:ext uri="{BB962C8B-B14F-4D97-AF65-F5344CB8AC3E}">
        <p14:creationId xmlns:p14="http://schemas.microsoft.com/office/powerpoint/2010/main" val="32634271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2"/>
          <p:cNvSpPr txBox="1"/>
          <p:nvPr/>
        </p:nvSpPr>
        <p:spPr>
          <a:xfrm>
            <a:off x="205164" y="1052736"/>
            <a:ext cx="8801100" cy="61722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s-SV" dirty="0">
                <a:ln w="3175" cap="flat" cmpd="sng" algn="ctr">
                  <a:solidFill>
                    <a:sysClr val="windowText" lastClr="000000"/>
                  </a:solidFill>
                  <a:prstDash val="solid"/>
                  <a:miter lim="0"/>
                </a:ln>
                <a:solidFill>
                  <a:sysClr val="windowText" lastClr="000000"/>
                </a:solidFill>
                <a:effectLst>
                  <a:outerShdw blurRad="50800" algn="tl">
                    <a:srgbClr val="000000"/>
                  </a:outerShdw>
                </a:effectLst>
                <a:latin typeface="Arial" pitchFamily="34" charset="0"/>
                <a:ea typeface="Calibri"/>
                <a:cs typeface="Arial" pitchFamily="34" charset="0"/>
              </a:rPr>
              <a:t>Plan Quinquenal de Desarrollo</a:t>
            </a:r>
            <a:endParaRPr lang="es-SV" dirty="0">
              <a:ln w="3175" cap="flat" cmpd="sng" algn="ctr">
                <a:solidFill>
                  <a:sysClr val="windowText" lastClr="000000"/>
                </a:solidFill>
                <a:prstDash val="solid"/>
                <a:miter lim="0"/>
              </a:ln>
              <a:solidFill>
                <a:sysClr val="windowText" lastClr="000000"/>
              </a:solidFill>
              <a:effectLst/>
              <a:latin typeface="Arial" pitchFamily="34" charset="0"/>
              <a:ea typeface="Calibri"/>
              <a:cs typeface="Arial" pitchFamily="34" charset="0"/>
            </a:endParaRPr>
          </a:p>
          <a:p>
            <a:pPr algn="ctr">
              <a:lnSpc>
                <a:spcPct val="115000"/>
              </a:lnSpc>
              <a:spcAft>
                <a:spcPts val="0"/>
              </a:spcAft>
            </a:pPr>
            <a:r>
              <a:rPr lang="es-SV" dirty="0">
                <a:ln w="3175" cap="flat" cmpd="sng" algn="ctr">
                  <a:solidFill>
                    <a:sysClr val="windowText" lastClr="000000"/>
                  </a:solidFill>
                  <a:prstDash val="solid"/>
                  <a:miter lim="0"/>
                </a:ln>
                <a:solidFill>
                  <a:sysClr val="windowText" lastClr="000000"/>
                </a:solidFill>
                <a:effectLst>
                  <a:outerShdw blurRad="50800" algn="tl">
                    <a:srgbClr val="000000"/>
                  </a:outerShdw>
                </a:effectLst>
                <a:latin typeface="Arial" pitchFamily="34" charset="0"/>
                <a:ea typeface="Calibri"/>
                <a:cs typeface="Arial" pitchFamily="34" charset="0"/>
              </a:rPr>
              <a:t>Seguridad ciudadana y convivencia </a:t>
            </a:r>
            <a:endParaRPr lang="es-SV" dirty="0">
              <a:ln w="3175" cap="flat" cmpd="sng" algn="ctr">
                <a:solidFill>
                  <a:sysClr val="windowText" lastClr="000000"/>
                </a:solidFill>
                <a:prstDash val="solid"/>
                <a:miter lim="0"/>
              </a:ln>
              <a:solidFill>
                <a:sysClr val="windowText" lastClr="000000"/>
              </a:solidFill>
              <a:effectLst/>
              <a:latin typeface="Arial" pitchFamily="34" charset="0"/>
              <a:ea typeface="Calibri"/>
              <a:cs typeface="Arial" pitchFamily="34" charset="0"/>
            </a:endParaRPr>
          </a:p>
        </p:txBody>
      </p:sp>
      <p:sp>
        <p:nvSpPr>
          <p:cNvPr id="5" name="4 Rectángulo"/>
          <p:cNvSpPr/>
          <p:nvPr/>
        </p:nvSpPr>
        <p:spPr>
          <a:xfrm>
            <a:off x="683568" y="1844824"/>
            <a:ext cx="7848872" cy="646331"/>
          </a:xfrm>
          <a:prstGeom prst="rect">
            <a:avLst/>
          </a:prstGeom>
        </p:spPr>
        <p:txBody>
          <a:bodyPr wrap="square">
            <a:spAutoFit/>
          </a:bodyPr>
          <a:lstStyle/>
          <a:p>
            <a:r>
              <a:rPr lang="es-SV" dirty="0"/>
              <a:t>PLAN EXTRAORDINARIO DE ACCIONES PARA LA PREVENCIÓN DE LA VIOLENCIA EN EL MARCO DEL PLAN EL SALVADOR SEGURO.</a:t>
            </a:r>
          </a:p>
        </p:txBody>
      </p:sp>
      <p:graphicFrame>
        <p:nvGraphicFramePr>
          <p:cNvPr id="6" name="5 Tabla"/>
          <p:cNvGraphicFramePr>
            <a:graphicFrameLocks noGrp="1"/>
          </p:cNvGraphicFramePr>
          <p:nvPr>
            <p:extLst>
              <p:ext uri="{D42A27DB-BD31-4B8C-83A1-F6EECF244321}">
                <p14:modId xmlns:p14="http://schemas.microsoft.com/office/powerpoint/2010/main" val="1754474403"/>
              </p:ext>
            </p:extLst>
          </p:nvPr>
        </p:nvGraphicFramePr>
        <p:xfrm>
          <a:off x="490914" y="2636912"/>
          <a:ext cx="8229600" cy="3575304"/>
        </p:xfrm>
        <a:graphic>
          <a:graphicData uri="http://schemas.openxmlformats.org/drawingml/2006/table">
            <a:tbl>
              <a:tblPr firstRow="1" firstCol="1" bandRow="1">
                <a:tableStyleId>{5940675A-B579-460E-94D1-54222C63F5DA}</a:tableStyleId>
              </a:tblPr>
              <a:tblGrid>
                <a:gridCol w="1371600"/>
                <a:gridCol w="1624510"/>
                <a:gridCol w="1597592"/>
                <a:gridCol w="1863022"/>
                <a:gridCol w="1772876"/>
              </a:tblGrid>
              <a:tr h="207336">
                <a:tc gridSpan="5">
                  <a:txBody>
                    <a:bodyPr/>
                    <a:lstStyle/>
                    <a:p>
                      <a:pPr algn="ctr">
                        <a:lnSpc>
                          <a:spcPct val="115000"/>
                        </a:lnSpc>
                        <a:spcAft>
                          <a:spcPts val="0"/>
                        </a:spcAft>
                      </a:pPr>
                      <a:r>
                        <a:rPr lang="es-SV" sz="1200">
                          <a:effectLst/>
                          <a:latin typeface="Arial" pitchFamily="34" charset="0"/>
                          <a:cs typeface="Arial" pitchFamily="34" charset="0"/>
                        </a:rPr>
                        <a:t>Programa “Borrado de Grafitis y Reparación de Escuelas priorizadas en el Departamento”</a:t>
                      </a:r>
                      <a:endParaRPr lang="es-SV" sz="1200">
                        <a:effectLst/>
                        <a:latin typeface="Arial" pitchFamily="34" charset="0"/>
                        <a:ea typeface="Calibri"/>
                        <a:cs typeface="Arial" pitchFamily="34" charset="0"/>
                      </a:endParaRPr>
                    </a:p>
                  </a:txBody>
                  <a:tcPr marL="67610" marR="67610" marT="0" marB="0">
                    <a:solidFill>
                      <a:srgbClr val="9FBFED"/>
                    </a:solidFill>
                  </a:tcPr>
                </a:tc>
                <a:tc hMerge="1">
                  <a:txBody>
                    <a:bodyPr/>
                    <a:lstStyle/>
                    <a:p>
                      <a:endParaRPr lang="es-SV"/>
                    </a:p>
                  </a:txBody>
                  <a:tcPr/>
                </a:tc>
                <a:tc hMerge="1">
                  <a:txBody>
                    <a:bodyPr/>
                    <a:lstStyle/>
                    <a:p>
                      <a:endParaRPr lang="es-SV"/>
                    </a:p>
                  </a:txBody>
                  <a:tcPr/>
                </a:tc>
                <a:tc hMerge="1">
                  <a:txBody>
                    <a:bodyPr/>
                    <a:lstStyle/>
                    <a:p>
                      <a:endParaRPr lang="es-SV"/>
                    </a:p>
                  </a:txBody>
                  <a:tcPr/>
                </a:tc>
                <a:tc hMerge="1">
                  <a:txBody>
                    <a:bodyPr/>
                    <a:lstStyle/>
                    <a:p>
                      <a:endParaRPr lang="es-SV"/>
                    </a:p>
                  </a:txBody>
                  <a:tcPr/>
                </a:tc>
              </a:tr>
              <a:tr h="691121">
                <a:tc>
                  <a:txBody>
                    <a:bodyPr/>
                    <a:lstStyle/>
                    <a:p>
                      <a:pPr algn="ctr">
                        <a:lnSpc>
                          <a:spcPct val="115000"/>
                        </a:lnSpc>
                        <a:spcAft>
                          <a:spcPts val="0"/>
                        </a:spcAft>
                      </a:pPr>
                      <a:r>
                        <a:rPr lang="es-SV" sz="1200">
                          <a:effectLst/>
                          <a:latin typeface="Arial" pitchFamily="34" charset="0"/>
                          <a:cs typeface="Arial" pitchFamily="34" charset="0"/>
                        </a:rPr>
                        <a:t>Nombre de estrategias,</a:t>
                      </a:r>
                    </a:p>
                    <a:p>
                      <a:pPr algn="ctr">
                        <a:lnSpc>
                          <a:spcPct val="115000"/>
                        </a:lnSpc>
                        <a:spcAft>
                          <a:spcPts val="0"/>
                        </a:spcAft>
                      </a:pPr>
                      <a:r>
                        <a:rPr lang="es-SV" sz="1200">
                          <a:effectLst/>
                          <a:latin typeface="Arial" pitchFamily="34" charset="0"/>
                          <a:cs typeface="Arial" pitchFamily="34" charset="0"/>
                        </a:rPr>
                        <a:t>iniciativas, programas y proyectos</a:t>
                      </a:r>
                      <a:endParaRPr lang="es-SV" sz="1200">
                        <a:effectLst/>
                        <a:latin typeface="Arial" pitchFamily="34" charset="0"/>
                        <a:ea typeface="Calibri"/>
                        <a:cs typeface="Arial" pitchFamily="34" charset="0"/>
                      </a:endParaRPr>
                    </a:p>
                  </a:txBody>
                  <a:tcPr marL="67610" marR="67610" marT="0" marB="0" anchor="ctr">
                    <a:solidFill>
                      <a:srgbClr val="9FBFED"/>
                    </a:solidFill>
                  </a:tcPr>
                </a:tc>
                <a:tc>
                  <a:txBody>
                    <a:bodyPr/>
                    <a:lstStyle/>
                    <a:p>
                      <a:pPr algn="ctr">
                        <a:lnSpc>
                          <a:spcPct val="115000"/>
                        </a:lnSpc>
                        <a:spcAft>
                          <a:spcPts val="0"/>
                        </a:spcAft>
                      </a:pPr>
                      <a:r>
                        <a:rPr lang="es-SV" sz="1200" dirty="0">
                          <a:effectLst/>
                          <a:latin typeface="Arial" pitchFamily="34" charset="0"/>
                          <a:cs typeface="Arial" pitchFamily="34" charset="0"/>
                        </a:rPr>
                        <a:t>Resultados y</a:t>
                      </a:r>
                    </a:p>
                    <a:p>
                      <a:pPr algn="ctr">
                        <a:lnSpc>
                          <a:spcPct val="115000"/>
                        </a:lnSpc>
                        <a:spcAft>
                          <a:spcPts val="0"/>
                        </a:spcAft>
                      </a:pPr>
                      <a:r>
                        <a:rPr lang="es-SV" sz="1200" dirty="0">
                          <a:effectLst/>
                          <a:latin typeface="Arial" pitchFamily="34" charset="0"/>
                          <a:cs typeface="Arial" pitchFamily="34" charset="0"/>
                        </a:rPr>
                        <a:t>avances</a:t>
                      </a:r>
                    </a:p>
                    <a:p>
                      <a:pPr algn="ctr">
                        <a:lnSpc>
                          <a:spcPct val="115000"/>
                        </a:lnSpc>
                        <a:spcAft>
                          <a:spcPts val="0"/>
                        </a:spcAft>
                      </a:pPr>
                      <a:r>
                        <a:rPr lang="es-SV" sz="1200" dirty="0">
                          <a:effectLst/>
                          <a:latin typeface="Arial" pitchFamily="34" charset="0"/>
                          <a:cs typeface="Arial" pitchFamily="34" charset="0"/>
                        </a:rPr>
                        <a:t> </a:t>
                      </a:r>
                      <a:endParaRPr lang="es-SV" sz="1200" dirty="0">
                        <a:effectLst/>
                        <a:latin typeface="Arial" pitchFamily="34" charset="0"/>
                        <a:ea typeface="Calibri"/>
                        <a:cs typeface="Arial" pitchFamily="34" charset="0"/>
                      </a:endParaRPr>
                    </a:p>
                  </a:txBody>
                  <a:tcPr marL="67610" marR="67610" marT="0" marB="0" anchor="ctr">
                    <a:solidFill>
                      <a:srgbClr val="9FBFED"/>
                    </a:solidFill>
                  </a:tcPr>
                </a:tc>
                <a:tc>
                  <a:txBody>
                    <a:bodyPr/>
                    <a:lstStyle/>
                    <a:p>
                      <a:pPr algn="ctr">
                        <a:lnSpc>
                          <a:spcPct val="115000"/>
                        </a:lnSpc>
                        <a:spcAft>
                          <a:spcPts val="0"/>
                        </a:spcAft>
                      </a:pPr>
                      <a:r>
                        <a:rPr lang="es-SV" sz="1200" dirty="0">
                          <a:effectLst/>
                          <a:latin typeface="Arial" pitchFamily="34" charset="0"/>
                          <a:cs typeface="Arial" pitchFamily="34" charset="0"/>
                        </a:rPr>
                        <a:t>Tipo y número de personas beneficiadas</a:t>
                      </a:r>
                      <a:endParaRPr lang="es-SV" sz="1200" dirty="0">
                        <a:effectLst/>
                        <a:latin typeface="Arial" pitchFamily="34" charset="0"/>
                        <a:ea typeface="Calibri"/>
                        <a:cs typeface="Arial" pitchFamily="34" charset="0"/>
                      </a:endParaRPr>
                    </a:p>
                  </a:txBody>
                  <a:tcPr marL="67610" marR="67610" marT="0" marB="0" anchor="ctr">
                    <a:solidFill>
                      <a:srgbClr val="9FBFED"/>
                    </a:solidFill>
                  </a:tcPr>
                </a:tc>
                <a:tc>
                  <a:txBody>
                    <a:bodyPr/>
                    <a:lstStyle/>
                    <a:p>
                      <a:pPr algn="ctr">
                        <a:lnSpc>
                          <a:spcPct val="115000"/>
                        </a:lnSpc>
                        <a:spcAft>
                          <a:spcPts val="0"/>
                        </a:spcAft>
                      </a:pPr>
                      <a:r>
                        <a:rPr lang="es-SV" sz="1200">
                          <a:effectLst/>
                          <a:latin typeface="Arial" pitchFamily="34" charset="0"/>
                          <a:cs typeface="Arial" pitchFamily="34" charset="0"/>
                        </a:rPr>
                        <a:t>Descripción de los</a:t>
                      </a:r>
                    </a:p>
                    <a:p>
                      <a:pPr algn="ctr">
                        <a:lnSpc>
                          <a:spcPct val="115000"/>
                        </a:lnSpc>
                        <a:spcAft>
                          <a:spcPts val="0"/>
                        </a:spcAft>
                      </a:pPr>
                      <a:r>
                        <a:rPr lang="es-SV" sz="1200">
                          <a:effectLst/>
                          <a:latin typeface="Arial" pitchFamily="34" charset="0"/>
                          <a:cs typeface="Arial" pitchFamily="34" charset="0"/>
                        </a:rPr>
                        <a:t>logros e impactos</a:t>
                      </a:r>
                      <a:endParaRPr lang="es-SV" sz="1200">
                        <a:effectLst/>
                        <a:latin typeface="Arial" pitchFamily="34" charset="0"/>
                        <a:ea typeface="Calibri"/>
                        <a:cs typeface="Arial" pitchFamily="34" charset="0"/>
                      </a:endParaRPr>
                    </a:p>
                  </a:txBody>
                  <a:tcPr marL="67610" marR="67610" marT="0" marB="0" anchor="ctr">
                    <a:solidFill>
                      <a:srgbClr val="9FBFED"/>
                    </a:solidFill>
                  </a:tcPr>
                </a:tc>
                <a:tc>
                  <a:txBody>
                    <a:bodyPr/>
                    <a:lstStyle/>
                    <a:p>
                      <a:pPr algn="ctr">
                        <a:lnSpc>
                          <a:spcPct val="115000"/>
                        </a:lnSpc>
                        <a:spcAft>
                          <a:spcPts val="0"/>
                        </a:spcAft>
                      </a:pPr>
                      <a:r>
                        <a:rPr lang="es-SV" sz="1200" dirty="0">
                          <a:effectLst/>
                          <a:latin typeface="Arial" pitchFamily="34" charset="0"/>
                          <a:cs typeface="Arial" pitchFamily="34" charset="0"/>
                        </a:rPr>
                        <a:t>Proyección de medidas y acciones</a:t>
                      </a:r>
                    </a:p>
                    <a:p>
                      <a:pPr algn="ctr">
                        <a:lnSpc>
                          <a:spcPct val="115000"/>
                        </a:lnSpc>
                        <a:spcAft>
                          <a:spcPts val="0"/>
                        </a:spcAft>
                      </a:pPr>
                      <a:r>
                        <a:rPr lang="es-SV" sz="1200" dirty="0">
                          <a:effectLst/>
                          <a:latin typeface="Arial" pitchFamily="34" charset="0"/>
                          <a:cs typeface="Arial" pitchFamily="34" charset="0"/>
                        </a:rPr>
                        <a:t> </a:t>
                      </a:r>
                      <a:endParaRPr lang="es-SV" sz="1200" dirty="0">
                        <a:effectLst/>
                        <a:latin typeface="Arial" pitchFamily="34" charset="0"/>
                        <a:ea typeface="Calibri"/>
                        <a:cs typeface="Arial" pitchFamily="34" charset="0"/>
                      </a:endParaRPr>
                    </a:p>
                  </a:txBody>
                  <a:tcPr marL="67610" marR="67610" marT="0" marB="0" anchor="ctr">
                    <a:solidFill>
                      <a:srgbClr val="9FBFED"/>
                    </a:solidFill>
                  </a:tcPr>
                </a:tc>
              </a:tr>
              <a:tr h="950292">
                <a:tc>
                  <a:txBody>
                    <a:bodyPr/>
                    <a:lstStyle/>
                    <a:p>
                      <a:pPr algn="just">
                        <a:lnSpc>
                          <a:spcPct val="115000"/>
                        </a:lnSpc>
                        <a:spcAft>
                          <a:spcPts val="0"/>
                        </a:spcAft>
                      </a:pPr>
                      <a:r>
                        <a:rPr lang="es-SV" sz="1200" b="1" dirty="0">
                          <a:effectLst/>
                          <a:latin typeface="Arial" pitchFamily="34" charset="0"/>
                          <a:cs typeface="Arial" pitchFamily="34" charset="0"/>
                        </a:rPr>
                        <a:t>Borrado de Grafitis. </a:t>
                      </a:r>
                      <a:endParaRPr lang="es-SV" sz="1200" b="1" dirty="0">
                        <a:effectLst/>
                        <a:latin typeface="Arial" pitchFamily="34" charset="0"/>
                        <a:ea typeface="Calibri"/>
                        <a:cs typeface="Arial" pitchFamily="34" charset="0"/>
                      </a:endParaRPr>
                    </a:p>
                  </a:txBody>
                  <a:tcPr marL="67610" marR="67610" marT="0" marB="0" anchor="ctr"/>
                </a:tc>
                <a:tc>
                  <a:txBody>
                    <a:bodyPr/>
                    <a:lstStyle/>
                    <a:p>
                      <a:pPr algn="just">
                        <a:lnSpc>
                          <a:spcPct val="115000"/>
                        </a:lnSpc>
                        <a:spcAft>
                          <a:spcPts val="0"/>
                        </a:spcAft>
                      </a:pPr>
                      <a:r>
                        <a:rPr lang="es-SV" sz="1200">
                          <a:effectLst/>
                          <a:latin typeface="Arial" pitchFamily="34" charset="0"/>
                          <a:cs typeface="Arial" pitchFamily="34" charset="0"/>
                        </a:rPr>
                        <a:t>En los Municipios de:</a:t>
                      </a:r>
                    </a:p>
                    <a:p>
                      <a:pPr algn="just">
                        <a:lnSpc>
                          <a:spcPct val="115000"/>
                        </a:lnSpc>
                        <a:spcAft>
                          <a:spcPts val="0"/>
                        </a:spcAft>
                      </a:pPr>
                      <a:r>
                        <a:rPr lang="es-SV" sz="1200">
                          <a:effectLst/>
                          <a:latin typeface="Arial" pitchFamily="34" charset="0"/>
                          <a:cs typeface="Arial" pitchFamily="34" charset="0"/>
                        </a:rPr>
                        <a:t>San Salvador.</a:t>
                      </a:r>
                    </a:p>
                    <a:p>
                      <a:pPr algn="just">
                        <a:lnSpc>
                          <a:spcPct val="115000"/>
                        </a:lnSpc>
                        <a:spcAft>
                          <a:spcPts val="0"/>
                        </a:spcAft>
                      </a:pPr>
                      <a:r>
                        <a:rPr lang="es-SV" sz="1200">
                          <a:effectLst/>
                          <a:latin typeface="Arial" pitchFamily="34" charset="0"/>
                          <a:cs typeface="Arial" pitchFamily="34" charset="0"/>
                        </a:rPr>
                        <a:t>Ciudad Delgado.</a:t>
                      </a:r>
                    </a:p>
                    <a:p>
                      <a:pPr algn="just">
                        <a:lnSpc>
                          <a:spcPct val="115000"/>
                        </a:lnSpc>
                        <a:spcAft>
                          <a:spcPts val="0"/>
                        </a:spcAft>
                      </a:pPr>
                      <a:r>
                        <a:rPr lang="es-SV" sz="1200">
                          <a:effectLst/>
                          <a:latin typeface="Arial" pitchFamily="34" charset="0"/>
                          <a:cs typeface="Arial" pitchFamily="34" charset="0"/>
                        </a:rPr>
                        <a:t>Mejicanos.</a:t>
                      </a:r>
                    </a:p>
                    <a:p>
                      <a:pPr algn="just">
                        <a:lnSpc>
                          <a:spcPct val="115000"/>
                        </a:lnSpc>
                        <a:spcAft>
                          <a:spcPts val="0"/>
                        </a:spcAft>
                      </a:pPr>
                      <a:r>
                        <a:rPr lang="es-SV" sz="1200">
                          <a:effectLst/>
                          <a:latin typeface="Arial" pitchFamily="34" charset="0"/>
                          <a:cs typeface="Arial" pitchFamily="34" charset="0"/>
                        </a:rPr>
                        <a:t>Soyapango.</a:t>
                      </a:r>
                      <a:endParaRPr lang="es-SV" sz="1200">
                        <a:effectLst/>
                        <a:latin typeface="Arial" pitchFamily="34" charset="0"/>
                        <a:ea typeface="Calibri"/>
                        <a:cs typeface="Arial" pitchFamily="34" charset="0"/>
                      </a:endParaRPr>
                    </a:p>
                  </a:txBody>
                  <a:tcPr marL="67610" marR="67610" marT="0" marB="0" anchor="ctr"/>
                </a:tc>
                <a:tc>
                  <a:txBody>
                    <a:bodyPr/>
                    <a:lstStyle/>
                    <a:p>
                      <a:pPr algn="just">
                        <a:lnSpc>
                          <a:spcPct val="115000"/>
                        </a:lnSpc>
                        <a:spcAft>
                          <a:spcPts val="0"/>
                        </a:spcAft>
                      </a:pPr>
                      <a:r>
                        <a:rPr lang="es-SV" sz="1200">
                          <a:effectLst/>
                          <a:latin typeface="Arial" pitchFamily="34" charset="0"/>
                          <a:cs typeface="Arial" pitchFamily="34" charset="0"/>
                        </a:rPr>
                        <a:t>La población de los 4 municipios priorizados. </a:t>
                      </a:r>
                      <a:endParaRPr lang="es-SV" sz="1200">
                        <a:effectLst/>
                        <a:latin typeface="Arial" pitchFamily="34" charset="0"/>
                        <a:ea typeface="Calibri"/>
                        <a:cs typeface="Arial" pitchFamily="34" charset="0"/>
                      </a:endParaRPr>
                    </a:p>
                  </a:txBody>
                  <a:tcPr marL="67610" marR="67610" marT="0" marB="0" anchor="ctr"/>
                </a:tc>
                <a:tc>
                  <a:txBody>
                    <a:bodyPr/>
                    <a:lstStyle/>
                    <a:p>
                      <a:pPr algn="just">
                        <a:lnSpc>
                          <a:spcPct val="115000"/>
                        </a:lnSpc>
                        <a:spcAft>
                          <a:spcPts val="0"/>
                        </a:spcAft>
                      </a:pPr>
                      <a:r>
                        <a:rPr lang="es-SV" sz="1200">
                          <a:effectLst/>
                          <a:latin typeface="Arial" pitchFamily="34" charset="0"/>
                          <a:cs typeface="Arial" pitchFamily="34" charset="0"/>
                        </a:rPr>
                        <a:t>Territorios libres de grafitis que llaman a la violencia.</a:t>
                      </a:r>
                    </a:p>
                    <a:p>
                      <a:pPr algn="just">
                        <a:lnSpc>
                          <a:spcPct val="115000"/>
                        </a:lnSpc>
                        <a:spcAft>
                          <a:spcPts val="0"/>
                        </a:spcAft>
                      </a:pPr>
                      <a:r>
                        <a:rPr lang="es-SV" sz="1200">
                          <a:effectLst/>
                          <a:latin typeface="Arial" pitchFamily="34" charset="0"/>
                          <a:cs typeface="Arial" pitchFamily="34" charset="0"/>
                        </a:rPr>
                        <a:t>Seguridad comunitaria para las familias en los municipios.</a:t>
                      </a:r>
                      <a:endParaRPr lang="es-SV" sz="1200">
                        <a:effectLst/>
                        <a:latin typeface="Arial" pitchFamily="34" charset="0"/>
                        <a:ea typeface="Calibri"/>
                        <a:cs typeface="Arial" pitchFamily="34" charset="0"/>
                      </a:endParaRPr>
                    </a:p>
                  </a:txBody>
                  <a:tcPr marL="67610" marR="67610" marT="0" marB="0" anchor="ctr"/>
                </a:tc>
                <a:tc>
                  <a:txBody>
                    <a:bodyPr/>
                    <a:lstStyle/>
                    <a:p>
                      <a:pPr algn="just">
                        <a:lnSpc>
                          <a:spcPct val="115000"/>
                        </a:lnSpc>
                        <a:spcAft>
                          <a:spcPts val="0"/>
                        </a:spcAft>
                      </a:pPr>
                      <a:r>
                        <a:rPr lang="es-SV" sz="1200">
                          <a:effectLst/>
                          <a:latin typeface="Arial" pitchFamily="34" charset="0"/>
                          <a:cs typeface="Arial" pitchFamily="34" charset="0"/>
                        </a:rPr>
                        <a:t>Extender el programa a los demás municipios con el objetivo de declarar un departamento libre de grafitis.</a:t>
                      </a:r>
                      <a:endParaRPr lang="es-SV" sz="1200">
                        <a:effectLst/>
                        <a:latin typeface="Arial" pitchFamily="34" charset="0"/>
                        <a:ea typeface="Calibri"/>
                        <a:cs typeface="Arial" pitchFamily="34" charset="0"/>
                      </a:endParaRPr>
                    </a:p>
                  </a:txBody>
                  <a:tcPr marL="67610" marR="67610" marT="0" marB="0" anchor="ctr"/>
                </a:tc>
              </a:tr>
              <a:tr h="950292">
                <a:tc>
                  <a:txBody>
                    <a:bodyPr/>
                    <a:lstStyle/>
                    <a:p>
                      <a:pPr algn="just">
                        <a:lnSpc>
                          <a:spcPct val="115000"/>
                        </a:lnSpc>
                        <a:spcAft>
                          <a:spcPts val="0"/>
                        </a:spcAft>
                      </a:pPr>
                      <a:r>
                        <a:rPr lang="es-SV" sz="1200" b="1" dirty="0">
                          <a:effectLst/>
                          <a:latin typeface="Arial" pitchFamily="34" charset="0"/>
                          <a:cs typeface="Arial" pitchFamily="34" charset="0"/>
                        </a:rPr>
                        <a:t>Reparación de Escuelas priorizadas en el Departamento.</a:t>
                      </a:r>
                      <a:endParaRPr lang="es-SV" sz="1200" b="1" dirty="0">
                        <a:effectLst/>
                        <a:latin typeface="Arial" pitchFamily="34" charset="0"/>
                        <a:ea typeface="Calibri"/>
                        <a:cs typeface="Arial" pitchFamily="34" charset="0"/>
                      </a:endParaRPr>
                    </a:p>
                  </a:txBody>
                  <a:tcPr marL="67610" marR="67610" marT="0" marB="0" anchor="ctr"/>
                </a:tc>
                <a:tc>
                  <a:txBody>
                    <a:bodyPr/>
                    <a:lstStyle/>
                    <a:p>
                      <a:pPr algn="just">
                        <a:lnSpc>
                          <a:spcPct val="115000"/>
                        </a:lnSpc>
                        <a:spcAft>
                          <a:spcPts val="0"/>
                        </a:spcAft>
                      </a:pPr>
                      <a:r>
                        <a:rPr lang="es-SV" sz="1200">
                          <a:effectLst/>
                          <a:latin typeface="Arial" pitchFamily="34" charset="0"/>
                          <a:cs typeface="Arial" pitchFamily="34" charset="0"/>
                        </a:rPr>
                        <a:t>Actualmente en proceso de trabajo interinstitucional para lograr el objetivo.</a:t>
                      </a:r>
                      <a:endParaRPr lang="es-SV" sz="1200">
                        <a:effectLst/>
                        <a:latin typeface="Arial" pitchFamily="34" charset="0"/>
                        <a:ea typeface="Calibri"/>
                        <a:cs typeface="Arial" pitchFamily="34" charset="0"/>
                      </a:endParaRPr>
                    </a:p>
                  </a:txBody>
                  <a:tcPr marL="67610" marR="67610" marT="0" marB="0" anchor="ctr"/>
                </a:tc>
                <a:tc>
                  <a:txBody>
                    <a:bodyPr/>
                    <a:lstStyle/>
                    <a:p>
                      <a:pPr algn="just">
                        <a:lnSpc>
                          <a:spcPct val="115000"/>
                        </a:lnSpc>
                        <a:spcAft>
                          <a:spcPts val="0"/>
                        </a:spcAft>
                      </a:pPr>
                      <a:r>
                        <a:rPr lang="es-SV" sz="1200" dirty="0">
                          <a:effectLst/>
                          <a:latin typeface="Arial" pitchFamily="34" charset="0"/>
                          <a:cs typeface="Arial" pitchFamily="34" charset="0"/>
                        </a:rPr>
                        <a:t>La población estudiantil, docentes y personal administrativo de los centros educativos. </a:t>
                      </a:r>
                      <a:endParaRPr lang="es-SV" sz="1200" dirty="0">
                        <a:effectLst/>
                        <a:latin typeface="Arial" pitchFamily="34" charset="0"/>
                        <a:ea typeface="Calibri"/>
                        <a:cs typeface="Arial" pitchFamily="34" charset="0"/>
                      </a:endParaRPr>
                    </a:p>
                  </a:txBody>
                  <a:tcPr marL="67610" marR="67610" marT="0" marB="0" anchor="ctr"/>
                </a:tc>
                <a:tc>
                  <a:txBody>
                    <a:bodyPr/>
                    <a:lstStyle/>
                    <a:p>
                      <a:pPr algn="just">
                        <a:lnSpc>
                          <a:spcPct val="115000"/>
                        </a:lnSpc>
                        <a:spcAft>
                          <a:spcPts val="0"/>
                        </a:spcAft>
                      </a:pPr>
                      <a:r>
                        <a:rPr lang="es-SV" sz="1200">
                          <a:effectLst/>
                          <a:latin typeface="Arial" pitchFamily="34" charset="0"/>
                          <a:cs typeface="Arial" pitchFamily="34" charset="0"/>
                        </a:rPr>
                        <a:t>Mejorar el ambiente de las escuelas priorizadas en su infraestructura y espacios físicos.</a:t>
                      </a:r>
                      <a:endParaRPr lang="es-SV" sz="1200">
                        <a:effectLst/>
                        <a:latin typeface="Arial" pitchFamily="34" charset="0"/>
                        <a:ea typeface="Calibri"/>
                        <a:cs typeface="Arial" pitchFamily="34" charset="0"/>
                      </a:endParaRPr>
                    </a:p>
                  </a:txBody>
                  <a:tcPr marL="67610" marR="67610" marT="0" marB="0" anchor="ctr"/>
                </a:tc>
                <a:tc>
                  <a:txBody>
                    <a:bodyPr/>
                    <a:lstStyle/>
                    <a:p>
                      <a:pPr algn="just">
                        <a:lnSpc>
                          <a:spcPct val="115000"/>
                        </a:lnSpc>
                        <a:spcAft>
                          <a:spcPts val="0"/>
                        </a:spcAft>
                      </a:pPr>
                      <a:r>
                        <a:rPr lang="es-SV" sz="1200" dirty="0">
                          <a:effectLst/>
                          <a:latin typeface="Arial" pitchFamily="34" charset="0"/>
                          <a:cs typeface="Arial" pitchFamily="34" charset="0"/>
                        </a:rPr>
                        <a:t>Extender el programa a nivel departamental. </a:t>
                      </a:r>
                      <a:endParaRPr lang="es-SV" sz="1200" dirty="0">
                        <a:effectLst/>
                        <a:latin typeface="Arial" pitchFamily="34" charset="0"/>
                        <a:ea typeface="Calibri"/>
                        <a:cs typeface="Arial" pitchFamily="34" charset="0"/>
                      </a:endParaRPr>
                    </a:p>
                  </a:txBody>
                  <a:tcPr marL="67610" marR="67610" marT="0" marB="0" anchor="ctr"/>
                </a:tc>
              </a:tr>
            </a:tbl>
          </a:graphicData>
        </a:graphic>
      </p:graphicFrame>
    </p:spTree>
    <p:extLst>
      <p:ext uri="{BB962C8B-B14F-4D97-AF65-F5344CB8AC3E}">
        <p14:creationId xmlns:p14="http://schemas.microsoft.com/office/powerpoint/2010/main" val="3191457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 de texto 12"/>
          <p:cNvSpPr txBox="1"/>
          <p:nvPr/>
        </p:nvSpPr>
        <p:spPr>
          <a:xfrm>
            <a:off x="171450" y="836712"/>
            <a:ext cx="8801100" cy="53340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Mesa Interinstitucional para la Regulación de Soportes y </a:t>
            </a:r>
            <a:endPar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endParaRPr>
          </a:p>
          <a:p>
            <a:pPr algn="ctr">
              <a:lnSpc>
                <a:spcPct val="115000"/>
              </a:lnSpc>
              <a:spcAft>
                <a:spcPts val="1000"/>
              </a:spcAft>
            </a:pPr>
            <a:r>
              <a:rPr lang="es-SV" dirty="0" smtClean="0">
                <a:ln w="3175" cap="flat" cmpd="sng" algn="ctr">
                  <a:solidFill>
                    <a:sysClr val="windowText" lastClr="000000"/>
                  </a:solidFill>
                  <a:prstDash val="solid"/>
                  <a:miter lim="0"/>
                </a:ln>
                <a:solidFill>
                  <a:sysClr val="windowText" lastClr="000000"/>
                </a:solidFill>
                <a:latin typeface="Arial"/>
                <a:ea typeface="Calibri"/>
                <a:cs typeface="Times New Roman"/>
              </a:rPr>
              <a:t>Antenas </a:t>
            </a:r>
            <a:r>
              <a:rPr lang="es-SV" dirty="0">
                <a:ln w="3175" cap="flat" cmpd="sng" algn="ctr">
                  <a:solidFill>
                    <a:sysClr val="windowText" lastClr="000000"/>
                  </a:solidFill>
                  <a:prstDash val="solid"/>
                  <a:miter lim="0"/>
                </a:ln>
                <a:solidFill>
                  <a:sysClr val="windowText" lastClr="000000"/>
                </a:solidFill>
                <a:latin typeface="Arial"/>
                <a:ea typeface="Calibri"/>
                <a:cs typeface="Times New Roman"/>
              </a:rPr>
              <a:t>de Telefonía Móvil y WIFI. </a:t>
            </a:r>
            <a:endParaRPr lang="es-SV" sz="1200" dirty="0">
              <a:ln w="3175" cap="flat" cmpd="sng" algn="ctr">
                <a:solidFill>
                  <a:sysClr val="windowText" lastClr="000000"/>
                </a:solidFill>
                <a:prstDash val="solid"/>
                <a:miter lim="0"/>
              </a:ln>
              <a:solidFill>
                <a:sysClr val="windowText" lastClr="000000"/>
              </a:solidFill>
              <a:latin typeface="Calibri"/>
              <a:ea typeface="Calibri"/>
              <a:cs typeface="Times New Roman"/>
            </a:endParaRPr>
          </a:p>
        </p:txBody>
      </p:sp>
      <p:sp>
        <p:nvSpPr>
          <p:cNvPr id="6" name="5 Rectángulo"/>
          <p:cNvSpPr/>
          <p:nvPr/>
        </p:nvSpPr>
        <p:spPr>
          <a:xfrm>
            <a:off x="494362" y="1772816"/>
            <a:ext cx="8182094" cy="1384995"/>
          </a:xfrm>
          <a:prstGeom prst="rect">
            <a:avLst/>
          </a:prstGeom>
        </p:spPr>
        <p:txBody>
          <a:bodyPr wrap="square">
            <a:spAutoFit/>
          </a:bodyPr>
          <a:lstStyle/>
          <a:p>
            <a:pPr algn="just">
              <a:lnSpc>
                <a:spcPct val="150000"/>
              </a:lnSpc>
            </a:pPr>
            <a:r>
              <a:rPr lang="es-SV" sz="1400" dirty="0">
                <a:latin typeface="Arial" pitchFamily="34" charset="0"/>
                <a:cs typeface="Arial" pitchFamily="34" charset="0"/>
              </a:rPr>
              <a:t>La Mesa Interinstitucional se crea con el fin de elaborar una propuesta de Norma para el despliegue de antenas, sus respectivos soportes estructurales y para la verificación de los niveles de Radiaciones No Ionizantes (RNI) emanados de esos sistemas, tiene como objetivo elaborar una Norma para el despliegue de antenas, sus soportes   y Radiaciones No Ionizantes NASRNI.</a:t>
            </a:r>
          </a:p>
        </p:txBody>
      </p:sp>
      <p:graphicFrame>
        <p:nvGraphicFramePr>
          <p:cNvPr id="7" name="6 Tabla"/>
          <p:cNvGraphicFramePr>
            <a:graphicFrameLocks noGrp="1"/>
          </p:cNvGraphicFramePr>
          <p:nvPr>
            <p:extLst>
              <p:ext uri="{D42A27DB-BD31-4B8C-83A1-F6EECF244321}">
                <p14:modId xmlns:p14="http://schemas.microsoft.com/office/powerpoint/2010/main" val="852964543"/>
              </p:ext>
            </p:extLst>
          </p:nvPr>
        </p:nvGraphicFramePr>
        <p:xfrm>
          <a:off x="494362" y="3356992"/>
          <a:ext cx="2528342" cy="2808312"/>
        </p:xfrm>
        <a:graphic>
          <a:graphicData uri="http://schemas.openxmlformats.org/drawingml/2006/table">
            <a:tbl>
              <a:tblPr firstRow="1" firstCol="1" bandRow="1">
                <a:tableStyleId>{5940675A-B579-460E-94D1-54222C63F5DA}</a:tableStyleId>
              </a:tblPr>
              <a:tblGrid>
                <a:gridCol w="2528342"/>
              </a:tblGrid>
              <a:tr h="1245900">
                <a:tc>
                  <a:txBody>
                    <a:bodyPr/>
                    <a:lstStyle/>
                    <a:p>
                      <a:pPr algn="ctr">
                        <a:lnSpc>
                          <a:spcPct val="115000"/>
                        </a:lnSpc>
                        <a:spcAft>
                          <a:spcPts val="0"/>
                        </a:spcAft>
                      </a:pPr>
                      <a:r>
                        <a:rPr lang="es-SV" sz="1400" dirty="0">
                          <a:effectLst/>
                        </a:rPr>
                        <a:t> </a:t>
                      </a:r>
                    </a:p>
                    <a:p>
                      <a:pPr algn="ctr">
                        <a:lnSpc>
                          <a:spcPct val="115000"/>
                        </a:lnSpc>
                        <a:spcAft>
                          <a:spcPts val="0"/>
                        </a:spcAft>
                      </a:pPr>
                      <a:r>
                        <a:rPr lang="es-SV" sz="1400" dirty="0">
                          <a:effectLst/>
                        </a:rPr>
                        <a:t>Resultados y</a:t>
                      </a:r>
                    </a:p>
                    <a:p>
                      <a:pPr algn="ctr">
                        <a:lnSpc>
                          <a:spcPct val="115000"/>
                        </a:lnSpc>
                        <a:spcAft>
                          <a:spcPts val="0"/>
                        </a:spcAft>
                      </a:pPr>
                      <a:r>
                        <a:rPr lang="es-SV" sz="1400" dirty="0">
                          <a:effectLst/>
                        </a:rPr>
                        <a:t>avances</a:t>
                      </a:r>
                      <a:endParaRPr lang="es-SV" sz="1400" dirty="0">
                        <a:effectLst/>
                        <a:latin typeface="Calibri"/>
                        <a:ea typeface="Calibri"/>
                        <a:cs typeface="Times New Roman"/>
                      </a:endParaRPr>
                    </a:p>
                  </a:txBody>
                  <a:tcPr marL="68580" marR="68580" marT="0" marB="0" anchor="ctr">
                    <a:solidFill>
                      <a:srgbClr val="9FBFED"/>
                    </a:solidFill>
                  </a:tcPr>
                </a:tc>
              </a:tr>
              <a:tr h="1562412">
                <a:tc>
                  <a:txBody>
                    <a:bodyPr/>
                    <a:lstStyle/>
                    <a:p>
                      <a:pPr algn="just">
                        <a:lnSpc>
                          <a:spcPct val="115000"/>
                        </a:lnSpc>
                        <a:spcAft>
                          <a:spcPts val="0"/>
                        </a:spcAft>
                      </a:pPr>
                      <a:r>
                        <a:rPr lang="es-SV" sz="1400" dirty="0">
                          <a:effectLst/>
                        </a:rPr>
                        <a:t>9 sesiones de trabajo y seguimiento de elaboración de la norma NASRNI</a:t>
                      </a:r>
                      <a:endParaRPr lang="es-SV" sz="1400" dirty="0">
                        <a:effectLst/>
                        <a:latin typeface="Calibri"/>
                        <a:ea typeface="Calibri"/>
                        <a:cs typeface="Times New Roman"/>
                      </a:endParaRPr>
                    </a:p>
                  </a:txBody>
                  <a:tcPr marL="68580" marR="68580" marT="0" marB="0" anchor="ctr"/>
                </a:tc>
              </a:tr>
            </a:tbl>
          </a:graphicData>
        </a:graphic>
      </p:graphicFrame>
      <p:sp>
        <p:nvSpPr>
          <p:cNvPr id="8" name="7 Rectángulo"/>
          <p:cNvSpPr/>
          <p:nvPr/>
        </p:nvSpPr>
        <p:spPr>
          <a:xfrm>
            <a:off x="3275856" y="3356992"/>
            <a:ext cx="5400600" cy="2960875"/>
          </a:xfrm>
          <a:prstGeom prst="rect">
            <a:avLst/>
          </a:prstGeom>
        </p:spPr>
        <p:txBody>
          <a:bodyPr wrap="square">
            <a:spAutoFit/>
          </a:bodyPr>
          <a:lstStyle/>
          <a:p>
            <a:pPr algn="just">
              <a:lnSpc>
                <a:spcPct val="150000"/>
              </a:lnSpc>
            </a:pPr>
            <a:r>
              <a:rPr lang="es-SV" sz="1400" b="1" dirty="0">
                <a:latin typeface="Arial" pitchFamily="34" charset="0"/>
                <a:cs typeface="Arial" pitchFamily="34" charset="0"/>
              </a:rPr>
              <a:t>Las Instituciones de la Mesa Interinstitucional son las siguientes: </a:t>
            </a:r>
            <a:endParaRPr lang="es-SV" sz="1400" b="1" dirty="0" smtClean="0">
              <a:latin typeface="Arial" pitchFamily="34" charset="0"/>
              <a:cs typeface="Arial" pitchFamily="34" charset="0"/>
            </a:endParaRPr>
          </a:p>
          <a:p>
            <a:pPr marL="342900" indent="-342900" algn="just">
              <a:lnSpc>
                <a:spcPct val="150000"/>
              </a:lnSpc>
              <a:buFont typeface="+mj-lt"/>
              <a:buAutoNum type="arabicParenR"/>
            </a:pPr>
            <a:r>
              <a:rPr lang="es-SV" sz="1400" dirty="0" smtClean="0">
                <a:latin typeface="Arial" pitchFamily="34" charset="0"/>
                <a:cs typeface="Arial" pitchFamily="34" charset="0"/>
              </a:rPr>
              <a:t>Instituto </a:t>
            </a:r>
            <a:r>
              <a:rPr lang="es-SV" sz="1400" dirty="0">
                <a:latin typeface="Arial" pitchFamily="34" charset="0"/>
                <a:cs typeface="Arial" pitchFamily="34" charset="0"/>
              </a:rPr>
              <a:t>Salvadoreño de Desarrollo Municipal ISDEM, Asociación Armonía Ambiental con la Tecnología </a:t>
            </a:r>
            <a:r>
              <a:rPr lang="es-SV" sz="1400" dirty="0" smtClean="0">
                <a:latin typeface="Arial" pitchFamily="34" charset="0"/>
                <a:cs typeface="Arial" pitchFamily="34" charset="0"/>
              </a:rPr>
              <a:t>AMBIENTE.</a:t>
            </a:r>
          </a:p>
          <a:p>
            <a:pPr marL="342900" indent="-342900" algn="just">
              <a:lnSpc>
                <a:spcPct val="150000"/>
              </a:lnSpc>
              <a:buFont typeface="+mj-lt"/>
              <a:buAutoNum type="arabicParenR"/>
            </a:pPr>
            <a:r>
              <a:rPr lang="es-SV" sz="1400" dirty="0" smtClean="0">
                <a:latin typeface="Arial" pitchFamily="34" charset="0"/>
                <a:cs typeface="Arial" pitchFamily="34" charset="0"/>
              </a:rPr>
              <a:t>Ministerio </a:t>
            </a:r>
            <a:r>
              <a:rPr lang="es-SV" sz="1400" dirty="0">
                <a:latin typeface="Arial" pitchFamily="34" charset="0"/>
                <a:cs typeface="Arial" pitchFamily="34" charset="0"/>
              </a:rPr>
              <a:t>de Salud MINSAL, Superintendencia General de Electricidad y Telecomunicaciones </a:t>
            </a:r>
            <a:r>
              <a:rPr lang="es-SV" sz="1400" dirty="0" smtClean="0">
                <a:latin typeface="Arial" pitchFamily="34" charset="0"/>
                <a:cs typeface="Arial" pitchFamily="34" charset="0"/>
              </a:rPr>
              <a:t>SIGET</a:t>
            </a:r>
          </a:p>
          <a:p>
            <a:pPr marL="342900" indent="-342900" algn="just">
              <a:lnSpc>
                <a:spcPct val="150000"/>
              </a:lnSpc>
              <a:buFont typeface="+mj-lt"/>
              <a:buAutoNum type="arabicParenR"/>
            </a:pPr>
            <a:r>
              <a:rPr lang="es-SV" sz="1400" dirty="0" smtClean="0">
                <a:latin typeface="Arial" pitchFamily="34" charset="0"/>
                <a:cs typeface="Arial" pitchFamily="34" charset="0"/>
              </a:rPr>
              <a:t>Ministerio </a:t>
            </a:r>
            <a:r>
              <a:rPr lang="es-SV" sz="1400" dirty="0">
                <a:latin typeface="Arial" pitchFamily="34" charset="0"/>
                <a:cs typeface="Arial" pitchFamily="34" charset="0"/>
              </a:rPr>
              <a:t>de Medio Ambiente y Recursos Naturales </a:t>
            </a:r>
            <a:r>
              <a:rPr lang="es-SV" sz="1400" dirty="0" smtClean="0">
                <a:latin typeface="Arial" pitchFamily="34" charset="0"/>
                <a:cs typeface="Arial" pitchFamily="34" charset="0"/>
              </a:rPr>
              <a:t>MARN</a:t>
            </a:r>
          </a:p>
          <a:p>
            <a:pPr marL="342900" indent="-342900" algn="just">
              <a:lnSpc>
                <a:spcPct val="150000"/>
              </a:lnSpc>
              <a:buFont typeface="+mj-lt"/>
              <a:buAutoNum type="arabicParenR"/>
            </a:pPr>
            <a:r>
              <a:rPr lang="es-SV" sz="1400" dirty="0" smtClean="0">
                <a:latin typeface="Arial" pitchFamily="34" charset="0"/>
                <a:cs typeface="Arial" pitchFamily="34" charset="0"/>
              </a:rPr>
              <a:t>Dirección </a:t>
            </a:r>
            <a:r>
              <a:rPr lang="es-SV" sz="1400" dirty="0">
                <a:latin typeface="Arial" pitchFamily="34" charset="0"/>
                <a:cs typeface="Arial" pitchFamily="34" charset="0"/>
              </a:rPr>
              <a:t>General de Protección </a:t>
            </a:r>
            <a:r>
              <a:rPr lang="es-SV" sz="1400" dirty="0" smtClean="0">
                <a:latin typeface="Arial" pitchFamily="34" charset="0"/>
                <a:cs typeface="Arial" pitchFamily="34" charset="0"/>
              </a:rPr>
              <a:t>Civil</a:t>
            </a:r>
          </a:p>
          <a:p>
            <a:pPr marL="342900" indent="-342900" algn="just">
              <a:lnSpc>
                <a:spcPct val="150000"/>
              </a:lnSpc>
              <a:buFont typeface="+mj-lt"/>
              <a:buAutoNum type="arabicParenR"/>
            </a:pPr>
            <a:r>
              <a:rPr lang="es-SV" sz="1400" dirty="0" smtClean="0">
                <a:latin typeface="Arial" pitchFamily="34" charset="0"/>
                <a:cs typeface="Arial" pitchFamily="34" charset="0"/>
              </a:rPr>
              <a:t>Gobernación </a:t>
            </a:r>
            <a:r>
              <a:rPr lang="es-SV" sz="1400" dirty="0">
                <a:latin typeface="Arial" pitchFamily="34" charset="0"/>
                <a:cs typeface="Arial" pitchFamily="34" charset="0"/>
              </a:rPr>
              <a:t>Política Departamental de San Salvador.</a:t>
            </a:r>
          </a:p>
        </p:txBody>
      </p:sp>
      <p:pic>
        <p:nvPicPr>
          <p:cNvPr id="9" name="8 Imagen" descr="C:\Users\karen.bonilla.GOBERNACION.000\Desktop\M_GOBERNACION LOGO 2014-01 (2).jpg"/>
          <p:cNvPicPr/>
          <p:nvPr/>
        </p:nvPicPr>
        <p:blipFill>
          <a:blip r:embed="rId2">
            <a:extLst>
              <a:ext uri="{28A0092B-C50C-407E-A947-70E740481C1C}">
                <a14:useLocalDpi xmlns:a14="http://schemas.microsoft.com/office/drawing/2010/main" val="0"/>
              </a:ext>
            </a:extLst>
          </a:blip>
          <a:srcRect/>
          <a:stretch>
            <a:fillRect/>
          </a:stretch>
        </p:blipFill>
        <p:spPr bwMode="auto">
          <a:xfrm>
            <a:off x="200263" y="6326429"/>
            <a:ext cx="8781973" cy="504056"/>
          </a:xfrm>
          <a:prstGeom prst="rect">
            <a:avLst/>
          </a:prstGeom>
          <a:noFill/>
          <a:ln>
            <a:noFill/>
          </a:ln>
        </p:spPr>
      </p:pic>
    </p:spTree>
    <p:extLst>
      <p:ext uri="{BB962C8B-B14F-4D97-AF65-F5344CB8AC3E}">
        <p14:creationId xmlns:p14="http://schemas.microsoft.com/office/powerpoint/2010/main" val="42861074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531</TotalTime>
  <Words>3084</Words>
  <Application>Microsoft Office PowerPoint</Application>
  <PresentationFormat>Presentación en pantalla (4:3)</PresentationFormat>
  <Paragraphs>404</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Urbano</vt:lpstr>
      <vt:lpstr>Informe de Rendición de Cuentas Junio de 2015 – Mayo de 2016.</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Memoria de Labores Junio de 2015 – Mayo de 2016</dc:title>
  <dc:creator>Karen Yesenia Bonilla Ayala</dc:creator>
  <cp:lastModifiedBy>Steffanie Miranda</cp:lastModifiedBy>
  <cp:revision>34</cp:revision>
  <cp:lastPrinted>2016-07-07T14:23:37Z</cp:lastPrinted>
  <dcterms:created xsi:type="dcterms:W3CDTF">2016-06-29T16:19:52Z</dcterms:created>
  <dcterms:modified xsi:type="dcterms:W3CDTF">2016-07-08T20:47:31Z</dcterms:modified>
</cp:coreProperties>
</file>