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2" r:id="rId1"/>
  </p:sldMasterIdLst>
  <p:notesMasterIdLst>
    <p:notesMasterId r:id="rId23"/>
  </p:notesMasterIdLst>
  <p:sldIdLst>
    <p:sldId id="256" r:id="rId2"/>
    <p:sldId id="288" r:id="rId3"/>
    <p:sldId id="289" r:id="rId4"/>
    <p:sldId id="268" r:id="rId5"/>
    <p:sldId id="257" r:id="rId6"/>
    <p:sldId id="287" r:id="rId7"/>
    <p:sldId id="266" r:id="rId8"/>
    <p:sldId id="267" r:id="rId9"/>
    <p:sldId id="286" r:id="rId10"/>
    <p:sldId id="278" r:id="rId11"/>
    <p:sldId id="279" r:id="rId12"/>
    <p:sldId id="269" r:id="rId13"/>
    <p:sldId id="280" r:id="rId14"/>
    <p:sldId id="281" r:id="rId15"/>
    <p:sldId id="282" r:id="rId16"/>
    <p:sldId id="285" r:id="rId17"/>
    <p:sldId id="263" r:id="rId18"/>
    <p:sldId id="258" r:id="rId19"/>
    <p:sldId id="260" r:id="rId20"/>
    <p:sldId id="271" r:id="rId21"/>
    <p:sldId id="270" r:id="rId22"/>
  </p:sldIdLst>
  <p:sldSz cx="9144000" cy="6858000" type="screen4x3"/>
  <p:notesSz cx="6858000" cy="9144000"/>
  <p:defaultTextStyle>
    <a:defPPr>
      <a:defRPr lang="es-S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Schoolbook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>
        <p:scale>
          <a:sx n="70" d="100"/>
          <a:sy n="70" d="100"/>
        </p:scale>
        <p:origin x="-12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270CB69-185F-4247-9795-77837529524D}" type="datetimeFigureOut">
              <a:rPr lang="es-ES"/>
              <a:pPr>
                <a:defRPr/>
              </a:pPr>
              <a:t>08/11/2018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045199B-9E34-46C2-918A-FC2D9FC9F9E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0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SV" smtClean="0"/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fld id="{4956500D-1314-4085-BD96-07DDEA2C3E63}" type="slidenum">
              <a:rPr lang="es-ES" altLang="es-SV" smtClean="0"/>
              <a:pPr eaLnBrk="1" hangingPunct="1"/>
              <a:t>18</a:t>
            </a:fld>
            <a:endParaRPr lang="es-ES" altLang="es-SV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79121A-4D66-46D9-B466-50B3D557E537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A272A-149C-4431-99F5-F1E78497F57A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887E0C-ACB0-4E75-9173-82B902D87E29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73A2F-0C65-49E9-931F-8F5E86521F29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8066E3-A07E-4107-8645-A53F2A674B58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AE9DC-9994-4D6E-A71D-8E5E8EFDB3FE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CE30B2-A826-45E0-9982-A279AEF429A5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71CE14-1B6C-4BBD-B605-6AA804C45DE0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8C8596-1A00-4BA1-84C0-B49AF7BD01C9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6A87C4-2F6E-4577-90F5-E5327E8F4DC3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26E13-FC4F-4C3B-800F-997F05010B9C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924843-24D0-4E3C-913D-16B1E7EC2167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28B23-1E43-4592-8A4D-9D9B9584F29D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A69B8-355E-4123-9DAB-5609679BEA0B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176A16-68F1-43C3-82DA-8FC544909693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E4A39-30EB-457F-8816-CAF7BFAC0993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B969FC-7170-4D62-BEAB-7AB23825F5E7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C1358D-FE73-4B28-961B-3F8E9A9E8AD5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0A0F1D-5843-4354-A115-A422FB4B1E2A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DCCDE0-B82B-4D79-9CB6-B74FD0283E7E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4847DB-49F0-47CE-97B2-27403AA15F3D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3F9EF-99F1-42D1-9AF9-2E614F755199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55CEDC-31ED-4130-BFA9-F2255AE9837F}" type="datetimeFigureOut">
              <a:rPr lang="es-SV" smtClean="0"/>
              <a:pPr>
                <a:defRPr/>
              </a:pPr>
              <a:t>08/11/2018</a:t>
            </a:fld>
            <a:endParaRPr lang="es-S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EE860D-AB44-4974-A83A-3898EC156103}" type="slidenum">
              <a:rPr lang="es-SV" smtClean="0"/>
              <a:pPr>
                <a:defRPr/>
              </a:pPr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95613" y="3789363"/>
            <a:ext cx="6256337" cy="26638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SV" sz="5800" b="1" dirty="0" smtClean="0">
                <a:latin typeface="Cambria" pitchFamily="18" charset="0"/>
              </a:rPr>
              <a:t>GOBERNACIÓN DEPARTAMENTAL DE USULUTÁN</a:t>
            </a:r>
            <a:endParaRPr lang="es-SV" sz="5800" b="1" dirty="0">
              <a:latin typeface="Cambria" pitchFamily="18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4860032" cy="317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2 CuadroTexto"/>
          <p:cNvSpPr txBox="1">
            <a:spLocks noChangeArrowheads="1"/>
          </p:cNvSpPr>
          <p:nvPr/>
        </p:nvSpPr>
        <p:spPr bwMode="auto">
          <a:xfrm>
            <a:off x="1115441" y="1191816"/>
            <a:ext cx="7993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r>
              <a:rPr lang="es-ES" b="1" dirty="0">
                <a:latin typeface="Cambria" pitchFamily="18" charset="0"/>
              </a:rPr>
              <a:t>INFORME FINANCIERO SOBRE RECURSOS ASIGNADOS A CAJA CHICA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" y="-27384"/>
            <a:ext cx="9144000" cy="1219200"/>
          </a:xfrm>
          <a:prstGeom prst="rect">
            <a:avLst/>
          </a:prstGeom>
        </p:spPr>
      </p:pic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 t="26630" r="17996" b="13315"/>
          <a:stretch>
            <a:fillRect/>
          </a:stretch>
        </p:blipFill>
        <p:spPr bwMode="auto">
          <a:xfrm>
            <a:off x="511420" y="1561702"/>
            <a:ext cx="8237044" cy="496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sp>
        <p:nvSpPr>
          <p:cNvPr id="3" name="3 CuadroTexto"/>
          <p:cNvSpPr txBox="1">
            <a:spLocks noChangeArrowheads="1"/>
          </p:cNvSpPr>
          <p:nvPr/>
        </p:nvSpPr>
        <p:spPr bwMode="auto">
          <a:xfrm>
            <a:off x="73025" y="1529491"/>
            <a:ext cx="9036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620211"/>
              </p:ext>
            </p:extLst>
          </p:nvPr>
        </p:nvGraphicFramePr>
        <p:xfrm>
          <a:off x="3635896" y="2924944"/>
          <a:ext cx="5193369" cy="2020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5157"/>
                <a:gridCol w="114300"/>
                <a:gridCol w="1913912"/>
              </a:tblGrid>
              <a:tr h="5565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   COMPRAS</a:t>
                      </a:r>
                      <a:endParaRPr lang="es-SV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b="0" dirty="0">
                          <a:effectLst/>
                        </a:rPr>
                        <a:t> </a:t>
                      </a:r>
                      <a:r>
                        <a:rPr lang="es-SV" sz="2000" b="0" dirty="0">
                          <a:solidFill>
                            <a:schemeClr val="tx1"/>
                          </a:solidFill>
                          <a:effectLst/>
                        </a:rPr>
                        <a:t>$      </a:t>
                      </a:r>
                      <a:r>
                        <a:rPr lang="es-SV" sz="2000" b="0" dirty="0" smtClean="0">
                          <a:solidFill>
                            <a:schemeClr val="tx1"/>
                          </a:solidFill>
                          <a:effectLst/>
                        </a:rPr>
                        <a:t> 258.34 </a:t>
                      </a:r>
                      <a:endParaRPr lang="es-SV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65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   TRANSPORTE</a:t>
                      </a:r>
                      <a:endParaRPr lang="es-SV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b="0" dirty="0">
                          <a:effectLst/>
                        </a:rPr>
                        <a:t> $    </a:t>
                      </a:r>
                      <a:r>
                        <a:rPr lang="es-SV" sz="2000" b="0" dirty="0" smtClean="0">
                          <a:effectLst/>
                        </a:rPr>
                        <a:t>    </a:t>
                      </a:r>
                      <a:r>
                        <a:rPr lang="es-SV" sz="2000" b="0" dirty="0">
                          <a:effectLst/>
                        </a:rPr>
                        <a:t>240.65 </a:t>
                      </a:r>
                      <a:endParaRPr lang="es-SV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55653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>
                          <a:effectLst/>
                        </a:rPr>
                        <a:t>   VIÁTICO (ALIMENTACIÓN)</a:t>
                      </a:r>
                      <a:endParaRPr lang="es-SV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b="0" dirty="0">
                          <a:effectLst/>
                        </a:rPr>
                        <a:t> $    </a:t>
                      </a:r>
                      <a:r>
                        <a:rPr lang="es-SV" sz="2000" b="0" dirty="0" smtClean="0">
                          <a:effectLst/>
                        </a:rPr>
                        <a:t> </a:t>
                      </a:r>
                      <a:r>
                        <a:rPr lang="es-SV" sz="2000" b="0" dirty="0">
                          <a:effectLst/>
                        </a:rPr>
                        <a:t>1,017.00 </a:t>
                      </a:r>
                      <a:endParaRPr lang="es-SV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8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dirty="0">
                          <a:effectLst/>
                        </a:rPr>
                        <a:t>    TOTAL</a:t>
                      </a:r>
                      <a:endParaRPr lang="es-SV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SV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2000" b="1" dirty="0">
                          <a:effectLst/>
                        </a:rPr>
                        <a:t> $     1,515.99 </a:t>
                      </a:r>
                      <a:endParaRPr lang="es-SV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7544" y="1113406"/>
            <a:ext cx="45281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INFORME FINANCIERO</a:t>
            </a:r>
            <a:endParaRPr kumimoji="0" lang="es-SV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CAJA CHICA</a:t>
            </a:r>
            <a:endParaRPr kumimoji="0" lang="es-SV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JUNIO DE 2017/MAYO DE 2018</a:t>
            </a:r>
            <a:endParaRPr kumimoji="0" lang="es-SV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4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GASTOS REALIZADOS:</a:t>
            </a:r>
            <a:endParaRPr kumimoji="0" lang="es-SV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CuadroTexto"/>
          <p:cNvSpPr txBox="1">
            <a:spLocks noChangeArrowheads="1"/>
          </p:cNvSpPr>
          <p:nvPr/>
        </p:nvSpPr>
        <p:spPr bwMode="auto">
          <a:xfrm>
            <a:off x="1476375" y="2144713"/>
            <a:ext cx="6388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4000" b="1">
                <a:latin typeface="Cambria" pitchFamily="18" charset="0"/>
              </a:rPr>
              <a:t>GESTIÓN INTERINSTITUCIONAL</a:t>
            </a:r>
          </a:p>
        </p:txBody>
      </p:sp>
      <p:pic>
        <p:nvPicPr>
          <p:cNvPr id="14340" name="4 Imagen" descr="LOGO GOBERNANDO CON LA GE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26638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2 CuadroTexto"/>
          <p:cNvSpPr txBox="1">
            <a:spLocks noChangeArrowheads="1"/>
          </p:cNvSpPr>
          <p:nvPr/>
        </p:nvSpPr>
        <p:spPr bwMode="auto">
          <a:xfrm>
            <a:off x="0" y="1557338"/>
            <a:ext cx="802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>
                <a:latin typeface="Cambria" pitchFamily="18" charset="0"/>
              </a:rPr>
              <a:t>GABINETE DE GESTIÓN DEPARTAMENTAL DE USULUTÁN</a:t>
            </a:r>
          </a:p>
        </p:txBody>
      </p:sp>
      <p:sp>
        <p:nvSpPr>
          <p:cNvPr id="15366" name="3 CuadroTexto"/>
          <p:cNvSpPr txBox="1">
            <a:spLocks noChangeArrowheads="1"/>
          </p:cNvSpPr>
          <p:nvPr/>
        </p:nvSpPr>
        <p:spPr bwMode="auto">
          <a:xfrm>
            <a:off x="3203575" y="6126163"/>
            <a:ext cx="612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>
                <a:latin typeface="Cambria" pitchFamily="18" charset="0"/>
              </a:rPr>
              <a:t>Se realizaron </a:t>
            </a:r>
            <a:r>
              <a:rPr lang="es-ES" altLang="es-SV" b="1" dirty="0" smtClean="0">
                <a:latin typeface="Cambria" pitchFamily="18" charset="0"/>
              </a:rPr>
              <a:t> 17 </a:t>
            </a:r>
            <a:r>
              <a:rPr lang="es-ES" altLang="es-SV" b="1" dirty="0">
                <a:latin typeface="Cambria" pitchFamily="18" charset="0"/>
              </a:rPr>
              <a:t>reuniones de Gabinete de Gestión </a:t>
            </a:r>
            <a:r>
              <a:rPr lang="es-ES" altLang="es-SV" b="1" dirty="0" smtClean="0">
                <a:latin typeface="Cambria" pitchFamily="18" charset="0"/>
              </a:rPr>
              <a:t>Departamental.</a:t>
            </a:r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4" y="4688698"/>
            <a:ext cx="3573622" cy="21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83" y="2708920"/>
            <a:ext cx="4322133" cy="266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1" y="2019300"/>
            <a:ext cx="4505248" cy="266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2 CuadroTexto"/>
          <p:cNvSpPr txBox="1">
            <a:spLocks noChangeArrowheads="1"/>
          </p:cNvSpPr>
          <p:nvPr/>
        </p:nvSpPr>
        <p:spPr bwMode="auto">
          <a:xfrm>
            <a:off x="792112" y="1124744"/>
            <a:ext cx="7380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 dirty="0">
                <a:latin typeface="Cambria" pitchFamily="18" charset="0"/>
              </a:rPr>
              <a:t>COMISIÓN DEPARTAMENTAL DE PROTECCIÓN CIVIL</a:t>
            </a:r>
          </a:p>
        </p:txBody>
      </p:sp>
      <p:sp>
        <p:nvSpPr>
          <p:cNvPr id="16393" name="3 CuadroTexto"/>
          <p:cNvSpPr txBox="1">
            <a:spLocks noChangeArrowheads="1"/>
          </p:cNvSpPr>
          <p:nvPr/>
        </p:nvSpPr>
        <p:spPr bwMode="auto">
          <a:xfrm>
            <a:off x="106363" y="5946775"/>
            <a:ext cx="8786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>
                <a:latin typeface="Cambria" pitchFamily="18" charset="0"/>
              </a:rPr>
              <a:t>Se realizaron </a:t>
            </a:r>
            <a:r>
              <a:rPr lang="es-ES" altLang="es-SV" b="1" dirty="0" smtClean="0">
                <a:latin typeface="Cambria" pitchFamily="18" charset="0"/>
              </a:rPr>
              <a:t>25  </a:t>
            </a:r>
            <a:r>
              <a:rPr lang="es-ES" altLang="es-SV" b="1" dirty="0">
                <a:latin typeface="Cambria" pitchFamily="18" charset="0"/>
              </a:rPr>
              <a:t>reuniones de la Comisión Departamental de Protección Civil.</a:t>
            </a:r>
          </a:p>
          <a:p>
            <a:pPr algn="ctr" eaLnBrk="1" hangingPunct="1"/>
            <a:r>
              <a:rPr lang="es-SV" altLang="es-SV" b="1" dirty="0">
                <a:latin typeface="Cambria" pitchFamily="18" charset="0"/>
              </a:rPr>
              <a:t>Se ejecutaron 5 Planes: Invernal </a:t>
            </a:r>
            <a:r>
              <a:rPr lang="es-SV" altLang="es-SV" b="1" dirty="0" smtClean="0">
                <a:latin typeface="Cambria" pitchFamily="18" charset="0"/>
              </a:rPr>
              <a:t>2017, </a:t>
            </a:r>
            <a:r>
              <a:rPr lang="es-SV" altLang="es-SV" b="1" dirty="0">
                <a:latin typeface="Cambria" pitchFamily="18" charset="0"/>
              </a:rPr>
              <a:t>Divino Salvador </a:t>
            </a:r>
            <a:r>
              <a:rPr lang="es-SV" altLang="es-SV" b="1" dirty="0" smtClean="0">
                <a:latin typeface="Cambria" pitchFamily="18" charset="0"/>
              </a:rPr>
              <a:t>2018, </a:t>
            </a:r>
            <a:r>
              <a:rPr lang="es-SV" altLang="es-SV" b="1" dirty="0">
                <a:latin typeface="Cambria" pitchFamily="18" charset="0"/>
              </a:rPr>
              <a:t>Belén </a:t>
            </a:r>
            <a:r>
              <a:rPr lang="es-SV" altLang="es-SV" b="1" dirty="0" smtClean="0">
                <a:latin typeface="Cambria" pitchFamily="18" charset="0"/>
              </a:rPr>
              <a:t>2017, </a:t>
            </a:r>
            <a:endParaRPr lang="es-SV" altLang="es-SV" b="1" dirty="0">
              <a:latin typeface="Cambria" pitchFamily="18" charset="0"/>
            </a:endParaRPr>
          </a:p>
          <a:p>
            <a:pPr algn="ctr" eaLnBrk="1" hangingPunct="1"/>
            <a:r>
              <a:rPr lang="es-SV" altLang="es-SV" b="1" dirty="0">
                <a:latin typeface="Cambria" pitchFamily="18" charset="0"/>
              </a:rPr>
              <a:t>Verano </a:t>
            </a:r>
            <a:r>
              <a:rPr lang="es-SV" altLang="es-SV" b="1" dirty="0" smtClean="0">
                <a:latin typeface="Cambria" pitchFamily="18" charset="0"/>
              </a:rPr>
              <a:t>2018 </a:t>
            </a:r>
            <a:r>
              <a:rPr lang="es-SV" altLang="es-SV" b="1" dirty="0">
                <a:latin typeface="Cambria" pitchFamily="18" charset="0"/>
              </a:rPr>
              <a:t>e Invernal </a:t>
            </a:r>
            <a:r>
              <a:rPr lang="es-SV" altLang="es-SV" b="1" dirty="0" smtClean="0">
                <a:latin typeface="Cambria" pitchFamily="18" charset="0"/>
              </a:rPr>
              <a:t>2018.</a:t>
            </a:r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3" y="3717032"/>
            <a:ext cx="3039739" cy="226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4" y="1484784"/>
            <a:ext cx="306956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06" y="2233327"/>
            <a:ext cx="5581410" cy="296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2 CuadroTexto"/>
          <p:cNvSpPr txBox="1">
            <a:spLocks noChangeArrowheads="1"/>
          </p:cNvSpPr>
          <p:nvPr/>
        </p:nvSpPr>
        <p:spPr bwMode="auto">
          <a:xfrm>
            <a:off x="0" y="1196752"/>
            <a:ext cx="6388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2400" b="1" dirty="0">
                <a:latin typeface="Cambria" pitchFamily="18" charset="0"/>
              </a:rPr>
              <a:t>COMITÉ CÍVICO DEPARTAMENTAL</a:t>
            </a:r>
          </a:p>
        </p:txBody>
      </p:sp>
      <p:sp>
        <p:nvSpPr>
          <p:cNvPr id="17418" name="3 CuadroTexto"/>
          <p:cNvSpPr txBox="1">
            <a:spLocks noChangeArrowheads="1"/>
          </p:cNvSpPr>
          <p:nvPr/>
        </p:nvSpPr>
        <p:spPr bwMode="auto">
          <a:xfrm>
            <a:off x="-36513" y="5949280"/>
            <a:ext cx="6121401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>
                <a:latin typeface="Cambria" pitchFamily="18" charset="0"/>
              </a:rPr>
              <a:t>Se realizaron </a:t>
            </a:r>
            <a:r>
              <a:rPr lang="es-ES" altLang="es-SV" b="1" dirty="0" smtClean="0">
                <a:latin typeface="Cambria" pitchFamily="18" charset="0"/>
              </a:rPr>
              <a:t>8 </a:t>
            </a:r>
            <a:r>
              <a:rPr lang="es-ES" altLang="es-SV" b="1" dirty="0">
                <a:latin typeface="Cambria" pitchFamily="18" charset="0"/>
              </a:rPr>
              <a:t>reuniones de Trabajo del Comité Cívico Departamental y se ejecuto 1 Plan para el Mes de Septiembre de </a:t>
            </a:r>
            <a:r>
              <a:rPr lang="es-ES" altLang="es-SV" b="1" dirty="0" smtClean="0">
                <a:latin typeface="Cambria" pitchFamily="18" charset="0"/>
              </a:rPr>
              <a:t>2017.</a:t>
            </a:r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497"/>
            <a:ext cx="52101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62497"/>
            <a:ext cx="3762375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CuadroTexto"/>
          <p:cNvSpPr txBox="1">
            <a:spLocks noChangeArrowheads="1"/>
          </p:cNvSpPr>
          <p:nvPr/>
        </p:nvSpPr>
        <p:spPr bwMode="auto">
          <a:xfrm>
            <a:off x="1476375" y="2144713"/>
            <a:ext cx="638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4000" b="1">
                <a:latin typeface="Cambria" pitchFamily="18" charset="0"/>
              </a:rPr>
              <a:t>GESTIÓN TERRITORIAL</a:t>
            </a:r>
          </a:p>
        </p:txBody>
      </p:sp>
      <p:pic>
        <p:nvPicPr>
          <p:cNvPr id="19460" name="4 Imagen" descr="LOGO GOBERNANDO CON LA GEN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789363"/>
            <a:ext cx="26638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3 CuadroTexto"/>
          <p:cNvSpPr txBox="1">
            <a:spLocks noChangeArrowheads="1"/>
          </p:cNvSpPr>
          <p:nvPr/>
        </p:nvSpPr>
        <p:spPr bwMode="auto">
          <a:xfrm>
            <a:off x="0" y="118745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SV" b="1" dirty="0" smtClean="0">
                <a:latin typeface="Cambria" pitchFamily="18" charset="0"/>
              </a:rPr>
              <a:t>30 </a:t>
            </a:r>
            <a:r>
              <a:rPr lang="es-ES" altLang="es-SV" b="1" dirty="0">
                <a:latin typeface="Cambria" pitchFamily="18" charset="0"/>
              </a:rPr>
              <a:t>ASAMBLEAS CIUDADANAS MUNICIPALES SE HAN DESARROLLADO EN EL PERIODO DE JUNIO 2015 A MAYO DE 2016. </a:t>
            </a:r>
          </a:p>
          <a:p>
            <a:pPr algn="ctr" eaLnBrk="1" hangingPunct="1"/>
            <a:endParaRPr lang="es-SV" altLang="es-SV" b="1" dirty="0">
              <a:latin typeface="Cambria" pitchFamily="18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772816"/>
            <a:ext cx="3851920" cy="244827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25" y="1772816"/>
            <a:ext cx="3917301" cy="235826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25" y="4131078"/>
            <a:ext cx="4248472" cy="272692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8" y="4131078"/>
            <a:ext cx="4283967" cy="2726922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CuadroTexto"/>
          <p:cNvSpPr txBox="1">
            <a:spLocks noChangeArrowheads="1"/>
          </p:cNvSpPr>
          <p:nvPr/>
        </p:nvSpPr>
        <p:spPr bwMode="auto">
          <a:xfrm>
            <a:off x="-252413" y="1094830"/>
            <a:ext cx="626427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Char char="Ø"/>
            </a:pPr>
            <a:r>
              <a:rPr lang="es-SV" altLang="es-SV" sz="2400" b="1" dirty="0">
                <a:latin typeface="Cambria" pitchFamily="18" charset="0"/>
              </a:rPr>
              <a:t>ACERCAMIENTO A LAS COMUNIDADES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00" y="1700808"/>
            <a:ext cx="3707904" cy="256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1" y="3865637"/>
            <a:ext cx="3516998" cy="29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04" y="1700809"/>
            <a:ext cx="322072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14" y="3970643"/>
            <a:ext cx="4385718" cy="287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2 CuadroTexto"/>
          <p:cNvSpPr txBox="1">
            <a:spLocks noChangeArrowheads="1"/>
          </p:cNvSpPr>
          <p:nvPr/>
        </p:nvSpPr>
        <p:spPr bwMode="auto">
          <a:xfrm>
            <a:off x="107950" y="1557338"/>
            <a:ext cx="900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r>
              <a:rPr lang="es-SV" altLang="es-SV" sz="2400" b="1">
                <a:latin typeface="Cambria" pitchFamily="18" charset="0"/>
              </a:rPr>
              <a:t>REUNIÓN CON DIFERENTES LIDERAZGOS DEL DEPARTAMENTO. </a:t>
            </a: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6" y="2041039"/>
            <a:ext cx="3383930" cy="208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24347"/>
            <a:ext cx="3871652" cy="271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36" y="2041039"/>
            <a:ext cx="4219382" cy="25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3" y="4160934"/>
            <a:ext cx="3734815" cy="269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F9FCD5-51BE-4541-80D9-FED8FB6527A5}"/>
              </a:ext>
            </a:extLst>
          </p:cNvPr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3600" b="1" dirty="0" smtClean="0">
                <a:solidFill>
                  <a:schemeClr val="tx1"/>
                </a:solidFill>
              </a:rPr>
              <a:t>Información </a:t>
            </a:r>
            <a:r>
              <a:rPr lang="es-SV" sz="3600" b="1" dirty="0">
                <a:solidFill>
                  <a:schemeClr val="tx1"/>
                </a:solidFill>
              </a:rPr>
              <a:t>del </a:t>
            </a:r>
            <a:r>
              <a:rPr lang="es-SV" sz="3600" b="1" dirty="0" smtClean="0">
                <a:solidFill>
                  <a:schemeClr val="tx1"/>
                </a:solidFill>
              </a:rPr>
              <a:t>Departamento</a:t>
            </a:r>
            <a:endParaRPr lang="es-SV" sz="3600" b="1" dirty="0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51520" y="1412776"/>
            <a:ext cx="3600400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SV" b="1" dirty="0">
                <a:latin typeface="Calibri" pitchFamily="34" charset="0"/>
                <a:cs typeface="Calibri" pitchFamily="34" charset="0"/>
              </a:rPr>
              <a:t>Municipios:</a:t>
            </a:r>
            <a:endParaRPr lang="es-SV" dirty="0">
              <a:latin typeface="Calibri" pitchFamily="34" charset="0"/>
              <a:cs typeface="Calibri" pitchFamily="34" charset="0"/>
            </a:endParaRP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Alegría			40.41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Berlín			</a:t>
            </a:r>
            <a:r>
              <a:rPr lang="es-SV" sz="1200" dirty="0" smtClean="0">
                <a:latin typeface="Calibri" pitchFamily="34" charset="0"/>
                <a:cs typeface="Calibri" pitchFamily="34" charset="0"/>
              </a:rPr>
              <a:t>146.96</a:t>
            </a:r>
            <a:endParaRPr lang="es-SV" sz="1200" dirty="0">
              <a:latin typeface="Calibri" pitchFamily="34" charset="0"/>
              <a:cs typeface="Calibri" pitchFamily="34" charset="0"/>
            </a:endParaRP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California			24.41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Concepción Batres		119.05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El Triunfo			39.71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Ereguayquín			28.01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Estanzuelas			71.73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Jiquilisco			429.99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Jucuapa			36.11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Jucuarán			239.69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Mercedes Umaña		61.42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Nueva Granada		89.73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Ozatlán			50.22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Puerto El Triunfo		168.68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 Agustín			103.44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 Buenaventura		27.91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 Dionisio			23.83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Santa Elena			45.32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 Francisco Javier		54.92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Santa María			11.90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Santiago de María		37.71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Tecapán			48.42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Usulután			230.87</a:t>
            </a:r>
          </a:p>
          <a:p>
            <a:r>
              <a:rPr lang="es-SV" sz="1200" dirty="0">
                <a:latin typeface="Calibri" pitchFamily="34" charset="0"/>
                <a:cs typeface="Calibri" pitchFamily="34" charset="0"/>
              </a:rPr>
              <a:t>TOTALES			2130.44</a:t>
            </a:r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729" y="2276872"/>
            <a:ext cx="2182439" cy="146022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7 Imagen" descr="departamento de usulut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8884"/>
            <a:ext cx="3052936" cy="2766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5 Conector recto"/>
          <p:cNvCxnSpPr/>
          <p:nvPr/>
        </p:nvCxnSpPr>
        <p:spPr>
          <a:xfrm flipV="1">
            <a:off x="5148064" y="1052736"/>
            <a:ext cx="936104" cy="22415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5697809" y="2893412"/>
            <a:ext cx="3373810" cy="576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573756" y="3294271"/>
            <a:ext cx="2497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000" b="1" dirty="0" smtClean="0">
                <a:latin typeface="Calibri" pitchFamily="34" charset="0"/>
                <a:cs typeface="Calibri" pitchFamily="34" charset="0"/>
              </a:rPr>
              <a:t>USULUTAN</a:t>
            </a:r>
            <a:endParaRPr lang="es-SV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85669" y="3889020"/>
            <a:ext cx="49068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latin typeface="Calibri" pitchFamily="34" charset="0"/>
                <a:cs typeface="Calibri" pitchFamily="34" charset="0"/>
              </a:rPr>
              <a:t>Actividad económicas:</a:t>
            </a:r>
          </a:p>
          <a:p>
            <a:pPr marL="342900" indent="-342900">
              <a:buAutoNum type="arabicPeriod"/>
            </a:pPr>
            <a:r>
              <a:rPr lang="es-SV" b="1" dirty="0" smtClean="0">
                <a:latin typeface="Calibri" pitchFamily="34" charset="0"/>
                <a:cs typeface="Calibri" pitchFamily="34" charset="0"/>
              </a:rPr>
              <a:t>Cultivos </a:t>
            </a:r>
            <a:r>
              <a:rPr lang="es-SV" b="1" dirty="0">
                <a:latin typeface="Calibri" pitchFamily="34" charset="0"/>
                <a:cs typeface="Calibri" pitchFamily="34" charset="0"/>
              </a:rPr>
              <a:t>de café</a:t>
            </a:r>
            <a:r>
              <a:rPr lang="es-SV" b="1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s-SV" b="1" dirty="0">
                <a:latin typeface="Calibri" pitchFamily="34" charset="0"/>
                <a:cs typeface="Calibri" pitchFamily="34" charset="0"/>
              </a:rPr>
              <a:t>caña de </a:t>
            </a:r>
            <a:endParaRPr lang="es-SV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s-SV" b="1" dirty="0" smtClean="0">
                <a:latin typeface="Calibri" pitchFamily="34" charset="0"/>
                <a:cs typeface="Calibri" pitchFamily="34" charset="0"/>
              </a:rPr>
              <a:t>azúcar</a:t>
            </a:r>
            <a:r>
              <a:rPr lang="es-SV" b="1" dirty="0">
                <a:latin typeface="Calibri" pitchFamily="34" charset="0"/>
                <a:cs typeface="Calibri" pitchFamily="34" charset="0"/>
              </a:rPr>
              <a:t>, frutas tropicales, </a:t>
            </a:r>
            <a:r>
              <a:rPr lang="es-SV" b="1" dirty="0" smtClean="0">
                <a:latin typeface="Calibri" pitchFamily="34" charset="0"/>
                <a:cs typeface="Calibri" pitchFamily="34" charset="0"/>
              </a:rPr>
              <a:t>cítricos</a:t>
            </a:r>
          </a:p>
          <a:p>
            <a:r>
              <a:rPr lang="es-SV" b="1" dirty="0" smtClean="0">
                <a:latin typeface="Calibri" pitchFamily="34" charset="0"/>
                <a:cs typeface="Calibri" pitchFamily="34" charset="0"/>
              </a:rPr>
              <a:t>y </a:t>
            </a:r>
            <a:r>
              <a:rPr lang="es-SV" b="1" dirty="0">
                <a:latin typeface="Calibri" pitchFamily="34" charset="0"/>
                <a:cs typeface="Calibri" pitchFamily="34" charset="0"/>
              </a:rPr>
              <a:t>hortalizas.</a:t>
            </a:r>
          </a:p>
          <a:p>
            <a:r>
              <a:rPr lang="es-SV" b="1" dirty="0">
                <a:latin typeface="Calibri" pitchFamily="34" charset="0"/>
                <a:cs typeface="Calibri" pitchFamily="34" charset="0"/>
              </a:rPr>
              <a:t>2. </a:t>
            </a:r>
            <a:r>
              <a:rPr lang="es-SV" b="1" dirty="0" smtClean="0">
                <a:latin typeface="Calibri" pitchFamily="34" charset="0"/>
                <a:cs typeface="Calibri" pitchFamily="34" charset="0"/>
              </a:rPr>
              <a:t>Producción  </a:t>
            </a:r>
            <a:r>
              <a:rPr lang="es-SV" b="1" dirty="0">
                <a:latin typeface="Calibri" pitchFamily="34" charset="0"/>
                <a:cs typeface="Calibri" pitchFamily="34" charset="0"/>
              </a:rPr>
              <a:t>ganado vacuno, porcino y aves de corral</a:t>
            </a:r>
            <a:r>
              <a:rPr lang="es-SV" dirty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s-SV" b="1" dirty="0">
                <a:latin typeface="Calibri" pitchFamily="34" charset="0"/>
                <a:cs typeface="Calibri" pitchFamily="34" charset="0"/>
              </a:rPr>
              <a:t>3. Pesca, y </a:t>
            </a:r>
            <a:r>
              <a:rPr lang="es-SV" b="1" dirty="0" smtClean="0">
                <a:latin typeface="Calibri" pitchFamily="34" charset="0"/>
                <a:cs typeface="Calibri" pitchFamily="34" charset="0"/>
              </a:rPr>
              <a:t>Artesanías.</a:t>
            </a:r>
          </a:p>
          <a:p>
            <a:r>
              <a:rPr lang="es-SV" b="1" dirty="0" smtClean="0">
                <a:latin typeface="Calibri" pitchFamily="34" charset="0"/>
                <a:cs typeface="Calibri" pitchFamily="34" charset="0"/>
              </a:rPr>
              <a:t>4. Turismo.</a:t>
            </a:r>
            <a:endParaRPr lang="es-SV" b="1" dirty="0">
              <a:latin typeface="Calibri" pitchFamily="34" charset="0"/>
              <a:cs typeface="Calibri" pitchFamily="34" charset="0"/>
            </a:endParaRPr>
          </a:p>
          <a:p>
            <a:endParaRPr lang="es-SV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991601" y="1353542"/>
            <a:ext cx="2011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/>
              <a:t>Población</a:t>
            </a:r>
            <a:r>
              <a:rPr lang="es-SV" dirty="0"/>
              <a:t>: </a:t>
            </a:r>
            <a:endParaRPr lang="es-SV" dirty="0" smtClean="0"/>
          </a:p>
          <a:p>
            <a:r>
              <a:rPr lang="es-SV" dirty="0" smtClean="0"/>
              <a:t>344,235 </a:t>
            </a:r>
            <a:r>
              <a:rPr lang="es-SV" dirty="0"/>
              <a:t>Habitantes</a:t>
            </a: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7024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3 CuadroTexto"/>
          <p:cNvSpPr txBox="1">
            <a:spLocks noChangeArrowheads="1"/>
          </p:cNvSpPr>
          <p:nvPr/>
        </p:nvSpPr>
        <p:spPr bwMode="auto">
          <a:xfrm>
            <a:off x="35496" y="1124744"/>
            <a:ext cx="878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/>
            <a:r>
              <a:rPr lang="es-SV" altLang="es-SV" sz="2000" b="1" dirty="0">
                <a:latin typeface="Cambria" pitchFamily="18" charset="0"/>
              </a:rPr>
              <a:t>ARTICULANDO ESFUERZOS  E INTEGRANDO RECURSOS CON DIFERENTES INSTITUCIONES PARA EL DESARROLLO TERRITORIAL.</a:t>
            </a:r>
          </a:p>
          <a:p>
            <a:pPr algn="ctr"/>
            <a:endParaRPr lang="es-SV" altLang="es-SV" sz="2000" b="1" dirty="0">
              <a:latin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3"/>
            <a:ext cx="266429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81" y="1916833"/>
            <a:ext cx="3074640" cy="31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2902273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CuadroTexto"/>
          <p:cNvSpPr txBox="1">
            <a:spLocks noChangeArrowheads="1"/>
          </p:cNvSpPr>
          <p:nvPr/>
        </p:nvSpPr>
        <p:spPr bwMode="auto">
          <a:xfrm>
            <a:off x="0" y="5013325"/>
            <a:ext cx="9180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4000" b="1">
                <a:latin typeface="Cambria" pitchFamily="18" charset="0"/>
              </a:rPr>
              <a:t>GRACIAS POR SU ATENCIÓN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4237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CF9FCD5-51BE-4541-80D9-FED8FB6527A5}"/>
              </a:ext>
            </a:extLst>
          </p:cNvPr>
          <p:cNvSpPr/>
          <p:nvPr/>
        </p:nvSpPr>
        <p:spPr>
          <a:xfrm>
            <a:off x="-4088" y="0"/>
            <a:ext cx="9144000" cy="1268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SV" sz="3600" dirty="0"/>
              <a:t>   </a:t>
            </a:r>
            <a:r>
              <a:rPr lang="es-SV" sz="3600" b="1" dirty="0">
                <a:solidFill>
                  <a:schemeClr val="tx1"/>
                </a:solidFill>
              </a:rPr>
              <a:t>Gobernación </a:t>
            </a:r>
            <a:r>
              <a:rPr lang="es-SV" sz="3600" b="1" dirty="0" smtClean="0">
                <a:solidFill>
                  <a:schemeClr val="tx1"/>
                </a:solidFill>
              </a:rPr>
              <a:t>Departamental de Usulután</a:t>
            </a:r>
            <a:endParaRPr lang="es-SV" sz="3600" b="1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7DBAEF6-8A44-4658-8962-E03370DBBAB8}"/>
              </a:ext>
            </a:extLst>
          </p:cNvPr>
          <p:cNvSpPr txBox="1"/>
          <p:nvPr/>
        </p:nvSpPr>
        <p:spPr>
          <a:xfrm>
            <a:off x="332056" y="3142709"/>
            <a:ext cx="4023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Gobernador </a:t>
            </a:r>
            <a:r>
              <a:rPr lang="es-SV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Departamental</a:t>
            </a:r>
          </a:p>
          <a:p>
            <a:pPr algn="ctr"/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Lic. Rene Osbaldo Ramos</a:t>
            </a:r>
            <a:endParaRPr lang="es-SV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16342BF-AB0D-4155-A378-2A6BFF96E847}"/>
              </a:ext>
            </a:extLst>
          </p:cNvPr>
          <p:cNvSpPr txBox="1"/>
          <p:nvPr/>
        </p:nvSpPr>
        <p:spPr>
          <a:xfrm>
            <a:off x="4499993" y="3142709"/>
            <a:ext cx="4248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0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Gobernadora Departamental </a:t>
            </a:r>
            <a:r>
              <a:rPr lang="es-SV" sz="20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Suplente</a:t>
            </a:r>
          </a:p>
          <a:p>
            <a:pPr algn="ctr"/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Profa. Edelmira Rodriguez </a:t>
            </a:r>
            <a:endParaRPr lang="es-SV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9D5938CE-638F-4B35-A24A-1615F1A1F16B}"/>
              </a:ext>
            </a:extLst>
          </p:cNvPr>
          <p:cNvSpPr/>
          <p:nvPr/>
        </p:nvSpPr>
        <p:spPr>
          <a:xfrm>
            <a:off x="1467127" y="4005064"/>
            <a:ext cx="6264696" cy="804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Gabinete de Gestión Departamental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4070A457-FBDC-4A7F-B9DB-7700D307DF9E}"/>
              </a:ext>
            </a:extLst>
          </p:cNvPr>
          <p:cNvSpPr/>
          <p:nvPr/>
        </p:nvSpPr>
        <p:spPr>
          <a:xfrm>
            <a:off x="5967627" y="5144418"/>
            <a:ext cx="2628291" cy="8048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9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Gabinete Misional de Productividad y Empleo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0F7AFD46-5F83-41FC-AD69-E41608C9EA02}"/>
              </a:ext>
            </a:extLst>
          </p:cNvPr>
          <p:cNvSpPr/>
          <p:nvPr/>
        </p:nvSpPr>
        <p:spPr>
          <a:xfrm>
            <a:off x="3051303" y="5144418"/>
            <a:ext cx="2736304" cy="8048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9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Gabinete Misional de Prevención y Seguridad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xmlns="" id="{B803728F-2BB1-4DAE-9E45-EA381084D50D}"/>
              </a:ext>
            </a:extLst>
          </p:cNvPr>
          <p:cNvSpPr/>
          <p:nvPr/>
        </p:nvSpPr>
        <p:spPr>
          <a:xfrm>
            <a:off x="179512" y="5144418"/>
            <a:ext cx="2691771" cy="8048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9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Gabinete Misional Educado y Social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13AAC1AA-DAF2-4F75-86E1-DA642E7D4E76}"/>
              </a:ext>
            </a:extLst>
          </p:cNvPr>
          <p:cNvSpPr txBox="1"/>
          <p:nvPr/>
        </p:nvSpPr>
        <p:spPr>
          <a:xfrm>
            <a:off x="765175" y="6192600"/>
            <a:ext cx="783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s-SV" sz="2800" b="1" dirty="0">
                <a:latin typeface="Calibri" pitchFamily="34" charset="0"/>
                <a:cs typeface="Calibri" pitchFamily="34" charset="0"/>
              </a:rPr>
              <a:t>Integrado por </a:t>
            </a:r>
            <a:r>
              <a:rPr lang="es-SV" sz="2800" b="1" dirty="0" smtClean="0">
                <a:latin typeface="Calibri" pitchFamily="34" charset="0"/>
                <a:cs typeface="Calibri" pitchFamily="34" charset="0"/>
              </a:rPr>
              <a:t>53 Instituciones del </a:t>
            </a:r>
            <a:r>
              <a:rPr lang="es-SV" sz="2800" b="1" dirty="0">
                <a:latin typeface="Calibri" pitchFamily="34" charset="0"/>
                <a:cs typeface="Calibri" pitchFamily="34" charset="0"/>
              </a:rPr>
              <a:t>Gobierno. 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57E6FD13-EE05-4C9D-B01F-0198C4942F13}"/>
              </a:ext>
            </a:extLst>
          </p:cNvPr>
          <p:cNvCxnSpPr>
            <a:cxnSpLocks/>
          </p:cNvCxnSpPr>
          <p:nvPr/>
        </p:nvCxnSpPr>
        <p:spPr>
          <a:xfrm flipH="1">
            <a:off x="1692711" y="4809926"/>
            <a:ext cx="206464" cy="334492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1ADD8BA1-C0F4-4273-8DD9-13ECDC7820BF}"/>
              </a:ext>
            </a:extLst>
          </p:cNvPr>
          <p:cNvCxnSpPr>
            <a:cxnSpLocks/>
          </p:cNvCxnSpPr>
          <p:nvPr/>
        </p:nvCxnSpPr>
        <p:spPr>
          <a:xfrm>
            <a:off x="7214317" y="4780953"/>
            <a:ext cx="167026" cy="36346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299B7215-3594-408D-8D92-1D320EE5E488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4419455" y="4782390"/>
            <a:ext cx="9560" cy="36202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1845256" y="2267016"/>
            <a:ext cx="74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 smtClean="0"/>
              <a:t>FOTO </a:t>
            </a:r>
            <a:endParaRPr lang="es-SV" dirty="0"/>
          </a:p>
        </p:txBody>
      </p:sp>
      <p:sp>
        <p:nvSpPr>
          <p:cNvPr id="6" name="5 CuadroTexto"/>
          <p:cNvSpPr txBox="1"/>
          <p:nvPr/>
        </p:nvSpPr>
        <p:spPr>
          <a:xfrm>
            <a:off x="5935441" y="2267016"/>
            <a:ext cx="74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 smtClean="0"/>
              <a:t>FOTO </a:t>
            </a:r>
            <a:endParaRPr lang="es-SV" dirty="0"/>
          </a:p>
        </p:txBody>
      </p:sp>
      <p:pic>
        <p:nvPicPr>
          <p:cNvPr id="1026" name="Picture 2" descr="C:\Users\VICTOR~1.GOB\AppData\Local\Temp\DSC02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2028260" cy="18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s://attachment.outlook.office.net/owa/victor_esa@hotmail.com/service.svc/s/GetAttachmentThumbnail?id=AQMkADAwATE0YTgwLWJhNTAtMmZkMS0wMAItMDAKAEYAAAMjLpP61XxORI8MdrQwkJs8BwCYfheV2hcETpuEfwf3es8EAAACAQwAAACYfheV2hcETpuEfwf3es8EAAGsKxpfAAAAARIAEACOLr3X9GpXT5rTtDmlknBU&amp;thumbnailType=2&amp;X-OWA-CANARY=gUFvPCf3EEG-LVfmQtOZsEDYrJ8R4NQYkVL-T873Px2FDiKT4-EJdfvAj8gi-Udib5xJ054WYz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2MDgtMzEyNTgxNzI5N1wiLFwicHVpZFwiOlwiMzYzMzkxNzE4Nzk3MjY1XCIsXCJvaWRcIjpcIjAwMDE0YTgwLWJhNTAtMmZk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zODUwNDgsIm5iZiI6MTUwMjM4NDQ0OH0.Hvo8-VUVyJNDh4c27d3cF9e9LLgO9dCH95hWOdhNzrp49ceoBf-5B41hwgheOD5-t6DWEdnSDwVg2Y9FH7emU4I5TSezcxTN8IEG8lYuiq6KXAMtwgz7qaDJf46YV7iZZ7kM0-MfvHThq-OQ8mOzGmJoIDxDXlFTKylGcgBU9tJKeNRAiuIq4kZoT8IAxEXWzkHUVQy4wZMaXOsq7faZVAniWKCYqnkaOH78dXXBwJyxT2B9ZJHhqWNNjPx81cBIzkD3IyYTHitcE0Cc79yoaQrar-65Or-5AhzoEyjAfcQjFTMUoYtveJwSqzW9W3uUih07UOhqZJyL0NgwET3slg&amp;owa=outlook.live.com&amp;isc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14" name="AutoShape 6" descr="https://attachment.outlook.office.net/owa/victor_esa@hotmail.com/service.svc/s/GetAttachmentThumbnail?id=AQMkADAwATE0YTgwLWJhNTAtMmZkMS0wMAItMDAKAEYAAAMjLpP61XxORI8MdrQwkJs8BwCYfheV2hcETpuEfwf3es8EAAACAQwAAACYfheV2hcETpuEfwf3es8EAAGsKxpfAAAAARIAEACOLr3X9GpXT5rTtDmlknBU&amp;thumbnailType=2&amp;X-OWA-CANARY=gUFvPCf3EEG-LVfmQtOZsEDYrJ8R4NQYkVL-T873Px2FDiKT4-EJdfvAj8gi-Udib5xJ054WYz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2MDgtMzEyNTgxNzI5N1wiLFwicHVpZFwiOlwiMzYzMzkxNzE4Nzk3MjY1XCIsXCJvaWRcIjpcIjAwMDE0YTgwLWJhNTAtMmZk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zODUwNDgsIm5iZiI6MTUwMjM4NDQ0OH0.Hvo8-VUVyJNDh4c27d3cF9e9LLgO9dCH95hWOdhNzrp49ceoBf-5B41hwgheOD5-t6DWEdnSDwVg2Y9FH7emU4I5TSezcxTN8IEG8lYuiq6KXAMtwgz7qaDJf46YV7iZZ7kM0-MfvHThq-OQ8mOzGmJoIDxDXlFTKylGcgBU9tJKeNRAiuIq4kZoT8IAxEXWzkHUVQy4wZMaXOsq7faZVAniWKCYqnkaOH78dXXBwJyxT2B9ZJHhqWNNjPx81cBIzkD3IyYTHitcE0Cc79yoaQrar-65Or-5AhzoEyjAfcQjFTMUoYtveJwSqzW9W3uUih07UOhqZJyL0NgwET3slg&amp;owa=outlook.live.com&amp;isc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15" name="AutoShape 8" descr="https://attachment.outlook.office.net/owa/victor_esa@hotmail.com/service.svc/s/GetAttachmentThumbnail?id=AQMkADAwATE0YTgwLWJhNTAtMmZkMS0wMAItMDAKAEYAAAMjLpP61XxORI8MdrQwkJs8BwCYfheV2hcETpuEfwf3es8EAAACAQwAAACYfheV2hcETpuEfwf3es8EAAGsKxpfAAAAARIAEACOLr3X9GpXT5rTtDmlknBU&amp;thumbnailType=2&amp;X-OWA-CANARY=gUFvPCf3EEG-LVfmQtOZsEDYrJ8R4NQYkVL-T873Px2FDiKT4-EJdfvAj8gi-Udib5xJ054WYzI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2MDgtMzEyNTgxNzI5N1wiLFwicHVpZFwiOlwiMzYzMzkxNzE4Nzk3MjY1XCIsXCJvaWRcIjpcIjAwMDE0YTgwLWJhNTAtMmZk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zODUwNDgsIm5iZiI6MTUwMjM4NDQ0OH0.Hvo8-VUVyJNDh4c27d3cF9e9LLgO9dCH95hWOdhNzrp49ceoBf-5B41hwgheOD5-t6DWEdnSDwVg2Y9FH7emU4I5TSezcxTN8IEG8lYuiq6KXAMtwgz7qaDJf46YV7iZZ7kM0-MfvHThq-OQ8mOzGmJoIDxDXlFTKylGcgBU9tJKeNRAiuIq4kZoT8IAxEXWzkHUVQy4wZMaXOsq7faZVAniWKCYqnkaOH78dXXBwJyxT2B9ZJHhqWNNjPx81cBIzkD3IyYTHitcE0Cc79yoaQrar-65Or-5AhzoEyjAfcQjFTMUoYtveJwSqzW9W3uUih07UOhqZJyL0NgwET3slg&amp;owa=outlook.live.com&amp;isc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pic>
        <p:nvPicPr>
          <p:cNvPr id="1033" name="Picture 9" descr="C:\Users\VICTOR~1.GOB\AppData\Local\Temp\DSC02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15" y="1412776"/>
            <a:ext cx="1717550" cy="181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CuadroTexto"/>
          <p:cNvSpPr txBox="1">
            <a:spLocks noChangeArrowheads="1"/>
          </p:cNvSpPr>
          <p:nvPr/>
        </p:nvSpPr>
        <p:spPr bwMode="auto">
          <a:xfrm>
            <a:off x="1547813" y="2610668"/>
            <a:ext cx="63881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es-SV" altLang="es-SV" sz="4400" b="1" dirty="0">
                <a:latin typeface="Bookman Old Style" pitchFamily="18" charset="0"/>
              </a:rPr>
              <a:t>GESTIÓN ADMINISTRATIVA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116632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/>
          <p:cNvSpPr txBox="1">
            <a:spLocks noChangeArrowheads="1"/>
          </p:cNvSpPr>
          <p:nvPr/>
        </p:nvSpPr>
        <p:spPr bwMode="auto">
          <a:xfrm>
            <a:off x="73025" y="1529491"/>
            <a:ext cx="903605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SV" altLang="es-SV" sz="2000" b="1" dirty="0" smtClean="0">
                <a:latin typeface="Calibri" pitchFamily="34" charset="0"/>
                <a:cs typeface="Calibri" pitchFamily="34" charset="0"/>
              </a:rPr>
              <a:t>LOGROS ADMINISTRATIVOS MAS RELEVANTES </a:t>
            </a:r>
          </a:p>
          <a:p>
            <a:pPr algn="ctr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buFont typeface="Wingdings" pitchFamily="2" charset="2"/>
              <a:buChar char="v"/>
              <a:defRPr/>
            </a:pPr>
            <a:r>
              <a:rPr lang="es-SV" altLang="es-SV" sz="2000" b="1" dirty="0" smtClean="0">
                <a:latin typeface="Calibri" pitchFamily="34" charset="0"/>
                <a:cs typeface="Calibri" pitchFamily="34" charset="0"/>
              </a:rPr>
              <a:t>Se ha realizado la atención en servicios a la ciudadanía: 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2,097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Autenticas de  Partidas de Nacimiento, Marginación, Matrimonios,  Defunción, Divorcios  entre otros.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SV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Recomendaciones a </a:t>
            </a: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66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personas.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SV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44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Matrimonios Civiles.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SV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Extensión de </a:t>
            </a: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18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Autorizaciones de Recibideros y Beneficios de Café.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ES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81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Audiencias en despacho abierto.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SV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Extensión de </a:t>
            </a:r>
            <a:r>
              <a:rPr lang="es-ES" altLang="es-SV" sz="2000" b="1" dirty="0">
                <a:latin typeface="Calibri" panose="020F0502020204030204" pitchFamily="34" charset="0"/>
                <a:cs typeface="Calibri" pitchFamily="34" charset="0"/>
              </a:rPr>
              <a:t>3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Matriculas de Comerciante Corretero y </a:t>
            </a: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3 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Matriculas de Destace.</a:t>
            </a:r>
          </a:p>
          <a:p>
            <a:pPr marL="171450" indent="-171450" algn="just">
              <a:buFont typeface="Courier New" panose="02070309020205020404" pitchFamily="49" charset="0"/>
              <a:buChar char="o"/>
              <a:defRPr/>
            </a:pPr>
            <a:endParaRPr lang="es-ES" altLang="es-SV" sz="8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b="1" dirty="0" smtClean="0">
                <a:latin typeface="Calibri" panose="020F0502020204030204" pitchFamily="34" charset="0"/>
                <a:cs typeface="Calibri" pitchFamily="34" charset="0"/>
              </a:rPr>
              <a:t>554</a:t>
            </a:r>
            <a:r>
              <a:rPr lang="es-ES" altLang="es-SV" sz="2000" dirty="0" smtClean="0">
                <a:latin typeface="Calibri" panose="020F0502020204030204" pitchFamily="34" charset="0"/>
                <a:cs typeface="Calibri" pitchFamily="34" charset="0"/>
              </a:rPr>
              <a:t> Personas atendidas en la Ventanilla de Defensoría del Consumidor (Trámites y Asesoría).</a:t>
            </a:r>
            <a:endParaRPr lang="es-SV" altLang="es-SV" sz="2000" dirty="0" smtClean="0">
              <a:latin typeface="Calibri" panose="020F0502020204030204" pitchFamily="34" charset="0"/>
              <a:cs typeface="Calibri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116632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3 CuadroTexto"/>
          <p:cNvSpPr txBox="1">
            <a:spLocks noChangeArrowheads="1"/>
          </p:cNvSpPr>
          <p:nvPr/>
        </p:nvSpPr>
        <p:spPr bwMode="auto">
          <a:xfrm>
            <a:off x="73025" y="1529491"/>
            <a:ext cx="881945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SV" altLang="es-SV" sz="2000" b="1" dirty="0" smtClean="0">
                <a:latin typeface="Calibri" pitchFamily="34" charset="0"/>
                <a:cs typeface="Calibri" pitchFamily="34" charset="0"/>
              </a:rPr>
              <a:t>LOGROS ADMINISTRATIVOS MAS RELEVANTES </a:t>
            </a:r>
          </a:p>
          <a:p>
            <a:pPr algn="ctr" eaLnBrk="1" hangingPunct="1"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algn="just" eaLnBrk="1" hangingPunct="1">
              <a:defRPr/>
            </a:pPr>
            <a:r>
              <a:rPr lang="es-SV" altLang="es-SV" sz="2000" b="1" dirty="0" smtClean="0">
                <a:latin typeface="Calibri" pitchFamily="34" charset="0"/>
                <a:cs typeface="Calibri" pitchFamily="34" charset="0"/>
              </a:rPr>
              <a:t>Se ha realizado </a:t>
            </a:r>
            <a:r>
              <a:rPr lang="es-SV" sz="2000" b="1" dirty="0">
                <a:latin typeface="Calibri" pitchFamily="34" charset="0"/>
                <a:cs typeface="Calibri" pitchFamily="34" charset="0"/>
              </a:rPr>
              <a:t>Atención a Veteranos y Excombatientes de la Fuerza Armada y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FMLN</a:t>
            </a:r>
            <a:r>
              <a:rPr lang="es-SV" altLang="es-SV" sz="2000" b="1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Char char="v"/>
              <a:defRPr/>
            </a:pPr>
            <a:endParaRPr lang="es-SV" altLang="es-SV" sz="2000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266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Expedientes para Censo de Veteranos FAES.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93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Expedientes para Censo Excombatientes FMLN.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41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Veteranos Evaluados en el Hospital Santa Gertrudis de San Vicente.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5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Expedientes Médicos para Pensión de Veteranos por Enfermedad Terminal.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17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Solicitudes de becas para hijos de Veteranos. </a:t>
            </a:r>
            <a:endParaRPr lang="es-SV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endParaRPr lang="es-SV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  <a:defRPr/>
            </a:pP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142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Carnet Entregados a Veteranos de la FAES.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85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Carnet entregados a Excombatientes del FMLN.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1,488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Sobrevivencias levantadas. </a:t>
            </a:r>
            <a:r>
              <a:rPr lang="es-SV" sz="2000" b="1" dirty="0" smtClean="0">
                <a:latin typeface="Calibri" pitchFamily="34" charset="0"/>
                <a:cs typeface="Calibri" pitchFamily="34" charset="0"/>
              </a:rPr>
              <a:t>310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sobrevivencias levantadas a Veteranos del </a:t>
            </a:r>
            <a:r>
              <a:rPr lang="es-SV" sz="2000" dirty="0" smtClean="0">
                <a:latin typeface="Calibri" pitchFamily="34" charset="0"/>
                <a:cs typeface="Calibri" pitchFamily="34" charset="0"/>
              </a:rPr>
              <a:t>Histórico </a:t>
            </a:r>
            <a:r>
              <a:rPr lang="es-SV" sz="2000" dirty="0">
                <a:latin typeface="Calibri" pitchFamily="34" charset="0"/>
                <a:cs typeface="Calibri" pitchFamily="34" charset="0"/>
              </a:rPr>
              <a:t>FMLN beneficiados con la Pensión básica del FISDL. </a:t>
            </a: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libri" panose="020F0502020204030204" pitchFamily="34" charset="0"/>
              <a:cs typeface="Calibri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116632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3 CuadroTexto"/>
          <p:cNvSpPr txBox="1">
            <a:spLocks noChangeArrowheads="1"/>
          </p:cNvSpPr>
          <p:nvPr/>
        </p:nvSpPr>
        <p:spPr bwMode="auto">
          <a:xfrm>
            <a:off x="215900" y="1484313"/>
            <a:ext cx="85328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just"/>
            <a:r>
              <a:rPr lang="es-ES" altLang="es-SV" sz="2400" b="1" dirty="0" smtClean="0">
                <a:latin typeface="Cambria" pitchFamily="18" charset="0"/>
              </a:rPr>
              <a:t>44</a:t>
            </a:r>
            <a:r>
              <a:rPr lang="es-ES" altLang="es-SV" sz="2400" dirty="0" smtClean="0">
                <a:latin typeface="Cambria" pitchFamily="18" charset="0"/>
              </a:rPr>
              <a:t> </a:t>
            </a:r>
            <a:r>
              <a:rPr lang="es-ES" altLang="es-SV" sz="2400" dirty="0">
                <a:latin typeface="Cambria" pitchFamily="18" charset="0"/>
              </a:rPr>
              <a:t>Matrimonios Civiles, realizados.</a:t>
            </a:r>
          </a:p>
          <a:p>
            <a:pPr algn="just">
              <a:buFont typeface="Wingdings" pitchFamily="2" charset="2"/>
              <a:buChar char="v"/>
            </a:pPr>
            <a:endParaRPr lang="es-SV" altLang="es-SV" sz="2400" dirty="0">
              <a:latin typeface="Cambria" pitchFamily="18" charset="0"/>
            </a:endParaRPr>
          </a:p>
          <a:p>
            <a:pPr algn="just"/>
            <a:endParaRPr lang="es-SV" altLang="es-SV" sz="2400" b="1" dirty="0">
              <a:latin typeface="Cambria" pitchFamily="18" charset="0"/>
            </a:endParaRPr>
          </a:p>
          <a:p>
            <a:pPr algn="just" eaLnBrk="1" hangingPunct="1"/>
            <a:endParaRPr lang="es-SV" altLang="es-SV" sz="2400" b="1" dirty="0"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36" y="3501008"/>
            <a:ext cx="454166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7053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>
            <a:spLocks noChangeArrowheads="1"/>
          </p:cNvSpPr>
          <p:nvPr/>
        </p:nvSpPr>
        <p:spPr bwMode="auto">
          <a:xfrm>
            <a:off x="107504" y="1014810"/>
            <a:ext cx="90360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algn="just">
              <a:buFont typeface="Wingdings" pitchFamily="2" charset="2"/>
              <a:buChar char="v"/>
              <a:defRPr/>
            </a:pPr>
            <a:endParaRPr lang="es-ES" altLang="es-SV" sz="800" dirty="0" smtClean="0">
              <a:latin typeface="Cambria" pitchFamily="18" charset="0"/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  <a:defRPr/>
            </a:pPr>
            <a:r>
              <a:rPr lang="es-ES" altLang="es-SV" sz="2000" b="1" dirty="0" smtClean="0">
                <a:latin typeface="Cambria" pitchFamily="18" charset="0"/>
              </a:rPr>
              <a:t>81</a:t>
            </a:r>
            <a:r>
              <a:rPr lang="es-ES" altLang="es-SV" sz="2000" dirty="0" smtClean="0">
                <a:latin typeface="Cambria" pitchFamily="18" charset="0"/>
              </a:rPr>
              <a:t> Audiencias, servidas en despacho abierto.</a:t>
            </a:r>
          </a:p>
          <a:p>
            <a:pPr algn="just">
              <a:buFont typeface="Wingdings" pitchFamily="2" charset="2"/>
              <a:buChar char="v"/>
              <a:defRPr/>
            </a:pPr>
            <a:endParaRPr lang="es-SV" altLang="es-SV" sz="800" dirty="0" smtClean="0">
              <a:latin typeface="Cambria" pitchFamily="18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mbria" pitchFamily="18" charset="0"/>
            </a:endParaRPr>
          </a:p>
          <a:p>
            <a:pPr algn="just" eaLnBrk="1" hangingPunct="1">
              <a:defRPr/>
            </a:pPr>
            <a:endParaRPr lang="es-SV" altLang="es-SV" sz="2000" b="1" dirty="0" smtClean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5650"/>
            <a:ext cx="4274234" cy="281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2860"/>
            <a:ext cx="4582179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7" y="1614207"/>
            <a:ext cx="4273241" cy="2750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2 CuadroTexto"/>
          <p:cNvSpPr txBox="1">
            <a:spLocks noChangeArrowheads="1"/>
          </p:cNvSpPr>
          <p:nvPr/>
        </p:nvSpPr>
        <p:spPr bwMode="auto">
          <a:xfrm>
            <a:off x="1331913" y="3068638"/>
            <a:ext cx="62849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charset="0"/>
              </a:defRPr>
            </a:lvl9pPr>
          </a:lstStyle>
          <a:p>
            <a:pPr eaLnBrk="1" hangingPunct="1"/>
            <a:r>
              <a:rPr lang="es-ES" sz="4000" b="1">
                <a:latin typeface="Cambria" pitchFamily="18" charset="0"/>
              </a:rPr>
              <a:t>FONDOS CIRCULANTE DE </a:t>
            </a:r>
          </a:p>
          <a:p>
            <a:pPr eaLnBrk="1" hangingPunct="1"/>
            <a:r>
              <a:rPr lang="es-ES" sz="4000" b="1">
                <a:latin typeface="Cambria" pitchFamily="18" charset="0"/>
              </a:rPr>
              <a:t>MONTO FIJO – CAJA CHICA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4" y="-27384"/>
            <a:ext cx="91440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2610</TotalTime>
  <Words>493</Words>
  <Application>Microsoft Office PowerPoint</Application>
  <PresentationFormat>Presentación en pantalla (4:3)</PresentationFormat>
  <Paragraphs>113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Ángulos</vt:lpstr>
      <vt:lpstr>GOBERNACIÓN DEPARTAMENTAL DE USULUTÁN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GABINETE SECTORIAL DE SEGURIDAD Y PREVENCIÓN</dc:title>
  <dc:creator>Victor Alexander Aguilar</dc:creator>
  <cp:lastModifiedBy>Victor Alexander Aguilar</cp:lastModifiedBy>
  <cp:revision>178</cp:revision>
  <dcterms:created xsi:type="dcterms:W3CDTF">2015-08-07T20:37:03Z</dcterms:created>
  <dcterms:modified xsi:type="dcterms:W3CDTF">2018-11-08T16:20:52Z</dcterms:modified>
</cp:coreProperties>
</file>