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3" r:id="rId1"/>
  </p:sldMasterIdLst>
  <p:sldIdLst>
    <p:sldId id="33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7" r:id="rId8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30" autoAdjust="0"/>
    <p:restoredTop sz="94660"/>
  </p:normalViewPr>
  <p:slideViewPr>
    <p:cSldViewPr snapToGrid="0">
      <p:cViewPr>
        <p:scale>
          <a:sx n="50" d="100"/>
          <a:sy n="50" d="100"/>
        </p:scale>
        <p:origin x="-462" y="-6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iapositiva_de_Microsoft_PowerPoint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2054202"/>
              </p:ext>
            </p:extLst>
          </p:nvPr>
        </p:nvGraphicFramePr>
        <p:xfrm>
          <a:off x="342900" y="228600"/>
          <a:ext cx="11563350" cy="641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Diapositiva" r:id="rId3" imgW="5585404" imgH="3142351" progId="PowerPoint.Slide.12">
                  <p:embed/>
                </p:oleObj>
              </mc:Choice>
              <mc:Fallback>
                <p:oleObj name="Diapositiva" r:id="rId3" imgW="5585404" imgH="3142351" progId="PowerPoint.Slid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2900" y="228600"/>
                        <a:ext cx="11563350" cy="6419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896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 fontScale="90000"/>
          </a:bodyPr>
          <a:lstStyle/>
          <a:p>
            <a:r>
              <a:rPr lang="es-SV" b="1" dirty="0"/>
              <a:t>UNIDAD DE EPIDEMIOLOGIA ESTADISTICA E INFORMACION EN SALUD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Dr. Carlos enrique mena Vásquez</a:t>
            </a:r>
            <a:r>
              <a:rPr lang="es-SV" sz="2400" b="1" cap="all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pt-BR" altLang="es-SV" sz="2400" b="1" cap="all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</a:t>
            </a:r>
            <a:r>
              <a:rPr lang="es-SV" altLang="es-SV" sz="2400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Empleados: 5</a:t>
            </a: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3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2</a:t>
            </a: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MISION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Proporcionar información estadística y epidemiológica pediátrica que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cumpla con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estándares establecidos y requerimientos de tal manera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que contribuya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al proceso de toma de decisiones institucional y satisfaga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requerimientos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necesidades de los usuarios externos como el Ministerio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Salud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organismos de cooperación, y la población en general.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414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DOCUMENTOS MEDICOS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Lic. Leopoldo enrique leano Martinez</a:t>
            </a:r>
            <a:endParaRPr lang="es-SV" sz="2400" cap="all" dirty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</a:t>
            </a:r>
            <a:r>
              <a:rPr lang="es-SV" altLang="es-SV" sz="2400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Empleados: </a:t>
            </a: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19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 6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13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Planificar, organizar, dirigir, coordinar, monitorear y evaluar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procesos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las funciones que permitan la custodia del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expediente clínico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verificando las condiciones de uso y manejo, de tal manera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que se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cuente con un registro clínico que permita el seguimiento 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través del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control de los movimientos o atenciones brindadas a los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pacientes en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el Hospital, en base a indicadores de resultado e impacto.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414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EPIDEMIOLOGIA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Jefatura: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Dr</a:t>
            </a:r>
            <a:r>
              <a:rPr lang="es-SV" altLang="es-SV" sz="2400" b="1" cap="all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. Carlos enrique mena Vásquez</a:t>
            </a:r>
            <a:r>
              <a:rPr lang="es-SV" sz="2400" b="1" cap="all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pt-BR" altLang="es-SV" sz="2400" b="1" cap="all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</a:t>
            </a:r>
            <a:r>
              <a:rPr lang="es-SV" altLang="es-SV" sz="2400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Empleados: 5</a:t>
            </a: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3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Planificar, organizar, dirigir, coordinar, monitorear y evaluar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procesos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las funciones que permitan realizar el control de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las variables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epidemiológicas a través de la vigilancia, de tal manera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que oportunamente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se detecten situaciones en las cuales se requiere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un plan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intervención, en base a indicadores de resultado e impacto.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57357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ESTADISTICA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Jefatura: inga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. ALMA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NADIRE MOLINA 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AREVALO</a:t>
            </a:r>
            <a:endParaRPr lang="pt-BR" altLang="es-SV" sz="2400" b="1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</a:t>
            </a:r>
            <a:r>
              <a:rPr lang="es-SV" altLang="es-SV" sz="2400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Empleados: </a:t>
            </a: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8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8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Realizar el procesamiento, análisis y presentación de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información estadística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sobre el quehacer hospitalario, contribuyendo con el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proceso de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monitoreo y evaluación que permitan identificar las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diferentes problemáticas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 partir de las cuales se establecerán las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medidas correctivas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necesarias, en base a la planificación estratégica</a:t>
            </a:r>
            <a:r>
              <a:rPr lang="es-SV" sz="2400" dirty="0">
                <a:latin typeface="Berlin Sans FB Demi" pitchFamily="34" charset="0"/>
              </a:rPr>
              <a:t>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14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SANEAMIENTO AMBIENTAL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encargada: Licda</a:t>
            </a: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SV" sz="2400" b="1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ETHEL </a:t>
            </a:r>
            <a:r>
              <a:rPr lang="es-SV" sz="2400" b="1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NARCY </a:t>
            </a:r>
            <a:r>
              <a:rPr lang="es-SV" sz="2400" b="1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RODRIGUEZ DIAZ 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</a:t>
            </a:r>
            <a:r>
              <a:rPr lang="es-SV" altLang="es-SV" sz="2400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Empleados: </a:t>
            </a: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MISION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Planificar, organizar, dirigir, coordinar, monitorear y evaluar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procesos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las funciones que permitan realizar la inspección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promoción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vigilancia y capacitaciones necesarias para el proceso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saneamiento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ambiental, en base a indicadores de resultado e impacto.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479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UNIDAD ORGANIZATIVA DE LA CALIDAD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565276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b="1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del jefe: Dr. Luis Ernesto Martínez Romero</a:t>
            </a:r>
            <a:endParaRPr lang="es-SV" sz="2400" b="1" dirty="0" smtClean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</a:t>
            </a:r>
            <a:r>
              <a:rPr lang="es-SV" altLang="es-SV" sz="2400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Empleados: 3</a:t>
            </a: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2</a:t>
            </a: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MISION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Impulsar los procesos de mejora de la calidad del Hospital a través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estrategias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como a Carta Iberoamericana de la Gestión Pública,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apoyándose en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diferentes comités que coordinan la recolección de datos, su análisis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recomiendan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o proponen las acciones a tomar para la mejora continua de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calidad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del HNNBB.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05585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DEPARTAMENTO DE PEDIATRIA SOCIAL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Jefatura: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Dra. Fanny marcela carrillo carrillo</a:t>
            </a:r>
            <a:endParaRPr lang="es-SV" sz="2400" b="1" cap="all" dirty="0" smtClean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3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3</a:t>
            </a:r>
          </a:p>
          <a:p>
            <a:pPr algn="just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MISION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Brindar asistencia social y legal al paciente en forma integral y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oportuna aplicando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mecanismos de protección a los derechos a la salud, de acuerdo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 protocolos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legales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establecidos.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47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 fontScale="90000"/>
          </a:bodyPr>
          <a:lstStyle/>
          <a:p>
            <a:r>
              <a:rPr lang="es-SV" b="1" dirty="0"/>
              <a:t>DEPARTAMENTO DE RELACIONES PUBLICAS Y PRENSA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la Jefatura: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DR. HÉCTOR GUILLERMO LARA TORRES</a:t>
            </a:r>
            <a:endParaRPr lang="es-SV" sz="2400" b="1" cap="all" dirty="0" smtClean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3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2</a:t>
            </a: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MISION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Contribuir a proyectar una buena imagen del Hospital tanto a nivel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interno como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externo a través del desarrollo de un proceso de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comunicación eficiente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364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 fontScale="90000"/>
          </a:bodyPr>
          <a:lstStyle/>
          <a:p>
            <a:r>
              <a:rPr lang="es-SV" b="1" dirty="0"/>
              <a:t>TRABAJO SOCIAL </a:t>
            </a:r>
            <a:r>
              <a:rPr lang="es-SV" b="1" dirty="0" smtClean="0"/>
              <a:t/>
            </a:r>
            <a:br>
              <a:rPr lang="es-SV" b="1" dirty="0" smtClean="0"/>
            </a:br>
            <a:r>
              <a:rPr lang="es-SV" b="1" dirty="0" smtClean="0"/>
              <a:t>(</a:t>
            </a:r>
            <a:r>
              <a:rPr lang="es-SV" b="1" dirty="0"/>
              <a:t>Oficina por el Derecho a la Salud</a:t>
            </a:r>
            <a:r>
              <a:rPr lang="es-SV" dirty="0"/>
              <a:t>)</a:t>
            </a:r>
            <a:endParaRPr lang="es-SV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51875" y="1606924"/>
            <a:ext cx="10364451" cy="4584326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Jefatura: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Licda. Elsy Dinora Ramírez de Díaz</a:t>
            </a:r>
            <a:endParaRPr lang="es-SV" sz="2400" b="1" cap="all" dirty="0" smtClean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16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16</a:t>
            </a:r>
          </a:p>
          <a:p>
            <a:pPr algn="just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MISION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Contribuir en la atención del paciente y su grupo familiar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investigando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factores económicos y sociales que lo afectan,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con el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fin de contar con información que permitan proporcionar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información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orientación y el apoyo en las gestiones necesarias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para proporcionar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un servicio integral que el paciente requiere.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194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UNIDAD DE DESARROLLO PROFESIONAL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573375" cy="4698626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Jefatura: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Dr. Saul Noé Valdez avalos</a:t>
            </a:r>
            <a:endParaRPr lang="es-SV" sz="2400" b="1" cap="all" dirty="0" smtClean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98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52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46</a:t>
            </a:r>
          </a:p>
          <a:p>
            <a:pPr algn="just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MISION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Mejorar la calidad de la prestación de los servicios de salud, mediante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gestión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coordinación eficiente, de los programas de formación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especialidades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médicas y odontológicas y de la educación permanente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 investigación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: dirigidos al personal profesional, técnico y administrativo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los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Hospitales Nacionales que cuenten con Unidad de Desarrollo Profesional.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02709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4" r="17468" b="23571"/>
          <a:stretch/>
        </p:blipFill>
        <p:spPr>
          <a:xfrm>
            <a:off x="9555072" y="342900"/>
            <a:ext cx="1360578" cy="1226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382500" cy="7414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4" r="17468" b="23571"/>
          <a:stretch/>
        </p:blipFill>
        <p:spPr>
          <a:xfrm>
            <a:off x="10594794" y="342900"/>
            <a:ext cx="1360578" cy="1108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293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BIBLIOTECA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333500"/>
            <a:ext cx="10364451" cy="5010150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Jefatura: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Dr. Saul Noé Valdez avalos</a:t>
            </a:r>
            <a:endParaRPr lang="es-SV" sz="2400" b="1" cap="all" dirty="0" smtClean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Empleados:1</a:t>
            </a:r>
          </a:p>
          <a:p>
            <a:pPr algn="just"/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1</a:t>
            </a:r>
          </a:p>
          <a:p>
            <a:pPr algn="just"/>
            <a:endParaRPr lang="es-SV" sz="2400" dirty="0" smtClean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MISION</a:t>
            </a:r>
            <a:endParaRPr lang="es-SV" sz="2400" dirty="0" smtClean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Brindar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el servicio de consulta bibliográfica a los usuarios, tanto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estudiantes de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medicina, personal de enfermería, médicos, investigadores de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estudios clínicos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el resto de disciplinas de la salud; manteniendo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actualizado el proceso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adquisición, conservación y preservación de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material bibliográfico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que sirva como apoyo tanto académico y para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investigación basada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en evidencia, en el ramo de salud.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58692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CAPACITACION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Jefatura: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Licda Sonia Eduviges merino de herrera</a:t>
            </a:r>
            <a:r>
              <a:rPr lang="es-SV" sz="2400" cap="all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es-SV" sz="2400" b="1" cap="all" dirty="0" smtClean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2</a:t>
            </a:r>
          </a:p>
          <a:p>
            <a:pPr algn="just"/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2</a:t>
            </a:r>
          </a:p>
          <a:p>
            <a:pPr algn="just"/>
            <a:endParaRPr lang="es-SV" sz="2400" dirty="0" smtClean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endParaRPr lang="es-SV" sz="2400" dirty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MISION</a:t>
            </a:r>
            <a:endParaRPr lang="es-SV" sz="2400" dirty="0" smtClean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Planificar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organizar, dirigir, coordinar, monitorear y evaluar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procesos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las funciones que permitan desarrollar el Plan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Capacitación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dirigidos al recurso humano profesional, técnico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administrativo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la institución, con base a los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lineamientos institucionales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del MINSAL e indicadores de resultado e impacto;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en coordinación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con las diferentes dependencias del hospital</a:t>
            </a:r>
            <a:r>
              <a:rPr lang="es-SV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es-SV" altLang="es-SV" sz="180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09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INVESTIGACION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793876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Jefatura: </a:t>
            </a:r>
            <a:r>
              <a:rPr lang="es-SV" altLang="es-SV" sz="2400" b="1" cap="all" dirty="0" err="1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dr.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 Saul </a:t>
            </a:r>
            <a:r>
              <a:rPr lang="es-SV" altLang="es-SV" sz="2400" b="1" cap="all" dirty="0" err="1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noe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 Valdez avalos</a:t>
            </a:r>
            <a:endParaRPr lang="es-SV" sz="2400" b="1" cap="all" dirty="0" smtClean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1</a:t>
            </a:r>
            <a:endParaRPr lang="es-SV" sz="2400" dirty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MISION</a:t>
            </a:r>
            <a:endParaRPr lang="es-SV" sz="2400" dirty="0" smtClean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Planificar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organizar, dirigir, coordinar, monitorear y evaluar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procesos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las funciones que permitan impulsar la investigación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en salud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para generar nuevo conocimiento, pero también promover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un pensamiento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crítico-reflexivo, una posición ética-legal y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Competencias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en el personal institucional a través de la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incorporación de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investigación en el plan estratégico institucional, de tal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manera que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se generen los espacios de diálogo, aportando evidencia para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toma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decisiones y promoviendo la formulación de políticas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públicas en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salud que beneficien a la población infantil del país basadas en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resultados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las investigaciones</a:t>
            </a:r>
            <a:r>
              <a:rPr lang="es-SV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es-SV" altLang="es-SV" sz="240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807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UNIDAD FINANCIERA INSTITUCIONAL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Jefatura: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Licda. Miriam Mazariego de girón</a:t>
            </a:r>
            <a:endParaRPr lang="es-SV" sz="2400" b="1" cap="all" dirty="0" smtClean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11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5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6</a:t>
            </a:r>
            <a:endParaRPr lang="es-SV" sz="2400" dirty="0" smtClean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endParaRPr lang="es-SV" sz="2400" dirty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MISION</a:t>
            </a:r>
            <a:endParaRPr lang="es-SV" sz="2400" dirty="0" smtClean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Administrar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recursos financieros del hospital, así como verificar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su asignación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aplicación y optimización racional de acuerdo a las necesidades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disponibilidad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acorde a la normativa establecida y vigente.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862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DIVISION MEDICA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Jefatura: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Dr. Mario Antonio Gamero rosalez</a:t>
            </a:r>
            <a:endParaRPr lang="es-SV" sz="2400" b="1" cap="all" dirty="0" smtClean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12</a:t>
            </a:r>
          </a:p>
          <a:p>
            <a:pPr algn="just"/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7</a:t>
            </a:r>
          </a:p>
          <a:p>
            <a:pPr algn="just"/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5</a:t>
            </a:r>
          </a:p>
          <a:p>
            <a:pPr algn="just"/>
            <a:endParaRPr lang="es-SV" sz="2400" dirty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MISION</a:t>
            </a:r>
            <a:endParaRPr lang="es-SV" sz="2400" dirty="0" smtClean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Garantizar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calidad de atención médica mediante la asignación efectiva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los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recursos humanos y físicos y seguimiento de guías de manejo de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institución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7926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DEPARTAMENTO DE MEDICINA INTERNA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Jefatura: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Dra. Eneida Jiménez de González</a:t>
            </a:r>
            <a:endParaRPr lang="es-SV" sz="2400" b="1" cap="all" dirty="0" smtClean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24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22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MISION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Lograr una atención integral y oportuna a los pacientes pediátricos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emergencia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urgencia con enfermedades que amenazan sus vidas y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que requieran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pronta estabilización y recuperación; cumpliendo con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principios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calidad, equidad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eficacia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humanismos.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151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DEPARTAMENTO DE EMERGENCIA MEDICA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Jefatura: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Dra. </a:t>
            </a:r>
            <a:r>
              <a:rPr lang="es-SV" sz="2400" b="1" dirty="0">
                <a:solidFill>
                  <a:schemeClr val="tx1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MARIA MILAGRO DEL ROSARIO </a:t>
            </a:r>
            <a:r>
              <a:rPr lang="es-SV" sz="2400" b="1" dirty="0" smtClean="0">
                <a:solidFill>
                  <a:schemeClr val="tx1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GUTIERREZ PALOMO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40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32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8</a:t>
            </a: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MISION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Lograr una atención integral y oportuna a los pacientes pediátricos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emergencia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urgencia con enfermedades que amenazan sus vidas y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que requieran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pronta estabilización y recuperación; cumpliendo con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principios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calidad, equidad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eficacia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humanismos</a:t>
            </a:r>
            <a:r>
              <a:rPr lang="es-SV" sz="2400" dirty="0">
                <a:latin typeface="Berlin Sans FB Demi" pitchFamily="34" charset="0"/>
              </a:rPr>
              <a:t>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42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DEPARTAMENTO DE </a:t>
            </a:r>
            <a:r>
              <a:rPr lang="es-SV" b="1" dirty="0" smtClean="0"/>
              <a:t>EMERGENCIA QUIRÚRGICA</a:t>
            </a:r>
            <a:endParaRPr lang="es-SV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562100"/>
            <a:ext cx="10364451" cy="4533900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b="1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Jefatura: Dr.  JUAN FRASCISCO CAMPOS RODEZNO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</a:t>
            </a:r>
            <a:r>
              <a:rPr lang="es-SV" altLang="es-SV" sz="2400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1</a:t>
            </a:r>
            <a:endParaRPr lang="es-SV" sz="2400" dirty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MISION</a:t>
            </a:r>
            <a:endParaRPr lang="es-SV" sz="2400" dirty="0" smtClean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Lograr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una atención integral y oportuna a los pacientes pediátricos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emergencia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urgencia con enfermedades que amenazan sus vidas y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que requieran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pronta estabilización y recuperación; cumpliendo con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principios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calidad, equidad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eficacia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humanismos.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049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DEPARTAMENTO DE CONSULTA EXTERNA MEDICINA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Jefatura: Dr. </a:t>
            </a:r>
            <a:r>
              <a:rPr lang="es-SV" sz="2400" b="1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JOSE DEL </a:t>
            </a:r>
            <a:r>
              <a:rPr lang="es-SV" sz="2400" b="1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TRANSITO BENITEZ CABRERA 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119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79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40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MISION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Proporcionar a la población en edad pediátrica referida de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diferentes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niveles de atención o internamente del Hospital, una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atención médica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ambulatoria completa e integral en las diversas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especialidades ofertadas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. con el fin que reciba en forma óptima los recursos necesarios de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atención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integral a su salud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86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CENID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Jefatura: Dr. </a:t>
            </a:r>
            <a:r>
              <a:rPr lang="es-SV" sz="2400" b="1" cap="all" dirty="0" smtClean="0">
                <a:solidFill>
                  <a:schemeClr val="tx1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Luis Guillermo Castaneda Villatoro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6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 4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MISION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Brindar atención a los pacientes con enfermedades infectocontagiosas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manera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integral en base a indicadores de resultado e impacto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que corresponden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al área.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40376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694766"/>
          </a:xfrm>
        </p:spPr>
        <p:txBody>
          <a:bodyPr/>
          <a:lstStyle/>
          <a:p>
            <a:r>
              <a:rPr lang="es-SV" b="1" dirty="0" smtClean="0"/>
              <a:t>DIRECCIÓN</a:t>
            </a:r>
            <a:endParaRPr lang="es-SV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762001" y="1492624"/>
            <a:ext cx="10687050" cy="4946276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8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</a:t>
            </a:r>
            <a:r>
              <a:rPr lang="es-SV" altLang="es-SV" sz="28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DR. ÁLVARO HUGO SALGADO ROLDAN</a:t>
            </a:r>
            <a:endParaRPr lang="es-SV" altLang="es-SV" sz="2800" b="1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800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</a:t>
            </a:r>
            <a:r>
              <a:rPr lang="es-SV" altLang="es-SV" sz="28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8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 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8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 2</a:t>
            </a:r>
            <a:endParaRPr lang="es-SV" altLang="es-SV" sz="28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8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MISION</a:t>
            </a:r>
            <a:endParaRPr lang="es-SV" altLang="es-SV" sz="28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8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Establecer </a:t>
            </a:r>
            <a:r>
              <a:rPr lang="es-SV" sz="28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una administración hospitalaria eficiente que garantice un </a:t>
            </a:r>
            <a:r>
              <a:rPr lang="es-SV" sz="28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servicio de </a:t>
            </a:r>
            <a:r>
              <a:rPr lang="es-SV" sz="28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salud </a:t>
            </a:r>
            <a:r>
              <a:rPr lang="es-SV" sz="28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</a:t>
            </a:r>
            <a:r>
              <a:rPr lang="es-SV" sz="28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calidad y fortalezca el desarrollo institucional</a:t>
            </a:r>
            <a:r>
              <a:rPr lang="es-SV" sz="1800" dirty="0">
                <a:latin typeface="Engravers MT" pitchFamily="18" charset="0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29122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DEPARTAMENTO DE HEMATOLOGIA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chemeClr val="tx1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Dra. </a:t>
            </a:r>
            <a:r>
              <a:rPr lang="es-SV" sz="2400" b="1" dirty="0">
                <a:solidFill>
                  <a:schemeClr val="tx1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ANA GLADIS </a:t>
            </a:r>
            <a:r>
              <a:rPr lang="es-SV" sz="2400" b="1" dirty="0" smtClean="0">
                <a:solidFill>
                  <a:schemeClr val="tx1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MANCIA DE REYES</a:t>
            </a:r>
            <a:endParaRPr lang="es-SV" altLang="es-SV" sz="2400" b="1" dirty="0" smtClean="0">
              <a:solidFill>
                <a:schemeClr val="tx1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tx1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14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tx1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 13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tx1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 smtClean="0">
              <a:solidFill>
                <a:schemeClr val="tx1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chemeClr val="tx1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chemeClr val="tx1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MISION</a:t>
            </a:r>
          </a:p>
          <a:p>
            <a:pPr algn="just"/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Proporcionar servicios médicos de sub especialidad a la población infantil con deficiencias hematológicas</a:t>
            </a:r>
            <a:r>
              <a:rPr lang="es-SV" sz="2400" dirty="0" smtClean="0">
                <a:solidFill>
                  <a:schemeClr val="tx1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endParaRPr lang="es-SV" altLang="es-SV" sz="2400" dirty="0">
              <a:solidFill>
                <a:schemeClr val="tx1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77521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DEPARTAMENTO DE INFECTOLOGIA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Dra. </a:t>
            </a:r>
            <a:r>
              <a:rPr lang="es-SV" sz="2400" b="1" dirty="0">
                <a:solidFill>
                  <a:schemeClr val="tx1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MIRIAM DE </a:t>
            </a:r>
            <a:r>
              <a:rPr lang="es-SV" sz="2400" b="1" dirty="0" smtClean="0">
                <a:solidFill>
                  <a:schemeClr val="tx1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LOURDES DUEÑAS </a:t>
            </a:r>
            <a:r>
              <a:rPr lang="es-SV" sz="2400" b="1" dirty="0">
                <a:solidFill>
                  <a:schemeClr val="tx1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</a:t>
            </a:r>
            <a:r>
              <a:rPr lang="es-SV" sz="2400" b="1" dirty="0" smtClean="0">
                <a:solidFill>
                  <a:schemeClr val="tx1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CHICAS </a:t>
            </a:r>
            <a:endParaRPr lang="es-SV" altLang="es-SV" sz="2400" b="1" dirty="0" smtClean="0">
              <a:solidFill>
                <a:schemeClr val="tx1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43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38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5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MISION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Asegurar que se brinde a los pacientes infectocontagiosos una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atención integral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a través de un equipo multidisciplinario, que de cumplimiento 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las 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789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DEPARTAMENTO DE ONCOLOGIA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Dr. </a:t>
            </a:r>
            <a:r>
              <a:rPr lang="es-SV" sz="2400" b="1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ROBERTO FRANKLIN </a:t>
            </a:r>
            <a:r>
              <a:rPr lang="es-SV" sz="2400" b="1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VASQUEZ ZELAYA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32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31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1</a:t>
            </a:r>
          </a:p>
          <a:p>
            <a:pPr algn="just"/>
            <a:endParaRPr lang="es-SV" sz="2400" dirty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MISION</a:t>
            </a:r>
            <a:endParaRPr lang="es-SV" sz="2400" dirty="0" smtClean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Establecer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el diagnóstico rápido y eficaz del paciente con cáncer a fin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mejorar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el pronóstico y sobrevida.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421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DEPARTAMENTO DE NEFROLOGIA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Dr.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Carlos Atilio Henríquez carrillo</a:t>
            </a:r>
            <a:endParaRPr lang="es-SV" sz="2400" b="1" cap="all" dirty="0" smtClean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23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21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 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MISION</a:t>
            </a:r>
          </a:p>
          <a:p>
            <a:pPr algn="l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Brindar atención médica nefrológica integral y de calidad al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paciente pediátrico</a:t>
            </a:r>
            <a:r>
              <a:rPr lang="es-SV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es-SV" altLang="es-SV" sz="180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482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DEPARTAMENTO DE NEONATOLOGIA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Dr.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Werner Heriberto rosales López</a:t>
            </a:r>
            <a:endParaRPr lang="es-SV" sz="2400" b="1" cap="all" dirty="0" smtClean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35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31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4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MISION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Brindar atención médica integral que permita resolver de manera oportuna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problemas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salud en el periodo neonatal o recién nacido.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759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UNIDAD DE CUIDADOS INTENSIVOS NEONATALES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Dr.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Werner Heriberto rosales López</a:t>
            </a:r>
            <a:endParaRPr lang="es-SV" sz="2400" b="1" cap="all" dirty="0" smtClean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38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37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6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MISION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Proporcionar una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atención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integral y oportuna de los pacientes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pediátricos con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enfermedades graves en estado crítico que amenazan sus vidas y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que requieran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pronta estabilización y recuperación a través de un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equipo multidisciplinario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especializado.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293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CUIDADOS INTERMEDIOS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</a:rPr>
              <a:t>Nombre de la Jefatura: Dr.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</a:rPr>
              <a:t>Oscar Ricardo Sánchez vela</a:t>
            </a:r>
            <a:endParaRPr lang="es-SV" sz="2400" b="1" cap="all" dirty="0" smtClean="0">
              <a:latin typeface="Berlin Sans FB Demi" pitchFamily="34" charset="0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</a:rPr>
              <a:t>Total de Empleados: 10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</a:rPr>
              <a:t>MUJERES 10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rgbClr val="000000"/>
              </a:solidFill>
              <a:latin typeface="Berlin Sans FB Demi" pitchFamily="34" charset="0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MISION</a:t>
            </a: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</a:endParaRPr>
          </a:p>
          <a:p>
            <a:pPr algn="just"/>
            <a:r>
              <a:rPr lang="es-SV" sz="2400" dirty="0">
                <a:latin typeface="Berlin Sans FB Demi" pitchFamily="34" charset="0"/>
              </a:rPr>
              <a:t>Proporcionar la atención y cuidados intensivos críticos e intermedios a </a:t>
            </a:r>
            <a:r>
              <a:rPr lang="es-SV" sz="2400" dirty="0" smtClean="0">
                <a:latin typeface="Berlin Sans FB Demi" pitchFamily="34" charset="0"/>
              </a:rPr>
              <a:t>todos los </a:t>
            </a:r>
            <a:r>
              <a:rPr lang="es-SV" sz="2400" dirty="0">
                <a:latin typeface="Berlin Sans FB Demi" pitchFamily="34" charset="0"/>
              </a:rPr>
              <a:t>pacientes pediátricos hospitalizados que lo requieran.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1605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DIVISION QUIRURGICA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704850"/>
            <a:ext cx="10364451" cy="5581650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b="1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b="1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la Jefatura: Dr. </a:t>
            </a:r>
            <a:r>
              <a:rPr lang="es-SV" sz="2400" b="1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LUIS ENRIQUE </a:t>
            </a:r>
            <a:r>
              <a:rPr lang="es-SV" sz="2400" b="1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MELENDEZ AVALOS 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4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 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</a:t>
            </a: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MISION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Coordinar y facilitar la atención en salud a los pacientes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pediátricos con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patología quirúrgica, correspondiente al tercer nivel de atención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de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acuerdo a sus necesidades, en cumplimiento de los indicadores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resultado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 impacto; y apoyar el desarrollo del diseño curricular de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médicos especialistas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en las diferentes especialidades quirúrgicas y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personal paramédico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en formación.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77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DEPARTAMENTO DE CIRUGIA PEDIATRICA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Dr. </a:t>
            </a:r>
            <a:r>
              <a:rPr lang="es-SV" sz="2400" b="1" cap="all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Juan francisco campos rodezno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35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29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6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MISION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Proveer una atención de calidad a los pacientes pediátricos, que por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su patología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requieran un abordaje médico quirúrgico dentro de la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especialidad de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cirugía pediátrica.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981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DEPARTAMENTO DE EMERGENCIA QUIRURGICA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Dr. </a:t>
            </a:r>
            <a:r>
              <a:rPr lang="es-SV" sz="2400" b="1" cap="all" dirty="0" smtClean="0">
                <a:solidFill>
                  <a:schemeClr val="tx1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Juan francisco campos rodezno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 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MISION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Proveer permanentemente atención al paciente pediátrico en situación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crítica de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emergencia o urgencia, que por su patología, requiera una atención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o intervención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propia de las especialidades quirúrgicas.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818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694766"/>
          </a:xfrm>
        </p:spPr>
        <p:txBody>
          <a:bodyPr/>
          <a:lstStyle/>
          <a:p>
            <a:r>
              <a:rPr lang="es-SV" b="1" dirty="0" smtClean="0"/>
              <a:t>SUB - DIRECCIÓN</a:t>
            </a:r>
            <a:endParaRPr lang="es-SV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371600"/>
            <a:ext cx="10364451" cy="4819650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8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</a:t>
            </a:r>
            <a:r>
              <a:rPr lang="es-SV" altLang="es-SV" sz="28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DR</a:t>
            </a:r>
            <a:r>
              <a:rPr lang="es-SV" altLang="es-SV" sz="28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. HECTOR </a:t>
            </a:r>
            <a:r>
              <a:rPr lang="es-SV" altLang="es-SV" sz="28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GUILLERMO LARA TORRES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8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</a:t>
            </a:r>
            <a:r>
              <a:rPr lang="es-SV" altLang="es-SV" sz="2800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Empleados: </a:t>
            </a:r>
            <a:r>
              <a:rPr lang="es-SV" altLang="es-SV" sz="28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8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 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8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 1</a:t>
            </a:r>
            <a:endParaRPr lang="es-SV" altLang="es-SV" sz="28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8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MISION</a:t>
            </a:r>
            <a:endParaRPr lang="es-SV" altLang="es-SV" sz="28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8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Apoyar directamente a la Dirección en el cumplimiento de las obligaciones </a:t>
            </a:r>
            <a:r>
              <a:rPr lang="es-SV" sz="28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responsabilidades </a:t>
            </a:r>
            <a:r>
              <a:rPr lang="es-SV" sz="28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del Hospital, de tal manera que se logren los objetivos y </a:t>
            </a:r>
            <a:r>
              <a:rPr lang="es-SV" sz="28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se cumpla </a:t>
            </a:r>
            <a:r>
              <a:rPr lang="es-SV" sz="28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con la misión y se pueda hacer realidad la visión institucional.</a:t>
            </a:r>
          </a:p>
        </p:txBody>
      </p:sp>
    </p:spTree>
    <p:extLst>
      <p:ext uri="{BB962C8B-B14F-4D97-AF65-F5344CB8AC3E}">
        <p14:creationId xmlns:p14="http://schemas.microsoft.com/office/powerpoint/2010/main" val="288542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DEPARTAMENTO DE CONSULTA EXTERNA QUIRURGICA</a:t>
            </a:r>
            <a:endParaRPr lang="es-SV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Dr. </a:t>
            </a:r>
            <a:r>
              <a:rPr lang="es-SV" sz="2400" b="1" cap="all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Jorge Adalberto milla Gómez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MISION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Proporcionar consulta pediátrica a los pacientes que por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su patología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requieren atención medico quirúrgica de las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diversas especialidades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quirúrgicas, principalmente aquellos pacientes referidos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los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diferentes niveles de atención, como parte de un atención integral.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33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pt-BR" b="1" dirty="0"/>
              <a:t>DEPARTAMENTO DE OTORRINOLARINGOLOGIA</a:t>
            </a:r>
            <a:endParaRPr lang="es-SV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Dr. </a:t>
            </a:r>
            <a:r>
              <a:rPr lang="es-SV" sz="2400" b="1" cap="all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Jose Alfredo </a:t>
            </a:r>
            <a:r>
              <a:rPr lang="es-SV" sz="2400" b="1" cap="all" dirty="0" err="1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bonilla</a:t>
            </a:r>
            <a:endParaRPr lang="es-SV" sz="2400" b="1" cap="all" dirty="0" smtClean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7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6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MISION</a:t>
            </a:r>
          </a:p>
          <a:p>
            <a:pPr algn="just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Proporcionar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una atención de calidad a los pacientes pediátricos,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que requieran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un abordaje médico quirúrgico de las patologías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otorrinolaringología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a través de equipo multidisciplinario especializado.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249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DEPARTAMENTO DE CIRUGIA PLASTICA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5003426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Dra.  </a:t>
            </a:r>
            <a:r>
              <a:rPr lang="es-SV" sz="2400" b="1" cap="all" dirty="0" smtClean="0">
                <a:solidFill>
                  <a:schemeClr val="tx1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Patricia Elizabeth Quezada de calderón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21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18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</a:t>
            </a: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endParaRPr lang="es-SV" sz="2400" dirty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MISION</a:t>
            </a:r>
            <a:endParaRPr lang="es-SV" sz="2400" dirty="0" smtClean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Proporcionar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una atención de calidad a los pacientes pediátricos, que por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su patología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requieran un abordaje médico quirúrgico de tipo reconstructivo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de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cirugía plástica, a través de equipo multidisciplinario especializado,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que garantice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una atención de calidad, oportuna integrando las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diferentes disciplinas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involucradas en la recuperación del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paciente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657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DEPARTAMENTO DE OFTALMOLOGIA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Dr.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Rolando Domínguez parada h.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7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4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3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MISION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Proporcionar una atención especializada a los pacientes pediátricos,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que requieran un abordaje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médico quirúrgico de las patologías oculares, 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través de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equipo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multidisciplinario especializado</a:t>
            </a:r>
            <a:r>
              <a:rPr lang="es-SV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es-SV" altLang="es-SV" sz="180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64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DEPARTAMENTO DE ORTOPEDIA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</a:rPr>
              <a:t>Nombre de la Jefatura: Dr.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</a:rPr>
              <a:t>Miguel Antonio Oqueli escobar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</a:rPr>
              <a:t>Total de Empleados: 26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</a:rPr>
              <a:t>MUJERES 14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</a:rPr>
              <a:t>HOMBRES 12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MISION</a:t>
            </a: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</a:endParaRPr>
          </a:p>
          <a:p>
            <a:pPr algn="just"/>
            <a:r>
              <a:rPr lang="es-SV" sz="2400" dirty="0">
                <a:latin typeface="Berlin Sans FB Demi" pitchFamily="34" charset="0"/>
              </a:rPr>
              <a:t>Proporcionar una atención médico quirúrgica especializada en la atención </a:t>
            </a:r>
            <a:r>
              <a:rPr lang="es-SV" sz="2400" dirty="0" smtClean="0">
                <a:latin typeface="Berlin Sans FB Demi" pitchFamily="34" charset="0"/>
              </a:rPr>
              <a:t>de pacientes </a:t>
            </a:r>
            <a:r>
              <a:rPr lang="es-SV" sz="2400" dirty="0">
                <a:latin typeface="Berlin Sans FB Demi" pitchFamily="34" charset="0"/>
              </a:rPr>
              <a:t>pediátricos, con patologías ortopédicas y traumatológicas, a </a:t>
            </a:r>
            <a:r>
              <a:rPr lang="es-SV" sz="2400" dirty="0" smtClean="0">
                <a:latin typeface="Berlin Sans FB Demi" pitchFamily="34" charset="0"/>
              </a:rPr>
              <a:t>través de </a:t>
            </a:r>
            <a:r>
              <a:rPr lang="es-SV" sz="2400" dirty="0">
                <a:latin typeface="Berlin Sans FB Demi" pitchFamily="34" charset="0"/>
              </a:rPr>
              <a:t>equipo multidisplinario de trabajo.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77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DEPARTAMENTO DE NEUROCIRUGIA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Dr.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Ricardo augusto lungo Esquivel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30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22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8</a:t>
            </a: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MISION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Proporcionar una atención de calidad a los pacientes pediátricos, que por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su patología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requieran un abordaje médico de tipo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neuro-quirúrgico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a través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equipo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multidisplinario especializado, que garantice una atención de calidad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a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través de un enfoque integral del paciente.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992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DEPARTAMENTO DE CENTRO QUIRURGICO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Dra. </a:t>
            </a:r>
            <a:r>
              <a:rPr lang="sv-SE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GLADYS </a:t>
            </a:r>
            <a:r>
              <a:rPr lang="sv-SE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JAKELIN ALAS </a:t>
            </a:r>
            <a:r>
              <a:rPr lang="sv-SE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</a:t>
            </a:r>
            <a:r>
              <a:rPr lang="sv-SE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ALVARENGA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</a:t>
            </a:r>
            <a:r>
              <a:rPr lang="es-SV" altLang="es-SV" sz="2400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6</a:t>
            </a: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5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MISION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Proveer las condiciones adecuadas, para una atención quirúrgica de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las diferentes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especialidades medico quirúrgicas.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6171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ANESTESIOLOGIA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Dr.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Susana del Carmen Abrego tobar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37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21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16</a:t>
            </a:r>
          </a:p>
          <a:p>
            <a:pPr algn="just"/>
            <a:endParaRPr 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MISION</a:t>
            </a:r>
            <a:endParaRPr 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Brindar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manejo anestésico a todo paciente que lo necesite para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ser sometido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 procedimientos diagnósticos o terapéuticos, que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cumpla con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las condiciones mínimas de seguridad de acuerdo 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indicadores de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resultado e impacto.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83835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CENTRAL DE ESTERILIZACION (ARSENAL)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Dr.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Francisco Leopoldo guzmán cader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39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35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4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MISION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Suministrar en forma oportuna el material y equipo esterilizado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habiendo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cumplido con las normas de calidad en cada una de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las etapas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del proceso, para ser utilizado en las diferentes áreas.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866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CIRUGIA AMBULATORIA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Dra.  ELSI DEL CARMEN SOTO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MISION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Proporcionar atención y evaluación pre-operatoria y post operatoria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al paciente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quirúrgico ambulatorio, en cumplimiento de indicadores de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resultado e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impacto.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29354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573741"/>
          </a:xfrm>
        </p:spPr>
        <p:txBody>
          <a:bodyPr>
            <a:normAutofit fontScale="90000"/>
          </a:bodyPr>
          <a:lstStyle/>
          <a:p>
            <a:r>
              <a:rPr lang="es-SV" b="1" dirty="0"/>
              <a:t>CONSEJO ESTRATEGICO DE GESTION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742951" y="1162050"/>
            <a:ext cx="10744200" cy="5105400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DR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Álvaro Hugo Salgado Roldan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</a:t>
            </a:r>
            <a:r>
              <a:rPr lang="es-SV" altLang="es-SV" sz="2400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Empleados: </a:t>
            </a: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11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MISION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a) Asesorar al Director en los asuntos técnicos que dicho funcionario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someta a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su consideración. </a:t>
            </a:r>
            <a:endParaRPr lang="es-SV" sz="2400" dirty="0" smtClean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b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) Cumplir con el Reglamento Interno del Hospital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colaborar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en su divulgación y cumplimiento. </a:t>
            </a:r>
            <a:endParaRPr lang="es-SV" sz="2400" dirty="0" smtClean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) Asistir a las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reuniones convocadas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por el Director, éstas deberán realizarse por lo menos una vez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al mes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. </a:t>
            </a:r>
            <a:endParaRPr lang="es-SV" sz="2400" dirty="0" smtClean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) Colaborar con la Dirección para que se cumplan las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medidas disciplinarias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para el buen funcionamiento del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establecimiento </a:t>
            </a:r>
          </a:p>
          <a:p>
            <a:pPr algn="just"/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)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Consignar en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Acta lo tratado en cada reunión</a:t>
            </a:r>
            <a:r>
              <a:rPr lang="es-SV" sz="2400" dirty="0">
                <a:latin typeface="Berlin Sans FB Dem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71994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DIVISION DE SERVICIOS DE DIAGNOSTICO Y APOYO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Dr.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Carlos enrique Carmona pineda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3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 2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MISION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Planificar, dirigir, coordinar y controlar las funciones de los departamentos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servicios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bajo la responsabilidad de la División, para proveer los servicios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diagnóstico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apoyo en forma eficiente y oportuna que contribuya 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atención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integral de los pacientes, satisfaciendo los estándares de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calidad que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sociedad demanda</a:t>
            </a:r>
            <a:r>
              <a:rPr lang="es-SV" sz="2400" dirty="0">
                <a:latin typeface="Berlin Sans FB Demi" pitchFamily="34" charset="0"/>
              </a:rPr>
              <a:t>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14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DEPARTAMENTO DE ANATOMIA PATOLOGICA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603376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: Dr. ANA CONCEPCION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GUADALUPE POLANCO ANAYA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12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7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5</a:t>
            </a: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MISION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Practicar los estudios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anatomía-patológicos que contribuyan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como auxiliares del diagnóstico clínico, ya sea para ratificarlo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o rectificarlo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también para la evaluación y control del tratamiento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establecido así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como para formar un pronóstico de acuerdo a los resultados obtenidos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en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beneficio de los pacientes.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67449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DEPARTAMENTO DE BANCO DE SANGRE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774826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Licda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. ARACELY DEL CARMEN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ACEVEDO SERVELLON 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19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12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</a:t>
            </a: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7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MISION</a:t>
            </a:r>
          </a:p>
          <a:p>
            <a:pPr algn="just"/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Lograr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que las acciones de captación, procesamiento, almacenamientos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distribución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sangre y sus componentes con fines terapéuticos, se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realicen de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acuerdo con los requerimientos propios del hospital y cumpliendo con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estándares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calidad establecidos.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769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 fontScale="90000"/>
          </a:bodyPr>
          <a:lstStyle/>
          <a:p>
            <a:r>
              <a:rPr lang="es-SV" b="1" dirty="0"/>
              <a:t>DEPARTAMENTO DE GESTION Y SUMINISTROS Y TECNOLOGIA MÉDICA.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Héctor Milton Barrientos Sánchez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MISION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Contribuir a una atención integral de calidad para el usuario,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 través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una gestión eficiente y oportuna de los medicamentos,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insumos médicos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los equipos médicos.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512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FARMACIA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527176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Lcda.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Ana rosa Cortez Hernández 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28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19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9</a:t>
            </a: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MISION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Planificar, organizar, dirigir, coordinar, monitorear y evaluar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procesos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las funciones que permitan el abastecimiento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Medicamentos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Fórmulas Magistrales a pacientes ambulatorios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hospitalizados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en base a indicadores de resultado e impacto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manteniendo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adecuadas condiciones de conservación, mediante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el desarrollo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prácticas apropiadas de almacenamiento y </a:t>
            </a:r>
            <a:r>
              <a:rPr lang="es-SV" sz="2400" dirty="0" err="1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reenvasado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521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DEPARTAMENTO DE IMÁGENES MEDICAS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Dr.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Jose Luis Martinez Pérez 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40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25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15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MISION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Proporcionar la información diagnóstica inicial y de seguimiento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por imagenología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 través de estudios de radiología, ultrasonografía,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resonancia magnética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tomografía computarizada, alcanzando la máxima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productividad al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menos costo posible, basado en el mejoramiento de técnicas,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capacitación y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control de calidad.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82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DEPARTAMENTO DE LABORATORIO CLINICO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Lcda.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Samantha verónica Perdomo Alvarado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43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27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16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MISION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Promover una cultura de eficiencia manteniendo un programa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calidad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constante en la realización de pruebas y/o análisis clínicos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que contribuyan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 establecer los diagnósticos y tratamientos de las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diferentes patologías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atendidas en el Hospital</a:t>
            </a:r>
            <a:r>
              <a:rPr lang="es-SV" sz="2400" dirty="0">
                <a:latin typeface="Berlin Sans FB Demi" pitchFamily="34" charset="0"/>
              </a:rPr>
              <a:t>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58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 fontScale="90000"/>
          </a:bodyPr>
          <a:lstStyle/>
          <a:p>
            <a:r>
              <a:rPr lang="es-SV" b="1" dirty="0"/>
              <a:t>DEPARTAMENTO DE MEDICINA FISICA Y REHABILITACION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679576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Dr.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Héctor Manuel chicas Sibrián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7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6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</a:t>
            </a: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1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MISION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Brindar atención especializada de rehabilitación a todos los niños que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son referidos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al servicio, con una discapacidad temporal o permanente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fomentando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recuperación o adquisición de habilidades que mejoren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autonomía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del paciente, reforzando sus competencias, a través del diseño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programas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individualizados de rehabilitación, con el fin de mejor la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condición del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paciente y su calidad de vida.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29665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DIVISION DE ENFERMERIA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Licda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digna emérita Hernández de rosa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30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30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MISION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Proporcionar al paciente una especializada y eficiente atención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enfermería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a fin de contribuir a la restauración de la salud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integral de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paciente.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751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DIVISION ADMINISTRATIVA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Licda.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Elizabeth medina Valdez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4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4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MISION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Lograr la eficiencia de los procesos administrativos a través del uso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aprovechamiento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óptimo de los recursos humanos, materiales y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financieros que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contribuyan a brindar un servicio asistencial que satisfaga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las necesidades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los usuarios de los servicios del Hospital.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84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573741"/>
          </a:xfrm>
        </p:spPr>
        <p:txBody>
          <a:bodyPr>
            <a:normAutofit fontScale="90000"/>
          </a:bodyPr>
          <a:lstStyle/>
          <a:p>
            <a:r>
              <a:rPr lang="es-SV" b="1" dirty="0"/>
              <a:t>UNIDAD DE AUDITORIA INTERNA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LICDA.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Irma Silvia barriere de Pérez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</a:t>
            </a:r>
            <a:r>
              <a:rPr lang="es-SV" altLang="es-SV" sz="2400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Empleados: </a:t>
            </a: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4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4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MISION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Apoyar a la Dirección del Hospital, realizando análisis, evaluaciones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recomendaciones, asesoría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 información concerniente a las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actividades auditadas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476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 fontScale="90000"/>
          </a:bodyPr>
          <a:lstStyle/>
          <a:p>
            <a:r>
              <a:rPr lang="es-SV" b="1" dirty="0"/>
              <a:t>UNIDAD DE ADQUISICIONES Y CONTRATACIONES INSTITUCIONAL (UACI)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6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Licda.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verónica patricia blanco herrarte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9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6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3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MISION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Lograr que se agilicen los procesos de compra a fin de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suministrar oportunamente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bienes y servicios que el hospital requiere para brindar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un servicio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calidad a la población infantil.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374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DEPARTAMENTO DE RECURSOS HUMANOS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6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Ing.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Carlos Mauricio castillo reyes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14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7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6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MISION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Promover e impulsar una gestión descentralizada y participativa de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recursos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humanos, que fortalezca el compromiso institucional orientado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hacia la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satisfacción de los usuarios internos y externos.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022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CLINICA EMPRESARIAL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6" y="1492624"/>
            <a:ext cx="10364451" cy="4755776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Dra.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Francia </a:t>
            </a:r>
            <a:r>
              <a:rPr lang="es-SV" altLang="es-SV" sz="2400" b="1" cap="all" dirty="0" err="1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Lisseth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 Chávez pacas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</a:t>
            </a:r>
            <a:r>
              <a:rPr lang="es-SV" altLang="es-SV" sz="2400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5</a:t>
            </a: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4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MISION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Planificar, organizar, dirigir, coordinar, monitorear y evaluar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procesos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las funciones que permitan otorgar atención oportuna y de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calidad en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 concerniente a la medicina general y preventiva a los trabajadores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que demandan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cuidado médico y realizar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diferentes actividades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orientadas al mejoramiento de la salud del personal y sus hijos.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737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DEPARTAMENTO DE MANTENIMIENTO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6" y="1492624"/>
            <a:ext cx="10364451" cy="4329952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Ing.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Oscar Edgardo granados </a:t>
            </a:r>
            <a:r>
              <a:rPr lang="es-SV" altLang="es-SV" sz="2400" b="1" cap="all" dirty="0" err="1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araujo</a:t>
            </a:r>
            <a:endParaRPr lang="es-SV" altLang="es-SV" sz="2400" b="1" cap="all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7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5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MISION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Asegurar el funcionamiento eficiente y continúo de los ambientes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instalaciones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equipos, mediante la prevención, conservación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mejoramiento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los mismos, con el fin de lograr prolongar su vida útil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maximizar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seguridad de operación y optimizar los costos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709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 smtClean="0"/>
              <a:t>ACTIVO FIJO</a:t>
            </a:r>
            <a:endParaRPr lang="es-SV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6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Lic.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Jose armando platero cruz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3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3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MISION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Realizar el control adecuado y oportuno de los activos fijos a fin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contar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con información veraz y confiable sobre la custodia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condiciones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los activos, en base a indicadores de resultado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 impacto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474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BIOMEDICA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6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Ing.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Francisco molina parada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8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6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MISION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Proporcionar oportunamente y con calidad el servicio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mantenimiento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preventivo y correctivo de los equipos médicos 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fin de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prolongar la vida útil y mantener su operatividad continua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confiable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segura y económica, en base a indicadores de resultado e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impacto.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546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CONSERVACION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6" y="1492624"/>
            <a:ext cx="10364451" cy="4329952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Lic.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Carlos Ernesto alas escobar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6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6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MISION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Proporcionar oportunamente el servicio de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mantenimiento preventivo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correctivo que garantice el funcionamiento óptimo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las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instalaciones y los bienes muebles a fin de prolongar la vida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útil y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mantener su operatividad continua, confiable, segura y económica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en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base a indicadores de resultado e impacto</a:t>
            </a:r>
            <a:r>
              <a:rPr lang="es-SV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es-SV" altLang="es-SV" sz="180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822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ELECTROMECANICA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6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Ing.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David reyes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7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7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MISION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Proporcionar oportunamente el servicio de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mantenimiento preventivo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correctivo de los equipos médicos a fin de prolongar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vida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útil y mantener su operatividad continua, confiable, segura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económica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en base a indicadores de resultado e impacto.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435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MECANICA GENERAL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6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Ing. </a:t>
            </a:r>
            <a:r>
              <a:rPr lang="es-SV" altLang="es-SV" sz="2400" b="1" cap="all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Jose Antonio serpas Alvarado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13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13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MISION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Proporcionar oportunamente y con calidad el servicio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mantenimiento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preventivo y correctivo de los sistemas hidráulicos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neumáticos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mecánicos a fin de prolongar la vida útil, mantener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su operación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continua, confiable, segura y económica, en base a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885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ALMACEN DE INSUMOS DIVERSOS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6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Lcda. 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IGLESIAS LOPEZ DE DIAZ, TERESA DE JESUS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8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6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MISION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Planificar, organizar, dirigir, coordinar, monitorear y evaluar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procesos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las funciones que permitan desarrollar los trabajos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impresión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reproducción de acuerdo a la demanda de atención y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recursos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disponibles, en base a indicadores de resultado e impacto.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508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573741"/>
          </a:xfrm>
        </p:spPr>
        <p:txBody>
          <a:bodyPr>
            <a:normAutofit fontScale="90000"/>
          </a:bodyPr>
          <a:lstStyle/>
          <a:p>
            <a:r>
              <a:rPr lang="es-SV" b="1" dirty="0"/>
              <a:t>UNIDAD JURIDICA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</a:t>
            </a:r>
            <a:r>
              <a:rPr lang="es-SV" altLang="es-SV" sz="2400" b="1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LICDA. </a:t>
            </a:r>
            <a:r>
              <a:rPr lang="pt-BR" altLang="es-SV" sz="2400" b="1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MIRIAM </a:t>
            </a:r>
            <a:r>
              <a:rPr lang="pt-BR" altLang="es-SV" sz="2400" b="1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ELIZABETH LAZO </a:t>
            </a:r>
            <a:r>
              <a:rPr lang="pt-BR" altLang="es-SV" sz="2400" b="1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</a:t>
            </a:r>
            <a:r>
              <a:rPr lang="pt-BR" altLang="es-SV" sz="2400" b="1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ORANTES </a:t>
            </a:r>
            <a:endParaRPr lang="pt-BR" altLang="es-SV" sz="2400" b="1" dirty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</a:t>
            </a:r>
            <a:r>
              <a:rPr lang="es-SV" alt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Empleados: </a:t>
            </a:r>
            <a:r>
              <a:rPr lang="es-SV" alt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2</a:t>
            </a:r>
            <a:endParaRPr lang="es-SV" altLang="es-SV" sz="2400" dirty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MISION</a:t>
            </a:r>
            <a:endParaRPr lang="es-SV" altLang="es-SV" sz="2400" dirty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Proporcionar oportunamente la asesoría y representación jurídica requerida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así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como ejecutar los procesos jurídicos, de acuerdo a los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procedimientos establecidos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de tal manera que se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contribuya en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el desempeño eficiente de la gestión institucional.</a:t>
            </a:r>
          </a:p>
        </p:txBody>
      </p:sp>
    </p:spTree>
    <p:extLst>
      <p:ext uri="{BB962C8B-B14F-4D97-AF65-F5344CB8AC3E}">
        <p14:creationId xmlns:p14="http://schemas.microsoft.com/office/powerpoint/2010/main" val="182705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ALMACEN DE INSUMOS </a:t>
            </a:r>
            <a:r>
              <a:rPr lang="es-SV" b="1" dirty="0" smtClean="0"/>
              <a:t>MEDICOS</a:t>
            </a:r>
            <a:endParaRPr lang="es-SV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6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Lic. </a:t>
            </a:r>
            <a:r>
              <a:rPr lang="es-SV" sz="2400" b="1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RAMON </a:t>
            </a:r>
            <a:r>
              <a:rPr lang="es-SV" sz="2400" b="1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ALBERTO ESCOBAR POLANCO</a:t>
            </a:r>
            <a:endParaRPr lang="es-SV" altLang="es-SV" sz="2400" b="1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7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5</a:t>
            </a: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MISION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Realizar la gestión de recepción, almacenamiento, control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existencias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distribución de insumos médicos de acuerdo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 las necesidades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en cumplimiento a las normas, programación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 indicadores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resultado e impacto.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469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ALMACEN DE MANTENIMIENTO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6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Sr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. CARLOS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ALBERTO RODRIGUEZ 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CAPACHO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MISION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Realizar la gestión de recepción, almacenamiento, control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existencias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distribución de materiales de mantenimiento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acuerdo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 las normas y programación establecida en base a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indicadores de Resultado e impacto.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038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ALMACEN DE MEDICAMENTOS Y REACTIVOS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6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Lcda. </a:t>
            </a:r>
            <a:r>
              <a:rPr lang="es-SV" sz="2400" b="1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EDA </a:t>
            </a:r>
            <a:r>
              <a:rPr lang="es-SV" sz="2400" b="1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ESMERALDA </a:t>
            </a:r>
            <a:r>
              <a:rPr 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SV" sz="2400" b="1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ALVARADO CINCO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8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4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4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MISION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Realizar la gestión de recepción, almacenamiento, control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existencias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distribución de medicamentos y reactivos de acuerdo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 las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necesidades, en cumplimiento a las normas, programación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 indicadores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resultado e impacto.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559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400051"/>
            <a:ext cx="10364452" cy="781050"/>
          </a:xfrm>
        </p:spPr>
        <p:txBody>
          <a:bodyPr>
            <a:normAutofit/>
          </a:bodyPr>
          <a:lstStyle/>
          <a:p>
            <a:r>
              <a:rPr lang="es-SV" b="1" dirty="0"/>
              <a:t>ALIMENTACION Y DIETAS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6" y="1244974"/>
            <a:ext cx="10364451" cy="4812926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: Licda. MORAN ARGUETA, CLARISA EUGENIA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18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14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HOMBREA 4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MISION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Planificar, organizar, dirigir, coordinar, monitorear y evaluar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procesos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administrativos y técnicos que se desarrollen para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elaborar y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servir una alimentación nutricional balanceada a los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pacientes hospitalizados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en base a indicadores de resultado e impacto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respetando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requisitos </a:t>
            </a:r>
            <a:r>
              <a:rPr lang="es-SV" sz="2400" dirty="0" err="1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dietoterapéuticos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 básicos, interpretando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cumpliendo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las prescripciones médicas; así como desarrollar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otras actividades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tipo asistencial con la RIISS y docentes relativas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al servicio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de acuerdo a leyes y normas vigentes.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122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COSTURERIA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6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Sra. </a:t>
            </a:r>
            <a:r>
              <a:rPr lang="es-SV" sz="2400" b="1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REINA ESTHER </a:t>
            </a:r>
            <a:r>
              <a:rPr 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SV" sz="2400" b="1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ROSALES </a:t>
            </a:r>
            <a:r>
              <a:rPr lang="es-SV" sz="2400" b="1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</a:t>
            </a:r>
            <a:r>
              <a:rPr lang="es-SV" sz="2400" b="1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ROSALES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4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4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MISION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Planificar, organizar, dirigir, coordinar, monitorear y evaluar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procesos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las funciones que permitan confeccionar la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ropa hospitalaria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para suministrarla a las dependencias a través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del Servicio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Lavandería, en base a indicadores de resultado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 impacto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707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FORMULAS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6" y="1492624"/>
            <a:ext cx="10364451" cy="4329952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Licda. </a:t>
            </a:r>
            <a:r>
              <a:rPr lang="es-SV" sz="2400" b="1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CARMEN EDITH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SV" sz="2400" b="1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DOMINGUEZ APARICIO</a:t>
            </a:r>
            <a:endParaRPr lang="es-SV" sz="2400" b="1" dirty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12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10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2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MISION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Planificar, organizar, coordinar y monitorear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en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base 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indicadores de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resultado e impacto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los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procesos administrativos, técnicos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prácticos que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se realizan en la elaboración, preparación y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distribución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las fórmulas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pediátricas, suplementos y módulos nutricionales 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diferentes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servicios de hospitalización, según indicaciones médicas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optimizando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recursos e insumos disponibles, basados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en normativas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higiene e inocuidad y bioseguridad establecidos</a:t>
            </a:r>
            <a:r>
              <a:rPr lang="es-SV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es-SV" altLang="es-SV" sz="180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711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LAVANDERIA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6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: QUINTEROS VASQUEZ, OSAEL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27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13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14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MISION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Planificar, organizar, dirigir, coordinar, monitorear y evaluar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procesos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las funciones que permitan suministrar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adecuada y oportunamente,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en base a indicadores de resultado e impacto,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ropa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limpia a cada uno de los diferentes servicios para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apoyarla atención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médica y quirúrgica del hospital.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972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REPRODUCCION Y DIBUJO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6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: S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r. </a:t>
            </a:r>
            <a:r>
              <a:rPr lang="es-SV" sz="2400" b="1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ABRAHAM </a:t>
            </a:r>
            <a:r>
              <a:rPr lang="es-SV" sz="2400" b="1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NIEVES MARTINEZ</a:t>
            </a:r>
            <a:endParaRPr lang="es-SV" sz="2400" b="1" dirty="0"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3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3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MISION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Planificar, organizar, dirigir, coordinar, monitorear y evaluar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procesos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las funciones que permitan desarrollar los trabajos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impresión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reproducción de acuerdo a la demanda de atención y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recursos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disponibles, en base a indicadores de resultado e impacto.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012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TELEFONIA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6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Sra. 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HADA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LUZ GUERRA VENTURA</a:t>
            </a:r>
            <a:endParaRPr lang="es-SV" altLang="es-SV" sz="2400" b="1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6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3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3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MISION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Planificar, organizar, dirigir, coordinar, monitorear y evaluar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 procesos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las funciones que permitan mantener el flujo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comunicación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en el hospital y orientar al público en general sobre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la ubicación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las diferentes dependencias.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045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030941"/>
          </a:xfrm>
        </p:spPr>
        <p:txBody>
          <a:bodyPr>
            <a:normAutofit/>
          </a:bodyPr>
          <a:lstStyle/>
          <a:p>
            <a:r>
              <a:rPr lang="es-SV" b="1" dirty="0"/>
              <a:t>TRANSPORTE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39276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SR. RIGOBERTO MANCIA  HERRERA</a:t>
            </a:r>
            <a:endParaRPr lang="es-SV" altLang="es-SV" sz="2400" b="1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de Empleados: 8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8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MISION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Planificar, organizar, dirigir, coordinar, monitorear y evaluar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los procesos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las funciones que permitan transportar a los pacientes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 diferentes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centros asistenciales, así como transportar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medicamentos y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otros materiales requeridos para la atención del paciente;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y transporte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al personal de la institución para actividades de trabajo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en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base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 indicadores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resultado e impacto.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537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573741"/>
          </a:xfrm>
        </p:spPr>
        <p:txBody>
          <a:bodyPr>
            <a:normAutofit fontScale="90000"/>
          </a:bodyPr>
          <a:lstStyle/>
          <a:p>
            <a:r>
              <a:rPr lang="es-SV" b="1" dirty="0"/>
              <a:t>UNIDAD DE PLANIFICACION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rm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Nombre de la Jefatura: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Dr. 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CARLOS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GABRIEL ALVARENGA CARDOZA</a:t>
            </a:r>
            <a:endParaRPr lang="pt-BR" altLang="es-SV" sz="2400" b="1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Total </a:t>
            </a:r>
            <a:r>
              <a:rPr lang="es-SV" altLang="es-SV" sz="2400" dirty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de Empleados: </a:t>
            </a: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7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MUJERES  5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HOMBRES 2</a:t>
            </a: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MISION</a:t>
            </a:r>
          </a:p>
          <a:p>
            <a:pPr algn="just"/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Asesorar y coordinar la formulación, seguimiento, análisis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, evaluación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e integración de los planes estratégicos y operativos, </a:t>
            </a:r>
            <a:r>
              <a:rPr lang="es-SV" sz="2400" dirty="0" smtClean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contribuya al </a:t>
            </a:r>
            <a:r>
              <a:rPr lang="es-SV" sz="2400" dirty="0"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cumplimiento de los objetivos institucionales.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56155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Berlin Sans FB Demi" pitchFamily="34" charset="0"/>
              </a:rPr>
              <a:t>FIN</a:t>
            </a:r>
            <a:endParaRPr lang="es-ES" dirty="0">
              <a:latin typeface="Berlin Sans FB Demi" pitchFamily="34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ES" sz="2400" b="1" dirty="0" smtClean="0">
                <a:solidFill>
                  <a:srgbClr val="00B050"/>
                </a:solidFill>
                <a:latin typeface="Berlin Sans FB Demi" pitchFamily="34" charset="0"/>
              </a:rPr>
              <a:t>«CON  DIOS,  TU  FE  Y  LA  </a:t>
            </a:r>
            <a:r>
              <a:rPr lang="es-ES" sz="2400" b="1" dirty="0" smtClean="0">
                <a:solidFill>
                  <a:srgbClr val="00B050"/>
                </a:solidFill>
                <a:latin typeface="Berlin Sans FB Demi" pitchFamily="34" charset="0"/>
              </a:rPr>
              <a:t>CIENCIA SANARAS»</a:t>
            </a:r>
            <a:endParaRPr lang="es-ES" sz="2400" b="1" dirty="0">
              <a:solidFill>
                <a:srgbClr val="00B050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1932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573741"/>
          </a:xfrm>
        </p:spPr>
        <p:txBody>
          <a:bodyPr>
            <a:normAutofit fontScale="90000"/>
          </a:bodyPr>
          <a:lstStyle/>
          <a:p>
            <a:r>
              <a:rPr lang="es-SV" b="1" dirty="0"/>
              <a:t>DEPARTAMENTO DE INFORMATICA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13775" y="1492624"/>
            <a:ext cx="10364451" cy="4329952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</a:rPr>
              <a:t>Nombre de la Jefatura: ing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</a:rPr>
              <a:t>.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</a:rPr>
              <a:t> NELSON SIGFREDO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</a:rPr>
              <a:t> </a:t>
            </a:r>
            <a:r>
              <a:rPr lang="es-SV" altLang="es-SV" sz="2400" b="1" dirty="0">
                <a:solidFill>
                  <a:srgbClr val="000000"/>
                </a:solidFill>
                <a:latin typeface="Berlin Sans FB Demi" pitchFamily="34" charset="0"/>
              </a:rPr>
              <a:t>AREVALO </a:t>
            </a:r>
            <a:r>
              <a:rPr lang="es-SV" altLang="es-SV" sz="2400" b="1" dirty="0" smtClean="0">
                <a:solidFill>
                  <a:srgbClr val="000000"/>
                </a:solidFill>
                <a:latin typeface="Berlin Sans FB Demi" pitchFamily="34" charset="0"/>
              </a:rPr>
              <a:t>LOPEZ</a:t>
            </a:r>
            <a:endParaRPr lang="pt-BR" altLang="es-SV" sz="2400" b="1" dirty="0">
              <a:solidFill>
                <a:srgbClr val="000000"/>
              </a:solidFill>
              <a:latin typeface="Berlin Sans FB Demi" pitchFamily="34" charset="0"/>
            </a:endParaRP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</a:rPr>
              <a:t>Total </a:t>
            </a:r>
            <a:r>
              <a:rPr lang="es-SV" altLang="es-SV" sz="2400" dirty="0">
                <a:solidFill>
                  <a:srgbClr val="000000"/>
                </a:solidFill>
                <a:latin typeface="Berlin Sans FB Demi" pitchFamily="34" charset="0"/>
              </a:rPr>
              <a:t>de Empleados: </a:t>
            </a: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</a:rPr>
              <a:t>7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</a:rPr>
              <a:t>MUJERES 1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</a:rPr>
              <a:t>HOMBRES 6</a:t>
            </a:r>
          </a:p>
          <a:p>
            <a:pPr algn="l"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</a:endParaRPr>
          </a:p>
          <a:p>
            <a:pPr>
              <a:lnSpc>
                <a:spcPct val="108000"/>
              </a:lnSpc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s-SV" altLang="es-SV" sz="2400" dirty="0" smtClean="0">
                <a:solidFill>
                  <a:srgbClr val="000000"/>
                </a:solidFill>
                <a:latin typeface="Berlin Sans FB Demi" pitchFamily="34" charset="0"/>
                <a:ea typeface="Arial Unicode MS" pitchFamily="34" charset="-128"/>
                <a:cs typeface="Arial Unicode MS" pitchFamily="34" charset="-128"/>
              </a:rPr>
              <a:t>MISION</a:t>
            </a:r>
            <a:endParaRPr lang="es-SV" altLang="es-SV" sz="2400" dirty="0" smtClean="0">
              <a:solidFill>
                <a:srgbClr val="000000"/>
              </a:solidFill>
              <a:latin typeface="Berlin Sans FB Demi" pitchFamily="34" charset="0"/>
            </a:endParaRPr>
          </a:p>
          <a:p>
            <a:pPr algn="just"/>
            <a:r>
              <a:rPr lang="es-SV" sz="2400" dirty="0">
                <a:latin typeface="Berlin Sans FB Demi" pitchFamily="34" charset="0"/>
              </a:rPr>
              <a:t>Proporcionar la asesoría necesaria y apoyo técnico a todas </a:t>
            </a:r>
            <a:r>
              <a:rPr lang="es-SV" sz="2400" dirty="0" smtClean="0">
                <a:latin typeface="Berlin Sans FB Demi" pitchFamily="34" charset="0"/>
              </a:rPr>
              <a:t>las unidades </a:t>
            </a:r>
            <a:r>
              <a:rPr lang="es-SV" sz="2400" dirty="0">
                <a:latin typeface="Berlin Sans FB Demi" pitchFamily="34" charset="0"/>
              </a:rPr>
              <a:t>de la institución y a la vez desarrollar proyectos informáticos </a:t>
            </a:r>
            <a:r>
              <a:rPr lang="es-SV" sz="2400" dirty="0" smtClean="0">
                <a:latin typeface="Berlin Sans FB Demi" pitchFamily="34" charset="0"/>
              </a:rPr>
              <a:t>que fortalezcan </a:t>
            </a:r>
            <a:r>
              <a:rPr lang="es-SV" sz="2400" dirty="0">
                <a:latin typeface="Berlin Sans FB Demi" pitchFamily="34" charset="0"/>
              </a:rPr>
              <a:t>y faciliten el trabajo de las unidades, a través de </a:t>
            </a:r>
            <a:r>
              <a:rPr lang="es-SV" sz="2400" dirty="0" smtClean="0">
                <a:latin typeface="Berlin Sans FB Demi" pitchFamily="34" charset="0"/>
              </a:rPr>
              <a:t>procesos automatizados </a:t>
            </a:r>
            <a:r>
              <a:rPr lang="es-SV" sz="2400" dirty="0">
                <a:latin typeface="Berlin Sans FB Demi" pitchFamily="34" charset="0"/>
              </a:rPr>
              <a:t>que les contribuyan a agilizar y mejorar el cumplimiento de </a:t>
            </a:r>
            <a:r>
              <a:rPr lang="es-SV" sz="2400" dirty="0" smtClean="0">
                <a:latin typeface="Berlin Sans FB Demi" pitchFamily="34" charset="0"/>
              </a:rPr>
              <a:t>sus funciones. </a:t>
            </a:r>
            <a:endParaRPr lang="es-SV" altLang="es-SV" sz="2400" dirty="0">
              <a:solidFill>
                <a:srgbClr val="000000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93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nsmisión de listas">
  <a:themeElements>
    <a:clrScheme name="Transmisión de lis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nsmisión de listas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1458</TotalTime>
  <Words>5048</Words>
  <Application>Microsoft Office PowerPoint</Application>
  <PresentationFormat>Personalizado</PresentationFormat>
  <Paragraphs>579</Paragraphs>
  <Slides>80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80</vt:i4>
      </vt:variant>
    </vt:vector>
  </HeadingPairs>
  <TitlesOfParts>
    <vt:vector size="82" baseType="lpstr">
      <vt:lpstr>Transmisión de listas</vt:lpstr>
      <vt:lpstr>Diapositiva de Microsoft PowerPoint</vt:lpstr>
      <vt:lpstr>Presentación de PowerPoint</vt:lpstr>
      <vt:lpstr>Presentación de PowerPoint</vt:lpstr>
      <vt:lpstr>DIRECCIÓN</vt:lpstr>
      <vt:lpstr>SUB - DIRECCIÓN</vt:lpstr>
      <vt:lpstr>CONSEJO ESTRATEGICO DE GESTION</vt:lpstr>
      <vt:lpstr>UNIDAD DE AUDITORIA INTERNA</vt:lpstr>
      <vt:lpstr>UNIDAD JURIDICA</vt:lpstr>
      <vt:lpstr>UNIDAD DE PLANIFICACION</vt:lpstr>
      <vt:lpstr>DEPARTAMENTO DE INFORMATICA</vt:lpstr>
      <vt:lpstr>UNIDAD DE EPIDEMIOLOGIA ESTADISTICA E INFORMACION EN SALUD</vt:lpstr>
      <vt:lpstr>DOCUMENTOS MEDICOS</vt:lpstr>
      <vt:lpstr>EPIDEMIOLOGIA</vt:lpstr>
      <vt:lpstr>ESTADISTICA</vt:lpstr>
      <vt:lpstr>SANEAMIENTO AMBIENTAL</vt:lpstr>
      <vt:lpstr>UNIDAD ORGANIZATIVA DE LA CALIDAD</vt:lpstr>
      <vt:lpstr>DEPARTAMENTO DE PEDIATRIA SOCIAL</vt:lpstr>
      <vt:lpstr>DEPARTAMENTO DE RELACIONES PUBLICAS Y PRENSA</vt:lpstr>
      <vt:lpstr>TRABAJO SOCIAL  (Oficina por el Derecho a la Salud)</vt:lpstr>
      <vt:lpstr>UNIDAD DE DESARROLLO PROFESIONAL</vt:lpstr>
      <vt:lpstr>BIBLIOTECA</vt:lpstr>
      <vt:lpstr>CAPACITACION</vt:lpstr>
      <vt:lpstr>INVESTIGACION</vt:lpstr>
      <vt:lpstr>UNIDAD FINANCIERA INSTITUCIONAL</vt:lpstr>
      <vt:lpstr>DIVISION MEDICA</vt:lpstr>
      <vt:lpstr>DEPARTAMENTO DE MEDICINA INTERNA</vt:lpstr>
      <vt:lpstr>DEPARTAMENTO DE EMERGENCIA MEDICA</vt:lpstr>
      <vt:lpstr>DEPARTAMENTO DE EMERGENCIA QUIRÚRGICA</vt:lpstr>
      <vt:lpstr>DEPARTAMENTO DE CONSULTA EXTERNA MEDICINA</vt:lpstr>
      <vt:lpstr>CENID</vt:lpstr>
      <vt:lpstr>DEPARTAMENTO DE HEMATOLOGIA</vt:lpstr>
      <vt:lpstr>DEPARTAMENTO DE INFECTOLOGIA</vt:lpstr>
      <vt:lpstr>DEPARTAMENTO DE ONCOLOGIA</vt:lpstr>
      <vt:lpstr>DEPARTAMENTO DE NEFROLOGIA</vt:lpstr>
      <vt:lpstr>DEPARTAMENTO DE NEONATOLOGIA</vt:lpstr>
      <vt:lpstr>UNIDAD DE CUIDADOS INTENSIVOS NEONATALES</vt:lpstr>
      <vt:lpstr>CUIDADOS INTERMEDIOS</vt:lpstr>
      <vt:lpstr>DIVISION QUIRURGICA</vt:lpstr>
      <vt:lpstr>DEPARTAMENTO DE CIRUGIA PEDIATRICA</vt:lpstr>
      <vt:lpstr>DEPARTAMENTO DE EMERGENCIA QUIRURGICA</vt:lpstr>
      <vt:lpstr>DEPARTAMENTO DE CONSULTA EXTERNA QUIRURGICA</vt:lpstr>
      <vt:lpstr>DEPARTAMENTO DE OTORRINOLARINGOLOGIA</vt:lpstr>
      <vt:lpstr>DEPARTAMENTO DE CIRUGIA PLASTICA</vt:lpstr>
      <vt:lpstr>DEPARTAMENTO DE OFTALMOLOGIA</vt:lpstr>
      <vt:lpstr>DEPARTAMENTO DE ORTOPEDIA</vt:lpstr>
      <vt:lpstr>DEPARTAMENTO DE NEUROCIRUGIA</vt:lpstr>
      <vt:lpstr>DEPARTAMENTO DE CENTRO QUIRURGICO</vt:lpstr>
      <vt:lpstr>ANESTESIOLOGIA</vt:lpstr>
      <vt:lpstr>CENTRAL DE ESTERILIZACION (ARSENAL)</vt:lpstr>
      <vt:lpstr>CIRUGIA AMBULATORIA</vt:lpstr>
      <vt:lpstr>DIVISION DE SERVICIOS DE DIAGNOSTICO Y APOYO</vt:lpstr>
      <vt:lpstr>DEPARTAMENTO DE ANATOMIA PATOLOGICA</vt:lpstr>
      <vt:lpstr>DEPARTAMENTO DE BANCO DE SANGRE</vt:lpstr>
      <vt:lpstr>DEPARTAMENTO DE GESTION Y SUMINISTROS Y TECNOLOGIA MÉDICA.</vt:lpstr>
      <vt:lpstr>FARMACIA</vt:lpstr>
      <vt:lpstr>DEPARTAMENTO DE IMÁGENES MEDICAS</vt:lpstr>
      <vt:lpstr>DEPARTAMENTO DE LABORATORIO CLINICO</vt:lpstr>
      <vt:lpstr>DEPARTAMENTO DE MEDICINA FISICA Y REHABILITACION</vt:lpstr>
      <vt:lpstr>DIVISION DE ENFERMERIA</vt:lpstr>
      <vt:lpstr>DIVISION ADMINISTRATIVA</vt:lpstr>
      <vt:lpstr>UNIDAD DE ADQUISICIONES Y CONTRATACIONES INSTITUCIONAL (UACI)</vt:lpstr>
      <vt:lpstr>DEPARTAMENTO DE RECURSOS HUMANOS</vt:lpstr>
      <vt:lpstr>CLINICA EMPRESARIAL</vt:lpstr>
      <vt:lpstr>DEPARTAMENTO DE MANTENIMIENTO</vt:lpstr>
      <vt:lpstr>ACTIVO FIJO</vt:lpstr>
      <vt:lpstr>BIOMEDICA</vt:lpstr>
      <vt:lpstr>CONSERVACION</vt:lpstr>
      <vt:lpstr>ELECTROMECANICA</vt:lpstr>
      <vt:lpstr>MECANICA GENERAL</vt:lpstr>
      <vt:lpstr>ALMACEN DE INSUMOS DIVERSOS</vt:lpstr>
      <vt:lpstr>ALMACEN DE INSUMOS MEDICOS</vt:lpstr>
      <vt:lpstr>ALMACEN DE MANTENIMIENTO</vt:lpstr>
      <vt:lpstr>ALMACEN DE MEDICAMENTOS Y REACTIVOS</vt:lpstr>
      <vt:lpstr>ALIMENTACION Y DIETAS</vt:lpstr>
      <vt:lpstr>COSTURERIA</vt:lpstr>
      <vt:lpstr>FORMULAS</vt:lpstr>
      <vt:lpstr>LAVANDERIA</vt:lpstr>
      <vt:lpstr>REPRODUCCION Y DIBUJO</vt:lpstr>
      <vt:lpstr>TELEFONIA</vt:lpstr>
      <vt:lpstr>TRANSPORTE</vt:lpstr>
      <vt:lpstr>FIN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HOSPITAL NACIONAL DE NIÑOS BENJAMIN BLOOM</dc:title>
  <dc:creator>usuario1</dc:creator>
  <cp:lastModifiedBy>Windows xp</cp:lastModifiedBy>
  <cp:revision>106</cp:revision>
  <dcterms:created xsi:type="dcterms:W3CDTF">2017-09-14T16:49:54Z</dcterms:created>
  <dcterms:modified xsi:type="dcterms:W3CDTF">2019-01-30T15:04:44Z</dcterms:modified>
</cp:coreProperties>
</file>