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766" r:id="rId1"/>
  </p:sldMasterIdLst>
  <p:sldIdLst>
    <p:sldId id="336" r:id="rId2"/>
    <p:sldId id="34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39" r:id="rId19"/>
    <p:sldId id="272" r:id="rId20"/>
    <p:sldId id="273" r:id="rId21"/>
    <p:sldId id="275" r:id="rId22"/>
    <p:sldId id="276" r:id="rId23"/>
    <p:sldId id="277" r:id="rId24"/>
    <p:sldId id="278" r:id="rId25"/>
    <p:sldId id="279" r:id="rId26"/>
    <p:sldId id="280" r:id="rId27"/>
    <p:sldId id="281" r:id="rId28"/>
    <p:sldId id="282" r:id="rId29"/>
    <p:sldId id="283" r:id="rId30"/>
    <p:sldId id="342" r:id="rId31"/>
    <p:sldId id="343" r:id="rId32"/>
    <p:sldId id="340"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7"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0" autoAdjust="0"/>
    <p:restoredTop sz="94660"/>
  </p:normalViewPr>
  <p:slideViewPr>
    <p:cSldViewPr snapToGrid="0">
      <p:cViewPr varScale="1">
        <p:scale>
          <a:sx n="74" d="100"/>
          <a:sy n="74" d="100"/>
        </p:scale>
        <p:origin x="106" y="3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34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339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31231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03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89595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78772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9803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591559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2181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18071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73871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8863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0644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6213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85954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744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76877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lumMod val="164000"/>
              </a:schemeClr>
            </a:gs>
            <a:gs pos="99000">
              <a:schemeClr val="bg2">
                <a:lumMod val="75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4/29/2024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29121390"/>
      </p:ext>
    </p:extLst>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 id="2147484778" r:id="rId12"/>
    <p:sldLayoutId id="2147484779" r:id="rId13"/>
    <p:sldLayoutId id="2147484780" r:id="rId14"/>
    <p:sldLayoutId id="2147484781" r:id="rId15"/>
    <p:sldLayoutId id="2147484782" r:id="rId16"/>
    <p:sldLayoutId id="214748478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package" Target="../embeddings/Diapositiva_de_Microsoft_PowerPoint1.sldx"/></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2047905945"/>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62" name="Diapositiva" r:id="rId4" imgW="3901488" imgH="2194531" progId="PowerPoint.Slide.12">
                  <p:embed/>
                </p:oleObj>
              </mc:Choice>
              <mc:Fallback>
                <p:oleObj name="Diapositiva" r:id="rId4" imgW="3901488" imgH="2194531" progId="PowerPoint.Slide.12">
                  <p:embed/>
                  <p:pic>
                    <p:nvPicPr>
                      <p:cNvPr id="0" name=""/>
                      <p:cNvPicPr/>
                      <p:nvPr/>
                    </p:nvPicPr>
                    <p:blipFill>
                      <a:blip r:embed="rId5"/>
                      <a:stretch>
                        <a:fillRect/>
                      </a:stretch>
                    </p:blipFill>
                    <p:spPr>
                      <a:xfrm>
                        <a:off x="0" y="0"/>
                        <a:ext cx="12192000" cy="6858000"/>
                      </a:xfrm>
                      <a:prstGeom prst="rect">
                        <a:avLst/>
                      </a:prstGeom>
                      <a:solidFill>
                        <a:schemeClr val="accent2"/>
                      </a:solidFill>
                      <a:ln cmpd="tri">
                        <a:solidFill>
                          <a:schemeClr val="accent1"/>
                        </a:solidFill>
                      </a:ln>
                    </p:spPr>
                  </p:pic>
                </p:oleObj>
              </mc:Fallback>
            </mc:AlternateContent>
          </a:graphicData>
        </a:graphic>
      </p:graphicFrame>
      <p:pic>
        <p:nvPicPr>
          <p:cNvPr id="3" name="Imagen 2" descr="https://lh6.googleusercontent.com/ydfiSFYPw1qo3FplgqGi_ZGY2KSk1-Kn4Dv1J_VberI8p405_DPrMiqfB0t0AeVZZobDUhnCumofgMLU3NkcI-tuwVRe5yFpufVCUsJPlkx_42x6ATGC9d1lUFuCHSB391LbY7Q5h7u0mBRYuMheKA"/>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2189" y="544541"/>
            <a:ext cx="2062791" cy="887443"/>
          </a:xfrm>
          <a:prstGeom prst="rect">
            <a:avLst/>
          </a:prstGeom>
          <a:noFill/>
          <a:ln>
            <a:noFill/>
          </a:ln>
        </p:spPr>
      </p:pic>
    </p:spTree>
    <p:extLst>
      <p:ext uri="{BB962C8B-B14F-4D97-AF65-F5344CB8AC3E}">
        <p14:creationId xmlns:p14="http://schemas.microsoft.com/office/powerpoint/2010/main" val="398896387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UNIDAD DE EPIDEMIOLOGIA ESTADISTICA E INFORMACION EN SALUD</a:t>
            </a:r>
          </a:p>
        </p:txBody>
      </p:sp>
      <p:sp>
        <p:nvSpPr>
          <p:cNvPr id="3" name="Marcador de texto 2"/>
          <p:cNvSpPr>
            <a:spLocks noGrp="1"/>
          </p:cNvSpPr>
          <p:nvPr>
            <p:ph type="body" idx="1"/>
          </p:nvPr>
        </p:nvSpPr>
        <p:spPr>
          <a:xfrm>
            <a:off x="767128" y="2346639"/>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información estadística y epidemiológica pediátrica que cumpla con los estándares establecidos y requerimientos de tal manera que contribuya al proceso de toma de decisiones institucional y satisfaga los requerimientos y necesidades de los usuarios externos como el Ministerio de Salud, organismos de cooperación, y la población en general.</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414580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DOCUMENTOS MEDICOS</a:t>
            </a:r>
          </a:p>
        </p:txBody>
      </p:sp>
      <p:sp>
        <p:nvSpPr>
          <p:cNvPr id="3" name="Marcador de texto 2"/>
          <p:cNvSpPr>
            <a:spLocks noGrp="1"/>
          </p:cNvSpPr>
          <p:nvPr>
            <p:ph type="body" idx="1"/>
          </p:nvPr>
        </p:nvSpPr>
        <p:spPr>
          <a:xfrm>
            <a:off x="913777" y="1492624"/>
            <a:ext cx="10364451" cy="46414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 Leopoldo enrique leano Martinez</a:t>
            </a:r>
            <a:endParaRPr lang="es-SV" sz="2400"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la custodia del expediente clínico, verificando las condiciones de uso y manejo, de tal manera que se cuente con un registro clínico que permita el seguimiento a través del control de los movimientos o atenciones brindadas a los pacientes en el Hospital, en base a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145690"/>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EPIDEMIOLOGIA</a:t>
            </a:r>
          </a:p>
        </p:txBody>
      </p:sp>
      <p:sp>
        <p:nvSpPr>
          <p:cNvPr id="3" name="Marcador de texto 2"/>
          <p:cNvSpPr>
            <a:spLocks noGrp="1"/>
          </p:cNvSpPr>
          <p:nvPr>
            <p:ph type="body" idx="1"/>
          </p:nvPr>
        </p:nvSpPr>
        <p:spPr>
          <a:xfrm>
            <a:off x="913777" y="1492624"/>
            <a:ext cx="10364451" cy="46033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el control de las variables epidemiológicas a través de la vigilancia, de tal manera que oportunamente se detecten situaciones en las cuales se requiere un plan de intervención, en base a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7573572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ESTADISTICA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 ALMA NADIRE MOLINA DE AREVALO</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Realizar el procesamiento, análisis y presentación de información estadística, sobre el quehacer hospitalario, contribuyendo con el proceso de monitoreo y evaluación que permitan identificar las diferentes problemáticas a partir de las cuales se establecerán las medidas correctivas necesarias, en base a la planificación estratégica</a:t>
            </a:r>
            <a:r>
              <a:rPr lang="es-SV" sz="2400" dirty="0">
                <a:solidFill>
                  <a:schemeClr val="tx1"/>
                </a:solidFill>
                <a:latin typeface="Berlin Sans FB Demi" pitchFamily="34" charset="0"/>
              </a:rPr>
              <a:t>.</a:t>
            </a:r>
            <a:endParaRPr lang="es-SV" altLang="es-SV" sz="2400" dirty="0">
              <a:solidFill>
                <a:schemeClr val="tx1"/>
              </a:solidFill>
              <a:latin typeface="Berlin Sans FB Demi" pitchFamily="34" charset="0"/>
            </a:endParaRPr>
          </a:p>
        </p:txBody>
      </p:sp>
    </p:spTree>
    <p:extLst>
      <p:ext uri="{BB962C8B-B14F-4D97-AF65-F5344CB8AC3E}">
        <p14:creationId xmlns:p14="http://schemas.microsoft.com/office/powerpoint/2010/main" val="981141791"/>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SANEAMIENTO AMBIENTAL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encargada: Licda</a:t>
            </a:r>
            <a:r>
              <a:rPr lang="es-SV" altLang="es-SV" sz="2400" dirty="0">
                <a:solidFill>
                  <a:srgbClr val="000000"/>
                </a:solidFill>
                <a:latin typeface="Berlin Sans FB Demi" pitchFamily="34" charset="0"/>
                <a:ea typeface="Arial Unicode MS" pitchFamily="34" charset="-128"/>
                <a:cs typeface="Arial Unicode MS" pitchFamily="34" charset="-128"/>
              </a:rPr>
              <a:t> </a:t>
            </a:r>
            <a:r>
              <a:rPr lang="es-SV" sz="2400" b="1" dirty="0">
                <a:solidFill>
                  <a:schemeClr val="tx1"/>
                </a:solidFill>
                <a:latin typeface="Berlin Sans FB Demi" pitchFamily="34" charset="0"/>
                <a:ea typeface="Arial Unicode MS" pitchFamily="34" charset="-128"/>
                <a:cs typeface="Arial Unicode MS" pitchFamily="34" charset="-128"/>
              </a:rPr>
              <a:t>ETHEL NARCY RODRIGUEZ DIAZ</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la inspección, promoción, vigilancia y capacitaciones necesarias para el proceso de saneamiento ambiental, en base a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8479933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266706"/>
            <a:ext cx="10364452" cy="1030941"/>
          </a:xfrm>
        </p:spPr>
        <p:txBody>
          <a:bodyPr>
            <a:normAutofit/>
          </a:bodyPr>
          <a:lstStyle/>
          <a:p>
            <a:r>
              <a:rPr lang="es-SV" b="1" dirty="0"/>
              <a:t>UNIDAD ORGANIZATIVA DE LA CALIDAD</a:t>
            </a:r>
          </a:p>
        </p:txBody>
      </p:sp>
      <p:sp>
        <p:nvSpPr>
          <p:cNvPr id="3" name="Marcador de texto 2"/>
          <p:cNvSpPr>
            <a:spLocks noGrp="1"/>
          </p:cNvSpPr>
          <p:nvPr>
            <p:ph type="body" idx="1"/>
          </p:nvPr>
        </p:nvSpPr>
        <p:spPr>
          <a:xfrm>
            <a:off x="913777" y="1492624"/>
            <a:ext cx="10364451" cy="45652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jefe: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LICDA. SANDRA CAROLINA VASQUEZ DE QUINTANILLA</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Impulsar los procesos de mejora de la calidad del Hospital a través de estrategias como a Carta Iberoamericana de la Gestión Pública, apoyándose en los diferentes comités que coordinan la recolección de datos, su análisis y recomiendan o proponen las acciones a tomar para la mejora continua de la calidad del HNNBB.</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055852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47656"/>
            <a:ext cx="10364452" cy="1030941"/>
          </a:xfrm>
        </p:spPr>
        <p:txBody>
          <a:bodyPr>
            <a:normAutofit/>
          </a:bodyPr>
          <a:lstStyle/>
          <a:p>
            <a:r>
              <a:rPr lang="es-SV" b="1" dirty="0"/>
              <a:t>DEPARTAMENTO DE PEDIATRIA SOCIAL</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guisela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alexandra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martinez</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bonilla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Brindar asistencia social y legal al paciente en forma integral y oportuna aplicando mecanismos de protección a los derechos a la salud, de acuerdo a protocolos legales establecidos.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70130"/>
      </p:ext>
    </p:extLst>
  </p:cSld>
  <p:clrMapOvr>
    <a:masterClrMapping/>
  </p:clrMapOvr>
  <p:transition spd="slow">
    <p:push dir="u"/>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fontScale="90000"/>
          </a:bodyPr>
          <a:lstStyle/>
          <a:p>
            <a:r>
              <a:rPr lang="es-SV" b="1" dirty="0"/>
              <a:t>DEPARTAMENTO DE RELACIONES PUBLICAS Y PRENSA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LIC. GUILLERMO ARMANDO COTO DORADEA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Hombres </a:t>
            </a:r>
            <a:r>
              <a:rPr lang="es-SV" altLang="es-SV" sz="2400" dirty="0">
                <a:solidFill>
                  <a:srgbClr val="000000"/>
                </a:solidFill>
                <a:latin typeface="Berlin Sans FB Demi" pitchFamily="34" charset="0"/>
                <a:ea typeface="Arial Unicode MS" pitchFamily="34" charset="-128"/>
                <a:cs typeface="Arial Unicode MS" pitchFamily="34" charset="-128"/>
              </a:rPr>
              <a:t>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Contribuir a proyectar una buena imagen del Hospital tanto a nivel interno como externo a través del desarrollo de un proceso de comunicación eficiente.</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3648198"/>
      </p:ext>
    </p:extLst>
  </p:cSld>
  <p:clrMapOvr>
    <a:masterClrMapping/>
  </p:clrMapOvr>
  <p:transition spd="slow">
    <p:wipe/>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a:bodyPr>
          <a:lstStyle/>
          <a:p>
            <a:pPr algn="ctr"/>
            <a:r>
              <a:rPr lang="es-ES" b="1" dirty="0" smtClean="0"/>
              <a:t>UNIDAD DE COMPRAS PUBLICAS</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LICDA. TATIANA GUADALUPE MENDOZA DE RODRIGUEZ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smtClean="0">
                <a:solidFill>
                  <a:schemeClr val="tx1"/>
                </a:solidFill>
                <a:latin typeface="Berlin Sans FB Demi" pitchFamily="34" charset="0"/>
                <a:ea typeface="Arial Unicode MS" pitchFamily="34" charset="-128"/>
                <a:cs typeface="Arial Unicode MS" pitchFamily="34" charset="-128"/>
              </a:rPr>
              <a:t>Ejecutar el plan anual de compras institucional conforme a la ley.</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7918408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575" y="514351"/>
            <a:ext cx="10364452" cy="1030941"/>
          </a:xfrm>
        </p:spPr>
        <p:txBody>
          <a:bodyPr>
            <a:normAutofit fontScale="90000"/>
          </a:bodyPr>
          <a:lstStyle/>
          <a:p>
            <a:r>
              <a:rPr lang="es-SV" b="1" dirty="0"/>
              <a:t>TRABAJO SOCIAL </a:t>
            </a:r>
            <a:br>
              <a:rPr lang="es-SV" b="1" dirty="0"/>
            </a:br>
            <a:r>
              <a:rPr lang="es-SV" b="1" dirty="0"/>
              <a:t>(Oficina por el Derecho a la Salud</a:t>
            </a:r>
            <a:r>
              <a:rPr lang="es-SV" dirty="0"/>
              <a:t>)</a:t>
            </a:r>
            <a:endParaRPr lang="es-SV" b="1" dirty="0"/>
          </a:p>
        </p:txBody>
      </p:sp>
      <p:sp>
        <p:nvSpPr>
          <p:cNvPr id="3" name="Marcador de texto 2"/>
          <p:cNvSpPr>
            <a:spLocks noGrp="1"/>
          </p:cNvSpPr>
          <p:nvPr>
            <p:ph type="body" idx="1"/>
          </p:nvPr>
        </p:nvSpPr>
        <p:spPr>
          <a:xfrm>
            <a:off x="951876" y="1606924"/>
            <a:ext cx="10364451" cy="45843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Elsy Dinora Ramírez de Díaz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Contribuir en la atención del paciente y su grupo familiar, investigando los factores económicos y sociales que lo afectan, con el fin de contar con información que permitan proporcionar la información, orientación y el apoyo en las gestiones necesarias para proporcionar un servicio integral que el paciente requiere.</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5194615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amera.wav"/>
          </p:stSnd>
        </p:sndAc>
      </p:transition>
    </mc:Choice>
    <mc:Fallback xmlns="">
      <p:transition spd="slow">
        <p:checker/>
        <p:sndAc>
          <p:stSnd>
            <p:snd r:embed="rId3"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3"/>
          <a:srcRect r="5735"/>
          <a:stretch/>
        </p:blipFill>
        <p:spPr bwMode="auto">
          <a:xfrm>
            <a:off x="-127000" y="0"/>
            <a:ext cx="12319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203485"/>
      </p:ext>
    </p:extLst>
  </p:cSld>
  <p:clrMapOvr>
    <a:masterClrMapping/>
  </p:clrMapOvr>
  <mc:AlternateContent xmlns:mc="http://schemas.openxmlformats.org/markup-compatibility/2006" xmlns:p14="http://schemas.microsoft.com/office/powerpoint/2010/main">
    <mc:Choice Requires="p14">
      <p:transition spd="slow">
        <p14:flash/>
        <p:sndAc>
          <p:stSnd>
            <p:snd r:embed="rId2"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28606"/>
            <a:ext cx="10364452" cy="1030941"/>
          </a:xfrm>
        </p:spPr>
        <p:txBody>
          <a:bodyPr>
            <a:normAutofit/>
          </a:bodyPr>
          <a:lstStyle/>
          <a:p>
            <a:r>
              <a:rPr lang="es-SV" b="1" dirty="0"/>
              <a:t>UNIDAD DE DESARROLLO PROFESIONAL</a:t>
            </a:r>
          </a:p>
        </p:txBody>
      </p:sp>
      <p:sp>
        <p:nvSpPr>
          <p:cNvPr id="3" name="Marcador de texto 2"/>
          <p:cNvSpPr>
            <a:spLocks noGrp="1"/>
          </p:cNvSpPr>
          <p:nvPr>
            <p:ph type="body" idx="1"/>
          </p:nvPr>
        </p:nvSpPr>
        <p:spPr>
          <a:xfrm>
            <a:off x="913779" y="1492624"/>
            <a:ext cx="10573375" cy="46986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22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Mejorar la calidad de la prestación de los servicios de salud, mediante la gestión y coordinación eficiente, de los programas de formación de especialidades médicas y odontológicas y de la educación permanente e investigación: dirigidos al personal profesional, técnico y administrativo de los Hospitales Nacionales que cuenten con Unidad de Desarrollo Profesional.</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270939"/>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28606"/>
            <a:ext cx="10364452" cy="1030941"/>
          </a:xfrm>
        </p:spPr>
        <p:txBody>
          <a:bodyPr>
            <a:normAutofit/>
          </a:bodyPr>
          <a:lstStyle/>
          <a:p>
            <a:r>
              <a:rPr lang="es-SV" b="1" dirty="0"/>
              <a:t>BIBLIOTECA</a:t>
            </a:r>
          </a:p>
        </p:txBody>
      </p:sp>
      <p:sp>
        <p:nvSpPr>
          <p:cNvPr id="3" name="Marcador de texto 2"/>
          <p:cNvSpPr>
            <a:spLocks noGrp="1"/>
          </p:cNvSpPr>
          <p:nvPr>
            <p:ph type="body" idx="1"/>
          </p:nvPr>
        </p:nvSpPr>
        <p:spPr>
          <a:xfrm>
            <a:off x="913777" y="1333500"/>
            <a:ext cx="10364451" cy="50101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Empleados:1</a:t>
            </a:r>
          </a:p>
          <a:p>
            <a:pPr algn="just"/>
            <a:r>
              <a:rPr lang="es-SV" sz="2400" dirty="0">
                <a:solidFill>
                  <a:schemeClr val="tx1"/>
                </a:solidFill>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solidFill>
                  <a:schemeClr val="tx1"/>
                </a:solidFill>
                <a:latin typeface="Berlin Sans FB Demi" pitchFamily="34" charset="0"/>
                <a:ea typeface="Arial Unicode MS" pitchFamily="34" charset="-128"/>
                <a:cs typeface="Arial Unicode MS" pitchFamily="34" charset="-128"/>
              </a:rPr>
              <a:t>Brindar el servicio de consulta bibliográfica a los usuarios, tanto estudiantes de medicina, personal de enfermería, médicos, investigadores de estudios clínicos y el resto de disciplinas de la salud; manteniendo actualizado el proceso de adquisición, conservación y preservación de material bibliográfico, que sirva como apoyo tanto académico y para investigación basada en evidencia, en el ramo de salud.</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6586925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DEPTO. DE CAPACITACION</a:t>
            </a:r>
          </a:p>
        </p:txBody>
      </p:sp>
      <p:sp>
        <p:nvSpPr>
          <p:cNvPr id="3" name="Marcador de texto 2"/>
          <p:cNvSpPr>
            <a:spLocks noGrp="1"/>
          </p:cNvSpPr>
          <p:nvPr>
            <p:ph type="body" idx="1"/>
          </p:nvPr>
        </p:nvSpPr>
        <p:spPr>
          <a:xfrm>
            <a:off x="9137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ANA ISABEL RAUDA DE ABARCA</a:t>
            </a:r>
            <a:r>
              <a:rPr lang="es-SV" sz="2400" cap="all" dirty="0" smtClean="0">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r>
              <a:rPr lang="es-SV" sz="2400" dirty="0">
                <a:solidFill>
                  <a:schemeClr val="tx1"/>
                </a:solidFill>
                <a:latin typeface="Berlin Sans FB Demi" pitchFamily="34" charset="0"/>
                <a:ea typeface="Arial Unicode MS" pitchFamily="34" charset="-128"/>
                <a:cs typeface="Arial Unicode MS" pitchFamily="34" charset="-128"/>
              </a:rPr>
              <a:t>MUJERES </a:t>
            </a:r>
            <a:r>
              <a:rPr lang="es-SV" sz="2400" dirty="0" smtClean="0">
                <a:solidFill>
                  <a:schemeClr val="tx1"/>
                </a:solidFill>
                <a:latin typeface="Berlin Sans FB Demi" pitchFamily="34" charset="0"/>
                <a:ea typeface="Arial Unicode MS" pitchFamily="34" charset="-128"/>
                <a:cs typeface="Arial Unicode MS" pitchFamily="34" charset="-128"/>
              </a:rPr>
              <a:t>1</a:t>
            </a:r>
            <a:endParaRPr lang="es-SV" sz="2400" dirty="0">
              <a:solidFill>
                <a:schemeClr val="tx1"/>
              </a:solidFill>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el Plan de Capacitación, dirigidos al recurso humano profesional, técnico y administrativo de la institución, con base a los lineamientos institucionales y del MINSAL e indicadores de resultado e impacto; en coordinación con las diferentes dependencias del hospital</a:t>
            </a:r>
            <a:r>
              <a:rPr lang="es-SV" sz="1800" dirty="0">
                <a:solidFill>
                  <a:schemeClr val="tx1"/>
                </a:solidFill>
                <a:latin typeface="Arial Unicode MS" pitchFamily="34" charset="-128"/>
                <a:ea typeface="Arial Unicode MS" pitchFamily="34" charset="-128"/>
                <a:cs typeface="Arial Unicode MS" pitchFamily="34" charset="-128"/>
              </a:rPr>
              <a:t>.</a:t>
            </a:r>
            <a:endParaRPr lang="es-SV" altLang="es-SV" sz="1800" dirty="0">
              <a:solidFill>
                <a:schemeClr val="tx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091433"/>
      </p:ext>
    </p:extLst>
  </p:cSld>
  <p:clrMapOvr>
    <a:masterClrMapping/>
  </p:clrMapOvr>
  <p:transition spd="slow">
    <p:comb/>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INVESTIGACION</a:t>
            </a:r>
          </a:p>
        </p:txBody>
      </p:sp>
      <p:sp>
        <p:nvSpPr>
          <p:cNvPr id="3" name="Marcador de texto 2"/>
          <p:cNvSpPr>
            <a:spLocks noGrp="1"/>
          </p:cNvSpPr>
          <p:nvPr>
            <p:ph type="body" idx="1"/>
          </p:nvPr>
        </p:nvSpPr>
        <p:spPr>
          <a:xfrm>
            <a:off x="913777" y="1492624"/>
            <a:ext cx="10364451" cy="47938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dr.</a:t>
            </a:r>
            <a:r>
              <a:rPr lang="es-SV" altLang="es-SV" sz="2400" b="1" cap="all" dirty="0">
                <a:solidFill>
                  <a:srgbClr val="000000"/>
                </a:solidFill>
                <a:latin typeface="Berlin Sans FB Demi" pitchFamily="34" charset="0"/>
                <a:ea typeface="Arial Unicode MS" pitchFamily="34" charset="-128"/>
                <a:cs typeface="Arial Unicode MS" pitchFamily="34" charset="-128"/>
              </a:rPr>
              <a:t> Saul </a:t>
            </a:r>
            <a:r>
              <a:rPr lang="es-SV" altLang="es-SV" sz="2400" b="1" cap="all" dirty="0" err="1">
                <a:solidFill>
                  <a:srgbClr val="000000"/>
                </a:solidFill>
                <a:latin typeface="Berlin Sans FB Demi" pitchFamily="34" charset="0"/>
                <a:ea typeface="Arial Unicode MS" pitchFamily="34" charset="-128"/>
                <a:cs typeface="Arial Unicode MS" pitchFamily="34" charset="-128"/>
              </a:rPr>
              <a:t>noe</a:t>
            </a:r>
            <a:r>
              <a:rPr lang="es-SV" altLang="es-SV" sz="2400" b="1" cap="all" dirty="0">
                <a:solidFill>
                  <a:srgbClr val="000000"/>
                </a:solidFill>
                <a:latin typeface="Berlin Sans FB Demi" pitchFamily="34" charset="0"/>
                <a:ea typeface="Arial Unicode MS" pitchFamily="34" charset="-128"/>
                <a:cs typeface="Arial Unicode MS" pitchFamily="34" charset="-128"/>
              </a:rPr>
              <a:t>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impulsar la investigación en salud para generar nuevo conocimiento, pero también promover un pensamiento crítico-reflexivo, una posición ética-legal y de Competencias en el personal institucional a través de la incorporación de la investigación en el plan estratégico institucional, de tal manera que se generen los espacios de diálogo, aportando evidencia para la toma de decisiones y promoviendo la formulación de políticas públicas en salud que beneficien a la población infantil del país basadas en los resultados de las investigaciones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28071844"/>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UNIDAD FINANCIERA INSTITUCIONAL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Miriam Mazariego de girón</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solidFill>
                  <a:schemeClr val="tx1"/>
                </a:solidFill>
                <a:latin typeface="Berlin Sans FB Demi" pitchFamily="34" charset="0"/>
                <a:ea typeface="Arial Unicode MS" pitchFamily="34" charset="-128"/>
                <a:cs typeface="Arial Unicode MS" pitchFamily="34" charset="-128"/>
              </a:rPr>
              <a:t>Administrar los recursos financieros del hospital, así como verificar su asignación, aplicación y optimización racional de acuerdo a las necesidades y disponibilidad y acorde a la normativa establecida y vigente.</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627321"/>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DIVISION MEDICA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DAVID ERNESTO CASTILLO BUSTAMANTE </a:t>
            </a:r>
            <a:endParaRPr lang="es-SV" alt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r>
              <a:rPr lang="es-SV" sz="2400" dirty="0">
                <a:solidFill>
                  <a:schemeClr val="tx1"/>
                </a:solidFill>
                <a:latin typeface="Berlin Sans FB Demi" pitchFamily="34" charset="0"/>
                <a:ea typeface="Arial Unicode MS" pitchFamily="34" charset="-128"/>
                <a:cs typeface="Arial Unicode MS" pitchFamily="34" charset="-128"/>
              </a:rPr>
              <a:t>MUJERES </a:t>
            </a:r>
            <a:r>
              <a:rPr lang="es-SV" sz="2400" dirty="0" smtClean="0">
                <a:solidFill>
                  <a:schemeClr val="tx1"/>
                </a:solidFill>
                <a:latin typeface="Berlin Sans FB Demi" pitchFamily="34" charset="0"/>
                <a:ea typeface="Arial Unicode MS" pitchFamily="34" charset="-128"/>
                <a:cs typeface="Arial Unicode MS" pitchFamily="34" charset="-128"/>
              </a:rPr>
              <a:t>31</a:t>
            </a:r>
            <a:endParaRPr lang="es-SV" sz="2400" dirty="0">
              <a:solidFill>
                <a:schemeClr val="tx1"/>
              </a:solidFill>
              <a:latin typeface="Berlin Sans FB Demi" pitchFamily="34" charset="0"/>
              <a:ea typeface="Arial Unicode MS" pitchFamily="34" charset="-128"/>
              <a:cs typeface="Arial Unicode MS" pitchFamily="34" charset="-128"/>
            </a:endParaRPr>
          </a:p>
          <a:p>
            <a:pPr algn="just"/>
            <a:r>
              <a:rPr lang="es-SV" sz="2400" dirty="0">
                <a:solidFill>
                  <a:schemeClr val="tx1"/>
                </a:solidFill>
                <a:latin typeface="Berlin Sans FB Demi" pitchFamily="34" charset="0"/>
                <a:ea typeface="Arial Unicode MS" pitchFamily="34" charset="-128"/>
                <a:cs typeface="Arial Unicode MS" pitchFamily="34" charset="-128"/>
              </a:rPr>
              <a:t>HOMBRES </a:t>
            </a:r>
            <a:r>
              <a:rPr lang="es-SV" sz="2400" dirty="0" smtClean="0">
                <a:solidFill>
                  <a:schemeClr val="tx1"/>
                </a:solidFill>
                <a:latin typeface="Berlin Sans FB Demi" pitchFamily="34" charset="0"/>
                <a:ea typeface="Arial Unicode MS" pitchFamily="34" charset="-128"/>
                <a:cs typeface="Arial Unicode MS" pitchFamily="34" charset="-128"/>
              </a:rPr>
              <a:t>19</a:t>
            </a:r>
            <a:endParaRPr lang="es-SV" sz="2400" dirty="0">
              <a:solidFill>
                <a:schemeClr val="tx1"/>
              </a:solidFill>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solidFill>
                  <a:schemeClr val="tx1"/>
                </a:solidFill>
                <a:latin typeface="Berlin Sans FB Demi" pitchFamily="34" charset="0"/>
                <a:ea typeface="Arial Unicode MS" pitchFamily="34" charset="-128"/>
                <a:cs typeface="Arial Unicode MS" pitchFamily="34" charset="-128"/>
              </a:rPr>
              <a:t>Garantizar la calidad de atención médica mediante la asignación efectiva de los recursos humanos y físicos y seguimiento de guías de manejo de la institución.</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079262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675" y="266706"/>
            <a:ext cx="10364452" cy="1030941"/>
          </a:xfrm>
        </p:spPr>
        <p:txBody>
          <a:bodyPr>
            <a:normAutofit/>
          </a:bodyPr>
          <a:lstStyle/>
          <a:p>
            <a:r>
              <a:rPr lang="es-SV" b="1" dirty="0"/>
              <a:t>DEPARTAMENTO DE MEDICINA INTERNA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JAQUELINE IRENE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AGUILAR DE GUTIERREZ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31517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47656"/>
            <a:ext cx="10364452" cy="1030941"/>
          </a:xfrm>
        </p:spPr>
        <p:txBody>
          <a:bodyPr>
            <a:normAutofit/>
          </a:bodyPr>
          <a:lstStyle/>
          <a:p>
            <a:r>
              <a:rPr lang="es-SV" b="1" dirty="0"/>
              <a:t>DEPARTAMENTO DE EMERGENCIA MEDICA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Dra. INGREED LICETH DUEÑAS AMAYA </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40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r>
              <a:rPr lang="es-SV" sz="2400" dirty="0">
                <a:solidFill>
                  <a:schemeClr val="tx1"/>
                </a:solidFill>
                <a:latin typeface="Berlin Sans FB Demi" pitchFamily="34" charset="0"/>
              </a:rPr>
              <a:t>.</a:t>
            </a:r>
            <a:endParaRPr lang="es-SV" altLang="es-SV" sz="2400" dirty="0">
              <a:solidFill>
                <a:schemeClr val="tx1"/>
              </a:solidFill>
              <a:latin typeface="Berlin Sans FB Demi" pitchFamily="34" charset="0"/>
            </a:endParaRPr>
          </a:p>
        </p:txBody>
      </p:sp>
    </p:spTree>
    <p:extLst>
      <p:ext uri="{BB962C8B-B14F-4D97-AF65-F5344CB8AC3E}">
        <p14:creationId xmlns:p14="http://schemas.microsoft.com/office/powerpoint/2010/main" val="48642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04806"/>
            <a:ext cx="10364452" cy="1030941"/>
          </a:xfrm>
        </p:spPr>
        <p:txBody>
          <a:bodyPr>
            <a:normAutofit/>
          </a:bodyPr>
          <a:lstStyle/>
          <a:p>
            <a:r>
              <a:rPr lang="es-SV" b="1" dirty="0"/>
              <a:t>DEPARTAMENTO DE EMERGENCIA QUIRÚRGICA</a:t>
            </a:r>
          </a:p>
        </p:txBody>
      </p:sp>
      <p:sp>
        <p:nvSpPr>
          <p:cNvPr id="3" name="Marcador de texto 2"/>
          <p:cNvSpPr>
            <a:spLocks noGrp="1"/>
          </p:cNvSpPr>
          <p:nvPr>
            <p:ph type="body" idx="1"/>
          </p:nvPr>
        </p:nvSpPr>
        <p:spPr>
          <a:xfrm>
            <a:off x="913777" y="1562100"/>
            <a:ext cx="10364451" cy="48387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DR. CARLOS OMAR DURAN SOLORZANO</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solidFill>
                  <a:schemeClr val="tx1"/>
                </a:solidFill>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40496961"/>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CONSULTA EXTERNA MEDICINA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solidFill>
                  <a:schemeClr val="tx1"/>
                </a:solidFill>
                <a:latin typeface="Berlin Sans FB Demi" pitchFamily="34" charset="0"/>
                <a:ea typeface="Arial Unicode MS" pitchFamily="34" charset="-128"/>
                <a:cs typeface="Arial Unicode MS" pitchFamily="34" charset="-128"/>
              </a:rPr>
              <a:t>ROLANDO ESPINOZA HERNANDEZ</a:t>
            </a:r>
            <a:r>
              <a:rPr lang="es-SV" sz="2400" b="1" dirty="0">
                <a:solidFill>
                  <a:schemeClr val="tx1"/>
                </a:solidFill>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chemeClr val="tx1"/>
                </a:solidFill>
                <a:latin typeface="Berlin Sans FB Demi" pitchFamily="34" charset="0"/>
                <a:ea typeface="Arial Unicode MS" pitchFamily="34" charset="-128"/>
                <a:cs typeface="Arial Unicode MS" pitchFamily="34" charset="-128"/>
              </a:rPr>
              <a:t>Total de Empleados: </a:t>
            </a:r>
            <a:r>
              <a:rPr lang="es-SV" altLang="es-SV" sz="2400" dirty="0" smtClean="0">
                <a:solidFill>
                  <a:schemeClr val="tx1"/>
                </a:solidFill>
                <a:latin typeface="Berlin Sans FB Demi" pitchFamily="34" charset="0"/>
                <a:ea typeface="Arial Unicode MS" pitchFamily="34" charset="-128"/>
                <a:cs typeface="Arial Unicode MS" pitchFamily="34" charset="-128"/>
              </a:rPr>
              <a:t>100</a:t>
            </a:r>
            <a:endParaRPr lang="es-SV" altLang="es-SV" sz="2400" dirty="0">
              <a:solidFill>
                <a:schemeClr val="tx1"/>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75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25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88602"/>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amera.wav"/>
          </p:stSnd>
        </p:sndAc>
      </p:transition>
    </mc:Choice>
    <mc:Fallback xmlns="">
      <p:transition spd="slow">
        <p:blinds dir="vert"/>
        <p:sndAc>
          <p:stSnd>
            <p:snd r:embed="rId3"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t>DIRECCIÓN</a:t>
            </a:r>
          </a:p>
        </p:txBody>
      </p:sp>
      <p:sp>
        <p:nvSpPr>
          <p:cNvPr id="3" name="Marcador de texto 2"/>
          <p:cNvSpPr>
            <a:spLocks noGrp="1"/>
          </p:cNvSpPr>
          <p:nvPr>
            <p:ph type="body" idx="1"/>
          </p:nvPr>
        </p:nvSpPr>
        <p:spPr>
          <a:xfrm>
            <a:off x="762001" y="1492624"/>
            <a:ext cx="10687051" cy="49462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ÁNGEL ERNESTO ALVARADO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800" dirty="0" smtClean="0">
                <a:solidFill>
                  <a:srgbClr val="000000"/>
                </a:solidFill>
                <a:latin typeface="Berlin Sans FB Demi" pitchFamily="34" charset="0"/>
                <a:ea typeface="Arial Unicode MS" pitchFamily="34" charset="-128"/>
                <a:cs typeface="Arial Unicode MS" pitchFamily="34" charset="-128"/>
              </a:rPr>
              <a:t>6</a:t>
            </a:r>
            <a:endParaRPr lang="es-SV" altLang="es-SV" sz="28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a:t>
            </a:r>
            <a:r>
              <a:rPr lang="es-SV" altLang="es-SV" sz="2800" dirty="0" smtClean="0">
                <a:solidFill>
                  <a:srgbClr val="000000"/>
                </a:solidFill>
                <a:latin typeface="Berlin Sans FB Demi" pitchFamily="34" charset="0"/>
                <a:ea typeface="Arial Unicode MS" pitchFamily="34" charset="-128"/>
                <a:cs typeface="Arial Unicode MS" pitchFamily="34" charset="-128"/>
              </a:rPr>
              <a:t>4</a:t>
            </a:r>
            <a:endParaRPr lang="es-SV" altLang="es-SV" sz="28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La representación legal del Hospital y una administración hospitalaria eficiente que garantice un servicio de salud de calidad que fortalezca el desarrollo institucional.</a:t>
            </a:r>
            <a:endParaRPr lang="es-SV" altLang="es-SV" sz="28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2291224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smtClean="0"/>
              <a:t>CITAS</a:t>
            </a:r>
            <a:endParaRPr lang="es-SV" b="1" dirty="0"/>
          </a:p>
        </p:txBody>
      </p:sp>
      <p:sp>
        <p:nvSpPr>
          <p:cNvPr id="5" name="Marcador de texto 2"/>
          <p:cNvSpPr txBox="1">
            <a:spLocks/>
          </p:cNvSpPr>
          <p:nvPr/>
        </p:nvSpPr>
        <p:spPr>
          <a:xfrm>
            <a:off x="913777" y="1492624"/>
            <a:ext cx="10364451" cy="4329952"/>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smtClean="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smtClean="0">
                <a:solidFill>
                  <a:schemeClr val="tx1"/>
                </a:solidFill>
                <a:latin typeface="Berlin Sans FB Demi" pitchFamily="34" charset="0"/>
                <a:ea typeface="Arial Unicode MS" pitchFamily="34" charset="-128"/>
                <a:cs typeface="Arial Unicode MS" pitchFamily="34" charset="-128"/>
              </a:rPr>
              <a:t>ROLANDO ESPINOZA HERNANDEZ</a:t>
            </a:r>
            <a:r>
              <a:rPr lang="es-SV" sz="2400" b="1" dirty="0" smtClean="0">
                <a:solidFill>
                  <a:schemeClr val="tx1"/>
                </a:solidFill>
                <a:latin typeface="Berlin Sans FB Demi" pitchFamily="34" charset="0"/>
                <a:ea typeface="Arial Unicode MS" pitchFamily="34" charset="-128"/>
                <a:cs typeface="Arial Unicode MS" pitchFamily="34" charset="-128"/>
              </a:rPr>
              <a:t> </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chemeClr val="tx1"/>
                </a:solidFill>
                <a:latin typeface="Berlin Sans FB Demi" pitchFamily="34" charset="0"/>
                <a:ea typeface="Arial Unicode MS" pitchFamily="34" charset="-128"/>
                <a:cs typeface="Arial Unicode MS" pitchFamily="34" charset="-128"/>
              </a:rPr>
              <a:t>Total de Empleados: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MUJERES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smtClean="0">
                <a:solidFill>
                  <a:schemeClr val="tx1"/>
                </a:solidFill>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4794455"/>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solidFill>
                  <a:schemeClr val="tx1"/>
                </a:solidFill>
                <a:latin typeface="Berlin Sans FB Demi" pitchFamily="34" charset="0"/>
                <a:ea typeface="Arial Unicode MS" pitchFamily="34" charset="-128"/>
                <a:cs typeface="Arial Unicode MS" pitchFamily="34" charset="-128"/>
              </a:rPr>
              <a:t>ROLANDO ESPINOZA HERNANDEZ</a:t>
            </a:r>
            <a:r>
              <a:rPr lang="es-SV" sz="2400" b="1" dirty="0">
                <a:solidFill>
                  <a:schemeClr val="tx1"/>
                </a:solidFill>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FACULTADES </a:t>
            </a:r>
            <a:r>
              <a:rPr lang="es-SV" altLang="es-SV" sz="2400" dirty="0">
                <a:solidFill>
                  <a:srgbClr val="000000"/>
                </a:solidFill>
                <a:latin typeface="Berlin Sans FB Demi" pitchFamily="34" charset="0"/>
                <a:ea typeface="Arial Unicode MS" pitchFamily="34" charset="-128"/>
                <a:cs typeface="Arial Unicode MS" pitchFamily="34" charset="-128"/>
              </a:rPr>
              <a:t>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
        <p:nvSpPr>
          <p:cNvPr id="5"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smtClean="0"/>
              <a:t>ELECTROCARDIOGRAFIA</a:t>
            </a:r>
            <a:endParaRPr lang="es-SV" b="1" dirty="0"/>
          </a:p>
        </p:txBody>
      </p:sp>
    </p:spTree>
    <p:extLst>
      <p:ext uri="{BB962C8B-B14F-4D97-AF65-F5344CB8AC3E}">
        <p14:creationId xmlns:p14="http://schemas.microsoft.com/office/powerpoint/2010/main" val="139680778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solidFill>
                  <a:schemeClr val="tx1"/>
                </a:solidFill>
                <a:latin typeface="Berlin Sans FB Demi" pitchFamily="34" charset="0"/>
                <a:ea typeface="Arial Unicode MS" pitchFamily="34" charset="-128"/>
                <a:cs typeface="Arial Unicode MS" pitchFamily="34" charset="-128"/>
              </a:rPr>
              <a:t>ROLANDO ESPINOZA HERNANDEZ</a:t>
            </a:r>
            <a:r>
              <a:rPr lang="es-SV" sz="2400" b="1" dirty="0">
                <a:solidFill>
                  <a:schemeClr val="tx1"/>
                </a:solidFill>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FACULTADES </a:t>
            </a:r>
            <a:r>
              <a:rPr lang="es-SV" altLang="es-SV" sz="2400" dirty="0">
                <a:solidFill>
                  <a:srgbClr val="000000"/>
                </a:solidFill>
                <a:latin typeface="Berlin Sans FB Demi" pitchFamily="34" charset="0"/>
                <a:ea typeface="Arial Unicode MS" pitchFamily="34" charset="-128"/>
                <a:cs typeface="Arial Unicode MS" pitchFamily="34" charset="-128"/>
              </a:rPr>
              <a:t>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
        <p:nvSpPr>
          <p:cNvPr id="5"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smtClean="0"/>
              <a:t>ELECTROENCEFALOGRAFIA</a:t>
            </a:r>
            <a:endParaRPr lang="es-SV" b="1" dirty="0"/>
          </a:p>
        </p:txBody>
      </p:sp>
    </p:spTree>
    <p:extLst>
      <p:ext uri="{BB962C8B-B14F-4D97-AF65-F5344CB8AC3E}">
        <p14:creationId xmlns:p14="http://schemas.microsoft.com/office/powerpoint/2010/main" val="3989872834"/>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627" y="304806"/>
            <a:ext cx="10364452" cy="1030941"/>
          </a:xfrm>
        </p:spPr>
        <p:txBody>
          <a:bodyPr>
            <a:normAutofit/>
          </a:bodyPr>
          <a:lstStyle/>
          <a:p>
            <a:r>
              <a:rPr lang="es-SV" b="1" dirty="0"/>
              <a:t>CENID</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solidFill>
                  <a:schemeClr val="tx1"/>
                </a:solidFill>
                <a:latin typeface="Berlin Sans FB Demi" pitchFamily="34" charset="0"/>
                <a:ea typeface="Arial Unicode MS" pitchFamily="34" charset="-128"/>
                <a:cs typeface="Arial Unicode MS" pitchFamily="34" charset="-128"/>
              </a:rPr>
              <a:t>Luis Guillermo Castaneda Villatoro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Brindar atención a los pacientes con enfermedades infectocontagiosas de manera integral en base a indicadores de resultado e impacto que corresponden al área.</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4037602"/>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42904"/>
            <a:ext cx="10364452" cy="1030941"/>
          </a:xfrm>
        </p:spPr>
        <p:txBody>
          <a:bodyPr>
            <a:normAutofit/>
          </a:bodyPr>
          <a:lstStyle/>
          <a:p>
            <a:r>
              <a:rPr lang="es-SV" b="1" dirty="0"/>
              <a:t>DEPARTAMENTO DE HEMATOLOGIA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pitchFamily="34" charset="0"/>
                <a:ea typeface="Arial Unicode MS" pitchFamily="34" charset="-128"/>
                <a:cs typeface="Arial Unicode MS" pitchFamily="34" charset="-128"/>
              </a:rPr>
              <a:t>DR. ARMANDO RAFAEL ESTRADA ROMERO</a:t>
            </a:r>
            <a:endParaRPr lang="es-SV" altLang="es-SV" sz="2400" b="1"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pitchFamily="34" charset="0"/>
                <a:ea typeface="Arial Unicode MS" pitchFamily="34" charset="-128"/>
                <a:cs typeface="Arial Unicode MS" pitchFamily="34" charset="-128"/>
              </a:rPr>
              <a:t>19</a:t>
            </a: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MUJERES  </a:t>
            </a:r>
            <a:r>
              <a:rPr lang="es-SV" altLang="es-SV" sz="2400" dirty="0" smtClean="0">
                <a:solidFill>
                  <a:srgbClr val="000000"/>
                </a:solidFill>
                <a:latin typeface="Berlin Sans FB" pitchFamily="34" charset="0"/>
                <a:ea typeface="Arial Unicode MS" pitchFamily="34" charset="-128"/>
                <a:cs typeface="Arial Unicode MS" pitchFamily="34" charset="-128"/>
              </a:rPr>
              <a:t>18</a:t>
            </a: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servicios médicos de sub especialidad a la población infantil con deficiencias hematológicas.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97752105"/>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85756"/>
            <a:ext cx="10364452" cy="1030941"/>
          </a:xfrm>
        </p:spPr>
        <p:txBody>
          <a:bodyPr>
            <a:normAutofit/>
          </a:bodyPr>
          <a:lstStyle/>
          <a:p>
            <a:r>
              <a:rPr lang="es-SV" b="1" dirty="0"/>
              <a:t>DEPARTAMENTO DE INFECTOLOGIA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DRA. MIRIAM DE LOURDES DUEÑAS DE CHICAS</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45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Asegurar que se brinde a los pacientes infectocontagiosos una atención integral, a través de un equipo multidisciplinario, que de cumplimiento a la normativa</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9789410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amera.wav"/>
          </p:stSnd>
        </p:sndAc>
      </p:transition>
    </mc:Choice>
    <mc:Fallback xmlns="">
      <p:transition spd="slow">
        <p:random/>
        <p:sndAc>
          <p:stSnd>
            <p:snd r:embed="rId3" name="camera.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027" y="304806"/>
            <a:ext cx="10364452" cy="1030941"/>
          </a:xfrm>
        </p:spPr>
        <p:txBody>
          <a:bodyPr>
            <a:normAutofit/>
          </a:bodyPr>
          <a:lstStyle/>
          <a:p>
            <a:r>
              <a:rPr lang="es-SV" b="1" dirty="0"/>
              <a:t>DEPARTAMENTO DE ONCOLOGIA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dirty="0">
                <a:solidFill>
                  <a:schemeClr val="tx1"/>
                </a:solidFill>
                <a:latin typeface="Berlin Sans FB Demi" pitchFamily="34" charset="0"/>
                <a:ea typeface="Arial Unicode MS" pitchFamily="34" charset="-128"/>
                <a:cs typeface="Arial Unicode MS" pitchFamily="34" charset="-128"/>
              </a:rPr>
              <a:t>ROBERTO FRANKLIN VASQUEZ ZELAYA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solidFill>
                  <a:schemeClr val="tx1"/>
                </a:solidFill>
                <a:latin typeface="Berlin Sans FB Demi" pitchFamily="34" charset="0"/>
                <a:ea typeface="Arial Unicode MS" pitchFamily="34" charset="-128"/>
                <a:cs typeface="Arial Unicode MS" pitchFamily="34" charset="-128"/>
              </a:rPr>
              <a:t>Establecer el diagnóstico rápido y eficaz del paciente con cáncer a fin de mejorar el pronóstico y sobrevida.</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8421117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DEPARTAMENTO DE NEFROLOGIA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Atilio Henríquez carrillo</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r>
              <a:rPr lang="es-SV" sz="2400" dirty="0">
                <a:solidFill>
                  <a:schemeClr val="tx1"/>
                </a:solidFill>
                <a:latin typeface="Berlin Sans FB Demi" pitchFamily="34" charset="0"/>
                <a:ea typeface="Arial Unicode MS" pitchFamily="34" charset="-128"/>
                <a:cs typeface="Arial Unicode MS" pitchFamily="34" charset="-128"/>
              </a:rPr>
              <a:t>Brindar atención médica nefrológica integral y de calidad al paciente pediátrico</a:t>
            </a:r>
            <a:r>
              <a:rPr lang="es-SV" sz="1800" dirty="0">
                <a:solidFill>
                  <a:schemeClr val="tx1"/>
                </a:solidFill>
                <a:latin typeface="Arial Unicode MS" pitchFamily="34" charset="-128"/>
                <a:ea typeface="Arial Unicode MS" pitchFamily="34" charset="-128"/>
                <a:cs typeface="Arial Unicode MS" pitchFamily="34" charset="-128"/>
              </a:rPr>
              <a:t>.</a:t>
            </a:r>
            <a:endParaRPr lang="es-SV" altLang="es-SV" sz="1800" dirty="0">
              <a:solidFill>
                <a:schemeClr val="tx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34824658"/>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NEONATOLOGIA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DRA. IRINA LISBETH RUBALLO RAMOS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Brindar atención médica integral que permita resolver de manera oportuna los problemas de salud en el periodo neonatal o recién nacido.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75923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UNIDAD DE CUIDADOS INTENSIVOS NEONATALES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LUIS JOSÉ GUZMAN FLORES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50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una atención integral y oportuna de los pacientes pediátricos con enfermedades graves en estado crítico que amenazan sus vidas y que requieran pronta estabilización y recuperación a través de un equipo multidisciplinario especializado.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93043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a:bodyPr>
          <a:lstStyle/>
          <a:p>
            <a:r>
              <a:rPr lang="es-SV" b="1" dirty="0"/>
              <a:t>SUB - DIRECCIÓN</a:t>
            </a:r>
          </a:p>
        </p:txBody>
      </p:sp>
      <p:sp>
        <p:nvSpPr>
          <p:cNvPr id="3" name="Marcador de texto 2"/>
          <p:cNvSpPr>
            <a:spLocks noGrp="1"/>
          </p:cNvSpPr>
          <p:nvPr>
            <p:ph type="body" idx="1"/>
          </p:nvPr>
        </p:nvSpPr>
        <p:spPr>
          <a:xfrm>
            <a:off x="438151" y="1371600"/>
            <a:ext cx="11277600" cy="48196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800" dirty="0" smtClean="0">
                <a:solidFill>
                  <a:srgbClr val="000000"/>
                </a:solidFill>
                <a:latin typeface="Berlin Sans FB Demi" pitchFamily="34" charset="0"/>
                <a:ea typeface="Arial Unicode MS" pitchFamily="34" charset="-128"/>
                <a:cs typeface="Arial Unicode MS" pitchFamily="34" charset="-128"/>
              </a:rPr>
              <a:t>3</a:t>
            </a:r>
            <a:endParaRPr lang="es-SV" altLang="es-SV" sz="28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a:t>
            </a:r>
            <a:r>
              <a:rPr lang="es-SV" altLang="es-SV" sz="2800" dirty="0" smtClean="0">
                <a:solidFill>
                  <a:srgbClr val="000000"/>
                </a:solidFill>
                <a:latin typeface="Berlin Sans FB Demi" pitchFamily="34" charset="0"/>
                <a:ea typeface="Arial Unicode MS" pitchFamily="34" charset="-128"/>
                <a:cs typeface="Arial Unicode MS" pitchFamily="34" charset="-128"/>
              </a:rPr>
              <a:t>2</a:t>
            </a:r>
            <a:endParaRPr lang="es-SV" altLang="es-SV" sz="28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ES" sz="2800" dirty="0">
                <a:solidFill>
                  <a:schemeClr val="tx1"/>
                </a:solidFill>
                <a:latin typeface="Berlin Sans FB Demi" pitchFamily="34" charset="0"/>
                <a:ea typeface="Arial Unicode MS" pitchFamily="34" charset="-128"/>
                <a:cs typeface="Arial Unicode MS" pitchFamily="34" charset="-128"/>
              </a:rPr>
              <a:t>Apoyar directamente a la Dirección en el cumplimiento de las obligaciones y responsabilidades del Hospital, de tal manera que se logren los objetivos y se cumpla con la misión  y se pueda hacer realidad la visión institucional.</a:t>
            </a:r>
            <a:endParaRPr lang="es-SV" sz="28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85426105"/>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smtClean="0"/>
              <a:t>UNIDAD DE CUIDADOS INTENSIVOS</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LUIS JOSÉ GUZMAN FLORES</a:t>
            </a:r>
            <a:endParaRPr lang="es-SV" sz="2400" b="1" cap="all" dirty="0">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a:t>
            </a:r>
            <a:r>
              <a:rPr lang="es-SV" altLang="es-SV" sz="2400" dirty="0" smtClean="0">
                <a:solidFill>
                  <a:srgbClr val="000000"/>
                </a:solidFill>
                <a:latin typeface="Berlin Sans FB Demi" pitchFamily="34" charset="0"/>
              </a:rPr>
              <a:t>15</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rPr>
              <a:t>HOMBRES 6</a:t>
            </a: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solidFill>
                  <a:schemeClr val="tx1"/>
                </a:solidFill>
                <a:latin typeface="Berlin Sans FB Demi" pitchFamily="34" charset="0"/>
              </a:rPr>
              <a:t>Proporcionar la atención y cuidados intensivos críticos e intermedios a todos los pacientes pediátricos hospitalizados que lo requieran.</a:t>
            </a:r>
            <a:endParaRPr lang="es-SV" altLang="es-SV" sz="2400" dirty="0">
              <a:solidFill>
                <a:schemeClr val="tx1"/>
              </a:solidFill>
              <a:latin typeface="Berlin Sans FB Demi" pitchFamily="34" charset="0"/>
            </a:endParaRPr>
          </a:p>
        </p:txBody>
      </p:sp>
    </p:spTree>
    <p:extLst>
      <p:ext uri="{BB962C8B-B14F-4D97-AF65-F5344CB8AC3E}">
        <p14:creationId xmlns:p14="http://schemas.microsoft.com/office/powerpoint/2010/main" val="2601160532"/>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126" y="266706"/>
            <a:ext cx="10364452" cy="1030941"/>
          </a:xfrm>
        </p:spPr>
        <p:txBody>
          <a:bodyPr>
            <a:normAutofit/>
          </a:bodyPr>
          <a:lstStyle/>
          <a:p>
            <a:r>
              <a:rPr lang="es-SV" b="1" dirty="0"/>
              <a:t>DIVISION QUIRURGICA</a:t>
            </a:r>
          </a:p>
        </p:txBody>
      </p:sp>
      <p:sp>
        <p:nvSpPr>
          <p:cNvPr id="3" name="Marcador de texto 2"/>
          <p:cNvSpPr>
            <a:spLocks noGrp="1"/>
          </p:cNvSpPr>
          <p:nvPr>
            <p:ph type="body" idx="1"/>
          </p:nvPr>
        </p:nvSpPr>
        <p:spPr>
          <a:xfrm>
            <a:off x="913777" y="1492624"/>
            <a:ext cx="10364451" cy="49272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solidFill>
                  <a:schemeClr val="tx1"/>
                </a:solidFill>
                <a:latin typeface="Berlin Sans FB Demi" pitchFamily="34" charset="0"/>
                <a:ea typeface="Arial Unicode MS" pitchFamily="34" charset="-128"/>
                <a:cs typeface="Arial Unicode MS" pitchFamily="34" charset="-128"/>
              </a:rPr>
              <a:t>PABLO RICARDO GONZALEZ CANIZALES </a:t>
            </a:r>
            <a:r>
              <a:rPr lang="es-SV" sz="2400" b="1" dirty="0">
                <a:solidFill>
                  <a:schemeClr val="tx1"/>
                </a:solidFill>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Coordinar y facilitar la atención en salud a los pacientes pediátricos con patología quirúrgica, correspondiente al tercer nivel de atención, de acuerdo a sus necesidades, en cumplimiento de los indicadores de resultado e impacto; y apoyar el desarrollo del diseño curricular de médicos especialistas en las diferentes </a:t>
            </a:r>
            <a:r>
              <a:rPr lang="es-SV" sz="2400" b="1" dirty="0">
                <a:solidFill>
                  <a:schemeClr val="tx1"/>
                </a:solidFill>
                <a:latin typeface="Berlin Sans FB Demi" pitchFamily="34" charset="0"/>
                <a:ea typeface="Arial Unicode MS" pitchFamily="34" charset="-128"/>
                <a:cs typeface="Arial Unicode MS" pitchFamily="34" charset="-128"/>
              </a:rPr>
              <a:t>especialidades quirúrgicas y personal paramédico en formación.</a:t>
            </a:r>
            <a:endParaRPr lang="es-SV" altLang="es-SV" sz="2400" b="1"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2775988"/>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04806"/>
            <a:ext cx="10364452" cy="1030941"/>
          </a:xfrm>
        </p:spPr>
        <p:txBody>
          <a:bodyPr>
            <a:normAutofit/>
          </a:bodyPr>
          <a:lstStyle/>
          <a:p>
            <a:r>
              <a:rPr lang="es-SV" b="1" dirty="0"/>
              <a:t>DEPARTAMENTO DE CIRUGIA PEDIATRICA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chemeClr val="tx1"/>
                </a:solidFill>
                <a:latin typeface="Berlin Sans FB Demi" pitchFamily="34" charset="0"/>
                <a:ea typeface="Arial Unicode MS" pitchFamily="34" charset="-128"/>
                <a:cs typeface="Arial Unicode MS" pitchFamily="34" charset="-128"/>
              </a:rPr>
              <a:t>LUIS ENRIQUEZ MELENDEZ AVALOS</a:t>
            </a:r>
            <a:endParaRPr lang="es-SV" sz="2400" b="1" cap="all" dirty="0">
              <a:solidFill>
                <a:schemeClr val="tx1"/>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Proveer una atención de calidad a los pacientes pediátricos, que por su patología, requieran un abordaje médico quirúrgico dentro de la especialidad de la cirugía pediátrica.</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49818309"/>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66706"/>
            <a:ext cx="10364452" cy="1030941"/>
          </a:xfrm>
        </p:spPr>
        <p:txBody>
          <a:bodyPr>
            <a:normAutofit/>
          </a:bodyPr>
          <a:lstStyle/>
          <a:p>
            <a:r>
              <a:rPr lang="es-SV" b="1" dirty="0"/>
              <a:t>DEPARTAMENTO DE EMERGENCIA QUIRURGICA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Proveer permanentemente atención al paciente pediátrico en situación crítica de emergencia o urgencia, que por su patología, requiera una atención o intervención, propia de las especialidades quirúrgicas.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58186577"/>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23856"/>
            <a:ext cx="10364452" cy="1030941"/>
          </a:xfrm>
        </p:spPr>
        <p:txBody>
          <a:bodyPr>
            <a:normAutofit fontScale="90000"/>
          </a:bodyPr>
          <a:lstStyle/>
          <a:p>
            <a:r>
              <a:rPr lang="pt-BR" b="1" dirty="0"/>
              <a:t>DEPARTAMENTO DE CONSULTA EXTERNA QUIRURGICA</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t>
            </a:r>
            <a:r>
              <a:rPr lang="es-SV" altLang="es-SV" sz="2400" b="1" dirty="0" smtClean="0">
                <a:solidFill>
                  <a:srgbClr val="000000"/>
                </a:solidFill>
                <a:latin typeface="Berlin Sans FB Demi" pitchFamily="34" charset="0"/>
                <a:ea typeface="Arial Unicode MS" pitchFamily="34" charset="-128"/>
                <a:cs typeface="Arial Unicode MS" pitchFamily="34" charset="-128"/>
              </a:rPr>
              <a:t>. JORGE ADALBERTO MILLA GOMEZ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consulta pediátrica a los pacientes que por su patología, requieren atención medico quirúrgica de las diversas especialidades quirúrgicas, principalmente aquellos pacientes referidos de los diferentes niveles de atención, como parte de un atención integral.</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633610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amera.wav"/>
          </p:stSnd>
        </p:sndAc>
      </p:transition>
    </mc:Choice>
    <mc:Fallback xmlns="">
      <p:transition spd="slow">
        <p:random/>
        <p:sndAc>
          <p:stSnd>
            <p:snd r:embed="rId3" name="camera.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42904"/>
            <a:ext cx="10364452" cy="1030941"/>
          </a:xfrm>
        </p:spPr>
        <p:txBody>
          <a:bodyPr>
            <a:normAutofit/>
          </a:bodyPr>
          <a:lstStyle/>
          <a:p>
            <a:r>
              <a:rPr lang="pt-BR" b="1" dirty="0"/>
              <a:t>DEPARTAMENTO DE OTORRINOLARINGOLOGIA</a:t>
            </a:r>
            <a:endParaRPr lang="es-SV" b="1" dirty="0"/>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solidFill>
                  <a:schemeClr val="tx1"/>
                </a:solidFill>
                <a:latin typeface="Berlin Sans FB Demi" pitchFamily="34" charset="0"/>
                <a:ea typeface="Arial Unicode MS" pitchFamily="34" charset="-128"/>
                <a:cs typeface="Arial Unicode MS" pitchFamily="34" charset="-128"/>
              </a:rPr>
              <a:t>Jose Alfredo </a:t>
            </a:r>
            <a:r>
              <a:rPr lang="es-SV" sz="2400" b="1" cap="all" dirty="0" err="1">
                <a:solidFill>
                  <a:schemeClr val="tx1"/>
                </a:solidFill>
                <a:latin typeface="Berlin Sans FB Demi" pitchFamily="34" charset="0"/>
                <a:ea typeface="Arial Unicode MS" pitchFamily="34" charset="-128"/>
                <a:cs typeface="Arial Unicode MS" pitchFamily="34" charset="-128"/>
              </a:rPr>
              <a:t>bonilla</a:t>
            </a:r>
            <a:endParaRPr lang="es-SV" sz="2400" b="1" cap="all" dirty="0">
              <a:solidFill>
                <a:schemeClr val="tx1"/>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chemeClr val="tx1"/>
                </a:solidFill>
                <a:latin typeface="Berlin Sans FB Demi" pitchFamily="34" charset="0"/>
                <a:ea typeface="Arial Unicode MS" pitchFamily="34" charset="-128"/>
                <a:cs typeface="Arial Unicode MS" pitchFamily="34" charset="-128"/>
              </a:rPr>
              <a:t>Proporcionar una atención de calidad a los pacientes pediátricos, que requieran un abordaje médico quirúrgico de las patologías de otorrinolaringología, a través de equipo multidisciplinario especializado.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3249662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DEPARTAMENTO DE CIRUGIA PLASTICA</a:t>
            </a:r>
          </a:p>
        </p:txBody>
      </p:sp>
      <p:sp>
        <p:nvSpPr>
          <p:cNvPr id="3" name="Marcador de texto 2"/>
          <p:cNvSpPr>
            <a:spLocks noGrp="1"/>
          </p:cNvSpPr>
          <p:nvPr>
            <p:ph type="body" idx="1"/>
          </p:nvPr>
        </p:nvSpPr>
        <p:spPr>
          <a:xfrm>
            <a:off x="894725" y="1321174"/>
            <a:ext cx="10364451" cy="52129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sz="2400" b="1" cap="all" dirty="0">
                <a:solidFill>
                  <a:schemeClr val="tx1"/>
                </a:solidFill>
                <a:latin typeface="Berlin Sans FB Demi" pitchFamily="34" charset="0"/>
                <a:ea typeface="Arial Unicode MS" pitchFamily="34" charset="-128"/>
                <a:cs typeface="Arial Unicode MS" pitchFamily="34" charset="-128"/>
              </a:rPr>
              <a:t>Patricia Elizabeth Quezada de calderón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sz="2400" dirty="0">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chemeClr val="tx1"/>
                </a:solidFill>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quirúrgico de tipo reconstructivo y de cirugía plástica, a través de equipo multidisciplinario especializado, que garantice una atención de calidad, oportuna integrando las diferentes disciplinas involucradas en la recuperación del paciente.</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56578216"/>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66706"/>
            <a:ext cx="10364452" cy="1030941"/>
          </a:xfrm>
        </p:spPr>
        <p:txBody>
          <a:bodyPr>
            <a:normAutofit/>
          </a:bodyPr>
          <a:lstStyle/>
          <a:p>
            <a:r>
              <a:rPr lang="es-SV" b="1" dirty="0"/>
              <a:t>DEPARTAMENTO DE OFTALMOLOGIA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Rolando Domínguez parada h.</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chemeClr val="tx1"/>
                </a:solidFill>
                <a:latin typeface="Berlin Sans FB Demi" pitchFamily="34" charset="0"/>
                <a:ea typeface="Arial Unicode MS" pitchFamily="34" charset="-128"/>
                <a:cs typeface="Arial Unicode MS" pitchFamily="34" charset="-128"/>
              </a:rPr>
              <a:t>Proporcionar una atención especializada a los pacientes pediátricos, que requieran un abordaje médico quirúrgico de las patologías oculares, a través de equipo multidisciplinario especializado</a:t>
            </a:r>
            <a:r>
              <a:rPr lang="es-SV" sz="1800" dirty="0">
                <a:solidFill>
                  <a:schemeClr val="tx1"/>
                </a:solidFill>
                <a:latin typeface="Arial Unicode MS" pitchFamily="34" charset="-128"/>
                <a:ea typeface="Arial Unicode MS" pitchFamily="34" charset="-128"/>
                <a:cs typeface="Arial Unicode MS" pitchFamily="34" charset="-128"/>
              </a:rPr>
              <a:t>.</a:t>
            </a:r>
            <a:endParaRPr lang="es-SV" altLang="es-SV" sz="1800" dirty="0">
              <a:solidFill>
                <a:schemeClr val="tx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647894"/>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47656"/>
            <a:ext cx="10364452" cy="1030941"/>
          </a:xfrm>
        </p:spPr>
        <p:txBody>
          <a:bodyPr>
            <a:normAutofit/>
          </a:bodyPr>
          <a:lstStyle/>
          <a:p>
            <a:r>
              <a:rPr lang="es-SV" b="1" dirty="0"/>
              <a:t>DEPARTAMENTO DE ORTOPEDIA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NELSON ODIR AMAYA RODRÍGUEZ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a:t>
            </a:r>
            <a:r>
              <a:rPr lang="es-SV" altLang="es-SV" sz="2400" dirty="0" smtClean="0">
                <a:solidFill>
                  <a:srgbClr val="000000"/>
                </a:solidFill>
                <a:latin typeface="Berlin Sans FB Demi" pitchFamily="34" charset="0"/>
              </a:rPr>
              <a:t>24</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a:t>
            </a:r>
            <a:r>
              <a:rPr lang="es-SV" altLang="es-SV" sz="2400" dirty="0" smtClean="0">
                <a:solidFill>
                  <a:srgbClr val="000000"/>
                </a:solidFill>
                <a:latin typeface="Berlin Sans FB Demi" pitchFamily="34" charset="0"/>
              </a:rPr>
              <a:t>10</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solidFill>
                  <a:schemeClr val="tx1"/>
                </a:solidFill>
                <a:latin typeface="Berlin Sans FB Demi" pitchFamily="34" charset="0"/>
              </a:rPr>
              <a:t>Proporcionar una atención médico quirúrgica especializada en la atención de pacientes pediátricos, con patologías ortopédicas y traumatológicas, a través de equipo multidisplinario de trabajo.</a:t>
            </a:r>
            <a:endParaRPr lang="es-SV" altLang="es-SV" sz="2400" dirty="0">
              <a:solidFill>
                <a:schemeClr val="tx1"/>
              </a:solidFill>
              <a:latin typeface="Berlin Sans FB Demi" pitchFamily="34" charset="0"/>
            </a:endParaRPr>
          </a:p>
        </p:txBody>
      </p:sp>
    </p:spTree>
    <p:extLst>
      <p:ext uri="{BB962C8B-B14F-4D97-AF65-F5344CB8AC3E}">
        <p14:creationId xmlns:p14="http://schemas.microsoft.com/office/powerpoint/2010/main" val="1477771107"/>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NEUROCIRUGIA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Ricardo augusto lungo Esquivel</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de tipo neuro-quirúrgico, a través de equipo multidisplinario especializado, que garantice una atención de calidad, a través de un enfoque integral del paciente.</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69925941"/>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CONSEJO ESTRATEGICO DE GESTION</a:t>
            </a:r>
          </a:p>
        </p:txBody>
      </p:sp>
      <p:sp>
        <p:nvSpPr>
          <p:cNvPr id="3" name="Marcador de texto 2"/>
          <p:cNvSpPr>
            <a:spLocks noGrp="1"/>
          </p:cNvSpPr>
          <p:nvPr>
            <p:ph type="body" idx="1"/>
          </p:nvPr>
        </p:nvSpPr>
        <p:spPr>
          <a:xfrm>
            <a:off x="742951" y="1162050"/>
            <a:ext cx="10744200" cy="54419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Coordinador: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solidFill>
                  <a:schemeClr val="tx1"/>
                </a:solidFill>
                <a:latin typeface="Berlin Sans FB Demi" pitchFamily="34" charset="0"/>
                <a:ea typeface="Arial Unicode MS" pitchFamily="34" charset="-128"/>
                <a:cs typeface="Arial Unicode MS" pitchFamily="34" charset="-128"/>
              </a:rPr>
              <a:t>a) Asesorar al Director en los asuntos técnicos que dicho funcionario someta a su consideración. </a:t>
            </a:r>
          </a:p>
          <a:p>
            <a:pPr algn="just"/>
            <a:r>
              <a:rPr lang="es-SV" sz="2400" dirty="0">
                <a:solidFill>
                  <a:schemeClr val="tx1"/>
                </a:solidFill>
                <a:latin typeface="Berlin Sans FB Demi" pitchFamily="34" charset="0"/>
                <a:ea typeface="Arial Unicode MS" pitchFamily="34" charset="-128"/>
                <a:cs typeface="Arial Unicode MS" pitchFamily="34" charset="-128"/>
              </a:rPr>
              <a:t>b) Cumplir con el Reglamento Interno del Hospital, colaborar en su divulgación y cumplimiento. </a:t>
            </a:r>
          </a:p>
          <a:p>
            <a:pPr algn="just"/>
            <a:r>
              <a:rPr lang="es-SV" sz="2400" dirty="0">
                <a:solidFill>
                  <a:schemeClr val="tx1"/>
                </a:solidFill>
                <a:latin typeface="Berlin Sans FB Demi" pitchFamily="34" charset="0"/>
                <a:ea typeface="Arial Unicode MS" pitchFamily="34" charset="-128"/>
                <a:cs typeface="Arial Unicode MS" pitchFamily="34" charset="-128"/>
              </a:rPr>
              <a:t>c) Asistir a las reuniones convocadas por el Director, éstas deberán realizarse por lo menos una vez al mes. </a:t>
            </a:r>
          </a:p>
          <a:p>
            <a:pPr algn="just"/>
            <a:r>
              <a:rPr lang="es-SV" sz="2400" dirty="0">
                <a:solidFill>
                  <a:schemeClr val="tx1"/>
                </a:solidFill>
                <a:latin typeface="Berlin Sans FB Demi" pitchFamily="34" charset="0"/>
                <a:ea typeface="Arial Unicode MS" pitchFamily="34" charset="-128"/>
                <a:cs typeface="Arial Unicode MS" pitchFamily="34" charset="-128"/>
              </a:rPr>
              <a:t>d) Colaborar con la Dirección para que se cumplan las medidas disciplinarias para el buen funcionamiento del establecimiento </a:t>
            </a:r>
          </a:p>
          <a:p>
            <a:pPr algn="just"/>
            <a:r>
              <a:rPr lang="es-SV" sz="2400" dirty="0">
                <a:solidFill>
                  <a:schemeClr val="tx1"/>
                </a:solidFill>
                <a:latin typeface="Berlin Sans FB Demi" pitchFamily="34" charset="0"/>
                <a:ea typeface="Arial Unicode MS" pitchFamily="34" charset="-128"/>
                <a:cs typeface="Arial Unicode MS" pitchFamily="34" charset="-128"/>
              </a:rPr>
              <a:t>e) Consignar en Acta lo tratado en cada reunión</a:t>
            </a:r>
            <a:r>
              <a:rPr lang="es-SV" sz="2400" dirty="0">
                <a:solidFill>
                  <a:schemeClr val="tx1"/>
                </a:solidFill>
                <a:latin typeface="Berlin Sans FB Demi" pitchFamily="34" charset="0"/>
              </a:rPr>
              <a:t>.</a:t>
            </a:r>
          </a:p>
        </p:txBody>
      </p:sp>
    </p:spTree>
    <p:extLst>
      <p:ext uri="{BB962C8B-B14F-4D97-AF65-F5344CB8AC3E}">
        <p14:creationId xmlns:p14="http://schemas.microsoft.com/office/powerpoint/2010/main" val="947199420"/>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2904"/>
            <a:ext cx="10364452" cy="1030941"/>
          </a:xfrm>
        </p:spPr>
        <p:txBody>
          <a:bodyPr>
            <a:normAutofit/>
          </a:bodyPr>
          <a:lstStyle/>
          <a:p>
            <a:r>
              <a:rPr lang="es-SV" b="1" dirty="0"/>
              <a:t>DEPARTAMENTO DE CENTRO QUIRURGICO</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sv-SE" altLang="es-SV" sz="2400" b="1" dirty="0">
                <a:solidFill>
                  <a:srgbClr val="000000"/>
                </a:solidFill>
                <a:latin typeface="Berlin Sans FB Demi" pitchFamily="34" charset="0"/>
                <a:ea typeface="Arial Unicode MS" pitchFamily="34" charset="-128"/>
                <a:cs typeface="Arial Unicode MS" pitchFamily="34" charset="-128"/>
              </a:rPr>
              <a:t>GLADYS JAKELIN ALAS DE ALVARENGA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a:t>
            </a:r>
            <a:r>
              <a:rPr lang="es-SV" altLang="es-SV" sz="2400" dirty="0" smtClean="0">
                <a:solidFill>
                  <a:srgbClr val="000000"/>
                </a:solidFill>
                <a:latin typeface="Berlin Sans FB Demi" pitchFamily="34" charset="0"/>
                <a:ea typeface="Arial Unicode MS" pitchFamily="34" charset="-128"/>
                <a:cs typeface="Arial Unicode MS" pitchFamily="34" charset="-128"/>
              </a:rPr>
              <a:t>: 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Proveer las condiciones adecuadas, para una atención quirúrgica de las diferentes especialidades medico quirúrgicas.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96171618"/>
      </p:ext>
    </p:extLst>
  </p:cSld>
  <p:clrMapOvr>
    <a:masterClrMapping/>
  </p:clrMapOvr>
  <p:transition spd="slow">
    <p:push dir="u"/>
    <p:sndAc>
      <p:stSnd>
        <p:snd r:embed="rId2" name="camera.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28606"/>
            <a:ext cx="10364452" cy="1030941"/>
          </a:xfrm>
        </p:spPr>
        <p:txBody>
          <a:bodyPr>
            <a:normAutofit/>
          </a:bodyPr>
          <a:lstStyle/>
          <a:p>
            <a:r>
              <a:rPr lang="es-SV" b="1" dirty="0"/>
              <a:t>ANESTESIOLOGIA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Susana del Carmen Abrego tobar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just"/>
            <a:endParaRPr lang="es-SV" sz="2400" dirty="0">
              <a:solidFill>
                <a:srgbClr val="000000"/>
              </a:solidFill>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Brindar manejo anestésico a todo paciente que lo necesite para ser sometido a procedimientos diagnósticos o terapéuticos, que cumpla con las condiciones mínimas de seguridad de acuerdo a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88383557"/>
      </p:ext>
    </p:extLst>
  </p:cSld>
  <p:clrMapOvr>
    <a:masterClrMapping/>
  </p:clrMapOvr>
  <p:transition spd="slow">
    <p:wipe/>
    <p:sndAc>
      <p:stSnd>
        <p:snd r:embed="rId2" name="camera.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85756"/>
            <a:ext cx="10364452" cy="1030941"/>
          </a:xfrm>
        </p:spPr>
        <p:txBody>
          <a:bodyPr>
            <a:normAutofit/>
          </a:bodyPr>
          <a:lstStyle/>
          <a:p>
            <a:r>
              <a:rPr lang="es-SV" b="1" dirty="0"/>
              <a:t>CENTRAL DE ESTERILIZACION (ARSENAL)</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OTTO MELVIN HERCULES ORELLANA</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Suministrar en forma oportuna el material y equipo esterilizado, habiendo cumplido con las normas de calidad en cada una de las etapas del proceso, para ser utilizado en las diferentes áreas.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8866102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66706"/>
            <a:ext cx="10364452" cy="1030941"/>
          </a:xfrm>
        </p:spPr>
        <p:txBody>
          <a:bodyPr>
            <a:normAutofit/>
          </a:bodyPr>
          <a:lstStyle/>
          <a:p>
            <a:r>
              <a:rPr lang="es-SV" b="1" dirty="0"/>
              <a:t>CIRUGIA AMBULATORIA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ELSI DEL CARMEN SOTO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atención y evaluación pre-operatoria y post operatoria al paciente quirúrgico ambulatorio, en cumplimiento de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2935446"/>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DIVISION DE SERVICIOS DE DIAGNOSTICO Y APOYO</a:t>
            </a:r>
          </a:p>
        </p:txBody>
      </p:sp>
      <p:sp>
        <p:nvSpPr>
          <p:cNvPr id="3" name="Marcador de texto 2"/>
          <p:cNvSpPr>
            <a:spLocks noGrp="1"/>
          </p:cNvSpPr>
          <p:nvPr>
            <p:ph type="body" idx="1"/>
          </p:nvPr>
        </p:nvSpPr>
        <p:spPr>
          <a:xfrm>
            <a:off x="913777" y="1492624"/>
            <a:ext cx="10364451" cy="449254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DRA. ILIANA MARIA HERNANDEZ DE HERNANDEZ</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dirigir, coordinar y controlar las funciones de los departamentos y servicios bajo la responsabilidad de la División, para proveer los servicios de diagnóstico y apoyo en forma eficiente y oportuna que contribuya a la atención integral de los pacientes, satisfaciendo los estándares de calidad que la sociedad demanda</a:t>
            </a:r>
            <a:r>
              <a:rPr lang="es-SV" sz="2400" dirty="0">
                <a:solidFill>
                  <a:schemeClr val="tx1"/>
                </a:solidFill>
                <a:latin typeface="Berlin Sans FB Demi" pitchFamily="34" charset="0"/>
              </a:rPr>
              <a:t>.</a:t>
            </a:r>
            <a:endParaRPr lang="es-SV" altLang="es-SV" sz="2400" dirty="0">
              <a:solidFill>
                <a:schemeClr val="tx1"/>
              </a:solidFill>
              <a:latin typeface="Berlin Sans FB Demi" pitchFamily="34" charset="0"/>
            </a:endParaRPr>
          </a:p>
        </p:txBody>
      </p:sp>
    </p:spTree>
    <p:extLst>
      <p:ext uri="{BB962C8B-B14F-4D97-AF65-F5344CB8AC3E}">
        <p14:creationId xmlns:p14="http://schemas.microsoft.com/office/powerpoint/2010/main" val="279514136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ANATOMIA PATOLOGICA</a:t>
            </a:r>
          </a:p>
        </p:txBody>
      </p:sp>
      <p:sp>
        <p:nvSpPr>
          <p:cNvPr id="3" name="Marcador de texto 2"/>
          <p:cNvSpPr>
            <a:spLocks noGrp="1"/>
          </p:cNvSpPr>
          <p:nvPr>
            <p:ph type="body" idx="1"/>
          </p:nvPr>
        </p:nvSpPr>
        <p:spPr>
          <a:xfrm>
            <a:off x="913777" y="1492624"/>
            <a:ext cx="10364451" cy="46033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ANA CONCEPCION GUADALUPE POLANCO ANAYA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Practicar los estudios anatomía-patológicos que contribuyan como auxiliares del diagnóstico clínico, ya sea para ratificarlo o rectificarlo, también para la evaluación y control del tratamiento establecido así como para formar un pronóstico de acuerdo a los resultados obtenidos, en beneficio de los pacientes.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06744910"/>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DEPARTAMENTO DE BANCO DE SANGRE</a:t>
            </a:r>
          </a:p>
        </p:txBody>
      </p:sp>
      <p:sp>
        <p:nvSpPr>
          <p:cNvPr id="3" name="Marcador de texto 2"/>
          <p:cNvSpPr>
            <a:spLocks noGrp="1"/>
          </p:cNvSpPr>
          <p:nvPr>
            <p:ph type="body" idx="1"/>
          </p:nvPr>
        </p:nvSpPr>
        <p:spPr>
          <a:xfrm>
            <a:off x="913777" y="1492624"/>
            <a:ext cx="10364451" cy="46795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 JAIME DEL CARMEN ALFARO MENDOZA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Lograr que las acciones de captación, procesamiento, almacenamientos y distribución de sangre y sus componentes con fines terapéuticos, se realicen de acuerdo con los requerimientos propios del hospital y cumpliendo con los estándares de calidad establecidos.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376997"/>
      </p:ext>
    </p:extLst>
  </p:cSld>
  <p:clrMapOvr>
    <a:masterClrMapping/>
  </p:clrMapOvr>
  <p:transition spd="slow">
    <p:cover/>
    <p:sndAc>
      <p:stSnd>
        <p:snd r:embed="rId2" name="camera.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DEPARTAMENTO DE GESTION Y SUMINISTROS Y TECNOLOGIA MÉDICA.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a:t>
            </a:r>
            <a:r>
              <a:rPr lang="es-SV" altLang="es-SV" sz="2400" b="1" dirty="0" smtClean="0">
                <a:solidFill>
                  <a:srgbClr val="000000"/>
                </a:solidFill>
                <a:latin typeface="Berlin Sans FB Demi" pitchFamily="34" charset="0"/>
                <a:ea typeface="Arial Unicode MS" pitchFamily="34" charset="-128"/>
                <a:cs typeface="Arial Unicode MS" pitchFamily="34" charset="-128"/>
              </a:rPr>
              <a:t>: DRA. TATIANA MARCELA HUEZO CAMPOS</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Contribuir a una atención integral de calidad para el usuario, a través de una gestión eficiente y oportuna de los medicamentos, insumos médicos y los equipos médicos.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75125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28606"/>
            <a:ext cx="10364452" cy="1030941"/>
          </a:xfrm>
        </p:spPr>
        <p:txBody>
          <a:bodyPr>
            <a:normAutofit/>
          </a:bodyPr>
          <a:lstStyle/>
          <a:p>
            <a:r>
              <a:rPr lang="es-SV" b="1" dirty="0"/>
              <a:t>FARMACIA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Ana rosa Cortez Hernández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el abastecimiento de Medicamentos y Fórmulas Magistrales a pacientes ambulatorios y hospitalizados, en base a indicadores de resultado e impacto, manteniendo adecuadas condiciones de conservación, mediante el desarrollo de prácticas apropiadas de almacenamiento y </a:t>
            </a:r>
            <a:r>
              <a:rPr lang="es-SV" sz="2400" dirty="0" err="1">
                <a:solidFill>
                  <a:schemeClr val="tx1"/>
                </a:solidFill>
                <a:latin typeface="Berlin Sans FB Demi" pitchFamily="34" charset="0"/>
                <a:ea typeface="Arial Unicode MS" pitchFamily="34" charset="-128"/>
                <a:cs typeface="Arial Unicode MS" pitchFamily="34" charset="-128"/>
              </a:rPr>
              <a:t>reenvasado</a:t>
            </a:r>
            <a:r>
              <a:rPr lang="es-SV" sz="2400" dirty="0">
                <a:solidFill>
                  <a:schemeClr val="tx1"/>
                </a:solidFill>
                <a:latin typeface="Berlin Sans FB Demi" pitchFamily="34" charset="0"/>
                <a:ea typeface="Arial Unicode MS" pitchFamily="34" charset="-128"/>
                <a:cs typeface="Arial Unicode MS" pitchFamily="34" charset="-128"/>
              </a:rPr>
              <a:t>.</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5211137"/>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amera.wav"/>
          </p:stSnd>
        </p:sndAc>
      </p:transition>
    </mc:Choice>
    <mc:Fallback xmlns="">
      <p:transition spd="slow">
        <p:dissolve/>
        <p:sndAc>
          <p:stSnd>
            <p:snd r:embed="rId3" name="camera.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DEPARTAMENTO DE IMÁGENES MEDICAS</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smtClean="0">
                <a:solidFill>
                  <a:srgbClr val="000000"/>
                </a:solidFill>
                <a:latin typeface="Berlin Sans FB Demi" pitchFamily="34" charset="0"/>
                <a:ea typeface="Arial Unicode MS" pitchFamily="34" charset="-128"/>
                <a:cs typeface="Arial Unicode MS" pitchFamily="34" charset="-128"/>
              </a:rPr>
              <a:t>SALVADOR EDUARDO RIVERA ESPINOZA </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26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la información diagnóstica inicial y de seguimiento por imagenología a través de estudios de radiología, ultrasonografía, resonancia magnética y tomografía computarizada, alcanzando la máxima productividad al menos costo posible, basado en el mejoramiento de técnicas, capacitación y control de calidad.</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33823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AUDITORIA INTERNA</a:t>
            </a:r>
          </a:p>
        </p:txBody>
      </p:sp>
      <p:sp>
        <p:nvSpPr>
          <p:cNvPr id="3" name="Marcador de texto 2"/>
          <p:cNvSpPr>
            <a:spLocks noGrp="1"/>
          </p:cNvSpPr>
          <p:nvPr>
            <p:ph type="body" idx="1"/>
          </p:nvPr>
        </p:nvSpPr>
        <p:spPr>
          <a:xfrm>
            <a:off x="850805" y="1461451"/>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Irma Silvia barriere de Pérez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solidFill>
                  <a:schemeClr val="tx1"/>
                </a:solidFill>
                <a:latin typeface="Berlin Sans FB Demi" pitchFamily="34" charset="0"/>
                <a:ea typeface="Arial Unicode MS" pitchFamily="34" charset="-128"/>
                <a:cs typeface="Arial Unicode MS" pitchFamily="34" charset="-128"/>
              </a:rPr>
              <a:t>Apoyar a la Dirección del Hospital, realizando análisis, evaluaciones, recomendaciones, asesoría e información concerniente a las actividades auditadas.</a:t>
            </a:r>
          </a:p>
        </p:txBody>
      </p:sp>
    </p:spTree>
    <p:extLst>
      <p:ext uri="{BB962C8B-B14F-4D97-AF65-F5344CB8AC3E}">
        <p14:creationId xmlns:p14="http://schemas.microsoft.com/office/powerpoint/2010/main" val="2234760521"/>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amera.wav"/>
          </p:stSnd>
        </p:sndAc>
      </p:transition>
    </mc:Choice>
    <mc:Fallback xmlns="">
      <p:transition spd="slow">
        <p:checker/>
        <p:sndAc>
          <p:stSnd>
            <p:snd r:embed="rId3" name="camera.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LABORATORIO CLINICO</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Samantha verónica Perdomo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Promover una cultura de eficiencia manteniendo un programa de calidad constante en la realización de pruebas y/o análisis clínicos que contribuyan a establecer los diagnósticos y tratamientos de las diferentes patologías atendidas en el Hospital</a:t>
            </a:r>
            <a:r>
              <a:rPr lang="es-SV" sz="2400" dirty="0">
                <a:solidFill>
                  <a:schemeClr val="tx1"/>
                </a:solidFill>
                <a:latin typeface="Berlin Sans FB Demi" pitchFamily="34" charset="0"/>
              </a:rPr>
              <a:t>.</a:t>
            </a:r>
            <a:endParaRPr lang="es-SV" altLang="es-SV" sz="2400" dirty="0">
              <a:solidFill>
                <a:schemeClr val="tx1"/>
              </a:solidFill>
              <a:latin typeface="Berlin Sans FB Demi" pitchFamily="34" charset="0"/>
            </a:endParaRPr>
          </a:p>
        </p:txBody>
      </p:sp>
    </p:spTree>
    <p:extLst>
      <p:ext uri="{BB962C8B-B14F-4D97-AF65-F5344CB8AC3E}">
        <p14:creationId xmlns:p14="http://schemas.microsoft.com/office/powerpoint/2010/main" val="976586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85756"/>
            <a:ext cx="10364452" cy="1030941"/>
          </a:xfrm>
        </p:spPr>
        <p:txBody>
          <a:bodyPr>
            <a:normAutofit fontScale="90000"/>
          </a:bodyPr>
          <a:lstStyle/>
          <a:p>
            <a:r>
              <a:rPr lang="es-SV" b="1" dirty="0"/>
              <a:t>DEPARTAMENTO DE MEDICINA FISICA Y REHABILITACION</a:t>
            </a:r>
          </a:p>
        </p:txBody>
      </p:sp>
      <p:sp>
        <p:nvSpPr>
          <p:cNvPr id="3" name="Marcador de texto 2"/>
          <p:cNvSpPr>
            <a:spLocks noGrp="1"/>
          </p:cNvSpPr>
          <p:nvPr>
            <p:ph type="body" idx="1"/>
          </p:nvPr>
        </p:nvSpPr>
        <p:spPr>
          <a:xfrm>
            <a:off x="913777" y="1492624"/>
            <a:ext cx="10364451" cy="46224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Héctor Manuel chicas Sibrián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Compete brindar la atención especializada de rehabilitación a todos los niños que son referidos al servicio, con una discapacidad temporal o permanente, fomentando la recuperación o adquisición de habilidades que mejoren la autonomía del paciente, reforzando sus competencias, a través del diseño de programas individualizados de rehabilitación, con el fin de mejor la condición del paciente y su calidad de vida.</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2966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28606"/>
            <a:ext cx="10364452" cy="1030941"/>
          </a:xfrm>
        </p:spPr>
        <p:txBody>
          <a:bodyPr>
            <a:normAutofit/>
          </a:bodyPr>
          <a:lstStyle/>
          <a:p>
            <a:r>
              <a:rPr lang="es-SV" b="1" dirty="0"/>
              <a:t>DIVISION DE ENFERMERIA</a:t>
            </a:r>
          </a:p>
        </p:txBody>
      </p:sp>
      <p:sp>
        <p:nvSpPr>
          <p:cNvPr id="3" name="Marcador de texto 2"/>
          <p:cNvSpPr>
            <a:spLocks noGrp="1"/>
          </p:cNvSpPr>
          <p:nvPr>
            <p:ph type="body" idx="1"/>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dirty="0" smtClean="0">
                <a:solidFill>
                  <a:srgbClr val="000000"/>
                </a:solidFill>
                <a:latin typeface="Berlin Sans FB Demi" pitchFamily="34" charset="0"/>
                <a:ea typeface="Arial Unicode MS" pitchFamily="34" charset="-128"/>
                <a:cs typeface="Arial Unicode MS" pitchFamily="34" charset="-128"/>
              </a:rPr>
              <a:t>CLAUDIA FELICITA CARPIO DE MALDONADO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21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al paciente una especializada y eficiente atención de enfermería, a fin de contribuir a la restauración de la salud integral de paciente.</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37515524"/>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DIVISION ADMINISTRATIVA</a:t>
            </a:r>
          </a:p>
        </p:txBody>
      </p:sp>
      <p:sp>
        <p:nvSpPr>
          <p:cNvPr id="3" name="Marcador de texto 2"/>
          <p:cNvSpPr>
            <a:spLocks noGrp="1"/>
          </p:cNvSpPr>
          <p:nvPr>
            <p:ph type="body" idx="1"/>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CANDIDA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Lograr la eficiencia de los procesos administrativos a través del uso y aprovechamiento óptimo de los recursos humanos, materiales y financieros que contribuyan a brindar un servicio asistencial que satisfaga las necesidades de los usuarios de los servicios del Hospital.</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4371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RECURSOS HUMANOS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Mauricio castillo reyes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Promover e impulsar una gestión descentralizada y participativa de los recursos humanos, que fortalezca el compromiso institucional orientado hacia la satisfacción de los usuarios internos y externos.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9022424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CLINICA EMPRESARIAL</a:t>
            </a:r>
          </a:p>
        </p:txBody>
      </p:sp>
      <p:sp>
        <p:nvSpPr>
          <p:cNvPr id="3" name="Marcador de texto 2"/>
          <p:cNvSpPr>
            <a:spLocks noGrp="1"/>
          </p:cNvSpPr>
          <p:nvPr>
            <p:ph type="body" idx="1"/>
          </p:nvPr>
        </p:nvSpPr>
        <p:spPr>
          <a:xfrm>
            <a:off x="939277" y="1492624"/>
            <a:ext cx="10364451" cy="47557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Lisseth</a:t>
            </a:r>
            <a:r>
              <a:rPr lang="es-SV" altLang="es-SV" sz="2400" b="1" cap="all" dirty="0">
                <a:solidFill>
                  <a:srgbClr val="000000"/>
                </a:solidFill>
                <a:latin typeface="Berlin Sans FB Demi" pitchFamily="34" charset="0"/>
                <a:ea typeface="Arial Unicode MS" pitchFamily="34" charset="-128"/>
                <a:cs typeface="Arial Unicode MS" pitchFamily="34" charset="-128"/>
              </a:rPr>
              <a:t> Chávez pacas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otorgar atención oportuna y de calidad en lo concerniente a la medicina general y preventiva a los trabajadores que demandan cuidado médico y realizar diferentes actividades, orientadas al mejoramiento de la salud del personal y sus hijos.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9737206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61951"/>
            <a:ext cx="10364452" cy="1030941"/>
          </a:xfrm>
        </p:spPr>
        <p:txBody>
          <a:bodyPr>
            <a:normAutofit/>
          </a:bodyPr>
          <a:lstStyle/>
          <a:p>
            <a:r>
              <a:rPr lang="es-SV" b="1" dirty="0"/>
              <a:t>DEPARTAMENTO DE MANTENIMIENTO</a:t>
            </a:r>
          </a:p>
        </p:txBody>
      </p:sp>
      <p:sp>
        <p:nvSpPr>
          <p:cNvPr id="3" name="Marcador de texto 2"/>
          <p:cNvSpPr>
            <a:spLocks noGrp="1"/>
          </p:cNvSpPr>
          <p:nvPr>
            <p:ph type="body" idx="1"/>
          </p:nvPr>
        </p:nvSpPr>
        <p:spPr>
          <a:xfrm>
            <a:off x="939277" y="1492624"/>
            <a:ext cx="10364451" cy="4329952"/>
          </a:xfrm>
        </p:spPr>
        <p:txBody>
          <a:bodyPr>
            <a:normAutofit lnSpcReduction="10000"/>
          </a:bodyPr>
          <a:lstStyle/>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CARLOS ERNESTOS ALAS ESCOBAR</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4</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Asegurar el funcionamiento eficiente y continúo de los ambientes, instalaciones y equipos, mediante la prevención, conservación y mejoramiento de los mismos, con el fin de lograr prolongar su vida útil, maximizar la seguridad de operación y optimizar los costos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37097527"/>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27" y="323856"/>
            <a:ext cx="10364452" cy="1030941"/>
          </a:xfrm>
        </p:spPr>
        <p:txBody>
          <a:bodyPr>
            <a:normAutofit/>
          </a:bodyPr>
          <a:lstStyle/>
          <a:p>
            <a:r>
              <a:rPr lang="es-SV" b="1" dirty="0"/>
              <a:t>ACTIVO FIJO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armando platero cruz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Realizar el control adecuado y oportuno de los activos fijos a fin de contar con información veraz y confiable sobre la custodia y condiciones de los activos, en base a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43897"/>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BIOMEDICA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ANTONIO molina parada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oportunamente y con calidad el servicio de mantenimiento preventivo y correctivo de los equipos médicos a fin de prolongar la vida útil y mantener su operatividad continua, confiable, segura y económica, en base a indicadores de resultado </a:t>
            </a:r>
            <a:r>
              <a:rPr lang="es-SV" sz="2400" dirty="0" smtClean="0">
                <a:solidFill>
                  <a:schemeClr val="tx1"/>
                </a:solidFill>
                <a:latin typeface="Berlin Sans FB Demi" pitchFamily="34" charset="0"/>
                <a:ea typeface="Arial Unicode MS" pitchFamily="34" charset="-128"/>
                <a:cs typeface="Arial Unicode MS" pitchFamily="34" charset="-128"/>
              </a:rPr>
              <a:t>e impacto</a:t>
            </a:r>
            <a:r>
              <a:rPr lang="es-SV" sz="2400" dirty="0">
                <a:solidFill>
                  <a:schemeClr val="tx1"/>
                </a:solidFill>
                <a:latin typeface="Berlin Sans FB Demi" pitchFamily="34" charset="0"/>
                <a:ea typeface="Arial Unicode MS" pitchFamily="34" charset="-128"/>
                <a:cs typeface="Arial Unicode MS" pitchFamily="34" charset="-128"/>
              </a:rPr>
              <a:t>.</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2546805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47656"/>
            <a:ext cx="10364452" cy="1030941"/>
          </a:xfrm>
        </p:spPr>
        <p:txBody>
          <a:bodyPr>
            <a:normAutofit/>
          </a:bodyPr>
          <a:lstStyle/>
          <a:p>
            <a:r>
              <a:rPr lang="es-SV" b="1" dirty="0"/>
              <a:t>CONSERVACION</a:t>
            </a:r>
          </a:p>
        </p:txBody>
      </p:sp>
      <p:sp>
        <p:nvSpPr>
          <p:cNvPr id="3" name="Marcador de texto 2"/>
          <p:cNvSpPr>
            <a:spLocks noGrp="1"/>
          </p:cNvSpPr>
          <p:nvPr>
            <p:ph type="body" idx="1"/>
          </p:nvPr>
        </p:nvSpPr>
        <p:spPr>
          <a:xfrm>
            <a:off x="9392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JUAN MANUEL JUAREZ CUELLAR</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oportunamente el servicio de mantenimiento preventivo y correctivo que garantice el funcionamiento óptimo de las instalaciones y los bienes muebles a fin de prolongar la vida útil y mantener su operatividad continua, confiable, segura y económica, en base a indicadores de resultado e impacto</a:t>
            </a:r>
            <a:r>
              <a:rPr lang="es-SV" sz="1800" dirty="0">
                <a:solidFill>
                  <a:schemeClr val="tx1"/>
                </a:solidFill>
                <a:latin typeface="Arial Unicode MS" pitchFamily="34" charset="-128"/>
                <a:ea typeface="Arial Unicode MS" pitchFamily="34" charset="-128"/>
                <a:cs typeface="Arial Unicode MS" pitchFamily="34" charset="-128"/>
              </a:rPr>
              <a:t>.</a:t>
            </a:r>
            <a:endParaRPr lang="es-SV" altLang="es-SV" sz="1800" dirty="0">
              <a:solidFill>
                <a:schemeClr val="tx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5822679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JURIDICA</a:t>
            </a:r>
          </a:p>
        </p:txBody>
      </p:sp>
      <p:sp>
        <p:nvSpPr>
          <p:cNvPr id="3" name="Marcador de texto 2"/>
          <p:cNvSpPr>
            <a:spLocks noGrp="1"/>
          </p:cNvSpPr>
          <p:nvPr>
            <p:ph type="body" idx="1"/>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chemeClr val="tx1"/>
                </a:solidFill>
                <a:latin typeface="Berlin Sans FB Demi" pitchFamily="34" charset="0"/>
                <a:ea typeface="Arial Unicode MS" pitchFamily="34" charset="-128"/>
                <a:cs typeface="Arial Unicode MS" pitchFamily="34" charset="-128"/>
              </a:rPr>
              <a:t>Nombre de la Jefatura: LICDA. </a:t>
            </a:r>
            <a:r>
              <a:rPr lang="pt-BR" altLang="es-SV" sz="2400" b="1" dirty="0">
                <a:solidFill>
                  <a:schemeClr val="tx1"/>
                </a:solidFill>
                <a:latin typeface="Berlin Sans FB Demi" pitchFamily="34" charset="0"/>
                <a:ea typeface="Arial Unicode MS" pitchFamily="34" charset="-128"/>
                <a:cs typeface="Arial Unicode MS" pitchFamily="34" charset="-128"/>
              </a:rPr>
              <a:t>MIRIAM ELIZABETH LAZO DE ORANTES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chemeClr val="tx1"/>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chemeClr val="tx1"/>
                </a:solidFill>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endParaRPr lang="es-SV" altLang="es-SV" sz="2400" dirty="0">
              <a:latin typeface="Berlin Sans FB Demi" pitchFamily="34" charset="0"/>
              <a:ea typeface="Arial Unicode MS" pitchFamily="34" charset="-128"/>
              <a:cs typeface="Arial Unicode MS" pitchFamily="34" charset="-128"/>
            </a:endParaRPr>
          </a:p>
          <a:p>
            <a:pPr algn="just"/>
            <a:r>
              <a:rPr lang="es-SV" sz="2400" dirty="0">
                <a:solidFill>
                  <a:schemeClr val="tx1"/>
                </a:solidFill>
                <a:latin typeface="Berlin Sans FB Demi" pitchFamily="34" charset="0"/>
                <a:ea typeface="Arial Unicode MS" pitchFamily="34" charset="-128"/>
                <a:cs typeface="Arial Unicode MS" pitchFamily="34" charset="-128"/>
              </a:rPr>
              <a:t>Elaboración y revisión de informes y documentos jurídicos, aplicación de la normativa interna, así como la representación jurídica requerida, ejecutar  procesos jurídicos de acuerdo a los procedimientos establecidos, de tal manera que se contribuya en el desempeño eficiente de la gestión institucional.</a:t>
            </a:r>
          </a:p>
        </p:txBody>
      </p:sp>
    </p:spTree>
    <p:extLst>
      <p:ext uri="{BB962C8B-B14F-4D97-AF65-F5344CB8AC3E}">
        <p14:creationId xmlns:p14="http://schemas.microsoft.com/office/powerpoint/2010/main" val="182705364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23856"/>
            <a:ext cx="10364452" cy="1030941"/>
          </a:xfrm>
        </p:spPr>
        <p:txBody>
          <a:bodyPr>
            <a:normAutofit/>
          </a:bodyPr>
          <a:lstStyle/>
          <a:p>
            <a:r>
              <a:rPr lang="es-SV" b="1" dirty="0"/>
              <a:t>ELECTROMECANICA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IGNACIO ANTONIO MORATALLA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oportunamente el servicio de mantenimiento preventivo y correctivo de los equipos médicos a fin de prolongar la vida útil y mantener su operatividad continua, confiable, segura y económica, en base a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24354399"/>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MECANICA GENERAL</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t>
            </a:r>
            <a:r>
              <a:rPr lang="es-SV" altLang="es-SV" sz="2400" b="1" dirty="0" smtClean="0">
                <a:solidFill>
                  <a:srgbClr val="000000"/>
                </a:solidFill>
                <a:latin typeface="Berlin Sans FB Demi" pitchFamily="34" charset="0"/>
                <a:ea typeface="Arial Unicode MS" pitchFamily="34" charset="-128"/>
                <a:cs typeface="Arial Unicode MS" pitchFamily="34" charset="-128"/>
              </a:rPr>
              <a:t>. CARLOS ROBERTO VELASQUEZ MONTES</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Proporcionar oportunamente y con calidad el servicio de mantenimiento preventivo y correctivo de los sistemas hidráulicos, neumáticos y mecánicos a fin de prolongar la vida útil, mantener su operación continua, confiable, segura y </a:t>
            </a:r>
            <a:r>
              <a:rPr lang="es-SV" sz="2400" dirty="0" smtClean="0">
                <a:solidFill>
                  <a:schemeClr val="tx1"/>
                </a:solidFill>
                <a:latin typeface="Berlin Sans FB Demi" pitchFamily="34" charset="0"/>
                <a:ea typeface="Arial Unicode MS" pitchFamily="34" charset="-128"/>
                <a:cs typeface="Arial Unicode MS" pitchFamily="34" charset="-128"/>
              </a:rPr>
              <a:t>económica</a:t>
            </a:r>
            <a:r>
              <a:rPr lang="es-SV" sz="2400" dirty="0">
                <a:solidFill>
                  <a:schemeClr val="tx1"/>
                </a:solidFill>
                <a:latin typeface="Berlin Sans FB Demi" pitchFamily="34" charset="0"/>
                <a:ea typeface="Arial Unicode MS" pitchFamily="34" charset="-128"/>
                <a:cs typeface="Arial Unicode MS" pitchFamily="34" charset="-128"/>
              </a:rPr>
              <a:t>.</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8850515"/>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61951"/>
            <a:ext cx="10364452" cy="1030941"/>
          </a:xfrm>
        </p:spPr>
        <p:txBody>
          <a:bodyPr>
            <a:normAutofit/>
          </a:bodyPr>
          <a:lstStyle/>
          <a:p>
            <a:r>
              <a:rPr lang="es-SV" b="1" dirty="0"/>
              <a:t>ALMACEN DE INSUMOS DIVERSOS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ING. VICTOR MANUEL HERRERA SALALA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15080581"/>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ALMACEN DE INSUMOS MEDICOS</a:t>
            </a:r>
          </a:p>
        </p:txBody>
      </p:sp>
      <p:sp>
        <p:nvSpPr>
          <p:cNvPr id="3" name="Marcador de texto 2"/>
          <p:cNvSpPr>
            <a:spLocks noGrp="1"/>
          </p:cNvSpPr>
          <p:nvPr>
            <p:ph type="body" idx="1"/>
          </p:nvPr>
        </p:nvSpPr>
        <p:spPr>
          <a:xfrm>
            <a:off x="9392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LICDA. WENDY STEFANI PEREZ ORELLANA</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smtClean="0">
                <a:solidFill>
                  <a:srgbClr val="000000"/>
                </a:solidFill>
                <a:latin typeface="Berlin Sans FB Demi" pitchFamily="34" charset="0"/>
                <a:ea typeface="Arial Unicode MS" pitchFamily="34" charset="-128"/>
                <a:cs typeface="Arial Unicode MS" pitchFamily="34" charset="-128"/>
              </a:rPr>
              <a:t>Total </a:t>
            </a:r>
            <a:r>
              <a:rPr lang="es-SV" altLang="es-SV" sz="2400" dirty="0">
                <a:solidFill>
                  <a:srgbClr val="000000"/>
                </a:solidFill>
                <a:latin typeface="Berlin Sans FB Demi" pitchFamily="34" charset="0"/>
                <a:ea typeface="Arial Unicode MS" pitchFamily="34" charset="-128"/>
                <a:cs typeface="Arial Unicode MS" pitchFamily="34" charset="-128"/>
              </a:rPr>
              <a:t>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8</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chemeClr val="tx1"/>
                </a:solidFill>
                <a:latin typeface="Berlin Sans FB Demi" pitchFamily="34" charset="0"/>
                <a:ea typeface="Arial Unicode MS" pitchFamily="34" charset="-128"/>
                <a:cs typeface="Arial Unicode MS" pitchFamily="34" charset="-128"/>
              </a:rPr>
              <a:t>Realizar la gestión de recepción, almacenamiento, control de existencias y distribución de insumos médicos de acuerdo a las necesidades, en cumplimiento a las normas, programación e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14697844"/>
      </p:ext>
    </p:extLst>
  </p:cSld>
  <p:clrMapOvr>
    <a:masterClrMapping/>
  </p:clrMapOvr>
  <p:transition spd="slow">
    <p:comb/>
    <p:sndAc>
      <p:stSnd>
        <p:snd r:embed="rId2" name="camera.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ALMACEN DE MANTENIMIENTO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CARLOS ALBERTO RODRIGUEZ CAPACHO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Realizar la gestión de recepción, almacenamiento, control de existencias y distribución de materiales de mantenimiento de acuerdo a las normas y programación establecida en base </a:t>
            </a:r>
            <a:r>
              <a:rPr lang="es-SV" sz="2400" dirty="0" smtClean="0">
                <a:solidFill>
                  <a:schemeClr val="tx1"/>
                </a:solidFill>
                <a:latin typeface="Berlin Sans FB Demi" pitchFamily="34" charset="0"/>
                <a:ea typeface="Arial Unicode MS" pitchFamily="34" charset="-128"/>
                <a:cs typeface="Arial Unicode MS" pitchFamily="34" charset="-128"/>
              </a:rPr>
              <a:t>a indicadores </a:t>
            </a:r>
            <a:r>
              <a:rPr lang="es-SV" sz="2400" dirty="0">
                <a:solidFill>
                  <a:schemeClr val="tx1"/>
                </a:solidFill>
                <a:latin typeface="Berlin Sans FB Demi" pitchFamily="34" charset="0"/>
                <a:ea typeface="Arial Unicode MS" pitchFamily="34" charset="-128"/>
                <a:cs typeface="Arial Unicode MS" pitchFamily="34" charset="-128"/>
              </a:rPr>
              <a:t>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10389070"/>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ALMACEN DE MEDICAMENTOS Y REACTIVOS</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sz="2400" b="1" dirty="0">
                <a:solidFill>
                  <a:schemeClr val="tx1"/>
                </a:solidFill>
                <a:latin typeface="Berlin Sans FB Demi" pitchFamily="34" charset="0"/>
                <a:ea typeface="Arial Unicode MS" pitchFamily="34" charset="-128"/>
                <a:cs typeface="Arial Unicode MS" pitchFamily="34" charset="-128"/>
              </a:rPr>
              <a:t>EDA ESMERALDA  ALVARADO CINCO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9</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6</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Realizar la gestión de recepción, almacenamiento, control de existencias y distribución de medicamentos y reactivos de acuerdo a las necesidades, en cumplimiento a las normas, programación e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65592548"/>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400051"/>
            <a:ext cx="10364452" cy="781050"/>
          </a:xfrm>
        </p:spPr>
        <p:txBody>
          <a:bodyPr>
            <a:normAutofit/>
          </a:bodyPr>
          <a:lstStyle/>
          <a:p>
            <a:r>
              <a:rPr lang="es-SV" b="1" dirty="0"/>
              <a:t>ALIMENTACION Y DIETAS</a:t>
            </a:r>
          </a:p>
        </p:txBody>
      </p:sp>
      <p:sp>
        <p:nvSpPr>
          <p:cNvPr id="3" name="Marcador de texto 2"/>
          <p:cNvSpPr>
            <a:spLocks noGrp="1"/>
          </p:cNvSpPr>
          <p:nvPr>
            <p:ph type="body" idx="1"/>
          </p:nvPr>
        </p:nvSpPr>
        <p:spPr>
          <a:xfrm>
            <a:off x="939277" y="1244974"/>
            <a:ext cx="10364451" cy="48129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MORAN ARGUETA, CLARISA EUGENIA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17</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HOMBREA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administrativos y técnicos que se desarrollen para elaborar y servir una alimentación nutricional balanceada a los pacientes hospitalizados, en base a indicadores de resultado e impacto, respetando los requisitos </a:t>
            </a:r>
            <a:r>
              <a:rPr lang="es-SV" sz="2400" dirty="0" err="1">
                <a:solidFill>
                  <a:schemeClr val="tx1"/>
                </a:solidFill>
                <a:latin typeface="Berlin Sans FB Demi" pitchFamily="34" charset="0"/>
                <a:ea typeface="Arial Unicode MS" pitchFamily="34" charset="-128"/>
                <a:cs typeface="Arial Unicode MS" pitchFamily="34" charset="-128"/>
              </a:rPr>
              <a:t>dietoterapéuticos</a:t>
            </a:r>
            <a:r>
              <a:rPr lang="es-SV" sz="2400" dirty="0">
                <a:solidFill>
                  <a:schemeClr val="tx1"/>
                </a:solidFill>
                <a:latin typeface="Berlin Sans FB Demi" pitchFamily="34" charset="0"/>
                <a:ea typeface="Arial Unicode MS" pitchFamily="34" charset="-128"/>
                <a:cs typeface="Arial Unicode MS" pitchFamily="34" charset="-128"/>
              </a:rPr>
              <a:t> básicos, interpretando y cumpliendo las prescripciones médicas; así como desarrollar otras actividades de tipo asistencial con la RIISS y docentes relativas al servicio, de acuerdo a leyes y normas vigentes.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81223756"/>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COSTURERIA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Sra. </a:t>
            </a:r>
            <a:r>
              <a:rPr lang="es-SV" sz="2400" b="1" dirty="0">
                <a:solidFill>
                  <a:schemeClr val="tx1"/>
                </a:solidFill>
                <a:latin typeface="Berlin Sans FB Demi" pitchFamily="34" charset="0"/>
                <a:ea typeface="Arial Unicode MS" pitchFamily="34" charset="-128"/>
                <a:cs typeface="Arial Unicode MS" pitchFamily="34" charset="-128"/>
              </a:rPr>
              <a:t>REINA ESTHER  ROSALES DE ROSALES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confeccionar la ropa hospitalaria para suministrarla a las dependencias a través del Servicio de Lavandería, en base a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07073876"/>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FORMULAS</a:t>
            </a:r>
          </a:p>
        </p:txBody>
      </p:sp>
      <p:sp>
        <p:nvSpPr>
          <p:cNvPr id="3" name="Marcador de texto 2"/>
          <p:cNvSpPr>
            <a:spLocks noGrp="1"/>
          </p:cNvSpPr>
          <p:nvPr>
            <p:ph type="body" idx="1"/>
          </p:nvPr>
        </p:nvSpPr>
        <p:spPr>
          <a:xfrm>
            <a:off x="939277" y="1492624"/>
            <a:ext cx="10364451" cy="50415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dirty="0" smtClean="0">
                <a:solidFill>
                  <a:schemeClr val="tx1"/>
                </a:solidFill>
                <a:latin typeface="Berlin Sans FB Demi" pitchFamily="34" charset="0"/>
                <a:ea typeface="Arial Unicode MS" pitchFamily="34" charset="-128"/>
                <a:cs typeface="Arial Unicode MS" pitchFamily="34" charset="-128"/>
              </a:rPr>
              <a:t>JOSSELYN ELIZABETH VALDEZ SERMEÑO</a:t>
            </a:r>
            <a:endParaRPr lang="es-SV" sz="2400" b="1" dirty="0">
              <a:solidFill>
                <a:schemeClr val="tx1"/>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3</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coordinar y monitorear, en base a indicadores de resultado e impacto, los procesos administrativos, técnicos y prácticos que se realizan en la elaboración, preparación y distribución de las fórmulas pediátricas, suplementos y módulos nutricionales a los diferentes servicios de hospitalización, según indicaciones médicas, optimizando los recursos e insumos disponibles, basados en normativas de higiene e inocuidad y bioseguridad establecidos</a:t>
            </a:r>
            <a:r>
              <a:rPr lang="es-SV" sz="2400" dirty="0">
                <a:solidFill>
                  <a:schemeClr val="tx1"/>
                </a:solidFill>
                <a:latin typeface="Arial Unicode MS" pitchFamily="34" charset="-128"/>
                <a:ea typeface="Arial Unicode MS" pitchFamily="34" charset="-128"/>
                <a:cs typeface="Arial Unicode MS" pitchFamily="34" charset="-128"/>
              </a:rPr>
              <a:t>.</a:t>
            </a:r>
            <a:endParaRPr lang="es-SV" altLang="es-SV" sz="2400" dirty="0">
              <a:solidFill>
                <a:schemeClr val="tx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97113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85756"/>
            <a:ext cx="10364452" cy="1030941"/>
          </a:xfrm>
        </p:spPr>
        <p:txBody>
          <a:bodyPr>
            <a:normAutofit/>
          </a:bodyPr>
          <a:lstStyle/>
          <a:p>
            <a:r>
              <a:rPr lang="es-SV" b="1" dirty="0"/>
              <a:t>LAVANDERIA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JOSAEL QUINTEROS VASQUEZ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30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a:t>
            </a:r>
            <a:r>
              <a:rPr lang="es-SV" altLang="es-SV" sz="2400" dirty="0" smtClean="0">
                <a:solidFill>
                  <a:srgbClr val="000000"/>
                </a:solidFill>
                <a:latin typeface="Berlin Sans FB Demi" pitchFamily="34" charset="0"/>
                <a:ea typeface="Arial Unicode MS" pitchFamily="34" charset="-128"/>
                <a:cs typeface="Arial Unicode MS" pitchFamily="34" charset="-128"/>
              </a:rPr>
              <a:t>15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suministrar adecuada y oportunamente, en base a indicadores de resultado e impacto, la ropa limpia a cada uno de los diferentes servicios para apoyarla atención médica y quirúrgica del hospital.</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89720844"/>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PLANIFICACION</a:t>
            </a:r>
          </a:p>
        </p:txBody>
      </p:sp>
      <p:sp>
        <p:nvSpPr>
          <p:cNvPr id="3" name="Marcador de texto 2"/>
          <p:cNvSpPr>
            <a:spLocks noGrp="1"/>
          </p:cNvSpPr>
          <p:nvPr>
            <p:ph type="body" idx="1"/>
          </p:nvPr>
        </p:nvSpPr>
        <p:spPr>
          <a:xfrm>
            <a:off x="913777" y="1219200"/>
            <a:ext cx="10364451" cy="4838700"/>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Blanca Cecilia </a:t>
            </a:r>
            <a:r>
              <a:rPr lang="es-SV" altLang="es-SV" sz="2400" b="1" dirty="0" err="1">
                <a:solidFill>
                  <a:srgbClr val="000000"/>
                </a:solidFill>
                <a:latin typeface="Berlin Sans FB Demi" pitchFamily="34" charset="0"/>
                <a:ea typeface="Arial Unicode MS" pitchFamily="34" charset="-128"/>
                <a:cs typeface="Arial Unicode MS" pitchFamily="34" charset="-128"/>
              </a:rPr>
              <a:t>Cubías</a:t>
            </a:r>
            <a:r>
              <a:rPr lang="es-SV" altLang="es-SV" sz="2400" b="1" dirty="0">
                <a:solidFill>
                  <a:srgbClr val="000000"/>
                </a:solidFill>
                <a:latin typeface="Berlin Sans FB Demi" pitchFamily="34" charset="0"/>
                <a:ea typeface="Arial Unicode MS" pitchFamily="34" charset="-128"/>
                <a:cs typeface="Arial Unicode MS" pitchFamily="34" charset="-128"/>
              </a:rPr>
              <a:t> de Argueta </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Asesorar y coordinar la formulación, seguimiento, análisis, evaluación e integración de los planes estratégicos y operativos, contribuya al cumplimiento de los objetivos institucionales.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65615523"/>
      </p:ext>
    </p:extLst>
  </p:cSld>
  <p:clrMapOvr>
    <a:masterClrMapping/>
  </p:clrMapOvr>
  <p:transition spd="slow">
    <p:wheel spokes="1"/>
    <p:sndAc>
      <p:stSnd>
        <p:snd r:embed="rId2" name="camera.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REPRODUCCION Y DIBUJO</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a:t>
            </a:r>
            <a:r>
              <a:rPr lang="es-SV" sz="2400" b="1" dirty="0">
                <a:solidFill>
                  <a:schemeClr val="tx1"/>
                </a:solidFill>
                <a:latin typeface="Berlin Sans FB Demi" pitchFamily="34" charset="0"/>
                <a:ea typeface="Arial Unicode MS" pitchFamily="34" charset="-128"/>
                <a:cs typeface="Arial Unicode MS" pitchFamily="34" charset="-128"/>
              </a:rPr>
              <a:t>ABRAHAM NIEVES MARTINEZ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0121552"/>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TELEFONIA</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dirty="0" smtClean="0">
                <a:solidFill>
                  <a:srgbClr val="000000"/>
                </a:solidFill>
                <a:latin typeface="Berlin Sans FB Demi" pitchFamily="34" charset="0"/>
                <a:ea typeface="Arial Unicode MS" pitchFamily="34" charset="-128"/>
                <a:cs typeface="Arial Unicode MS" pitchFamily="34" charset="-128"/>
              </a:rPr>
              <a:t>Lic. CÁNDIDA ARELY MONTANO DE NAVARRETE</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5</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2</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mantener el flujo de comunicación en el hospital y orientar al público en general sobre la ubicación de las diferentes dependencias.</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80459200"/>
      </p:ext>
    </p:extLst>
  </p:cSld>
  <p:clrMapOvr>
    <a:masterClrMapping/>
  </p:clrMapOvr>
  <p:transition spd="slow">
    <p:randomBar dir="vert"/>
    <p:sndAc>
      <p:stSnd>
        <p:snd r:embed="rId2" name="camera.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61951"/>
            <a:ext cx="10364452" cy="1030941"/>
          </a:xfrm>
        </p:spPr>
        <p:txBody>
          <a:bodyPr>
            <a:normAutofit/>
          </a:bodyPr>
          <a:lstStyle/>
          <a:p>
            <a:r>
              <a:rPr lang="es-SV" b="1" dirty="0"/>
              <a:t>TRANSPORTE</a:t>
            </a:r>
          </a:p>
        </p:txBody>
      </p:sp>
      <p:sp>
        <p:nvSpPr>
          <p:cNvPr id="3" name="Marcador de texto 2"/>
          <p:cNvSpPr>
            <a:spLocks noGrp="1"/>
          </p:cNvSpPr>
          <p:nvPr>
            <p:ph type="body" idx="1"/>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RIGOBERTO MANCIA  HERRERA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a:t>
            </a:r>
            <a:r>
              <a:rPr lang="es-SV" altLang="es-SV" sz="2400" dirty="0" smtClean="0">
                <a:solidFill>
                  <a:srgbClr val="000000"/>
                </a:solidFill>
                <a:latin typeface="Berlin Sans FB Demi" pitchFamily="34" charset="0"/>
                <a:ea typeface="Arial Unicode MS" pitchFamily="34" charset="-128"/>
                <a:cs typeface="Arial Unicode MS" pitchFamily="34" charset="-128"/>
              </a:rPr>
              <a:t>10</a:t>
            </a: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solidFill>
                  <a:schemeClr val="tx1"/>
                </a:solidFill>
                <a:latin typeface="Berlin Sans FB Demi" pitchFamily="34" charset="0"/>
                <a:ea typeface="Arial Unicode MS" pitchFamily="34" charset="-128"/>
                <a:cs typeface="Arial Unicode MS" pitchFamily="34" charset="-128"/>
              </a:rPr>
              <a:t>Planificar, organizar, dirigir, coordinar, monitorear y evaluar los procesos y las funciones que permitan transportar a los pacientes a diferentes centros asistenciales, así como transportar medicamentos y otros materiales requeridos para la atención del paciente; y transporte al personal de la institución para actividades de trabajo, en base a indicadores de resultado e impacto.</a:t>
            </a:r>
            <a:endParaRPr lang="es-SV" altLang="es-SV" sz="2400" dirty="0">
              <a:solidFill>
                <a:schemeClr val="tx1"/>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2537069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3846" y="609600"/>
            <a:ext cx="10870766" cy="3117040"/>
          </a:xfrm>
        </p:spPr>
        <p:txBody>
          <a:bodyPr/>
          <a:lstStyle/>
          <a:p>
            <a:pPr algn="ctr"/>
            <a:r>
              <a:rPr lang="es-ES" b="1" dirty="0">
                <a:latin typeface="Berlin Sans FB Demi" pitchFamily="34" charset="0"/>
              </a:rPr>
              <a:t>FIN</a:t>
            </a:r>
          </a:p>
        </p:txBody>
      </p:sp>
      <p:sp>
        <p:nvSpPr>
          <p:cNvPr id="3" name="2 Marcador de texto"/>
          <p:cNvSpPr>
            <a:spLocks noGrp="1"/>
          </p:cNvSpPr>
          <p:nvPr>
            <p:ph type="body" idx="1"/>
          </p:nvPr>
        </p:nvSpPr>
        <p:spPr>
          <a:xfrm>
            <a:off x="684211" y="4114800"/>
            <a:ext cx="11021833" cy="1879600"/>
          </a:xfrm>
        </p:spPr>
        <p:txBody>
          <a:bodyPr>
            <a:normAutofit/>
          </a:bodyPr>
          <a:lstStyle/>
          <a:p>
            <a:pPr algn="ctr"/>
            <a:r>
              <a:rPr lang="es-ES" sz="2400" b="1" dirty="0">
                <a:solidFill>
                  <a:schemeClr val="tx1"/>
                </a:solidFill>
                <a:latin typeface="Berlin Sans FB Demi" pitchFamily="34" charset="0"/>
              </a:rPr>
              <a:t>«CON DIOS, TU FE Y LA  CIENCIA SANARAS»</a:t>
            </a:r>
          </a:p>
        </p:txBody>
      </p:sp>
    </p:spTree>
    <p:extLst>
      <p:ext uri="{BB962C8B-B14F-4D97-AF65-F5344CB8AC3E}">
        <p14:creationId xmlns:p14="http://schemas.microsoft.com/office/powerpoint/2010/main" val="2630193210"/>
      </p:ext>
    </p:extLst>
  </p:cSld>
  <p:clrMapOvr>
    <a:masterClrMapping/>
  </p:clrMapOvr>
  <mc:AlternateContent xmlns:mc="http://schemas.openxmlformats.org/markup-compatibility/2006" xmlns:p14="http://schemas.microsoft.com/office/powerpoint/2010/main">
    <mc:Choice Requires="p14">
      <p:transition spd="slow">
        <p14:flash/>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DEPARTAMENTO DE INFORMATICA</a:t>
            </a:r>
          </a:p>
        </p:txBody>
      </p:sp>
      <p:sp>
        <p:nvSpPr>
          <p:cNvPr id="3" name="Marcador de texto 2"/>
          <p:cNvSpPr>
            <a:spLocks noGrp="1"/>
          </p:cNvSpPr>
          <p:nvPr>
            <p:ph type="body" idx="1"/>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Ing. NELSON SIGFREDO AREVALO LOPEZ</a:t>
            </a:r>
            <a:endParaRPr lang="pt-BR" altLang="es-SV" sz="2400" b="1"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a:t>
            </a:r>
            <a:r>
              <a:rPr lang="es-SV" altLang="es-SV" sz="2400" dirty="0" smtClean="0">
                <a:solidFill>
                  <a:srgbClr val="000000"/>
                </a:solidFill>
                <a:latin typeface="Berlin Sans FB Demi" pitchFamily="34" charset="0"/>
              </a:rPr>
              <a:t>10</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a:t>
            </a:r>
            <a:r>
              <a:rPr lang="es-SV" altLang="es-SV" sz="2400" dirty="0" smtClean="0">
                <a:solidFill>
                  <a:srgbClr val="000000"/>
                </a:solidFill>
                <a:latin typeface="Berlin Sans FB Demi" pitchFamily="34" charset="0"/>
              </a:rPr>
              <a:t>9</a:t>
            </a:r>
            <a:endParaRPr lang="es-SV" altLang="es-SV" sz="2400"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solidFill>
                  <a:schemeClr val="tx1"/>
                </a:solidFill>
                <a:latin typeface="Berlin Sans FB Demi" pitchFamily="34" charset="0"/>
              </a:rPr>
              <a:t>Proporcionar la asesoría necesaria y apoyo técnico a todas las unidades de la institución y a la vez desarrollar proyectos informáticos que fortalezcan y faciliten el trabajo de las unidades, a través de procesos automatizados que les contribuyan a agilizar y mejorar el cumplimiento de sus funciones. </a:t>
            </a:r>
            <a:endParaRPr lang="es-SV" altLang="es-SV" sz="2400" dirty="0">
              <a:solidFill>
                <a:schemeClr val="tx1"/>
              </a:solidFill>
              <a:latin typeface="Berlin Sans FB Demi" pitchFamily="34" charset="0"/>
            </a:endParaRPr>
          </a:p>
        </p:txBody>
      </p:sp>
    </p:spTree>
    <p:extLst>
      <p:ext uri="{BB962C8B-B14F-4D97-AF65-F5344CB8AC3E}">
        <p14:creationId xmlns:p14="http://schemas.microsoft.com/office/powerpoint/2010/main" val="192593074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3024</TotalTime>
  <Words>5414</Words>
  <Application>Microsoft Office PowerPoint</Application>
  <PresentationFormat>Panorámica</PresentationFormat>
  <Paragraphs>590</Paragraphs>
  <Slides>83</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83</vt:i4>
      </vt:variant>
    </vt:vector>
  </HeadingPairs>
  <TitlesOfParts>
    <vt:vector size="90" baseType="lpstr">
      <vt:lpstr>Arial Unicode MS</vt:lpstr>
      <vt:lpstr>Berlin Sans FB</vt:lpstr>
      <vt:lpstr>Berlin Sans FB Demi</vt:lpstr>
      <vt:lpstr>Century Gothic</vt:lpstr>
      <vt:lpstr>Wingdings 3</vt:lpstr>
      <vt:lpstr>Sector</vt:lpstr>
      <vt:lpstr>Diapositiva de Microsoft PowerPoint</vt:lpstr>
      <vt:lpstr>Presentación de PowerPoint</vt:lpstr>
      <vt:lpstr>Presentación de PowerPoint</vt:lpstr>
      <vt:lpstr>DIRECCIÓN</vt:lpstr>
      <vt:lpstr>SUB - DIRECCIÓN</vt:lpstr>
      <vt:lpstr>CONSEJO ESTRATEGICO DE GESTION</vt:lpstr>
      <vt:lpstr>UNIDAD DE AUDITORIA INTERNA</vt:lpstr>
      <vt:lpstr>UNIDAD JURIDICA</vt:lpstr>
      <vt:lpstr>UNIDAD DE PLANIFICACION</vt:lpstr>
      <vt:lpstr>DEPARTAMENTO DE INFORMATICA</vt:lpstr>
      <vt:lpstr>UNIDAD DE EPIDEMIOLOGIA ESTADISTICA E INFORMACION EN SALUD</vt:lpstr>
      <vt:lpstr>DOCUMENTOS MEDICOS</vt:lpstr>
      <vt:lpstr>EPIDEMIOLOGIA</vt:lpstr>
      <vt:lpstr>ESTADISTICA</vt:lpstr>
      <vt:lpstr>SANEAMIENTO AMBIENTAL</vt:lpstr>
      <vt:lpstr>UNIDAD ORGANIZATIVA DE LA CALIDAD</vt:lpstr>
      <vt:lpstr>DEPARTAMENTO DE PEDIATRIA SOCIAL</vt:lpstr>
      <vt:lpstr>DEPARTAMENTO DE RELACIONES PUBLICAS Y PRENSA</vt:lpstr>
      <vt:lpstr>UNIDAD DE COMPRAS PUBLICAS</vt:lpstr>
      <vt:lpstr>TRABAJO SOCIAL  (Oficina por el Derecho a la Salud)</vt:lpstr>
      <vt:lpstr>UNIDAD DE DESARROLLO PROFESIONAL</vt:lpstr>
      <vt:lpstr>BIBLIOTECA</vt:lpstr>
      <vt:lpstr>DEPTO. DE CAPACITACION</vt:lpstr>
      <vt:lpstr>INVESTIGACION</vt:lpstr>
      <vt:lpstr>UNIDAD FINANCIERA INSTITUCIONAL</vt:lpstr>
      <vt:lpstr>DIVISION MEDICA</vt:lpstr>
      <vt:lpstr>DEPARTAMENTO DE MEDICINA INTERNA</vt:lpstr>
      <vt:lpstr>DEPARTAMENTO DE EMERGENCIA MEDICA</vt:lpstr>
      <vt:lpstr>DEPARTAMENTO DE EMERGENCIA QUIRÚRGICA</vt:lpstr>
      <vt:lpstr>DEPARTAMENTO DE CONSULTA EXTERNA MEDICINA</vt:lpstr>
      <vt:lpstr>Presentación de PowerPoint</vt:lpstr>
      <vt:lpstr>Presentación de PowerPoint</vt:lpstr>
      <vt:lpstr>Presentación de PowerPoint</vt:lpstr>
      <vt:lpstr>CENID</vt:lpstr>
      <vt:lpstr>DEPARTAMENTO DE HEMATOLOGIA</vt:lpstr>
      <vt:lpstr>DEPARTAMENTO DE INFECTOLOGIA</vt:lpstr>
      <vt:lpstr>DEPARTAMENTO DE ONCOLOGIA</vt:lpstr>
      <vt:lpstr>DEPARTAMENTO DE NEFROLOGIA</vt:lpstr>
      <vt:lpstr>DEPARTAMENTO DE NEONATOLOGIA</vt:lpstr>
      <vt:lpstr>UNIDAD DE CUIDADOS INTENSIVOS NEONATALES</vt:lpstr>
      <vt:lpstr>UNIDAD DE CUIDADOS INTENSIVOS</vt:lpstr>
      <vt:lpstr>DIVISION QUIRURGICA</vt:lpstr>
      <vt:lpstr>DEPARTAMENTO DE CIRUGIA PEDIATRICA</vt:lpstr>
      <vt:lpstr>DEPARTAMENTO DE EMERGENCIA QUIRURGICA</vt:lpstr>
      <vt:lpstr>DEPARTAMENTO DE CONSULTA EXTERNA QUIRURGICA</vt:lpstr>
      <vt:lpstr>DEPARTAMENTO DE OTORRINOLARINGOLOGIA</vt:lpstr>
      <vt:lpstr>DEPARTAMENTO DE CIRUGIA PLASTICA</vt:lpstr>
      <vt:lpstr>DEPARTAMENTO DE OFTALMOLOGIA</vt:lpstr>
      <vt:lpstr>DEPARTAMENTO DE ORTOPEDIA</vt:lpstr>
      <vt:lpstr>DEPARTAMENTO DE NEUROCIRUGIA</vt:lpstr>
      <vt:lpstr>DEPARTAMENTO DE CENTRO QUIRURGICO</vt:lpstr>
      <vt:lpstr>ANESTESIOLOGIA</vt:lpstr>
      <vt:lpstr>CENTRAL DE ESTERILIZACION (ARSENAL)</vt:lpstr>
      <vt:lpstr>CIRUGIA AMBULATORIA</vt:lpstr>
      <vt:lpstr>DIVISION DE SERVICIOS DE DIAGNOSTICO Y APOYO</vt:lpstr>
      <vt:lpstr>DEPARTAMENTO DE ANATOMIA PATOLOGICA</vt:lpstr>
      <vt:lpstr>DEPARTAMENTO DE BANCO DE SANGRE</vt:lpstr>
      <vt:lpstr>DEPARTAMENTO DE GESTION Y SUMINISTROS Y TECNOLOGIA MÉDICA.</vt:lpstr>
      <vt:lpstr>FARMACIA</vt:lpstr>
      <vt:lpstr>DEPARTAMENTO DE IMÁGENES MEDICAS</vt:lpstr>
      <vt:lpstr>DEPARTAMENTO DE LABORATORIO CLINICO</vt:lpstr>
      <vt:lpstr>DEPARTAMENTO DE MEDICINA FISICA Y REHABILITACION</vt:lpstr>
      <vt:lpstr>DIVISION DE ENFERMERIA</vt:lpstr>
      <vt:lpstr>DIVISION ADMINISTRATIVA</vt:lpstr>
      <vt:lpstr>DEPARTAMENTO DE RECURSOS HUMANOS</vt:lpstr>
      <vt:lpstr>CLINICA EMPRESARIAL</vt:lpstr>
      <vt:lpstr>DEPARTAMENTO DE MANTENIMIENTO</vt:lpstr>
      <vt:lpstr>ACTIVO FIJO</vt:lpstr>
      <vt:lpstr>BIOMEDICA</vt:lpstr>
      <vt:lpstr>CONSERVACION</vt:lpstr>
      <vt:lpstr>ELECTROMECANICA</vt:lpstr>
      <vt:lpstr>MECANICA GENERAL</vt:lpstr>
      <vt:lpstr>ALMACEN DE INSUMOS DIVERSOS</vt:lpstr>
      <vt:lpstr>ALMACEN DE INSUMOS MEDICOS</vt:lpstr>
      <vt:lpstr>ALMACEN DE MANTENIMIENTO</vt:lpstr>
      <vt:lpstr>ALMACEN DE MEDICAMENTOS Y REACTIVOS</vt:lpstr>
      <vt:lpstr>ALIMENTACION Y DIETAS</vt:lpstr>
      <vt:lpstr>COSTURERIA</vt:lpstr>
      <vt:lpstr>FORMULAS</vt:lpstr>
      <vt:lpstr>LAVANDERIA</vt:lpstr>
      <vt:lpstr>REPRODUCCION Y DIBUJO</vt:lpstr>
      <vt:lpstr>TELEFONIA</vt:lpstr>
      <vt:lpstr>TRANSPORTE</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NACIONAL DE NIÑOS BENJAMIN BLOOM</dc:title>
  <dc:creator>usuario1</dc:creator>
  <cp:lastModifiedBy>usuario</cp:lastModifiedBy>
  <cp:revision>196</cp:revision>
  <dcterms:created xsi:type="dcterms:W3CDTF">2017-09-14T16:49:54Z</dcterms:created>
  <dcterms:modified xsi:type="dcterms:W3CDTF">2024-04-29T20:58:21Z</dcterms:modified>
</cp:coreProperties>
</file>