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993" r:id="rId1"/>
  </p:sldMasterIdLst>
  <p:sldIdLst>
    <p:sldId id="336" r:id="rId2"/>
    <p:sldId id="34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39" r:id="rId19"/>
    <p:sldId id="272" r:id="rId20"/>
    <p:sldId id="273" r:id="rId21"/>
    <p:sldId id="275" r:id="rId22"/>
    <p:sldId id="276" r:id="rId23"/>
    <p:sldId id="277" r:id="rId24"/>
    <p:sldId id="278" r:id="rId25"/>
    <p:sldId id="279" r:id="rId26"/>
    <p:sldId id="280" r:id="rId27"/>
    <p:sldId id="281" r:id="rId28"/>
    <p:sldId id="282" r:id="rId29"/>
    <p:sldId id="283" r:id="rId30"/>
    <p:sldId id="342" r:id="rId31"/>
    <p:sldId id="343" r:id="rId32"/>
    <p:sldId id="340"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7"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0" autoAdjust="0"/>
    <p:restoredTop sz="94660"/>
  </p:normalViewPr>
  <p:slideViewPr>
    <p:cSldViewPr snapToGrid="0">
      <p:cViewPr varScale="1">
        <p:scale>
          <a:sx n="89" d="100"/>
          <a:sy n="89" d="100"/>
        </p:scale>
        <p:origin x="21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961539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3642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57891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86002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35935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08197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256405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99301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79127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94356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32240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52837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0670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15892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63545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032575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95777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7/30/2024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70393014"/>
      </p:ext>
    </p:extLst>
  </p:cSld>
  <p:clrMap bg1="lt1" tx1="dk1" bg2="lt2" tx2="dk2" accent1="accent1" accent2="accent2" accent3="accent3" accent4="accent4" accent5="accent5" accent6="accent6" hlink="hlink" folHlink="folHlink"/>
  <p:sldLayoutIdLst>
    <p:sldLayoutId id="2147484994" r:id="rId1"/>
    <p:sldLayoutId id="2147484995" r:id="rId2"/>
    <p:sldLayoutId id="2147484996" r:id="rId3"/>
    <p:sldLayoutId id="2147484997" r:id="rId4"/>
    <p:sldLayoutId id="2147484998" r:id="rId5"/>
    <p:sldLayoutId id="2147484999" r:id="rId6"/>
    <p:sldLayoutId id="2147485000" r:id="rId7"/>
    <p:sldLayoutId id="2147485001" r:id="rId8"/>
    <p:sldLayoutId id="2147485002" r:id="rId9"/>
    <p:sldLayoutId id="2147485003" r:id="rId10"/>
    <p:sldLayoutId id="2147485004" r:id="rId11"/>
    <p:sldLayoutId id="2147485005" r:id="rId12"/>
    <p:sldLayoutId id="2147485006" r:id="rId13"/>
    <p:sldLayoutId id="2147485007" r:id="rId14"/>
    <p:sldLayoutId id="2147485008" r:id="rId15"/>
    <p:sldLayoutId id="2147485009" r:id="rId16"/>
    <p:sldLayoutId id="2147485010"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package" Target="../embeddings/Diapositiva_de_Microsoft_PowerPoint1.sldx"/></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tx2"/>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1179236413"/>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061" name="Diapositiva" r:id="rId4" imgW="3995937" imgH="2246439" progId="PowerPoint.Slide.12">
                  <p:embed/>
                </p:oleObj>
              </mc:Choice>
              <mc:Fallback>
                <p:oleObj name="Diapositiva" r:id="rId4" imgW="3995937" imgH="2246439" progId="PowerPoint.Slide.12">
                  <p:embed/>
                  <p:pic>
                    <p:nvPicPr>
                      <p:cNvPr id="0" name=""/>
                      <p:cNvPicPr/>
                      <p:nvPr/>
                    </p:nvPicPr>
                    <p:blipFill>
                      <a:blip r:embed="rId5"/>
                      <a:stretch>
                        <a:fillRect/>
                      </a:stretch>
                    </p:blipFill>
                    <p:spPr>
                      <a:xfrm>
                        <a:off x="0" y="0"/>
                        <a:ext cx="12192000" cy="6858000"/>
                      </a:xfrm>
                      <a:prstGeom prst="rect">
                        <a:avLst/>
                      </a:prstGeom>
                      <a:solidFill>
                        <a:schemeClr val="accent2"/>
                      </a:solidFill>
                      <a:ln cmpd="tri">
                        <a:solidFill>
                          <a:schemeClr val="accent1"/>
                        </a:solidFill>
                      </a:ln>
                    </p:spPr>
                  </p:pic>
                </p:oleObj>
              </mc:Fallback>
            </mc:AlternateContent>
          </a:graphicData>
        </a:graphic>
      </p:graphicFrame>
      <p:pic>
        <p:nvPicPr>
          <p:cNvPr id="3" name="Imagen 2" descr="https://lh6.googleusercontent.com/ydfiSFYPw1qo3FplgqGi_ZGY2KSk1-Kn4Dv1J_VberI8p405_DPrMiqfB0t0AeVZZobDUhnCumofgMLU3NkcI-tuwVRe5yFpufVCUsJPlkx_42x6ATGC9d1lUFuCHSB391LbY7Q5h7u0mBRYuMheK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2189" y="544541"/>
            <a:ext cx="2062791" cy="887443"/>
          </a:xfrm>
          <a:prstGeom prst="rect">
            <a:avLst/>
          </a:prstGeom>
          <a:noFill/>
          <a:ln>
            <a:noFill/>
          </a:ln>
        </p:spPr>
      </p:pic>
    </p:spTree>
    <p:extLst>
      <p:ext uri="{BB962C8B-B14F-4D97-AF65-F5344CB8AC3E}">
        <p14:creationId xmlns:p14="http://schemas.microsoft.com/office/powerpoint/2010/main" val="398896387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UNIDAD DE EPIDEMIOLOGIA ESTADISTICA E INFORMACION EN SALUD</a:t>
            </a:r>
          </a:p>
        </p:txBody>
      </p:sp>
      <p:sp>
        <p:nvSpPr>
          <p:cNvPr id="3" name="Marcador de texto 2"/>
          <p:cNvSpPr>
            <a:spLocks noGrp="1"/>
          </p:cNvSpPr>
          <p:nvPr>
            <p:ph type="body" sz="half" idx="2"/>
          </p:nvPr>
        </p:nvSpPr>
        <p:spPr>
          <a:xfrm>
            <a:off x="767128" y="2346639"/>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b="1" cap="all" dirty="0">
                <a:latin typeface="Berlin Sans FB Demi" pitchFamily="34" charset="0"/>
                <a:ea typeface="Arial Unicode MS" pitchFamily="34" charset="-128"/>
                <a:cs typeface="Arial Unicode MS" pitchFamily="34" charset="-128"/>
              </a:rPr>
              <a:t> </a:t>
            </a:r>
            <a:endParaRPr lang="pt-BR" altLang="es-SV"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3</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2</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1</a:t>
            </a: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información estadística y epidemiológica pediátrica que cumpla con los estándares establecidos y requerimientos de tal manera que contribuya al proceso de toma de decisiones institucional y satisfaga los requerimientos y necesidades de los usuarios externos como el Ministerio de Salud, organismos de cooperación, y la población en general.</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4145806"/>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DOCUMENTOS MEDICOS</a:t>
            </a:r>
          </a:p>
        </p:txBody>
      </p:sp>
      <p:sp>
        <p:nvSpPr>
          <p:cNvPr id="3" name="Marcador de texto 2"/>
          <p:cNvSpPr>
            <a:spLocks noGrp="1"/>
          </p:cNvSpPr>
          <p:nvPr>
            <p:ph type="body" sz="half" idx="2"/>
          </p:nvPr>
        </p:nvSpPr>
        <p:spPr>
          <a:xfrm>
            <a:off x="913777" y="1492624"/>
            <a:ext cx="10364451" cy="46414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a:t>
            </a:r>
            <a:r>
              <a:rPr lang="es-SV" altLang="es-SV" b="1" cap="all" dirty="0">
                <a:solidFill>
                  <a:srgbClr val="000000"/>
                </a:solidFill>
                <a:latin typeface="Arial Black" panose="020B0A04020102020204" pitchFamily="34" charset="0"/>
                <a:ea typeface="Arial Unicode MS" pitchFamily="34" charset="-128"/>
                <a:cs typeface="Arial Unicode MS" pitchFamily="34" charset="-128"/>
              </a:rPr>
              <a:t>Lic. Leopoldo enrique leano Martinez</a:t>
            </a:r>
            <a:endParaRPr lang="es-SV" cap="all" dirty="0">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18</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15</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Planificar, organizar, dirigir, coordinar, monitorear y evaluar los procesos y las funciones que permitan la custodia del expediente clínico, verificando las condiciones de uso y manejo, de tal manera que se cuente con un registro clínico que permita el seguimiento a través del control de los movimientos o atenciones brindadas a los pacientes en el Hospital, en base a indicadores de resultado e impacto.</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145690"/>
      </p:ext>
    </p:extLst>
  </p:cSld>
  <p:clrMapOvr>
    <a:masterClrMapping/>
  </p:clrMapOvr>
  <p:transition spd="slow">
    <p:randomBar dir="vert"/>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EPIDEMIOLOGIA</a:t>
            </a:r>
          </a:p>
        </p:txBody>
      </p:sp>
      <p:sp>
        <p:nvSpPr>
          <p:cNvPr id="3" name="Marcador de texto 2"/>
          <p:cNvSpPr>
            <a:spLocks noGrp="1"/>
          </p:cNvSpPr>
          <p:nvPr>
            <p:ph type="body" sz="half" idx="2"/>
          </p:nvPr>
        </p:nvSpPr>
        <p:spPr>
          <a:xfrm>
            <a:off x="913777" y="1492624"/>
            <a:ext cx="10364451" cy="46033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a:t>
            </a:r>
            <a:r>
              <a:rPr lang="es-SV" altLang="es-SV" b="1" cap="all" dirty="0">
                <a:solidFill>
                  <a:srgbClr val="000000"/>
                </a:solidFill>
                <a:latin typeface="Arial Black" panose="020B0A04020102020204" pitchFamily="34" charset="0"/>
                <a:ea typeface="Arial Unicode MS" pitchFamily="34" charset="-128"/>
                <a:cs typeface="Arial Unicode MS" pitchFamily="34" charset="-128"/>
              </a:rPr>
              <a:t>Dr. Carlos enrique mena Vásquez</a:t>
            </a:r>
            <a:r>
              <a:rPr lang="es-SV" b="1" cap="all" dirty="0">
                <a:latin typeface="Arial Black" panose="020B0A04020102020204" pitchFamily="34" charset="0"/>
                <a:ea typeface="Arial Unicode MS" pitchFamily="34" charset="-128"/>
                <a:cs typeface="Arial Unicode MS" pitchFamily="34" charset="-128"/>
              </a:rPr>
              <a:t> </a:t>
            </a:r>
            <a:endParaRPr lang="pt-BR" altLang="es-SV" b="1" cap="all"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2</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1</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1</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Planificar, organizar, dirigir, coordinar, monitorear y evaluar los procesos y las funciones que permitan realizar el control de las variables epidemiológicas a través de la vigilancia, de tal manera que oportunamente se detecten situaciones en las cuales se requiere un plan de intervención, en base a indicadores de resultado e impacto.</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75735725"/>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amera.wav"/>
          </p:stSnd>
        </p:sndAc>
      </p:transition>
    </mc:Choice>
    <mc:Fallback xmlns="">
      <p:transition spd="med">
        <p:fade/>
        <p:sndAc>
          <p:stSnd>
            <p:snd r:embed="rId3" name="camera.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ESTADISTICA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Inga. ALMA NADIRE MOLINA DE AREVALO</a:t>
            </a:r>
            <a:endParaRPr lang="pt-BR" altLang="es-SV" b="1"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Realizar el procesamiento, análisis y presentación de información estadística, sobre el quehacer hospitalario, contribuyendo con el proceso de monitoreo y evaluación que permitan identificar las diferentes problemáticas a partir de las cuales se establecerán las medidas correctivas necesarias, en base a la planificación estratégica</a:t>
            </a:r>
            <a:r>
              <a:rPr lang="es-SV" dirty="0">
                <a:latin typeface="Arial Black" panose="020B0A04020102020204" pitchFamily="34" charset="0"/>
              </a:rPr>
              <a:t>.</a:t>
            </a:r>
            <a:endParaRPr lang="es-SV" altLang="es-SV"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981141791"/>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SANEAMIENTO AMBIENTAL</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encargada: Licda</a:t>
            </a:r>
            <a:r>
              <a:rPr lang="es-SV" altLang="es-SV" dirty="0">
                <a:solidFill>
                  <a:srgbClr val="000000"/>
                </a:solidFill>
                <a:latin typeface="Arial Black" panose="020B0A04020102020204" pitchFamily="34" charset="0"/>
                <a:ea typeface="Arial Unicode MS" pitchFamily="34" charset="-128"/>
                <a:cs typeface="Arial Unicode MS" pitchFamily="34" charset="-128"/>
              </a:rPr>
              <a:t> </a:t>
            </a:r>
            <a:r>
              <a:rPr lang="es-SV" b="1" dirty="0">
                <a:latin typeface="Arial Black" panose="020B0A04020102020204" pitchFamily="34" charset="0"/>
                <a:ea typeface="Arial Unicode MS" pitchFamily="34" charset="-128"/>
                <a:cs typeface="Arial Unicode MS" pitchFamily="34" charset="-128"/>
              </a:rPr>
              <a:t>ETHEL NARCY RODRIGUEZ DIAZ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Planificar, organizar, dirigir, coordinar, monitorear y evaluar los procesos y las funciones que permitan realizar la inspección, promoción, vigilancia y capacitaciones necesarias para el proceso de saneamiento ambiental, en base a indicadores de resultado e impacto.</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8479933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mera.wav"/>
          </p:stSnd>
        </p:sndAc>
      </p:transition>
    </mc:Choice>
    <mc:Fallback xmlns="">
      <p:transition spd="slow">
        <p:split orient="vert"/>
        <p:sndAc>
          <p:stSnd>
            <p:snd r:embed="rId3" name="camera.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266706"/>
            <a:ext cx="10364452" cy="1030941"/>
          </a:xfrm>
        </p:spPr>
        <p:txBody>
          <a:bodyPr>
            <a:normAutofit/>
          </a:bodyPr>
          <a:lstStyle/>
          <a:p>
            <a:r>
              <a:rPr lang="es-SV" b="1" dirty="0"/>
              <a:t>UNIDAD ORGANIZATIVA DE LA CALIDAD</a:t>
            </a:r>
          </a:p>
        </p:txBody>
      </p:sp>
      <p:sp>
        <p:nvSpPr>
          <p:cNvPr id="3" name="Marcador de texto 2"/>
          <p:cNvSpPr>
            <a:spLocks noGrp="1"/>
          </p:cNvSpPr>
          <p:nvPr>
            <p:ph type="body" sz="half" idx="2"/>
          </p:nvPr>
        </p:nvSpPr>
        <p:spPr>
          <a:xfrm>
            <a:off x="913777" y="1492624"/>
            <a:ext cx="10364451" cy="45652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del jefe: </a:t>
            </a:r>
            <a:r>
              <a:rPr lang="es-SV" altLang="es-SV" b="1" dirty="0" smtClean="0">
                <a:solidFill>
                  <a:srgbClr val="000000"/>
                </a:solidFill>
                <a:latin typeface="Berlin Sans FB Demi" pitchFamily="34" charset="0"/>
                <a:ea typeface="Arial Unicode MS" pitchFamily="34" charset="-128"/>
                <a:cs typeface="Arial Unicode MS" pitchFamily="34" charset="-128"/>
              </a:rPr>
              <a:t>LICDA. SANDRA CAROLINA VASQUEZ DE QUINTANILLA</a:t>
            </a:r>
            <a:endParaRPr lang="es-SV"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2</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1</a:t>
            </a: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Impulsar los procesos de mejora de la calidad del Hospital a través de estrategias como a Carta Iberoamericana de la Gestión Pública, apoyándose en los diferentes comités que coordinan la recolección de datos, su análisis y recomiendan o proponen las acciones a tomar para la mejora continua de la calidad del HNNBB.</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20558521"/>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47656"/>
            <a:ext cx="10364452" cy="1030941"/>
          </a:xfrm>
        </p:spPr>
        <p:txBody>
          <a:bodyPr>
            <a:normAutofit/>
          </a:bodyPr>
          <a:lstStyle/>
          <a:p>
            <a:r>
              <a:rPr lang="es-SV" b="1" dirty="0"/>
              <a:t>DEPARTAMENTO DE PEDIATRIA SOCIAL</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Dra. </a:t>
            </a:r>
            <a:r>
              <a:rPr lang="es-SV" altLang="es-SV" b="1" cap="all" dirty="0" err="1">
                <a:solidFill>
                  <a:srgbClr val="000000"/>
                </a:solidFill>
                <a:latin typeface="Berlin Sans FB Demi" pitchFamily="34" charset="0"/>
                <a:ea typeface="Arial Unicode MS" pitchFamily="34" charset="-128"/>
                <a:cs typeface="Arial Unicode MS" pitchFamily="34" charset="-128"/>
              </a:rPr>
              <a:t>guisela</a:t>
            </a:r>
            <a:r>
              <a:rPr lang="es-SV" altLang="es-SV" b="1" cap="all" dirty="0">
                <a:solidFill>
                  <a:srgbClr val="000000"/>
                </a:solidFill>
                <a:latin typeface="Berlin Sans FB Demi" pitchFamily="34" charset="0"/>
                <a:ea typeface="Arial Unicode MS" pitchFamily="34" charset="-128"/>
                <a:cs typeface="Arial Unicode MS" pitchFamily="34" charset="-128"/>
              </a:rPr>
              <a:t> </a:t>
            </a:r>
            <a:r>
              <a:rPr lang="es-SV" altLang="es-SV" b="1" cap="all" dirty="0" err="1">
                <a:solidFill>
                  <a:srgbClr val="000000"/>
                </a:solidFill>
                <a:latin typeface="Berlin Sans FB Demi" pitchFamily="34" charset="0"/>
                <a:ea typeface="Arial Unicode MS" pitchFamily="34" charset="-128"/>
                <a:cs typeface="Arial Unicode MS" pitchFamily="34" charset="-128"/>
              </a:rPr>
              <a:t>alexandra</a:t>
            </a:r>
            <a:r>
              <a:rPr lang="es-SV" altLang="es-SV" b="1" cap="all" dirty="0">
                <a:solidFill>
                  <a:srgbClr val="000000"/>
                </a:solidFill>
                <a:latin typeface="Berlin Sans FB Demi" pitchFamily="34" charset="0"/>
                <a:ea typeface="Arial Unicode MS" pitchFamily="34" charset="-128"/>
                <a:cs typeface="Arial Unicode MS" pitchFamily="34" charset="-128"/>
              </a:rPr>
              <a:t> </a:t>
            </a:r>
            <a:r>
              <a:rPr lang="es-SV" altLang="es-SV" b="1" cap="all" dirty="0" err="1">
                <a:solidFill>
                  <a:srgbClr val="000000"/>
                </a:solidFill>
                <a:latin typeface="Berlin Sans FB Demi" pitchFamily="34" charset="0"/>
                <a:ea typeface="Arial Unicode MS" pitchFamily="34" charset="-128"/>
                <a:cs typeface="Arial Unicode MS" pitchFamily="34" charset="-128"/>
              </a:rPr>
              <a:t>martinez</a:t>
            </a:r>
            <a:r>
              <a:rPr lang="es-SV" altLang="es-SV" b="1" cap="all" dirty="0">
                <a:solidFill>
                  <a:srgbClr val="000000"/>
                </a:solidFill>
                <a:latin typeface="Berlin Sans FB Demi" pitchFamily="34" charset="0"/>
                <a:ea typeface="Arial Unicode MS" pitchFamily="34" charset="-128"/>
                <a:cs typeface="Arial Unicode MS" pitchFamily="34" charset="-128"/>
              </a:rPr>
              <a:t> </a:t>
            </a:r>
            <a:r>
              <a:rPr lang="es-SV" altLang="es-SV" b="1" cap="all" dirty="0" err="1">
                <a:solidFill>
                  <a:srgbClr val="000000"/>
                </a:solidFill>
                <a:latin typeface="Berlin Sans FB Demi" pitchFamily="34" charset="0"/>
                <a:ea typeface="Arial Unicode MS" pitchFamily="34" charset="-128"/>
                <a:cs typeface="Arial Unicode MS" pitchFamily="34" charset="-128"/>
              </a:rPr>
              <a:t>bonilla</a:t>
            </a:r>
            <a:r>
              <a:rPr lang="es-SV" altLang="es-SV" b="1" cap="all" dirty="0">
                <a:solidFill>
                  <a:srgbClr val="000000"/>
                </a:solidFill>
                <a:latin typeface="Berlin Sans FB Demi" pitchFamily="34" charset="0"/>
                <a:ea typeface="Arial Unicode MS" pitchFamily="34" charset="-128"/>
                <a:cs typeface="Arial Unicode MS" pitchFamily="34" charset="-128"/>
              </a:rPr>
              <a:t> </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4</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4</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Brindar asistencia social y legal al paciente en forma integral y oportuna aplicando mecanismos de protección a los derechos a la salud, de acuerdo a protocolos legales establecidos.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70130"/>
      </p:ext>
    </p:extLst>
  </p:cSld>
  <p:clrMapOvr>
    <a:masterClrMapping/>
  </p:clrMapOvr>
  <p:transition spd="slow">
    <p:push dir="u"/>
    <p:sndAc>
      <p:stSnd>
        <p:snd r:embed="rId2"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a:bodyPr>
          <a:lstStyle/>
          <a:p>
            <a:r>
              <a:rPr lang="es-SV" b="1" dirty="0"/>
              <a:t>DEPARTAMENTO DE RELACIONES PUBLICAS Y PRENSA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smtClean="0">
                <a:solidFill>
                  <a:srgbClr val="000000"/>
                </a:solidFill>
                <a:latin typeface="Berlin Sans FB Demi" pitchFamily="34" charset="0"/>
                <a:ea typeface="Arial Unicode MS" pitchFamily="34" charset="-128"/>
                <a:cs typeface="Arial Unicode MS" pitchFamily="34" charset="-128"/>
              </a:rPr>
              <a:t>LIC. GUILLERMO ARMANDO COTO DORADEA</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2</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smtClean="0">
                <a:solidFill>
                  <a:srgbClr val="000000"/>
                </a:solidFill>
                <a:latin typeface="Berlin Sans FB Demi" pitchFamily="34" charset="0"/>
                <a:ea typeface="Arial Unicode MS" pitchFamily="34" charset="-128"/>
                <a:cs typeface="Arial Unicode MS" pitchFamily="34" charset="-128"/>
              </a:rPr>
              <a:t>Hombres </a:t>
            </a:r>
            <a:r>
              <a:rPr lang="es-SV" altLang="es-SV" dirty="0">
                <a:solidFill>
                  <a:srgbClr val="000000"/>
                </a:solidFill>
                <a:latin typeface="Berlin Sans FB Demi" pitchFamily="34" charset="0"/>
                <a:ea typeface="Arial Unicode MS" pitchFamily="34" charset="-128"/>
                <a:cs typeface="Arial Unicode MS" pitchFamily="34" charset="-128"/>
              </a:rPr>
              <a:t>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Contribuir a proyectar una buena imagen del Hospital tanto a nivel interno como externo a través del desarrollo de un proceso de comunicación eficiente.</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223648198"/>
      </p:ext>
    </p:extLst>
  </p:cSld>
  <p:clrMapOvr>
    <a:masterClrMapping/>
  </p:clrMapOvr>
  <p:transition spd="slow">
    <p:wipe/>
    <p:sndAc>
      <p:stSnd>
        <p:snd r:embed="rId2" name="camera.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a:bodyPr>
          <a:lstStyle/>
          <a:p>
            <a:pPr algn="ctr"/>
            <a:r>
              <a:rPr lang="es-ES" b="1" dirty="0" smtClean="0"/>
              <a:t>UNIDAD DE COMPRAS PUBLICAS</a:t>
            </a:r>
            <a:endParaRPr lang="es-SV" b="1" dirty="0"/>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smtClean="0">
                <a:solidFill>
                  <a:srgbClr val="000000"/>
                </a:solidFill>
                <a:latin typeface="Berlin Sans FB Demi" pitchFamily="34" charset="0"/>
                <a:ea typeface="Arial Unicode MS" pitchFamily="34" charset="-128"/>
                <a:cs typeface="Arial Unicode MS" pitchFamily="34" charset="-128"/>
              </a:rPr>
              <a:t>LICDA. TATIANA GUADALUPE MENDOZA DE RODRIGUEZ</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10</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4</a:t>
            </a: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smtClean="0">
                <a:latin typeface="Berlin Sans FB Demi" pitchFamily="34" charset="0"/>
                <a:ea typeface="Arial Unicode MS" pitchFamily="34" charset="-128"/>
                <a:cs typeface="Arial Unicode MS" pitchFamily="34" charset="-128"/>
              </a:rPr>
              <a:t>Ejecutar el plan anual de compras institucional conforme a la ley.</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7918408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mera.wav"/>
          </p:stSnd>
        </p:sndAc>
      </p:transition>
    </mc:Choice>
    <mc:Fallback xmlns="">
      <p:transition spd="slow">
        <p:split orient="vert"/>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575" y="514351"/>
            <a:ext cx="10364452" cy="1030941"/>
          </a:xfrm>
        </p:spPr>
        <p:txBody>
          <a:bodyPr>
            <a:normAutofit/>
          </a:bodyPr>
          <a:lstStyle/>
          <a:p>
            <a:r>
              <a:rPr lang="es-SV" b="1" dirty="0"/>
              <a:t>TRABAJO SOCIAL </a:t>
            </a:r>
            <a:br>
              <a:rPr lang="es-SV" b="1" dirty="0"/>
            </a:br>
            <a:r>
              <a:rPr lang="es-SV" b="1" dirty="0"/>
              <a:t>(Oficina por el Derecho a la Salud</a:t>
            </a:r>
            <a:r>
              <a:rPr lang="es-SV" dirty="0"/>
              <a:t>)</a:t>
            </a:r>
            <a:endParaRPr lang="es-SV" b="1" dirty="0"/>
          </a:p>
        </p:txBody>
      </p:sp>
      <p:sp>
        <p:nvSpPr>
          <p:cNvPr id="3" name="Marcador de texto 2"/>
          <p:cNvSpPr>
            <a:spLocks noGrp="1"/>
          </p:cNvSpPr>
          <p:nvPr>
            <p:ph type="body" sz="half" idx="2"/>
          </p:nvPr>
        </p:nvSpPr>
        <p:spPr>
          <a:xfrm>
            <a:off x="951876" y="1606924"/>
            <a:ext cx="10364451" cy="45843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Licda. Elsy Dinora Ramírez de Díaz</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16</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Contribuir en la atención del paciente y su grupo familiar, investigando los factores económicos y sociales que lo afectan, con el fin de contar con información que permitan proporcionar la información, orientación y el apoyo en las gestiones necesarias para proporcionar un servicio integral que el paciente requiere.</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51946155"/>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amera.wav"/>
          </p:stSnd>
        </p:sndAc>
      </p:transition>
    </mc:Choice>
    <mc:Fallback xmlns="">
      <p:transition spd="slow">
        <p:checker/>
        <p:sndAc>
          <p:stSnd>
            <p:snd r:embed="rId3" name="camera.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3"/>
          <a:srcRect r="5735"/>
          <a:stretch/>
        </p:blipFill>
        <p:spPr bwMode="auto">
          <a:xfrm>
            <a:off x="-127000" y="0"/>
            <a:ext cx="12319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203485"/>
      </p:ext>
    </p:extLst>
  </p:cSld>
  <p:clrMapOvr>
    <a:masterClrMapping/>
  </p:clrMapOvr>
  <mc:AlternateContent xmlns:mc="http://schemas.openxmlformats.org/markup-compatibility/2006" xmlns:p14="http://schemas.microsoft.com/office/powerpoint/2010/main">
    <mc:Choice Requires="p14">
      <p:transition spd="slow">
        <p14:flash/>
        <p:sndAc>
          <p:stSnd>
            <p:snd r:embed="rId2" name="drumroll.wav"/>
          </p:stSnd>
        </p:sndAc>
      </p:transition>
    </mc:Choice>
    <mc:Fallback xmlns="">
      <p:transition spd="slow">
        <p:fade/>
        <p:sndAc>
          <p:stSnd>
            <p:snd r:embed="rId4" name="drumroll.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28606"/>
            <a:ext cx="10364452" cy="1030941"/>
          </a:xfrm>
        </p:spPr>
        <p:txBody>
          <a:bodyPr>
            <a:normAutofit/>
          </a:bodyPr>
          <a:lstStyle/>
          <a:p>
            <a:r>
              <a:rPr lang="es-SV" b="1" dirty="0"/>
              <a:t>UNIDAD DE DESARROLLO PROFESIONAL</a:t>
            </a:r>
          </a:p>
        </p:txBody>
      </p:sp>
      <p:sp>
        <p:nvSpPr>
          <p:cNvPr id="3" name="Marcador de texto 2"/>
          <p:cNvSpPr>
            <a:spLocks noGrp="1"/>
          </p:cNvSpPr>
          <p:nvPr>
            <p:ph type="body" sz="half" idx="2"/>
          </p:nvPr>
        </p:nvSpPr>
        <p:spPr>
          <a:xfrm>
            <a:off x="913779" y="1492624"/>
            <a:ext cx="10573375" cy="46986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53</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31</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22</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Mejorar la calidad de la prestación de los servicios de salud, mediante la gestión y coordinación eficiente, de los programas de formación de especialidades médicas y odontológicas y de la educación permanente e investigación: dirigidos al personal profesional, técnico y administrativo de los Hospitales Nacionales que cuenten con Unidad de Desarrollo Profesional.</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20270939"/>
      </p:ext>
    </p:extLst>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3" name="camera.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28606"/>
            <a:ext cx="10364452" cy="1030941"/>
          </a:xfrm>
        </p:spPr>
        <p:txBody>
          <a:bodyPr>
            <a:normAutofit/>
          </a:bodyPr>
          <a:lstStyle/>
          <a:p>
            <a:r>
              <a:rPr lang="es-SV" sz="2000" b="1" dirty="0"/>
              <a:t>BIBLIOTECA</a:t>
            </a:r>
          </a:p>
        </p:txBody>
      </p:sp>
      <p:sp>
        <p:nvSpPr>
          <p:cNvPr id="3" name="Marcador de texto 2"/>
          <p:cNvSpPr>
            <a:spLocks noGrp="1"/>
          </p:cNvSpPr>
          <p:nvPr>
            <p:ph type="body" sz="half" idx="2"/>
          </p:nvPr>
        </p:nvSpPr>
        <p:spPr>
          <a:xfrm>
            <a:off x="913777" y="1333500"/>
            <a:ext cx="10364451" cy="50101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Empleados:1</a:t>
            </a:r>
          </a:p>
          <a:p>
            <a:pPr algn="just"/>
            <a:r>
              <a:rPr lang="es-SV" dirty="0">
                <a:latin typeface="Berlin Sans FB Demi" pitchFamily="34" charset="0"/>
                <a:ea typeface="Arial Unicode MS" pitchFamily="34" charset="-128"/>
                <a:cs typeface="Arial Unicode MS" pitchFamily="34" charset="-128"/>
              </a:rPr>
              <a:t>Hombres </a:t>
            </a:r>
            <a:r>
              <a:rPr lang="es-SV" dirty="0" smtClean="0">
                <a:latin typeface="Berlin Sans FB Demi" pitchFamily="34" charset="0"/>
                <a:ea typeface="Arial Unicode MS" pitchFamily="34" charset="-128"/>
                <a:cs typeface="Arial Unicode MS" pitchFamily="34" charset="-128"/>
              </a:rPr>
              <a:t>1</a:t>
            </a:r>
            <a:endParaRPr lang="es-SV" dirty="0">
              <a:latin typeface="Berlin Sans FB Demi" pitchFamily="34" charset="0"/>
              <a:ea typeface="Arial Unicode MS" pitchFamily="34" charset="-128"/>
              <a:cs typeface="Arial Unicode MS" pitchFamily="34" charset="-128"/>
            </a:endParaRPr>
          </a:p>
          <a:p>
            <a:r>
              <a:rPr lang="es-SV" dirty="0">
                <a:solidFill>
                  <a:srgbClr val="000000"/>
                </a:solidFill>
                <a:latin typeface="Berlin Sans FB Demi" pitchFamily="34" charset="0"/>
                <a:ea typeface="Arial Unicode MS" pitchFamily="34" charset="-128"/>
                <a:cs typeface="Arial Unicode MS" pitchFamily="34" charset="-128"/>
              </a:rPr>
              <a:t>FACULTADES Y </a:t>
            </a:r>
            <a:r>
              <a:rPr lang="es-SV" dirty="0" smtClean="0">
                <a:solidFill>
                  <a:srgbClr val="000000"/>
                </a:solidFill>
                <a:latin typeface="Berlin Sans FB Demi" pitchFamily="34" charset="0"/>
                <a:ea typeface="Arial Unicode MS" pitchFamily="34" charset="-128"/>
                <a:cs typeface="Arial Unicode MS" pitchFamily="34" charset="-128"/>
              </a:rPr>
              <a:t>COMPETENCIAS</a:t>
            </a:r>
          </a:p>
          <a:p>
            <a:endParaRPr lang="es-SV" dirty="0">
              <a:latin typeface="Berlin Sans FB Demi" pitchFamily="34" charset="0"/>
              <a:ea typeface="Arial Unicode MS" pitchFamily="34" charset="-128"/>
              <a:cs typeface="Arial Unicode MS" pitchFamily="34" charset="-128"/>
            </a:endParaRPr>
          </a:p>
          <a:p>
            <a:pPr algn="just">
              <a:lnSpc>
                <a:spcPct val="100000"/>
              </a:lnSpc>
              <a:spcBef>
                <a:spcPts val="0"/>
              </a:spcBef>
            </a:pPr>
            <a:r>
              <a:rPr lang="es-SV" dirty="0">
                <a:latin typeface="Berlin Sans FB Demi" pitchFamily="34" charset="0"/>
                <a:ea typeface="Arial Unicode MS" pitchFamily="34" charset="-128"/>
                <a:cs typeface="Arial Unicode MS" pitchFamily="34" charset="-128"/>
              </a:rPr>
              <a:t>Brindar el servicio de consulta bibliográfica a los usuarios, tanto estudiantes de medicina, personal de enfermería, médicos, investigadores de estudios clínicos y el resto de disciplinas de la salud; manteniendo actualizado el proceso de adquisición, conservación y preservación de material bibliográfico, que sirva como apoyo tanto académico y </a:t>
            </a:r>
            <a:r>
              <a:rPr lang="es-SV" dirty="0" err="1" smtClean="0">
                <a:latin typeface="Berlin Sans FB Demi" pitchFamily="34" charset="0"/>
                <a:ea typeface="Arial Unicode MS" pitchFamily="34" charset="-128"/>
                <a:cs typeface="Arial Unicode MS" pitchFamily="34" charset="-128"/>
              </a:rPr>
              <a:t>parA</a:t>
            </a:r>
            <a:r>
              <a:rPr lang="es-SV" dirty="0" smtClean="0">
                <a:latin typeface="Berlin Sans FB Demi" pitchFamily="34" charset="0"/>
                <a:ea typeface="Arial Unicode MS" pitchFamily="34" charset="-128"/>
                <a:cs typeface="Arial Unicode MS" pitchFamily="34" charset="-128"/>
              </a:rPr>
              <a:t> </a:t>
            </a:r>
            <a:r>
              <a:rPr lang="es-SV" dirty="0">
                <a:latin typeface="Berlin Sans FB Demi" pitchFamily="34" charset="0"/>
                <a:ea typeface="Arial Unicode MS" pitchFamily="34" charset="-128"/>
                <a:cs typeface="Arial Unicode MS" pitchFamily="34" charset="-128"/>
              </a:rPr>
              <a:t>investigación basada en evidencia, en el ramo de salud.</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just">
              <a:lnSpc>
                <a:spcPct val="100000"/>
              </a:lnSpc>
              <a:spcBef>
                <a:spcPts val="0"/>
              </a:spcBef>
            </a:pP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65869253"/>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DEPTO. DE CAPACITACION</a:t>
            </a:r>
          </a:p>
        </p:txBody>
      </p:sp>
      <p:sp>
        <p:nvSpPr>
          <p:cNvPr id="3" name="Marcador de texto 2"/>
          <p:cNvSpPr>
            <a:spLocks noGrp="1"/>
          </p:cNvSpPr>
          <p:nvPr>
            <p:ph type="body" sz="half" idx="2"/>
          </p:nvPr>
        </p:nvSpPr>
        <p:spPr>
          <a:xfrm>
            <a:off x="913777" y="1492624"/>
            <a:ext cx="10364451" cy="4329952"/>
          </a:xfrm>
        </p:spPr>
        <p:txBody>
          <a:bodyPr>
            <a:normAutofit fontScale="77500" lnSpcReduction="2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ANA ISABEL RAUDA DE ABARCA</a:t>
            </a:r>
            <a:r>
              <a:rPr lang="es-SV" sz="2400" cap="all" dirty="0" smtClean="0">
                <a:latin typeface="Berlin Sans FB Demi" pitchFamily="34" charset="0"/>
                <a:ea typeface="Arial Unicode MS" pitchFamily="34" charset="-128"/>
                <a:cs typeface="Arial Unicode MS" pitchFamily="34" charset="-128"/>
              </a:rPr>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MUJERES </a:t>
            </a:r>
            <a:r>
              <a:rPr lang="es-SV" sz="2400" dirty="0" smtClean="0">
                <a:latin typeface="Berlin Sans FB Demi" pitchFamily="34" charset="0"/>
                <a:ea typeface="Arial Unicode MS" pitchFamily="34" charset="-128"/>
                <a:cs typeface="Arial Unicode MS" pitchFamily="34" charset="-128"/>
              </a:rPr>
              <a:t>1</a:t>
            </a:r>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el Plan de Capacitación, dirigidos al recurso humano profesional, técnico y administrativo de la institución, con base a los lineamientos institucionales y del MINSAL e indicadores de resultado e impacto; en coordinación con las diferentes dependencias del hospital</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1091433"/>
      </p:ext>
    </p:extLst>
  </p:cSld>
  <p:clrMapOvr>
    <a:masterClrMapping/>
  </p:clrMapOvr>
  <p:transition spd="slow">
    <p:comb/>
    <p:sndAc>
      <p:stSnd>
        <p:snd r:embed="rId2"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INVESTIGACION</a:t>
            </a:r>
          </a:p>
        </p:txBody>
      </p:sp>
      <p:sp>
        <p:nvSpPr>
          <p:cNvPr id="3" name="Marcador de texto 2"/>
          <p:cNvSpPr>
            <a:spLocks noGrp="1"/>
          </p:cNvSpPr>
          <p:nvPr>
            <p:ph type="body" sz="half" idx="2"/>
          </p:nvPr>
        </p:nvSpPr>
        <p:spPr>
          <a:xfrm>
            <a:off x="913777" y="1492624"/>
            <a:ext cx="10364451" cy="47938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1400" b="1" cap="all" dirty="0" err="1">
                <a:solidFill>
                  <a:srgbClr val="000000"/>
                </a:solidFill>
                <a:latin typeface="Berlin Sans FB Demi" pitchFamily="34" charset="0"/>
                <a:ea typeface="Arial Unicode MS" pitchFamily="34" charset="-128"/>
                <a:cs typeface="Arial Unicode MS" pitchFamily="34" charset="-128"/>
              </a:rPr>
              <a:t>dr.</a:t>
            </a:r>
            <a:r>
              <a:rPr lang="es-SV" altLang="es-SV" sz="1400" b="1" cap="all" dirty="0">
                <a:solidFill>
                  <a:srgbClr val="000000"/>
                </a:solidFill>
                <a:latin typeface="Berlin Sans FB Demi" pitchFamily="34" charset="0"/>
                <a:ea typeface="Arial Unicode MS" pitchFamily="34" charset="-128"/>
                <a:cs typeface="Arial Unicode MS" pitchFamily="34" charset="-128"/>
              </a:rPr>
              <a:t> Saul </a:t>
            </a:r>
            <a:r>
              <a:rPr lang="es-SV" altLang="es-SV" sz="1400" b="1" cap="all" dirty="0" err="1">
                <a:solidFill>
                  <a:srgbClr val="000000"/>
                </a:solidFill>
                <a:latin typeface="Berlin Sans FB Demi" pitchFamily="34" charset="0"/>
                <a:ea typeface="Arial Unicode MS" pitchFamily="34" charset="-128"/>
                <a:cs typeface="Arial Unicode MS" pitchFamily="34" charset="-128"/>
              </a:rPr>
              <a:t>noe</a:t>
            </a:r>
            <a:r>
              <a:rPr lang="es-SV" altLang="es-SV" sz="1400" b="1" cap="all" dirty="0">
                <a:solidFill>
                  <a:srgbClr val="000000"/>
                </a:solidFill>
                <a:latin typeface="Berlin Sans FB Demi" pitchFamily="34" charset="0"/>
                <a:ea typeface="Arial Unicode MS" pitchFamily="34" charset="-128"/>
                <a:cs typeface="Arial Unicode MS" pitchFamily="34" charset="-128"/>
              </a:rPr>
              <a:t> Valdez avalos</a:t>
            </a:r>
            <a:endParaRPr lang="es-SV" sz="1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Total de Empleados: 1</a:t>
            </a:r>
            <a:endParaRPr lang="es-SV" sz="1400" dirty="0">
              <a:latin typeface="Berlin Sans FB Demi" pitchFamily="34" charset="0"/>
              <a:ea typeface="Arial Unicode MS" pitchFamily="34" charset="-128"/>
              <a:cs typeface="Arial Unicode MS" pitchFamily="34" charset="-128"/>
            </a:endParaRPr>
          </a:p>
          <a:p>
            <a:r>
              <a:rPr lang="es-SV" sz="1400" dirty="0">
                <a:solidFill>
                  <a:srgbClr val="000000"/>
                </a:solidFill>
                <a:latin typeface="Berlin Sans FB Demi" pitchFamily="34" charset="0"/>
                <a:ea typeface="Arial Unicode MS" pitchFamily="34" charset="-128"/>
                <a:cs typeface="Arial Unicode MS" pitchFamily="34" charset="-128"/>
              </a:rPr>
              <a:t>FACULTADES Y COMPETENCIAS</a:t>
            </a:r>
            <a:endParaRPr lang="es-SV" sz="1400" dirty="0">
              <a:latin typeface="Berlin Sans FB Demi" pitchFamily="34" charset="0"/>
              <a:ea typeface="Arial Unicode MS" pitchFamily="34" charset="-128"/>
              <a:cs typeface="Arial Unicode MS" pitchFamily="34" charset="-128"/>
            </a:endParaRPr>
          </a:p>
          <a:p>
            <a:pPr algn="just"/>
            <a:r>
              <a:rPr lang="es-SV" sz="1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impulsar la investigación en salud para generar nuevo conocimiento, pero también promover un pensamiento crítico-reflexivo, una posición ética-legal y de Competencias en el personal institucional a través de la incorporación de la investigación en el plan estratégico institucional, de tal manera que se generen los espacios de diálogo, aportando evidencia para la toma de decisiones y promoviendo la formulación de políticas públicas en salud que beneficien a la población infantil del país basadas en los resultados de las investigaciones</a:t>
            </a:r>
            <a:r>
              <a:rPr lang="es-SV" sz="1400" dirty="0">
                <a:latin typeface="Arial Unicode MS" pitchFamily="34" charset="-128"/>
                <a:ea typeface="Arial Unicode MS" pitchFamily="34" charset="-128"/>
                <a:cs typeface="Arial Unicode MS" pitchFamily="34" charset="-128"/>
              </a:rPr>
              <a:t>.</a:t>
            </a:r>
            <a:endParaRPr lang="es-SV" altLang="es-SV" sz="1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828071844"/>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UNIDAD FINANCIERA </a:t>
            </a:r>
            <a:r>
              <a:rPr lang="es-SV" b="1" dirty="0" smtClean="0"/>
              <a:t>INSTITUCIONAL</a:t>
            </a:r>
            <a:br>
              <a:rPr lang="es-SV" b="1" dirty="0" smtClean="0"/>
            </a:br>
            <a:endParaRPr lang="es-SV" b="1" dirty="0"/>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b="1" dirty="0">
                <a:solidFill>
                  <a:srgbClr val="000000"/>
                </a:solidFill>
                <a:latin typeface="Arial Black" panose="020B0A04020102020204" pitchFamily="34" charset="0"/>
                <a:ea typeface="Arial Unicode MS" pitchFamily="34" charset="-128"/>
                <a:cs typeface="Arial Unicode MS" pitchFamily="34" charset="-128"/>
              </a:rPr>
              <a:t>Nombre de la Jefatura: </a:t>
            </a:r>
            <a:r>
              <a:rPr lang="es-SV" altLang="es-SV" sz="1400" b="1" cap="all" dirty="0">
                <a:solidFill>
                  <a:srgbClr val="000000"/>
                </a:solidFill>
                <a:latin typeface="Arial Black" panose="020B0A04020102020204" pitchFamily="34" charset="0"/>
                <a:ea typeface="Arial Unicode MS" pitchFamily="34" charset="-128"/>
                <a:cs typeface="Arial Unicode MS" pitchFamily="34" charset="-128"/>
              </a:rPr>
              <a:t>Licda. Miriam Mazariego de girón</a:t>
            </a:r>
            <a:endParaRPr lang="es-SV" sz="1400" b="1" cap="all" dirty="0">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Arial Black" panose="020B0A04020102020204" pitchFamily="34" charset="0"/>
                <a:ea typeface="Arial Unicode MS" pitchFamily="34" charset="-128"/>
                <a:cs typeface="Arial Unicode MS" pitchFamily="34" charset="-128"/>
              </a:rPr>
              <a:t>Total de Empleados: </a:t>
            </a:r>
            <a:r>
              <a:rPr lang="es-SV" altLang="es-SV" sz="1400" dirty="0" smtClean="0">
                <a:solidFill>
                  <a:srgbClr val="000000"/>
                </a:solidFill>
                <a:latin typeface="Arial Black" panose="020B0A04020102020204" pitchFamily="34" charset="0"/>
                <a:ea typeface="Arial Unicode MS" pitchFamily="34" charset="-128"/>
                <a:cs typeface="Arial Unicode MS" pitchFamily="34" charset="-128"/>
              </a:rPr>
              <a:t>12</a:t>
            </a:r>
            <a:endParaRPr lang="es-SV" altLang="es-SV" sz="1400"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Arial Black" panose="020B0A04020102020204" pitchFamily="34" charset="0"/>
                <a:ea typeface="Arial Unicode MS" pitchFamily="34" charset="-128"/>
                <a:cs typeface="Arial Unicode MS" pitchFamily="34" charset="-128"/>
              </a:rPr>
              <a:t>MUJERES </a:t>
            </a:r>
            <a:r>
              <a:rPr lang="es-SV" altLang="es-SV" sz="1400" dirty="0" smtClean="0">
                <a:solidFill>
                  <a:srgbClr val="000000"/>
                </a:solidFill>
                <a:latin typeface="Arial Black" panose="020B0A04020102020204" pitchFamily="34" charset="0"/>
                <a:ea typeface="Arial Unicode MS" pitchFamily="34" charset="-128"/>
                <a:cs typeface="Arial Unicode MS" pitchFamily="34" charset="-128"/>
              </a:rPr>
              <a:t>6</a:t>
            </a:r>
            <a:endParaRPr lang="es-SV" altLang="es-SV" sz="1400"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Arial Black" panose="020B0A04020102020204" pitchFamily="34" charset="0"/>
                <a:ea typeface="Arial Unicode MS" pitchFamily="34" charset="-128"/>
                <a:cs typeface="Arial Unicode MS" pitchFamily="34" charset="-128"/>
              </a:rPr>
              <a:t>HOMBRES 6</a:t>
            </a:r>
            <a:endParaRPr lang="es-SV" sz="1400" dirty="0">
              <a:latin typeface="Arial Black" panose="020B0A04020102020204" pitchFamily="34" charset="0"/>
              <a:ea typeface="Arial Unicode MS" pitchFamily="34" charset="-128"/>
              <a:cs typeface="Arial Unicode MS" pitchFamily="34" charset="-128"/>
            </a:endParaRPr>
          </a:p>
          <a:p>
            <a:pPr algn="just"/>
            <a:endParaRPr lang="es-SV" sz="1400" dirty="0">
              <a:latin typeface="Arial Black" panose="020B0A04020102020204" pitchFamily="34" charset="0"/>
              <a:ea typeface="Arial Unicode MS" pitchFamily="34" charset="-128"/>
              <a:cs typeface="Arial Unicode MS" pitchFamily="34" charset="-128"/>
            </a:endParaRPr>
          </a:p>
          <a:p>
            <a:r>
              <a:rPr lang="es-SV" sz="1400" dirty="0">
                <a:solidFill>
                  <a:srgbClr val="000000"/>
                </a:solidFill>
                <a:latin typeface="Arial Black" panose="020B0A04020102020204" pitchFamily="34" charset="0"/>
                <a:ea typeface="Arial Unicode MS" pitchFamily="34" charset="-128"/>
                <a:cs typeface="Arial Unicode MS" pitchFamily="34" charset="-128"/>
              </a:rPr>
              <a:t>FACULTADES Y COMPETENCIAS</a:t>
            </a:r>
            <a:endParaRPr lang="es-SV" sz="1400" dirty="0">
              <a:latin typeface="Arial Black" panose="020B0A04020102020204" pitchFamily="34" charset="0"/>
              <a:ea typeface="Arial Unicode MS" pitchFamily="34" charset="-128"/>
              <a:cs typeface="Arial Unicode MS" pitchFamily="34" charset="-128"/>
            </a:endParaRPr>
          </a:p>
          <a:p>
            <a:pPr algn="just"/>
            <a:r>
              <a:rPr lang="es-SV" sz="1400" dirty="0">
                <a:latin typeface="Arial Black" panose="020B0A04020102020204" pitchFamily="34" charset="0"/>
                <a:ea typeface="Arial Unicode MS" pitchFamily="34" charset="-128"/>
                <a:cs typeface="Arial Unicode MS" pitchFamily="34" charset="-128"/>
              </a:rPr>
              <a:t>Administrar los recursos financieros del hospital, así como verificar su asignación, aplicación y optimización racional de acuerdo a las necesidades y disponibilidad y acorde a la normativa establecida y vigente.</a:t>
            </a:r>
            <a:endParaRPr lang="es-SV" altLang="es-SV" sz="1400"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627321"/>
      </p:ext>
    </p:extLst>
  </p:cSld>
  <p:clrMapOvr>
    <a:masterClrMapping/>
  </p:clrMapOvr>
  <mc:AlternateContent xmlns:mc="http://schemas.openxmlformats.org/markup-compatibility/2006" xmlns:p14="http://schemas.microsoft.com/office/powerpoint/2010/main">
    <mc:Choice Requires="p14">
      <p:transition spd="slow" p14:dur="1250">
        <p14:switch dir="r"/>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DIVISION MEDICA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a:t>
            </a:r>
            <a:r>
              <a:rPr lang="es-SV" altLang="es-SV" b="1" cap="all" dirty="0">
                <a:solidFill>
                  <a:srgbClr val="000000"/>
                </a:solidFill>
                <a:latin typeface="Arial Black" panose="020B0A04020102020204" pitchFamily="34" charset="0"/>
                <a:ea typeface="Arial Unicode MS" pitchFamily="34" charset="-128"/>
                <a:cs typeface="Arial Unicode MS" pitchFamily="34" charset="-128"/>
              </a:rPr>
              <a:t>Dr. DAVID ERNESTO CASTILLO BUSTAMANTE </a:t>
            </a:r>
            <a:endParaRPr lang="es-SV" altLang="es-SV" b="1" cap="all" dirty="0">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50</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gn="just"/>
            <a:r>
              <a:rPr lang="es-SV" dirty="0">
                <a:latin typeface="Arial Black" panose="020B0A04020102020204" pitchFamily="34" charset="0"/>
                <a:ea typeface="Arial Unicode MS" pitchFamily="34" charset="-128"/>
                <a:cs typeface="Arial Unicode MS" pitchFamily="34" charset="-128"/>
              </a:rPr>
              <a:t>MUJERES </a:t>
            </a:r>
            <a:r>
              <a:rPr lang="es-SV" dirty="0" smtClean="0">
                <a:latin typeface="Arial Black" panose="020B0A04020102020204" pitchFamily="34" charset="0"/>
                <a:ea typeface="Arial Unicode MS" pitchFamily="34" charset="-128"/>
                <a:cs typeface="Arial Unicode MS" pitchFamily="34" charset="-128"/>
              </a:rPr>
              <a:t>31</a:t>
            </a:r>
            <a:endParaRPr lang="es-SV" dirty="0">
              <a:latin typeface="Arial Black" panose="020B0A04020102020204" pitchFamily="34" charset="0"/>
              <a:ea typeface="Arial Unicode MS" pitchFamily="34" charset="-128"/>
              <a:cs typeface="Arial Unicode MS" pitchFamily="34" charset="-128"/>
            </a:endParaRPr>
          </a:p>
          <a:p>
            <a:pPr algn="just"/>
            <a:r>
              <a:rPr lang="es-SV" dirty="0">
                <a:latin typeface="Arial Black" panose="020B0A04020102020204" pitchFamily="34" charset="0"/>
                <a:ea typeface="Arial Unicode MS" pitchFamily="34" charset="-128"/>
                <a:cs typeface="Arial Unicode MS" pitchFamily="34" charset="-128"/>
              </a:rPr>
              <a:t>HOMBRES </a:t>
            </a:r>
            <a:r>
              <a:rPr lang="es-SV" dirty="0" smtClean="0">
                <a:latin typeface="Arial Black" panose="020B0A04020102020204" pitchFamily="34" charset="0"/>
                <a:ea typeface="Arial Unicode MS" pitchFamily="34" charset="-128"/>
                <a:cs typeface="Arial Unicode MS" pitchFamily="34" charset="-128"/>
              </a:rPr>
              <a:t>19</a:t>
            </a:r>
            <a:endParaRPr lang="es-SV" dirty="0">
              <a:latin typeface="Arial Black" panose="020B0A04020102020204" pitchFamily="34" charset="0"/>
              <a:ea typeface="Arial Unicode MS" pitchFamily="34" charset="-128"/>
              <a:cs typeface="Arial Unicode MS" pitchFamily="34" charset="-128"/>
            </a:endParaRPr>
          </a:p>
          <a:p>
            <a:pPr algn="just"/>
            <a:endParaRPr lang="es-SV" dirty="0">
              <a:latin typeface="Arial Black" panose="020B0A04020102020204" pitchFamily="34" charset="0"/>
              <a:ea typeface="Arial Unicode MS" pitchFamily="34" charset="-128"/>
              <a:cs typeface="Arial Unicode MS" pitchFamily="34" charset="-128"/>
            </a:endParaRPr>
          </a:p>
          <a:p>
            <a:r>
              <a:rPr 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endParaRPr lang="es-SV" dirty="0">
              <a:latin typeface="Arial Black" panose="020B0A04020102020204" pitchFamily="34" charset="0"/>
              <a:ea typeface="Arial Unicode MS" pitchFamily="34" charset="-128"/>
              <a:cs typeface="Arial Unicode MS" pitchFamily="34" charset="-128"/>
            </a:endParaRPr>
          </a:p>
          <a:p>
            <a:pPr algn="just"/>
            <a:r>
              <a:rPr lang="es-SV" dirty="0">
                <a:latin typeface="Arial Black" panose="020B0A04020102020204" pitchFamily="34" charset="0"/>
                <a:ea typeface="Arial Unicode MS" pitchFamily="34" charset="-128"/>
                <a:cs typeface="Arial Unicode MS" pitchFamily="34" charset="-128"/>
              </a:rPr>
              <a:t>Garantizar la calidad de atención médica mediante la asignación efectiva de los recursos humanos y físicos y seguimiento de guías de manejo de la institución.</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0792628"/>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5675" y="266706"/>
            <a:ext cx="10364452" cy="1030941"/>
          </a:xfrm>
        </p:spPr>
        <p:txBody>
          <a:bodyPr>
            <a:normAutofit/>
          </a:bodyPr>
          <a:lstStyle/>
          <a:p>
            <a:r>
              <a:rPr lang="es-SV" b="1" dirty="0"/>
              <a:t>DEPARTAMENTO DE MEDICINA INTERNA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b="1" dirty="0" smtClean="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smtClean="0">
                <a:solidFill>
                  <a:srgbClr val="000000"/>
                </a:solidFill>
                <a:latin typeface="Berlin Sans FB Demi" pitchFamily="34" charset="0"/>
                <a:ea typeface="Arial Unicode MS" pitchFamily="34" charset="-128"/>
                <a:cs typeface="Arial Unicode MS" pitchFamily="34" charset="-128"/>
              </a:rPr>
              <a:t>Nombre </a:t>
            </a:r>
            <a:r>
              <a:rPr lang="es-SV" altLang="es-SV" b="1" dirty="0">
                <a:solidFill>
                  <a:srgbClr val="000000"/>
                </a:solidFill>
                <a:latin typeface="Berlin Sans FB Demi" pitchFamily="34" charset="0"/>
                <a:ea typeface="Arial Unicode MS" pitchFamily="34" charset="-128"/>
                <a:cs typeface="Arial Unicode MS" pitchFamily="34" charset="-128"/>
              </a:rPr>
              <a:t>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Dra. JAQUELINE IRENE </a:t>
            </a:r>
            <a:r>
              <a:rPr lang="es-SV" altLang="es-SV" b="1" cap="all" dirty="0" smtClean="0">
                <a:solidFill>
                  <a:srgbClr val="000000"/>
                </a:solidFill>
                <a:latin typeface="Berlin Sans FB Demi" pitchFamily="34" charset="0"/>
                <a:ea typeface="Arial Unicode MS" pitchFamily="34" charset="-128"/>
                <a:cs typeface="Arial Unicode MS" pitchFamily="34" charset="-128"/>
              </a:rPr>
              <a:t>AGUILAR DE GUTIERREZ  </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1400" dirty="0" smtClean="0">
                <a:solidFill>
                  <a:srgbClr val="000000"/>
                </a:solidFill>
                <a:latin typeface="Berlin Sans FB Demi" pitchFamily="34" charset="0"/>
                <a:ea typeface="Arial Unicode MS" pitchFamily="34" charset="-128"/>
                <a:cs typeface="Arial Unicode MS" pitchFamily="34" charset="-128"/>
              </a:rPr>
              <a:t>3</a:t>
            </a:r>
            <a:endParaRPr lang="es-SV" altLang="es-SV" sz="1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MUJERES </a:t>
            </a:r>
            <a:r>
              <a:rPr lang="es-SV" altLang="es-SV" sz="1400" dirty="0" smtClean="0">
                <a:solidFill>
                  <a:srgbClr val="000000"/>
                </a:solidFill>
                <a:latin typeface="Berlin Sans FB Demi" pitchFamily="34" charset="0"/>
                <a:ea typeface="Arial Unicode MS" pitchFamily="34" charset="-128"/>
                <a:cs typeface="Arial Unicode MS" pitchFamily="34" charset="-128"/>
              </a:rPr>
              <a:t>1</a:t>
            </a:r>
            <a:endParaRPr lang="es-SV" altLang="es-SV" sz="1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1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1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1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31517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247656"/>
            <a:ext cx="10364452" cy="1030941"/>
          </a:xfrm>
        </p:spPr>
        <p:txBody>
          <a:bodyPr>
            <a:normAutofit/>
          </a:bodyPr>
          <a:lstStyle/>
          <a:p>
            <a:r>
              <a:rPr lang="es-SV" b="1" dirty="0"/>
              <a:t>DEPARTAMENTO DE EMERGENCIA MEDICA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smtClean="0">
                <a:solidFill>
                  <a:srgbClr val="000000"/>
                </a:solidFill>
                <a:latin typeface="Berlin Sans FB Demi" pitchFamily="34" charset="0"/>
                <a:ea typeface="Arial Unicode MS" pitchFamily="34" charset="-128"/>
                <a:cs typeface="Arial Unicode MS" pitchFamily="34" charset="-128"/>
              </a:rPr>
              <a:t>Dra. INGREED LICETH DUEÑAS AMAYA </a:t>
            </a:r>
            <a:endParaRPr lang="es-SV"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50</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40</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10</a:t>
            </a: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r>
              <a:rPr lang="es-SV" dirty="0">
                <a:latin typeface="Berlin Sans FB Demi" pitchFamily="34" charset="0"/>
              </a:rPr>
              <a:t>.</a:t>
            </a:r>
            <a:endParaRPr lang="es-SV" altLang="es-SV" dirty="0">
              <a:solidFill>
                <a:srgbClr val="000000"/>
              </a:solidFill>
              <a:latin typeface="Berlin Sans FB Demi" pitchFamily="34" charset="0"/>
            </a:endParaRPr>
          </a:p>
        </p:txBody>
      </p:sp>
    </p:spTree>
    <p:extLst>
      <p:ext uri="{BB962C8B-B14F-4D97-AF65-F5344CB8AC3E}">
        <p14:creationId xmlns:p14="http://schemas.microsoft.com/office/powerpoint/2010/main" val="486429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04806"/>
            <a:ext cx="10364452" cy="1030941"/>
          </a:xfrm>
        </p:spPr>
        <p:txBody>
          <a:bodyPr>
            <a:normAutofit/>
          </a:bodyPr>
          <a:lstStyle/>
          <a:p>
            <a:r>
              <a:rPr lang="es-SV" b="1" dirty="0"/>
              <a:t>DEPARTAMENTO DE EMERGENCIA QUIRÚRGICA</a:t>
            </a:r>
          </a:p>
        </p:txBody>
      </p:sp>
      <p:sp>
        <p:nvSpPr>
          <p:cNvPr id="3" name="Marcador de texto 2"/>
          <p:cNvSpPr>
            <a:spLocks noGrp="1"/>
          </p:cNvSpPr>
          <p:nvPr>
            <p:ph type="body" sz="half" idx="2"/>
          </p:nvPr>
        </p:nvSpPr>
        <p:spPr>
          <a:xfrm>
            <a:off x="913777" y="1562100"/>
            <a:ext cx="10364451" cy="483870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dirty="0" smtClean="0">
                <a:solidFill>
                  <a:srgbClr val="000000"/>
                </a:solidFill>
                <a:latin typeface="Berlin Sans FB Demi" pitchFamily="34" charset="0"/>
                <a:ea typeface="Arial Unicode MS" pitchFamily="34" charset="-128"/>
                <a:cs typeface="Arial Unicode MS" pitchFamily="34" charset="-128"/>
              </a:rPr>
              <a:t>DR. CARLOS OMAR DURAN SOLORZANO</a:t>
            </a:r>
            <a:endParaRPr lang="es-SV" altLang="es-SV"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8</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4</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4</a:t>
            </a:r>
            <a:endParaRPr lang="es-SV" dirty="0">
              <a:latin typeface="Berlin Sans FB Demi" pitchFamily="34" charset="0"/>
              <a:ea typeface="Arial Unicode MS" pitchFamily="34" charset="-128"/>
              <a:cs typeface="Arial Unicode MS" pitchFamily="34" charset="-128"/>
            </a:endParaRPr>
          </a:p>
          <a:p>
            <a:r>
              <a:rPr lang="es-SV" dirty="0">
                <a:solidFill>
                  <a:srgbClr val="000000"/>
                </a:solidFill>
                <a:latin typeface="Berlin Sans FB Demi" pitchFamily="34" charset="0"/>
                <a:ea typeface="Arial Unicode MS" pitchFamily="34" charset="-128"/>
                <a:cs typeface="Arial Unicode MS" pitchFamily="34" charset="-128"/>
              </a:rPr>
              <a:t>FACULTADES Y COMPETENCIAS</a:t>
            </a:r>
            <a:endParaRPr lang="es-SV" dirty="0">
              <a:latin typeface="Berlin Sans FB Demi" pitchFamily="34" charset="0"/>
              <a:ea typeface="Arial Unicode MS" pitchFamily="34" charset="-128"/>
              <a:cs typeface="Arial Unicode MS" pitchFamily="34" charset="-128"/>
            </a:endParaRPr>
          </a:p>
          <a:p>
            <a:pPr algn="just"/>
            <a:r>
              <a:rPr lang="es-SV"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40496961"/>
      </p:ext>
    </p:extLst>
  </p:cSld>
  <p:clrMapOvr>
    <a:masterClrMapping/>
  </p:clrMapOvr>
  <p:transition spd="slow">
    <p:randomBar dir="vert"/>
    <p:sndAc>
      <p:stSnd>
        <p:snd r:embed="rId2" name="camera.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DEPARTAMENTO DE CONSULTA EXTERNA MEDICINA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Dr. </a:t>
            </a:r>
            <a:r>
              <a:rPr lang="es-SV" altLang="es-SV" b="1" dirty="0">
                <a:latin typeface="Arial Black" panose="020B0A04020102020204" pitchFamily="34" charset="0"/>
                <a:ea typeface="Arial Unicode MS" pitchFamily="34" charset="-128"/>
                <a:cs typeface="Arial Unicode MS" pitchFamily="34" charset="-128"/>
              </a:rPr>
              <a:t>ROLANDO ESPINOZA HERNANDEZ</a:t>
            </a:r>
            <a:r>
              <a:rPr lang="es-SV" b="1" dirty="0">
                <a:latin typeface="Arial Black" panose="020B0A04020102020204"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100</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75</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25</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88602"/>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amera.wav"/>
          </p:stSnd>
        </p:sndAc>
      </p:transition>
    </mc:Choice>
    <mc:Fallback xmlns="">
      <p:transition spd="slow">
        <p:blinds dir="vert"/>
        <p:sndAc>
          <p:stSnd>
            <p:snd r:embed="rId3" name="camera.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a:bodyPr>
          <a:lstStyle/>
          <a:p>
            <a:r>
              <a:rPr lang="es-SV" b="1" dirty="0"/>
              <a:t>DIRECCIÓN</a:t>
            </a:r>
          </a:p>
        </p:txBody>
      </p:sp>
      <p:sp>
        <p:nvSpPr>
          <p:cNvPr id="3" name="Marcador de texto 2"/>
          <p:cNvSpPr>
            <a:spLocks noGrp="1"/>
          </p:cNvSpPr>
          <p:nvPr>
            <p:ph type="body" sz="half" idx="2"/>
          </p:nvPr>
        </p:nvSpPr>
        <p:spPr>
          <a:xfrm>
            <a:off x="762001" y="1492624"/>
            <a:ext cx="10687051" cy="49462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DR. ÁNGEL ERNESTO ALVARADO RODRIGUEZ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6</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4</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dirty="0">
                <a:solidFill>
                  <a:srgbClr val="000000"/>
                </a:solidFill>
                <a:latin typeface="Arial Black" panose="020B0A04020102020204" pitchFamily="34" charset="0"/>
                <a:ea typeface="Arial Unicode MS" pitchFamily="34" charset="-128"/>
                <a:cs typeface="Arial Unicode MS" pitchFamily="34" charset="-128"/>
              </a:rPr>
              <a:t>FACULTADES Y COMPETENCIA:</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dirty="0">
                <a:solidFill>
                  <a:srgbClr val="000000"/>
                </a:solidFill>
                <a:latin typeface="Arial Black" panose="020B0A04020102020204" pitchFamily="34" charset="0"/>
                <a:ea typeface="Arial Unicode MS" pitchFamily="34" charset="-128"/>
                <a:cs typeface="Arial Unicode MS" pitchFamily="34" charset="-128"/>
              </a:rPr>
              <a:t>La representación legal del Hospital y una administración hospitalaria eficiente que garantice un servicio de salud de calidad que fortalezca el desarrollo institucional.</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22912241"/>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51875" y="266706"/>
            <a:ext cx="10364452" cy="103094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SV" b="1" dirty="0" smtClean="0">
                <a:latin typeface="Arial Black" panose="020B0A04020102020204" pitchFamily="34" charset="0"/>
              </a:rPr>
              <a:t>CITAS</a:t>
            </a:r>
            <a:endParaRPr lang="es-SV" b="1" dirty="0">
              <a:latin typeface="Arial Black" panose="020B0A04020102020204" pitchFamily="34" charset="0"/>
            </a:endParaRPr>
          </a:p>
        </p:txBody>
      </p:sp>
      <p:sp>
        <p:nvSpPr>
          <p:cNvPr id="5" name="Marcador de texto 2"/>
          <p:cNvSpPr txBox="1">
            <a:spLocks/>
          </p:cNvSpPr>
          <p:nvPr/>
        </p:nvSpPr>
        <p:spPr>
          <a:xfrm>
            <a:off x="913777" y="1492624"/>
            <a:ext cx="10364451" cy="4329952"/>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b="1" dirty="0" smtClean="0">
                <a:solidFill>
                  <a:srgbClr val="000000"/>
                </a:solidFill>
                <a:latin typeface="Arial Black" panose="020B0A04020102020204" pitchFamily="34" charset="0"/>
                <a:ea typeface="Arial Unicode MS" pitchFamily="34" charset="-128"/>
                <a:cs typeface="Arial Unicode MS" pitchFamily="34" charset="-128"/>
              </a:rPr>
              <a:t>Nombre de la Jefatura: Dr. </a:t>
            </a:r>
            <a:r>
              <a:rPr lang="es-SV" altLang="es-SV" sz="1600" b="1" dirty="0" smtClean="0">
                <a:solidFill>
                  <a:schemeClr val="tx1"/>
                </a:solidFill>
                <a:latin typeface="Arial Black" panose="020B0A04020102020204" pitchFamily="34" charset="0"/>
                <a:ea typeface="Arial Unicode MS" pitchFamily="34" charset="-128"/>
                <a:cs typeface="Arial Unicode MS" pitchFamily="34" charset="-128"/>
              </a:rPr>
              <a:t>ROLANDO ESPINOZA HERNANDEZ</a:t>
            </a:r>
            <a:r>
              <a:rPr lang="es-SV" sz="1600" b="1" dirty="0" smtClean="0">
                <a:solidFill>
                  <a:schemeClr val="tx1"/>
                </a:solidFill>
                <a:latin typeface="Arial Black" panose="020B0A04020102020204" pitchFamily="34" charset="0"/>
                <a:ea typeface="Arial Unicode MS" pitchFamily="34" charset="-128"/>
                <a:cs typeface="Arial Unicode MS" pitchFamily="34" charset="-128"/>
              </a:rPr>
              <a:t> </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dirty="0" smtClean="0">
                <a:solidFill>
                  <a:schemeClr val="tx1"/>
                </a:solidFill>
                <a:latin typeface="Arial Black" panose="020B0A04020102020204" pitchFamily="34" charset="0"/>
                <a:ea typeface="Arial Unicode MS" pitchFamily="34" charset="-128"/>
                <a:cs typeface="Arial Unicode MS" pitchFamily="34" charset="-128"/>
              </a:rPr>
              <a:t>Total de Empleados: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dirty="0" smtClean="0">
                <a:solidFill>
                  <a:schemeClr val="tx1"/>
                </a:solidFill>
                <a:latin typeface="Arial Black" panose="020B0A04020102020204" pitchFamily="34" charset="0"/>
                <a:ea typeface="Arial Unicode MS" pitchFamily="34" charset="-128"/>
                <a:cs typeface="Arial Unicode MS" pitchFamily="34" charset="-128"/>
              </a:rPr>
              <a:t>MUJERES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dirty="0" smtClean="0">
                <a:solidFill>
                  <a:schemeClr val="tx1"/>
                </a:solidFill>
                <a:latin typeface="Arial Black" panose="020B0A04020102020204"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1600" dirty="0">
              <a:solidFill>
                <a:schemeClr val="tx1"/>
              </a:solidFill>
              <a:latin typeface="Arial Black" panose="020B0A04020102020204"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dirty="0" smtClean="0">
                <a:solidFill>
                  <a:schemeClr val="tx1"/>
                </a:solidFill>
                <a:latin typeface="Arial Black" panose="020B0A04020102020204" pitchFamily="34" charset="0"/>
                <a:ea typeface="Arial Unicode MS" pitchFamily="34" charset="-128"/>
                <a:cs typeface="Arial Unicode MS" pitchFamily="34" charset="-128"/>
              </a:rPr>
              <a:t>FACULTADES </a:t>
            </a:r>
            <a:r>
              <a:rPr lang="es-SV" altLang="es-SV" sz="1600" dirty="0" smtClean="0">
                <a:solidFill>
                  <a:schemeClr val="tx1"/>
                </a:solidFill>
                <a:latin typeface="Arial Black" panose="020B0A04020102020204" pitchFamily="34" charset="0"/>
                <a:ea typeface="Arial Unicode MS" pitchFamily="34" charset="-128"/>
                <a:cs typeface="Arial Unicode MS" pitchFamily="34" charset="-128"/>
              </a:rPr>
              <a:t>Y COMPETENCIAS</a:t>
            </a:r>
          </a:p>
          <a:p>
            <a:pPr algn="just"/>
            <a:r>
              <a:rPr lang="es-SV" sz="1600" dirty="0" smtClean="0">
                <a:solidFill>
                  <a:schemeClr val="tx1"/>
                </a:solidFill>
                <a:latin typeface="Arial Black" panose="020B0A04020102020204"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sz="1600" dirty="0">
              <a:solidFill>
                <a:schemeClr val="tx1"/>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54794455"/>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b="1" dirty="0">
                <a:latin typeface="Berlin Sans FB Demi" pitchFamily="34" charset="0"/>
                <a:ea typeface="Arial Unicode MS" pitchFamily="34" charset="-128"/>
                <a:cs typeface="Arial Unicode MS" pitchFamily="34" charset="-128"/>
              </a:rPr>
              <a:t>ROLANDO ESPINOZA HERNANDEZ</a:t>
            </a:r>
            <a:r>
              <a:rPr lang="es-SV"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2</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2</a:t>
            </a: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smtClean="0">
                <a:solidFill>
                  <a:srgbClr val="000000"/>
                </a:solidFill>
                <a:latin typeface="Berlin Sans FB Demi" pitchFamily="34" charset="0"/>
                <a:ea typeface="Arial Unicode MS" pitchFamily="34" charset="-128"/>
                <a:cs typeface="Arial Unicode MS" pitchFamily="34" charset="-128"/>
              </a:rPr>
              <a:t>FACULTADES </a:t>
            </a:r>
            <a:r>
              <a:rPr lang="es-SV" altLang="es-SV" dirty="0">
                <a:solidFill>
                  <a:srgbClr val="000000"/>
                </a:solidFill>
                <a:latin typeface="Berlin Sans FB Demi" pitchFamily="34" charset="0"/>
                <a:ea typeface="Arial Unicode MS" pitchFamily="34" charset="-128"/>
                <a:cs typeface="Arial Unicode MS" pitchFamily="34" charset="-128"/>
              </a:rPr>
              <a:t>Y COMPETENCIAS</a:t>
            </a:r>
          </a:p>
          <a:p>
            <a:pPr algn="just"/>
            <a:r>
              <a:rPr lang="es-SV" dirty="0">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
        <p:nvSpPr>
          <p:cNvPr id="5" name="Título 1"/>
          <p:cNvSpPr txBox="1">
            <a:spLocks/>
          </p:cNvSpPr>
          <p:nvPr/>
        </p:nvSpPr>
        <p:spPr>
          <a:xfrm>
            <a:off x="951875" y="266706"/>
            <a:ext cx="10364452" cy="103094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SV" b="1" dirty="0" smtClean="0"/>
              <a:t>ELECTROCARDIOGRAFIA</a:t>
            </a:r>
            <a:endParaRPr lang="es-SV" b="1" dirty="0"/>
          </a:p>
        </p:txBody>
      </p:sp>
    </p:spTree>
    <p:extLst>
      <p:ext uri="{BB962C8B-B14F-4D97-AF65-F5344CB8AC3E}">
        <p14:creationId xmlns:p14="http://schemas.microsoft.com/office/powerpoint/2010/main" val="1396807784"/>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b="1" dirty="0">
                <a:latin typeface="Berlin Sans FB Demi" pitchFamily="34" charset="0"/>
                <a:ea typeface="Arial Unicode MS" pitchFamily="34" charset="-128"/>
                <a:cs typeface="Arial Unicode MS" pitchFamily="34" charset="-128"/>
              </a:rPr>
              <a:t>ROLANDO ESPINOZA HERNANDEZ</a:t>
            </a:r>
            <a:r>
              <a:rPr lang="es-SV"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2</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2</a:t>
            </a: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smtClean="0">
                <a:solidFill>
                  <a:srgbClr val="000000"/>
                </a:solidFill>
                <a:latin typeface="Berlin Sans FB Demi" pitchFamily="34" charset="0"/>
                <a:ea typeface="Arial Unicode MS" pitchFamily="34" charset="-128"/>
                <a:cs typeface="Arial Unicode MS" pitchFamily="34" charset="-128"/>
              </a:rPr>
              <a:t>FACULTADES </a:t>
            </a:r>
            <a:r>
              <a:rPr lang="es-SV" altLang="es-SV" dirty="0">
                <a:solidFill>
                  <a:srgbClr val="000000"/>
                </a:solidFill>
                <a:latin typeface="Berlin Sans FB Demi" pitchFamily="34" charset="0"/>
                <a:ea typeface="Arial Unicode MS" pitchFamily="34" charset="-128"/>
                <a:cs typeface="Arial Unicode MS" pitchFamily="34" charset="-128"/>
              </a:rPr>
              <a:t>Y COMPETENCIAS</a:t>
            </a:r>
          </a:p>
          <a:p>
            <a:pPr algn="just"/>
            <a:r>
              <a:rPr lang="es-SV" dirty="0">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
        <p:nvSpPr>
          <p:cNvPr id="5" name="Título 1"/>
          <p:cNvSpPr txBox="1">
            <a:spLocks/>
          </p:cNvSpPr>
          <p:nvPr/>
        </p:nvSpPr>
        <p:spPr>
          <a:xfrm>
            <a:off x="951875" y="266706"/>
            <a:ext cx="10364452" cy="103094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SV" b="1" dirty="0" smtClean="0"/>
              <a:t>ELECTROENCEFALOGRAFIA</a:t>
            </a:r>
            <a:endParaRPr lang="es-SV" b="1" dirty="0"/>
          </a:p>
        </p:txBody>
      </p:sp>
    </p:spTree>
    <p:extLst>
      <p:ext uri="{BB962C8B-B14F-4D97-AF65-F5344CB8AC3E}">
        <p14:creationId xmlns:p14="http://schemas.microsoft.com/office/powerpoint/2010/main" val="3989872834"/>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6627" y="304806"/>
            <a:ext cx="10364452" cy="1030941"/>
          </a:xfrm>
        </p:spPr>
        <p:txBody>
          <a:bodyPr>
            <a:normAutofit/>
          </a:bodyPr>
          <a:lstStyle/>
          <a:p>
            <a:r>
              <a:rPr lang="es-SV" b="1" dirty="0"/>
              <a:t>CENID</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b="1" cap="all" dirty="0">
                <a:latin typeface="Berlin Sans FB Demi" pitchFamily="34" charset="0"/>
                <a:ea typeface="Arial Unicode MS" pitchFamily="34" charset="-128"/>
                <a:cs typeface="Arial Unicode MS" pitchFamily="34" charset="-128"/>
              </a:rPr>
              <a:t>Luis Guillermo Castaneda Villatoro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9</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8</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1</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Brindar atención a los pacientes con enfermedades infectocontagiosas de manera integral en base a indicadores de resultado e impacto que corresponden al área</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74037602"/>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42904"/>
            <a:ext cx="10364452" cy="1030941"/>
          </a:xfrm>
        </p:spPr>
        <p:txBody>
          <a:bodyPr>
            <a:normAutofit/>
          </a:bodyPr>
          <a:lstStyle/>
          <a:p>
            <a:r>
              <a:rPr lang="es-SV" b="1" dirty="0"/>
              <a:t>DEPARTAMENTO DE HEMATOLOGIA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Nombre de la Jefatura: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DR. ARMANDO RAFAEL ESTRADA ROMERO</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19</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18</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servicios médicos de sub especialidad a la población infantil con deficiencias hematológicas.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197752105"/>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85756"/>
            <a:ext cx="10364452" cy="1030941"/>
          </a:xfrm>
        </p:spPr>
        <p:txBody>
          <a:bodyPr>
            <a:normAutofit/>
          </a:bodyPr>
          <a:lstStyle/>
          <a:p>
            <a:r>
              <a:rPr lang="es-SV" b="1" dirty="0"/>
              <a:t>DEPARTAMENTO DE INFECTOLOGIA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a:t>
            </a:r>
            <a:r>
              <a:rPr lang="es-SV" altLang="es-SV" b="1" dirty="0" smtClean="0">
                <a:solidFill>
                  <a:srgbClr val="000000"/>
                </a:solidFill>
                <a:latin typeface="Arial Black" panose="020B0A04020102020204" pitchFamily="34" charset="0"/>
                <a:ea typeface="Arial Unicode MS" pitchFamily="34" charset="-128"/>
                <a:cs typeface="Arial Unicode MS" pitchFamily="34" charset="-128"/>
              </a:rPr>
              <a:t>DRA. MIRIAM DE LOURDES DUEÑAS DE CHICAS</a:t>
            </a:r>
            <a:endParaRPr lang="es-SV" altLang="es-SV" b="1"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51</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45</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6</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Asegurar que se brinde a los pacientes infectocontagiosos una atención integral, a través de un equipo multidisciplinario, que de cumplimiento a la normativa</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9789410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amera.wav"/>
          </p:stSnd>
        </p:sndAc>
      </p:transition>
    </mc:Choice>
    <mc:Fallback xmlns="">
      <p:transition spd="slow">
        <p:random/>
        <p:sndAc>
          <p:stSnd>
            <p:snd r:embed="rId3" name="camera.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9027" y="304806"/>
            <a:ext cx="10364452" cy="1030941"/>
          </a:xfrm>
        </p:spPr>
        <p:txBody>
          <a:bodyPr>
            <a:normAutofit/>
          </a:bodyPr>
          <a:lstStyle/>
          <a:p>
            <a:r>
              <a:rPr lang="es-SV" b="1" dirty="0"/>
              <a:t>DEPARTAMENTO DE ONCOLOGIA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800" b="1" dirty="0">
                <a:solidFill>
                  <a:srgbClr val="000000"/>
                </a:solidFill>
                <a:latin typeface="Arial Black" panose="020B0A04020102020204" pitchFamily="34" charset="0"/>
                <a:ea typeface="Arial Unicode MS" pitchFamily="34" charset="-128"/>
                <a:cs typeface="Arial Unicode MS" pitchFamily="34" charset="-128"/>
              </a:rPr>
              <a:t>Nombre de la Jefatura: Dr. </a:t>
            </a:r>
            <a:r>
              <a:rPr lang="es-SV" sz="1800" b="1" dirty="0">
                <a:latin typeface="Arial Black" panose="020B0A04020102020204" pitchFamily="34" charset="0"/>
                <a:ea typeface="Arial Unicode MS" pitchFamily="34" charset="-128"/>
                <a:cs typeface="Arial Unicode MS" pitchFamily="34" charset="-128"/>
              </a:rPr>
              <a:t>ROBERTO FRANKLIN VASQUEZ ZELAYA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800" dirty="0">
                <a:solidFill>
                  <a:srgbClr val="000000"/>
                </a:solidFill>
                <a:latin typeface="Arial Black" panose="020B0A04020102020204" pitchFamily="34" charset="0"/>
                <a:ea typeface="Arial Unicode MS" pitchFamily="34" charset="-128"/>
                <a:cs typeface="Arial Unicode MS" pitchFamily="34" charset="-128"/>
              </a:rPr>
              <a:t>Total de Empleados: </a:t>
            </a:r>
            <a:r>
              <a:rPr lang="es-SV" altLang="es-SV" sz="1800" dirty="0" smtClean="0">
                <a:solidFill>
                  <a:srgbClr val="000000"/>
                </a:solidFill>
                <a:latin typeface="Arial Black" panose="020B0A04020102020204" pitchFamily="34" charset="0"/>
                <a:ea typeface="Arial Unicode MS" pitchFamily="34" charset="-128"/>
                <a:cs typeface="Arial Unicode MS" pitchFamily="34" charset="-128"/>
              </a:rPr>
              <a:t>35</a:t>
            </a:r>
            <a:endParaRPr lang="es-SV" altLang="es-SV" sz="1800"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800" dirty="0">
                <a:solidFill>
                  <a:srgbClr val="000000"/>
                </a:solidFill>
                <a:latin typeface="Arial Black" panose="020B0A04020102020204" pitchFamily="34" charset="0"/>
                <a:ea typeface="Arial Unicode MS" pitchFamily="34" charset="-128"/>
                <a:cs typeface="Arial Unicode MS" pitchFamily="34" charset="-128"/>
              </a:rPr>
              <a:t>MUJERES </a:t>
            </a:r>
            <a:r>
              <a:rPr lang="es-SV" altLang="es-SV" sz="1800" dirty="0" smtClean="0">
                <a:solidFill>
                  <a:srgbClr val="000000"/>
                </a:solidFill>
                <a:latin typeface="Arial Black" panose="020B0A04020102020204" pitchFamily="34" charset="0"/>
                <a:ea typeface="Arial Unicode MS" pitchFamily="34" charset="-128"/>
                <a:cs typeface="Arial Unicode MS" pitchFamily="34" charset="-128"/>
              </a:rPr>
              <a:t>32</a:t>
            </a:r>
            <a:endParaRPr lang="es-SV" altLang="es-SV" sz="1800"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800" dirty="0">
                <a:solidFill>
                  <a:srgbClr val="000000"/>
                </a:solidFill>
                <a:latin typeface="Arial Black" panose="020B0A04020102020204" pitchFamily="34" charset="0"/>
                <a:ea typeface="Arial Unicode MS" pitchFamily="34" charset="-128"/>
                <a:cs typeface="Arial Unicode MS" pitchFamily="34" charset="-128"/>
              </a:rPr>
              <a:t>HOMBRES </a:t>
            </a:r>
            <a:r>
              <a:rPr lang="es-SV" altLang="es-SV" sz="1800" dirty="0" smtClean="0">
                <a:solidFill>
                  <a:srgbClr val="000000"/>
                </a:solidFill>
                <a:latin typeface="Arial Black" panose="020B0A04020102020204" pitchFamily="34" charset="0"/>
                <a:ea typeface="Arial Unicode MS" pitchFamily="34" charset="-128"/>
                <a:cs typeface="Arial Unicode MS" pitchFamily="34" charset="-128"/>
              </a:rPr>
              <a:t>3</a:t>
            </a:r>
            <a:endParaRPr lang="es-SV" altLang="es-SV" sz="1800" dirty="0">
              <a:solidFill>
                <a:srgbClr val="000000"/>
              </a:solidFill>
              <a:latin typeface="Arial Black" panose="020B0A04020102020204" pitchFamily="34" charset="0"/>
              <a:ea typeface="Arial Unicode MS" pitchFamily="34" charset="-128"/>
              <a:cs typeface="Arial Unicode MS" pitchFamily="34" charset="-128"/>
            </a:endParaRPr>
          </a:p>
          <a:p>
            <a:pPr algn="just"/>
            <a:endParaRPr lang="es-SV" sz="1800" dirty="0">
              <a:latin typeface="Arial Black" panose="020B0A04020102020204" pitchFamily="34" charset="0"/>
              <a:ea typeface="Arial Unicode MS" pitchFamily="34" charset="-128"/>
              <a:cs typeface="Arial Unicode MS" pitchFamily="34" charset="-128"/>
            </a:endParaRPr>
          </a:p>
          <a:p>
            <a:r>
              <a:rPr lang="es-SV" sz="1800" dirty="0">
                <a:solidFill>
                  <a:srgbClr val="000000"/>
                </a:solidFill>
                <a:latin typeface="Arial Black" panose="020B0A04020102020204" pitchFamily="34" charset="0"/>
                <a:ea typeface="Arial Unicode MS" pitchFamily="34" charset="-128"/>
                <a:cs typeface="Arial Unicode MS" pitchFamily="34" charset="-128"/>
              </a:rPr>
              <a:t>FACULTADES Y COMPETENCIAS</a:t>
            </a:r>
            <a:endParaRPr lang="es-SV" sz="1800" dirty="0">
              <a:latin typeface="Arial Black" panose="020B0A04020102020204" pitchFamily="34" charset="0"/>
              <a:ea typeface="Arial Unicode MS" pitchFamily="34" charset="-128"/>
              <a:cs typeface="Arial Unicode MS" pitchFamily="34" charset="-128"/>
            </a:endParaRPr>
          </a:p>
          <a:p>
            <a:pPr algn="just"/>
            <a:r>
              <a:rPr lang="es-SV" sz="1800" dirty="0">
                <a:latin typeface="Arial Black" panose="020B0A04020102020204" pitchFamily="34" charset="0"/>
                <a:ea typeface="Arial Unicode MS" pitchFamily="34" charset="-128"/>
                <a:cs typeface="Arial Unicode MS" pitchFamily="34" charset="-128"/>
              </a:rPr>
              <a:t>Establecer el diagnóstico rápido y eficaz del paciente con cáncer a fin de mejorar el pronóstico y sobrevida.</a:t>
            </a:r>
            <a:endParaRPr lang="es-SV" altLang="es-SV" sz="1800"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84211179"/>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DEPARTAMENTO DE NEFROLOGIA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Atilio Henríquez carrillo</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27</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r>
              <a:rPr lang="es-SV" sz="2400" dirty="0">
                <a:latin typeface="Berlin Sans FB Demi" pitchFamily="34" charset="0"/>
                <a:ea typeface="Arial Unicode MS" pitchFamily="34" charset="-128"/>
                <a:cs typeface="Arial Unicode MS" pitchFamily="34" charset="-128"/>
              </a:rPr>
              <a:t>Brindar atención médica nefrológica integral y de calidad al paciente pediátrico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34824658"/>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DEPARTAMENTO DE NEONATOLOGIA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dirty="0" smtClean="0">
                <a:solidFill>
                  <a:srgbClr val="000000"/>
                </a:solidFill>
                <a:latin typeface="Berlin Sans FB Demi" pitchFamily="34" charset="0"/>
                <a:ea typeface="Arial Unicode MS" pitchFamily="34" charset="-128"/>
                <a:cs typeface="Arial Unicode MS" pitchFamily="34" charset="-128"/>
              </a:rPr>
              <a:t>DRA. IRINA LISBETH RUBALLO RAMOS</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31</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26</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5</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Brindar atención médica integral que permita resolver de manera oportuna los problemas de salud en el periodo neonatal o recién nacido.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75923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a:bodyPr>
          <a:lstStyle/>
          <a:p>
            <a:r>
              <a:rPr lang="es-SV" b="1" dirty="0"/>
              <a:t>UNIDAD DE CUIDADOS INTENSIVOS NEONATALES</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b="1" cap="all" dirty="0">
                <a:solidFill>
                  <a:srgbClr val="000000"/>
                </a:solidFill>
                <a:latin typeface="Berlin Sans FB Demi" pitchFamily="34" charset="0"/>
                <a:ea typeface="Arial Unicode MS" pitchFamily="34" charset="-128"/>
                <a:cs typeface="Arial Unicode MS" pitchFamily="34" charset="-128"/>
              </a:rPr>
              <a:t>LUIS JOSÉ GUZMAN FLORES</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50</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50</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una atención integral y oportuna de los pacientes pediátricos con enfermedades graves en estado crítico que amenazan sus vidas y que requieran pronta estabilización y recuperación a través de un equipo multidisciplinario especializado.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02930435"/>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a:bodyPr>
          <a:lstStyle/>
          <a:p>
            <a:r>
              <a:rPr lang="es-SV" b="1" dirty="0"/>
              <a:t>SUB - DIRECCIÓN</a:t>
            </a:r>
          </a:p>
        </p:txBody>
      </p:sp>
      <p:sp>
        <p:nvSpPr>
          <p:cNvPr id="3" name="Marcador de texto 2"/>
          <p:cNvSpPr>
            <a:spLocks noGrp="1"/>
          </p:cNvSpPr>
          <p:nvPr>
            <p:ph type="body" sz="half" idx="2"/>
          </p:nvPr>
        </p:nvSpPr>
        <p:spPr>
          <a:xfrm>
            <a:off x="438151" y="1371600"/>
            <a:ext cx="11277600" cy="48196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3</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a:t>
            </a:r>
            <a:r>
              <a:rPr lang="es-SV" altLang="es-SV" dirty="0" smtClean="0">
                <a:solidFill>
                  <a:srgbClr val="000000"/>
                </a:solidFill>
                <a:latin typeface="Arial Black" panose="020B0A04020102020204" pitchFamily="34" charset="0"/>
                <a:ea typeface="Arial Unicode MS" pitchFamily="34" charset="-128"/>
                <a:cs typeface="Arial Unicode MS" pitchFamily="34" charset="-128"/>
              </a:rPr>
              <a:t>2</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a:t>
            </a:r>
          </a:p>
          <a:p>
            <a:pPr algn="just"/>
            <a:r>
              <a:rPr lang="es-ES" dirty="0">
                <a:latin typeface="Arial Black" panose="020B0A04020102020204" pitchFamily="34" charset="0"/>
                <a:ea typeface="Arial Unicode MS" pitchFamily="34" charset="-128"/>
                <a:cs typeface="Arial Unicode MS" pitchFamily="34" charset="-128"/>
              </a:rPr>
              <a:t>Apoyar directamente a la Dirección en el cumplimiento de las obligaciones y responsabilidades del Hospital, de tal manera que se logren los objetivos y se cumpla con la misión  y se pueda hacer realidad la visión institucional.</a:t>
            </a:r>
            <a:endParaRPr lang="es-SV" dirty="0">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85426105"/>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a:bodyPr>
          <a:lstStyle/>
          <a:p>
            <a:r>
              <a:rPr lang="es-SV" b="1" dirty="0" smtClean="0"/>
              <a:t>UNIDAD DE CUIDADOS INTENSIVOS</a:t>
            </a:r>
            <a:endParaRPr lang="es-SV" b="1" dirty="0"/>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rPr>
              <a:t>Nombre de la Jefatura: Dr. </a:t>
            </a:r>
            <a:r>
              <a:rPr lang="es-SV" altLang="es-SV" b="1" cap="all" dirty="0">
                <a:solidFill>
                  <a:srgbClr val="000000"/>
                </a:solidFill>
                <a:latin typeface="Berlin Sans FB Demi" pitchFamily="34" charset="0"/>
              </a:rPr>
              <a:t>LUIS JOSÉ GUZMAN FLORES</a:t>
            </a:r>
            <a:endParaRPr lang="es-SV" b="1" cap="all" dirty="0">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rPr>
              <a:t>Total de Empleados: </a:t>
            </a:r>
            <a:r>
              <a:rPr lang="es-SV" altLang="es-SV" dirty="0" smtClean="0">
                <a:solidFill>
                  <a:srgbClr val="000000"/>
                </a:solidFill>
                <a:latin typeface="Berlin Sans FB Demi" pitchFamily="34" charset="0"/>
              </a:rPr>
              <a:t>15</a:t>
            </a:r>
            <a:endParaRPr lang="es-SV" altLang="es-SV"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rPr>
              <a:t>MUJERES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smtClean="0">
                <a:solidFill>
                  <a:srgbClr val="000000"/>
                </a:solidFill>
                <a:latin typeface="Berlin Sans FB Demi" pitchFamily="34" charset="0"/>
              </a:rPr>
              <a:t>HOMBRES 6</a:t>
            </a:r>
            <a:endParaRPr lang="es-SV" altLang="es-SV"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dirty="0">
              <a:solidFill>
                <a:srgbClr val="000000"/>
              </a:solidFill>
              <a:latin typeface="Berlin Sans FB Demi" pitchFamily="34" charset="0"/>
            </a:endParaRPr>
          </a:p>
          <a:p>
            <a:pPr algn="just"/>
            <a:r>
              <a:rPr lang="es-SV" dirty="0">
                <a:latin typeface="Berlin Sans FB Demi" pitchFamily="34" charset="0"/>
              </a:rPr>
              <a:t>Proporcionar la atención y cuidados intensivos críticos e intermedios a todos los pacientes pediátricos hospitalizados que lo requieran.</a:t>
            </a:r>
            <a:endParaRPr lang="es-SV" altLang="es-SV" dirty="0">
              <a:solidFill>
                <a:srgbClr val="000000"/>
              </a:solidFill>
              <a:latin typeface="Berlin Sans FB Demi" pitchFamily="34" charset="0"/>
            </a:endParaRPr>
          </a:p>
        </p:txBody>
      </p:sp>
    </p:spTree>
    <p:extLst>
      <p:ext uri="{BB962C8B-B14F-4D97-AF65-F5344CB8AC3E}">
        <p14:creationId xmlns:p14="http://schemas.microsoft.com/office/powerpoint/2010/main" val="2601160532"/>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7126" y="266706"/>
            <a:ext cx="10364452" cy="1030941"/>
          </a:xfrm>
        </p:spPr>
        <p:txBody>
          <a:bodyPr>
            <a:normAutofit/>
          </a:bodyPr>
          <a:lstStyle/>
          <a:p>
            <a:r>
              <a:rPr lang="es-SV" b="1" dirty="0"/>
              <a:t>DIVISION QUIRURGICA</a:t>
            </a:r>
          </a:p>
        </p:txBody>
      </p:sp>
      <p:sp>
        <p:nvSpPr>
          <p:cNvPr id="3" name="Marcador de texto 2"/>
          <p:cNvSpPr>
            <a:spLocks noGrp="1"/>
          </p:cNvSpPr>
          <p:nvPr>
            <p:ph type="body" sz="half" idx="2"/>
          </p:nvPr>
        </p:nvSpPr>
        <p:spPr>
          <a:xfrm>
            <a:off x="913777" y="1492624"/>
            <a:ext cx="10364451" cy="49272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b="1" dirty="0">
                <a:latin typeface="Berlin Sans FB Demi" pitchFamily="34" charset="0"/>
                <a:ea typeface="Arial Unicode MS" pitchFamily="34" charset="-128"/>
                <a:cs typeface="Arial Unicode MS" pitchFamily="34" charset="-128"/>
              </a:rPr>
              <a:t>PABLO RICARDO GONZALEZ CANIZALES </a:t>
            </a:r>
            <a:r>
              <a:rPr lang="es-SV"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23</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13</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10</a:t>
            </a: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Coordinar y facilitar la atención en salud a los pacientes pediátricos con patología quirúrgica, correspondiente al tercer nivel de atención, de acuerdo a sus necesidades, en cumplimiento de los indicadores de resultado e impacto; y apoyar el desarrollo del diseño curricular de médicos especialistas en las diferentes </a:t>
            </a:r>
            <a:r>
              <a:rPr lang="es-SV" b="1" dirty="0">
                <a:latin typeface="Berlin Sans FB Demi" pitchFamily="34" charset="0"/>
                <a:ea typeface="Arial Unicode MS" pitchFamily="34" charset="-128"/>
                <a:cs typeface="Arial Unicode MS" pitchFamily="34" charset="-128"/>
              </a:rPr>
              <a:t>especialidades quirúrgicas y personal paramédico en formación.</a:t>
            </a:r>
            <a:endParaRPr lang="es-SV" altLang="es-SV" b="1"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2775988"/>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04806"/>
            <a:ext cx="10364452" cy="1030941"/>
          </a:xfrm>
        </p:spPr>
        <p:txBody>
          <a:bodyPr>
            <a:normAutofit/>
          </a:bodyPr>
          <a:lstStyle/>
          <a:p>
            <a:r>
              <a:rPr lang="es-SV" b="1" dirty="0"/>
              <a:t>DEPARTAMENTO DE CIRUGIA PEDIATRICA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latin typeface="Berlin Sans FB Demi" pitchFamily="34" charset="0"/>
                <a:ea typeface="Arial Unicode MS" pitchFamily="34" charset="-128"/>
                <a:cs typeface="Arial Unicode MS" pitchFamily="34" charset="-128"/>
              </a:rPr>
              <a:t>LUIS ENRIQUEZ MELENDEZ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una atención de calidad a los pacientes pediátricos, que por su patología, requieran un abordaje médico quirúrgico dentro de la especialidad de la cirugía pediátrica.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49818309"/>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66706"/>
            <a:ext cx="10364452" cy="1030941"/>
          </a:xfrm>
        </p:spPr>
        <p:txBody>
          <a:bodyPr>
            <a:normAutofit/>
          </a:bodyPr>
          <a:lstStyle/>
          <a:p>
            <a:r>
              <a:rPr lang="es-SV" b="1" dirty="0"/>
              <a:t>DEPARTAMENTO DE EMERGENCIA QUIRURGICA</a:t>
            </a:r>
          </a:p>
        </p:txBody>
      </p:sp>
      <p:sp>
        <p:nvSpPr>
          <p:cNvPr id="3" name="Marcador de texto 2"/>
          <p:cNvSpPr>
            <a:spLocks noGrp="1"/>
          </p:cNvSpPr>
          <p:nvPr>
            <p:ph type="body" sz="half" idx="2"/>
          </p:nvPr>
        </p:nvSpPr>
        <p:spPr>
          <a:xfrm>
            <a:off x="913777" y="1492624"/>
            <a:ext cx="10364451" cy="4329952"/>
          </a:xfrm>
        </p:spPr>
        <p:txBody>
          <a:bodyPr>
            <a:normAutofit fontScale="92500"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LORENA ESPERANZA LANDAVERDE LINARES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permanentemente atención al paciente pediátrico en situación crítica de emergencia o urgencia, que por su patología, requiera una atención o intervención, propia de las especialidades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58186577"/>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23856"/>
            <a:ext cx="10364452" cy="1030941"/>
          </a:xfrm>
        </p:spPr>
        <p:txBody>
          <a:bodyPr>
            <a:normAutofit/>
          </a:bodyPr>
          <a:lstStyle/>
          <a:p>
            <a:r>
              <a:rPr lang="pt-BR" b="1" dirty="0"/>
              <a:t>DEPARTAMENTO DE CONSULTA EXTERNA QUIRURGICA</a:t>
            </a:r>
            <a:endParaRPr lang="es-SV" b="1" dirty="0"/>
          </a:p>
        </p:txBody>
      </p:sp>
      <p:sp>
        <p:nvSpPr>
          <p:cNvPr id="3" name="Marcador de texto 2"/>
          <p:cNvSpPr>
            <a:spLocks noGrp="1"/>
          </p:cNvSpPr>
          <p:nvPr>
            <p:ph type="body" sz="half" idx="2"/>
          </p:nvPr>
        </p:nvSpPr>
        <p:spPr>
          <a:xfrm>
            <a:off x="913777" y="1492624"/>
            <a:ext cx="10364451" cy="4329952"/>
          </a:xfrm>
        </p:spPr>
        <p:txBody>
          <a:bodyPr>
            <a:normAutofit fontScale="92500"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t>
            </a:r>
            <a:r>
              <a:rPr lang="es-SV" altLang="es-SV" sz="2400" b="1" dirty="0" smtClean="0">
                <a:solidFill>
                  <a:srgbClr val="000000"/>
                </a:solidFill>
                <a:latin typeface="Berlin Sans FB Demi" pitchFamily="34" charset="0"/>
                <a:ea typeface="Arial Unicode MS" pitchFamily="34" charset="-128"/>
                <a:cs typeface="Arial Unicode MS" pitchFamily="34" charset="-128"/>
              </a:rPr>
              <a:t>. JORGE ADALBERTO MILLA GOMEZ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consulta pediátrica a los pacientes que por su patología, requieren atención medico quirúrgica de las diversas especialidades quirúrgicas, principalmente aquellos pacientes referidos de los diferentes niveles de atención, como parte de un atención integral.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633610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amera.wav"/>
          </p:stSnd>
        </p:sndAc>
      </p:transition>
    </mc:Choice>
    <mc:Fallback xmlns="">
      <p:transition spd="slow">
        <p:random/>
        <p:sndAc>
          <p:stSnd>
            <p:snd r:embed="rId3" name="camera.wav"/>
          </p:stSnd>
        </p:sndAc>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42904"/>
            <a:ext cx="10364452" cy="1030941"/>
          </a:xfrm>
        </p:spPr>
        <p:txBody>
          <a:bodyPr>
            <a:normAutofit/>
          </a:bodyPr>
          <a:lstStyle/>
          <a:p>
            <a:r>
              <a:rPr lang="pt-BR" b="1" dirty="0"/>
              <a:t>DEPARTAMENTO DE OTORRINOLARINGOLOGIA</a:t>
            </a:r>
            <a:endParaRPr lang="es-SV" b="1" dirty="0"/>
          </a:p>
        </p:txBody>
      </p:sp>
      <p:sp>
        <p:nvSpPr>
          <p:cNvPr id="3" name="Marcador de texto 2"/>
          <p:cNvSpPr>
            <a:spLocks noGrp="1"/>
          </p:cNvSpPr>
          <p:nvPr>
            <p:ph type="body" sz="half" idx="2"/>
          </p:nvPr>
        </p:nvSpPr>
        <p:spPr>
          <a:xfrm>
            <a:off x="913777" y="1492624"/>
            <a:ext cx="10364451" cy="4329952"/>
          </a:xfrm>
        </p:spPr>
        <p:txBody>
          <a:bodyPr>
            <a:normAutofit fontScale="92500"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latin typeface="Berlin Sans FB Demi" pitchFamily="34" charset="0"/>
                <a:ea typeface="Arial Unicode MS" pitchFamily="34" charset="-128"/>
                <a:cs typeface="Arial Unicode MS" pitchFamily="34" charset="-128"/>
              </a:rPr>
              <a:t>Jose Alfredo </a:t>
            </a:r>
            <a:r>
              <a:rPr lang="es-SV" sz="2400" b="1" cap="all" dirty="0" err="1">
                <a:latin typeface="Berlin Sans FB Demi" pitchFamily="34" charset="0"/>
                <a:ea typeface="Arial Unicode MS" pitchFamily="34" charset="-128"/>
                <a:cs typeface="Arial Unicode MS" pitchFamily="34" charset="-128"/>
              </a:rPr>
              <a:t>bonilla</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de calidad a los pacientes pediátricos, que requieran un abordaje médico quirúrgico de las patologías de otorrinolaringología, a través de equipo multidisciplinario especializado.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32496625"/>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amera.wav"/>
          </p:stSnd>
        </p:sndAc>
      </p:transition>
    </mc:Choice>
    <mc:Fallback xmlns="">
      <p:transition spd="med">
        <p:fade/>
        <p:sndAc>
          <p:stSnd>
            <p:snd r:embed="rId3" name="camera.wav"/>
          </p:stSnd>
        </p:sndAc>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DEPARTAMENTO DE CIRUGIA PLASTICA</a:t>
            </a:r>
          </a:p>
        </p:txBody>
      </p:sp>
      <p:sp>
        <p:nvSpPr>
          <p:cNvPr id="3" name="Marcador de texto 2"/>
          <p:cNvSpPr>
            <a:spLocks noGrp="1"/>
          </p:cNvSpPr>
          <p:nvPr>
            <p:ph type="body" sz="half" idx="2"/>
          </p:nvPr>
        </p:nvSpPr>
        <p:spPr>
          <a:xfrm>
            <a:off x="894725" y="1321174"/>
            <a:ext cx="10364451" cy="52129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Dra.  </a:t>
            </a:r>
            <a:r>
              <a:rPr lang="es-SV" b="1" cap="all" dirty="0">
                <a:latin typeface="Berlin Sans FB Demi" pitchFamily="34" charset="0"/>
                <a:ea typeface="Arial Unicode MS" pitchFamily="34" charset="-128"/>
                <a:cs typeface="Arial Unicode MS" pitchFamily="34" charset="-128"/>
              </a:rPr>
              <a:t>Patricia Elizabeth Quezada de calderón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25</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22</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3</a:t>
            </a:r>
            <a:endParaRPr lang="es-SV" dirty="0">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dirty="0">
                <a:solidFill>
                  <a:srgbClr val="000000"/>
                </a:solidFill>
                <a:latin typeface="Berlin Sans FB Demi" pitchFamily="34" charset="0"/>
                <a:ea typeface="Arial Unicode MS" pitchFamily="34" charset="-128"/>
                <a:cs typeface="Arial Unicode MS" pitchFamily="34" charset="-128"/>
              </a:rPr>
              <a:t>FACULTADES Y COMPETENCIAS</a:t>
            </a:r>
            <a:endParaRPr lang="es-SV" dirty="0">
              <a:latin typeface="Berlin Sans FB Demi" pitchFamily="34" charset="0"/>
              <a:ea typeface="Arial Unicode MS" pitchFamily="34" charset="-128"/>
              <a:cs typeface="Arial Unicode MS" pitchFamily="34" charset="-128"/>
            </a:endParaRP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quirúrgico de tipo reconstructivo y de cirugía plástica, a través de equipo multidisciplinario especializado, que garantice una atención de calidad, oportuna integrando las diferentes disciplinas involucradas en la recuperación del paciente.</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56578216"/>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66706"/>
            <a:ext cx="10364452" cy="1030941"/>
          </a:xfrm>
        </p:spPr>
        <p:txBody>
          <a:bodyPr>
            <a:normAutofit/>
          </a:bodyPr>
          <a:lstStyle/>
          <a:p>
            <a:r>
              <a:rPr lang="es-SV" b="1" dirty="0"/>
              <a:t>DEPARTAMENTO DE OFTALMOLOGIA</a:t>
            </a:r>
          </a:p>
        </p:txBody>
      </p:sp>
      <p:sp>
        <p:nvSpPr>
          <p:cNvPr id="3" name="Marcador de texto 2"/>
          <p:cNvSpPr>
            <a:spLocks noGrp="1"/>
          </p:cNvSpPr>
          <p:nvPr>
            <p:ph type="body" sz="half" idx="2"/>
          </p:nvPr>
        </p:nvSpPr>
        <p:spPr>
          <a:xfrm>
            <a:off x="913777" y="1492624"/>
            <a:ext cx="10364451" cy="4329952"/>
          </a:xfrm>
        </p:spPr>
        <p:txBody>
          <a:bodyPr>
            <a:normAutofit fontScale="92500"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Rolando Domínguez parada h.</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especializada a los pacientes pediátricos, que requieran un abordaje médico quirúrgico de las patologías oculares, a través de equipo multidisciplinario especializado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3647894"/>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47656"/>
            <a:ext cx="10364452" cy="1030941"/>
          </a:xfrm>
        </p:spPr>
        <p:txBody>
          <a:bodyPr>
            <a:normAutofit/>
          </a:bodyPr>
          <a:lstStyle/>
          <a:p>
            <a:r>
              <a:rPr lang="es-SV" b="1" dirty="0"/>
              <a:t>DEPARTAMENTO DE ORTOPEDIA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NELSON ODIR AMAYA RODRÍGUEZ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a:t>
            </a:r>
            <a:r>
              <a:rPr lang="es-SV" altLang="es-SV" sz="2400" dirty="0" smtClean="0">
                <a:solidFill>
                  <a:srgbClr val="000000"/>
                </a:solidFill>
                <a:latin typeface="Berlin Sans FB Demi" pitchFamily="34" charset="0"/>
              </a:rPr>
              <a:t>24</a:t>
            </a:r>
            <a:endParaRPr lang="es-SV" altLang="es-SV" sz="2400"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a:t>
            </a:r>
            <a:r>
              <a:rPr lang="es-SV" altLang="es-SV" sz="2400" dirty="0" smtClean="0">
                <a:solidFill>
                  <a:srgbClr val="000000"/>
                </a:solidFill>
                <a:latin typeface="Berlin Sans FB Demi" pitchFamily="34" charset="0"/>
              </a:rPr>
              <a:t>10</a:t>
            </a:r>
            <a:endParaRPr lang="es-SV" altLang="es-SV" sz="2400"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una atención médico quirúrgica especializada en la atención de pacientes pediátricos, con patologías ortopédicas y traumatológicas, a través de equipo multidisplinario de trabajo.</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1477771107"/>
      </p:ext>
    </p:extLst>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3" name="camera.wav"/>
          </p:stSnd>
        </p:sndAc>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DEPARTAMENTO DE NEUROCIRUGIA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Ricardo augusto lungo Esquivel</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de tipo neuro-quirúrgico, a través de equipo multidisplinario especializado, que garantice una atención de calidad, a través de un enfoque integral del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69925941"/>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amera.wav"/>
          </p:stSnd>
        </p:sndAc>
      </p:transition>
    </mc:Choice>
    <mc:Fallback xmlns="">
      <p:transition spd="med">
        <p:fade/>
        <p:sndAc>
          <p:stSnd>
            <p:snd r:embed="rId3" name="camera.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a:bodyPr>
          <a:lstStyle/>
          <a:p>
            <a:r>
              <a:rPr lang="es-SV" b="1" dirty="0"/>
              <a:t>CONSEJO ESTRATEGICO DE GESTION</a:t>
            </a:r>
          </a:p>
        </p:txBody>
      </p:sp>
      <p:sp>
        <p:nvSpPr>
          <p:cNvPr id="3" name="Marcador de texto 2"/>
          <p:cNvSpPr>
            <a:spLocks noGrp="1"/>
          </p:cNvSpPr>
          <p:nvPr>
            <p:ph type="body" sz="half" idx="2"/>
          </p:nvPr>
        </p:nvSpPr>
        <p:spPr>
          <a:xfrm>
            <a:off x="742951" y="1162050"/>
            <a:ext cx="10744200" cy="54419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del Coordinador: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11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dirty="0">
                <a:latin typeface="Berlin Sans FB Demi" pitchFamily="34" charset="0"/>
                <a:ea typeface="Arial Unicode MS" pitchFamily="34" charset="-128"/>
                <a:cs typeface="Arial Unicode MS" pitchFamily="34" charset="-128"/>
              </a:rPr>
              <a:t>a) Asesorar al Director en los asuntos técnicos que dicho funcionario someta a su consideración. </a:t>
            </a:r>
          </a:p>
          <a:p>
            <a:pPr algn="just"/>
            <a:r>
              <a:rPr lang="es-SV" dirty="0">
                <a:latin typeface="Berlin Sans FB Demi" pitchFamily="34" charset="0"/>
                <a:ea typeface="Arial Unicode MS" pitchFamily="34" charset="-128"/>
                <a:cs typeface="Arial Unicode MS" pitchFamily="34" charset="-128"/>
              </a:rPr>
              <a:t>b) Cumplir con el Reglamento Interno del Hospital, colaborar en su divulgación y cumplimiento. </a:t>
            </a:r>
          </a:p>
          <a:p>
            <a:pPr algn="just"/>
            <a:r>
              <a:rPr lang="es-SV" dirty="0">
                <a:latin typeface="Berlin Sans FB Demi" pitchFamily="34" charset="0"/>
                <a:ea typeface="Arial Unicode MS" pitchFamily="34" charset="-128"/>
                <a:cs typeface="Arial Unicode MS" pitchFamily="34" charset="-128"/>
              </a:rPr>
              <a:t>c) Asistir a las reuniones convocadas por el Director, éstas deberán realizarse por lo menos una vez al mes. </a:t>
            </a:r>
          </a:p>
          <a:p>
            <a:pPr algn="just"/>
            <a:r>
              <a:rPr lang="es-SV" dirty="0">
                <a:latin typeface="Berlin Sans FB Demi" pitchFamily="34" charset="0"/>
                <a:ea typeface="Arial Unicode MS" pitchFamily="34" charset="-128"/>
                <a:cs typeface="Arial Unicode MS" pitchFamily="34" charset="-128"/>
              </a:rPr>
              <a:t>d) Colaborar con la Dirección para que se cumplan las medidas disciplinarias para el buen funcionamiento del establecimiento </a:t>
            </a:r>
          </a:p>
          <a:p>
            <a:pPr algn="just"/>
            <a:r>
              <a:rPr lang="es-SV" dirty="0">
                <a:latin typeface="Berlin Sans FB Demi" pitchFamily="34" charset="0"/>
                <a:ea typeface="Arial Unicode MS" pitchFamily="34" charset="-128"/>
                <a:cs typeface="Arial Unicode MS" pitchFamily="34" charset="-128"/>
              </a:rPr>
              <a:t>e) Consignar en Acta lo tratado en cada reunión</a:t>
            </a:r>
            <a:r>
              <a:rPr lang="es-SV" dirty="0">
                <a:latin typeface="Berlin Sans FB Demi" pitchFamily="34" charset="0"/>
              </a:rPr>
              <a:t>.</a:t>
            </a:r>
          </a:p>
        </p:txBody>
      </p:sp>
    </p:spTree>
    <p:extLst>
      <p:ext uri="{BB962C8B-B14F-4D97-AF65-F5344CB8AC3E}">
        <p14:creationId xmlns:p14="http://schemas.microsoft.com/office/powerpoint/2010/main" val="947199420"/>
      </p:ext>
    </p:extLst>
  </p:cSld>
  <p:clrMapOvr>
    <a:masterClrMapping/>
  </p:clrMapOvr>
  <p:transition spd="slow">
    <p:pull/>
    <p:sndAc>
      <p:stSnd>
        <p:snd r:embed="rId2" name="camera.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42904"/>
            <a:ext cx="10364452" cy="1030941"/>
          </a:xfrm>
        </p:spPr>
        <p:txBody>
          <a:bodyPr>
            <a:normAutofit/>
          </a:bodyPr>
          <a:lstStyle/>
          <a:p>
            <a:r>
              <a:rPr lang="es-SV" b="1" dirty="0"/>
              <a:t>DEPARTAMENTO DE CENTRO QUIRURGICO</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sv-SE" altLang="es-SV" sz="2400" b="1" dirty="0">
                <a:solidFill>
                  <a:srgbClr val="000000"/>
                </a:solidFill>
                <a:latin typeface="Berlin Sans FB Demi" pitchFamily="34" charset="0"/>
                <a:ea typeface="Arial Unicode MS" pitchFamily="34" charset="-128"/>
                <a:cs typeface="Arial Unicode MS" pitchFamily="34" charset="-128"/>
              </a:rPr>
              <a:t>GLADYS JAKELIN ALAS DE ALVARENGA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a:t>
            </a:r>
            <a:r>
              <a:rPr lang="es-SV" altLang="es-SV" sz="2400" dirty="0" smtClean="0">
                <a:solidFill>
                  <a:srgbClr val="000000"/>
                </a:solidFill>
                <a:latin typeface="Berlin Sans FB Demi" pitchFamily="34" charset="0"/>
                <a:ea typeface="Arial Unicode MS" pitchFamily="34" charset="-128"/>
                <a:cs typeface="Arial Unicode MS" pitchFamily="34" charset="-128"/>
              </a:rPr>
              <a:t>: 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las condiciones adecuadas, para una atención quirúrgica de las diferentes especialidades medico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96171618"/>
      </p:ext>
    </p:extLst>
  </p:cSld>
  <p:clrMapOvr>
    <a:masterClrMapping/>
  </p:clrMapOvr>
  <p:transition spd="slow">
    <p:push dir="u"/>
    <p:sndAc>
      <p:stSnd>
        <p:snd r:embed="rId2" name="camera.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28606"/>
            <a:ext cx="10364452" cy="1030941"/>
          </a:xfrm>
        </p:spPr>
        <p:txBody>
          <a:bodyPr>
            <a:normAutofit/>
          </a:bodyPr>
          <a:lstStyle/>
          <a:p>
            <a:r>
              <a:rPr lang="es-SV" b="1" dirty="0"/>
              <a:t>ANESTESIOLOGIA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Susana del Carmen Abrego tobar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49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just"/>
            <a:endParaRPr lang="es-SV" sz="2400" dirty="0">
              <a:solidFill>
                <a:srgbClr val="000000"/>
              </a:solidFill>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manejo anestésico a todo paciente que lo necesite para ser sometido a procedimientos diagnósticos o terapéuticos, que cumpla con las condiciones mínimas de seguridad de acuerdo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88383557"/>
      </p:ext>
    </p:extLst>
  </p:cSld>
  <p:clrMapOvr>
    <a:masterClrMapping/>
  </p:clrMapOvr>
  <p:transition spd="slow">
    <p:wipe/>
    <p:sndAc>
      <p:stSnd>
        <p:snd r:embed="rId2" name="camera.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285756"/>
            <a:ext cx="10364452" cy="1030941"/>
          </a:xfrm>
        </p:spPr>
        <p:txBody>
          <a:bodyPr>
            <a:normAutofit/>
          </a:bodyPr>
          <a:lstStyle/>
          <a:p>
            <a:r>
              <a:rPr lang="es-SV" b="1" dirty="0"/>
              <a:t>CENTRAL DE ESTERILIZACION (ARSENAL)</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OTTO MELVIN HERCULES ORELLANA</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41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Suministrar en forma oportuna el material y equipo esterilizado, habiendo cumplido con las normas de calidad en cada una de las etapas del proceso, para ser utilizado en las diferentes áreas.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8866102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mera.wav"/>
          </p:stSnd>
        </p:sndAc>
      </p:transition>
    </mc:Choice>
    <mc:Fallback xmlns="">
      <p:transition spd="slow">
        <p:split orient="vert"/>
        <p:sndAc>
          <p:stSnd>
            <p:snd r:embed="rId3" name="camera.wav"/>
          </p:stSnd>
        </p:sndAc>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66706"/>
            <a:ext cx="10364452" cy="1030941"/>
          </a:xfrm>
        </p:spPr>
        <p:txBody>
          <a:bodyPr>
            <a:normAutofit/>
          </a:bodyPr>
          <a:lstStyle/>
          <a:p>
            <a:r>
              <a:rPr lang="es-SV" b="1" dirty="0"/>
              <a:t>CIRUGIA AMBULATORIA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ELSI DEL CARMEN SOTO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atención y evaluación pre-operatoria y post operatoria al paciente quirúrgico ambulatorio, en cumplimiento de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52935446"/>
      </p:ext>
    </p:extLst>
  </p:cSld>
  <p:clrMapOvr>
    <a:masterClrMapping/>
  </p:clrMapOvr>
  <p:transition spd="slow">
    <p:randomBar dir="vert"/>
    <p:sndAc>
      <p:stSnd>
        <p:snd r:embed="rId2" name="camera.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DIVISION DE SERVICIOS DE DIAGNOSTICO Y APOYO</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dirty="0" smtClean="0">
                <a:solidFill>
                  <a:srgbClr val="000000"/>
                </a:solidFill>
                <a:latin typeface="Berlin Sans FB Demi" pitchFamily="34" charset="0"/>
                <a:ea typeface="Arial Unicode MS" pitchFamily="34" charset="-128"/>
                <a:cs typeface="Arial Unicode MS" pitchFamily="34" charset="-128"/>
              </a:rPr>
              <a:t>DRA. ILIANA MARIA HERNANDEZ DE HERNANDEZ</a:t>
            </a:r>
            <a:endParaRPr lang="es-SV" altLang="es-SV"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2</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1</a:t>
            </a: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dirigir, coordinar y controlar las funciones de los departamentos y servicios bajo la responsabilidad de la División, para proveer los servicios de diagnóstico y apoyo en forma eficiente y oportuna que contribuya a la atención integral de los pacientes, satisfaciendo los estándares de calidad que la sociedad demanda</a:t>
            </a:r>
            <a:r>
              <a:rPr lang="es-SV" dirty="0">
                <a:latin typeface="Berlin Sans FB Demi" pitchFamily="34" charset="0"/>
              </a:rPr>
              <a:t>.</a:t>
            </a:r>
            <a:endParaRPr lang="es-SV" altLang="es-SV" dirty="0">
              <a:solidFill>
                <a:srgbClr val="000000"/>
              </a:solidFill>
              <a:latin typeface="Berlin Sans FB Demi" pitchFamily="34" charset="0"/>
            </a:endParaRPr>
          </a:p>
        </p:txBody>
      </p:sp>
    </p:spTree>
    <p:extLst>
      <p:ext uri="{BB962C8B-B14F-4D97-AF65-F5344CB8AC3E}">
        <p14:creationId xmlns:p14="http://schemas.microsoft.com/office/powerpoint/2010/main" val="2795141365"/>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a:bodyPr>
          <a:lstStyle/>
          <a:p>
            <a:r>
              <a:rPr lang="es-SV" b="1" dirty="0"/>
              <a:t>DEPARTAMENTO DE ANATOMIA PATOLOGICA</a:t>
            </a:r>
          </a:p>
        </p:txBody>
      </p:sp>
      <p:sp>
        <p:nvSpPr>
          <p:cNvPr id="3" name="Marcador de texto 2"/>
          <p:cNvSpPr>
            <a:spLocks noGrp="1"/>
          </p:cNvSpPr>
          <p:nvPr>
            <p:ph type="body" sz="half" idx="2"/>
          </p:nvPr>
        </p:nvSpPr>
        <p:spPr>
          <a:xfrm>
            <a:off x="913777" y="1492624"/>
            <a:ext cx="10364451" cy="46033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ANA CONCEPCION GUADALUPE POLANCO ANAYA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6</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6</a:t>
            </a: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Practicar los estudios anatomía-patológicos que contribuyan como auxiliares del diagnóstico clínico, ya sea para ratificarlo o rectificarlo, también para la evaluación y control del tratamiento establecido así como para formar un pronóstico de acuerdo a los resultados obtenidos, en beneficio de los pacientes.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06744910"/>
      </p:ext>
    </p:extLst>
  </p:cSld>
  <p:clrMapOvr>
    <a:masterClrMapping/>
  </p:clrMapOvr>
  <p:transition spd="slow">
    <p:pull/>
    <p:sndAc>
      <p:stSnd>
        <p:snd r:embed="rId2" name="camera.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DEPARTAMENTO DE BANCO DE SANGRE</a:t>
            </a:r>
          </a:p>
        </p:txBody>
      </p:sp>
      <p:sp>
        <p:nvSpPr>
          <p:cNvPr id="3" name="Marcador de texto 2"/>
          <p:cNvSpPr>
            <a:spLocks noGrp="1"/>
          </p:cNvSpPr>
          <p:nvPr>
            <p:ph type="body" sz="half" idx="2"/>
          </p:nvPr>
        </p:nvSpPr>
        <p:spPr>
          <a:xfrm>
            <a:off x="913777" y="1492624"/>
            <a:ext cx="10364451" cy="46795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dirty="0" smtClean="0">
                <a:solidFill>
                  <a:srgbClr val="000000"/>
                </a:solidFill>
                <a:latin typeface="Berlin Sans FB Demi" pitchFamily="34" charset="0"/>
                <a:ea typeface="Arial Unicode MS" pitchFamily="34" charset="-128"/>
                <a:cs typeface="Arial Unicode MS" pitchFamily="34" charset="-128"/>
              </a:rPr>
              <a:t>Lic. JAIME DEL CARMEN ALFARO MENDOZA</a:t>
            </a:r>
            <a:endParaRPr lang="es-SV" altLang="es-SV"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24</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16</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8</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Lograr que las acciones de captación, procesamiento, almacenamientos y distribución de sangre y sus componentes con fines terapéuticos, se realicen de acuerdo con los requerimientos propios del hospital y cumpliendo con los estándares de calidad establecidos.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376997"/>
      </p:ext>
    </p:extLst>
  </p:cSld>
  <p:clrMapOvr>
    <a:masterClrMapping/>
  </p:clrMapOvr>
  <p:transition spd="slow">
    <p:cover/>
    <p:sndAc>
      <p:stSnd>
        <p:snd r:embed="rId2" name="camera.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DEPARTAMENTO DE GESTION Y SUMINISTROS Y TECNOLOGIA MÉDICA.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a:t>
            </a:r>
            <a:r>
              <a:rPr lang="es-SV" altLang="es-SV" b="1" dirty="0" smtClean="0">
                <a:solidFill>
                  <a:srgbClr val="000000"/>
                </a:solidFill>
                <a:latin typeface="Berlin Sans FB Demi" pitchFamily="34" charset="0"/>
                <a:ea typeface="Arial Unicode MS" pitchFamily="34" charset="-128"/>
                <a:cs typeface="Arial Unicode MS" pitchFamily="34" charset="-128"/>
              </a:rPr>
              <a:t>: DRA. TATIANA MARCELA HUEZO CAMPOS</a:t>
            </a:r>
            <a:endParaRPr lang="es-SV" altLang="es-SV"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Contribuir a una atención integral de calidad para el usuario, a través de una gestión eficiente y oportuna de los medicamentos, insumos médicos y los equipos médicos.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75125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28606"/>
            <a:ext cx="10364452" cy="1030941"/>
          </a:xfrm>
        </p:spPr>
        <p:txBody>
          <a:bodyPr>
            <a:normAutofit/>
          </a:bodyPr>
          <a:lstStyle/>
          <a:p>
            <a:r>
              <a:rPr lang="es-SV" b="1" dirty="0"/>
              <a:t>FARMACIA</a:t>
            </a:r>
          </a:p>
        </p:txBody>
      </p:sp>
      <p:sp>
        <p:nvSpPr>
          <p:cNvPr id="3" name="Marcador de texto 2"/>
          <p:cNvSpPr>
            <a:spLocks noGrp="1"/>
          </p:cNvSpPr>
          <p:nvPr>
            <p:ph type="body" sz="half" idx="2"/>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b="1" cap="all" dirty="0">
                <a:solidFill>
                  <a:srgbClr val="000000"/>
                </a:solidFill>
                <a:latin typeface="Berlin Sans FB Demi" pitchFamily="34" charset="0"/>
                <a:ea typeface="Arial Unicode MS" pitchFamily="34" charset="-128"/>
                <a:cs typeface="Arial Unicode MS" pitchFamily="34" charset="-128"/>
              </a:rPr>
              <a:t>Ana rosa Cortez Hernández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32</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23</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9</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el abastecimiento de Medicamentos y Fórmulas Magistrales a pacientes ambulatorios y hospitalizados, en base a indicadores de resultado e impacto, manteniendo adecuadas condiciones de conservación, mediante el desarrollo de prácticas apropiadas de almacenamiento y </a:t>
            </a:r>
            <a:r>
              <a:rPr lang="es-SV" dirty="0" err="1">
                <a:latin typeface="Berlin Sans FB Demi" pitchFamily="34" charset="0"/>
                <a:ea typeface="Arial Unicode MS" pitchFamily="34" charset="-128"/>
                <a:cs typeface="Arial Unicode MS" pitchFamily="34" charset="-128"/>
              </a:rPr>
              <a:t>reenvasado</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5211137"/>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amera.wav"/>
          </p:stSnd>
        </p:sndAc>
      </p:transition>
    </mc:Choice>
    <mc:Fallback xmlns="">
      <p:transition spd="slow">
        <p:dissolve/>
        <p:sndAc>
          <p:stSnd>
            <p:snd r:embed="rId3" name="camera.wav"/>
          </p:stSnd>
        </p:sndAc>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DEPARTAMENTO DE IMÁGENES MEDICAS</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b="1" cap="all" dirty="0" smtClean="0">
                <a:solidFill>
                  <a:srgbClr val="000000"/>
                </a:solidFill>
                <a:latin typeface="Berlin Sans FB Demi" pitchFamily="34" charset="0"/>
                <a:ea typeface="Arial Unicode MS" pitchFamily="34" charset="-128"/>
                <a:cs typeface="Arial Unicode MS" pitchFamily="34" charset="-128"/>
              </a:rPr>
              <a:t>SALVADOR EDUARDO RIVERA ESPINOZA </a:t>
            </a:r>
            <a:endParaRPr lang="es-SV" altLang="es-SV"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44</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26</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18</a:t>
            </a: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la información diagnóstica inicial y de seguimiento por imagenología a través de estudios de radiología, ultrasonografía, resonancia magnética y tomografía computarizada, alcanzando la máxima productividad al menos costo posible, basado en el mejoramiento de técnicas, capacitación y control de calidad.</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33823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a:bodyPr>
          <a:lstStyle/>
          <a:p>
            <a:r>
              <a:rPr lang="es-SV" b="1" dirty="0"/>
              <a:t>UNIDAD DE AUDITORIA INTERNA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LICDA. </a:t>
            </a:r>
            <a:r>
              <a:rPr lang="es-SV" altLang="es-SV" b="1" cap="all" dirty="0">
                <a:solidFill>
                  <a:srgbClr val="000000"/>
                </a:solidFill>
                <a:latin typeface="Arial Black" panose="020B0A04020102020204" pitchFamily="34" charset="0"/>
                <a:ea typeface="Arial Unicode MS" pitchFamily="34" charset="-128"/>
                <a:cs typeface="Arial Unicode MS" pitchFamily="34" charset="-128"/>
              </a:rPr>
              <a:t>Irma Silvia barriere de Pérez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a:t>
            </a:r>
          </a:p>
          <a:p>
            <a:pPr algn="just"/>
            <a:r>
              <a:rPr lang="es-SV" dirty="0">
                <a:latin typeface="Arial Black" panose="020B0A04020102020204" pitchFamily="34" charset="0"/>
                <a:ea typeface="Arial Unicode MS" pitchFamily="34" charset="-128"/>
                <a:cs typeface="Arial Unicode MS" pitchFamily="34" charset="-128"/>
              </a:rPr>
              <a:t>Apoyar a la Dirección del Hospital, realizando análisis, evaluaciones, recomendaciones, asesoría e información concerniente a las actividades auditadas.</a:t>
            </a:r>
          </a:p>
        </p:txBody>
      </p:sp>
    </p:spTree>
    <p:extLst>
      <p:ext uri="{BB962C8B-B14F-4D97-AF65-F5344CB8AC3E}">
        <p14:creationId xmlns:p14="http://schemas.microsoft.com/office/powerpoint/2010/main" val="2234760521"/>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amera.wav"/>
          </p:stSnd>
        </p:sndAc>
      </p:transition>
    </mc:Choice>
    <mc:Fallback xmlns="">
      <p:transition spd="slow">
        <p:checker/>
        <p:sndAc>
          <p:stSnd>
            <p:snd r:embed="rId3" name="camera.wav"/>
          </p:stSnd>
        </p:sndAc>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a:bodyPr>
          <a:lstStyle/>
          <a:p>
            <a:r>
              <a:rPr lang="es-SV" b="1" dirty="0"/>
              <a:t>DEPARTAMENTO DE LABORATORIO CLINICO</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b="1" cap="all" dirty="0">
                <a:solidFill>
                  <a:srgbClr val="000000"/>
                </a:solidFill>
                <a:latin typeface="Berlin Sans FB Demi" pitchFamily="34" charset="0"/>
                <a:ea typeface="Arial Unicode MS" pitchFamily="34" charset="-128"/>
                <a:cs typeface="Arial Unicode MS" pitchFamily="34" charset="-128"/>
              </a:rPr>
              <a:t>Samantha verónica Perdomo Alvarado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56</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37</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19</a:t>
            </a: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Promover una cultura de eficiencia manteniendo un programa de calidad constante en la realización de pruebas y/o análisis clínicos que contribuyan a establecer los diagnósticos y tratamientos de las diferentes patologías atendidas en el Hospital</a:t>
            </a:r>
            <a:r>
              <a:rPr lang="es-SV" dirty="0">
                <a:latin typeface="Berlin Sans FB Demi" pitchFamily="34" charset="0"/>
              </a:rPr>
              <a:t>.</a:t>
            </a:r>
            <a:endParaRPr lang="es-SV" altLang="es-SV" dirty="0">
              <a:solidFill>
                <a:srgbClr val="000000"/>
              </a:solidFill>
              <a:latin typeface="Berlin Sans FB Demi" pitchFamily="34" charset="0"/>
            </a:endParaRPr>
          </a:p>
        </p:txBody>
      </p:sp>
    </p:spTree>
    <p:extLst>
      <p:ext uri="{BB962C8B-B14F-4D97-AF65-F5344CB8AC3E}">
        <p14:creationId xmlns:p14="http://schemas.microsoft.com/office/powerpoint/2010/main" val="976586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85756"/>
            <a:ext cx="10364452" cy="1030941"/>
          </a:xfrm>
        </p:spPr>
        <p:txBody>
          <a:bodyPr>
            <a:normAutofit/>
          </a:bodyPr>
          <a:lstStyle/>
          <a:p>
            <a:r>
              <a:rPr lang="es-SV" b="1" dirty="0"/>
              <a:t>DEPARTAMENTO DE MEDICINA FISICA Y REHABILITACION</a:t>
            </a:r>
          </a:p>
        </p:txBody>
      </p:sp>
      <p:sp>
        <p:nvSpPr>
          <p:cNvPr id="3" name="Marcador de texto 2"/>
          <p:cNvSpPr>
            <a:spLocks noGrp="1"/>
          </p:cNvSpPr>
          <p:nvPr>
            <p:ph type="body" sz="half" idx="2"/>
          </p:nvPr>
        </p:nvSpPr>
        <p:spPr>
          <a:xfrm>
            <a:off x="913777" y="1492624"/>
            <a:ext cx="10364451" cy="46224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smtClean="0">
                <a:solidFill>
                  <a:srgbClr val="000000"/>
                </a:solidFill>
                <a:latin typeface="Berlin Sans FB Demi" pitchFamily="34" charset="0"/>
                <a:ea typeface="Arial Unicode MS" pitchFamily="34" charset="-128"/>
                <a:cs typeface="Arial Unicode MS" pitchFamily="34" charset="-128"/>
              </a:rPr>
              <a:t>Nombre </a:t>
            </a:r>
            <a:r>
              <a:rPr lang="es-SV" altLang="es-SV" b="1" dirty="0">
                <a:solidFill>
                  <a:srgbClr val="000000"/>
                </a:solidFill>
                <a:latin typeface="Berlin Sans FB Demi" pitchFamily="34" charset="0"/>
                <a:ea typeface="Arial Unicode MS" pitchFamily="34" charset="-128"/>
                <a:cs typeface="Arial Unicode MS" pitchFamily="34" charset="-128"/>
              </a:rPr>
              <a:t>de la Jefatura: Dr. </a:t>
            </a:r>
            <a:r>
              <a:rPr lang="es-SV" altLang="es-SV" b="1" cap="all" dirty="0">
                <a:solidFill>
                  <a:srgbClr val="000000"/>
                </a:solidFill>
                <a:latin typeface="Berlin Sans FB Demi" pitchFamily="34" charset="0"/>
                <a:ea typeface="Arial Unicode MS" pitchFamily="34" charset="-128"/>
                <a:cs typeface="Arial Unicode MS" pitchFamily="34" charset="-128"/>
              </a:rPr>
              <a:t>Héctor Manuel chicas Sibrián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9</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8</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Compete brindar la atención especializada de rehabilitación a todos los niños que son referidos al servicio, con una discapacidad temporal o permanente, fomentando la recuperación o adquisición de habilidades que mejoren la autonomía del paciente, reforzando sus competencias, a través del diseño de programas individualizados de rehabilitación, con el fin de mejor la condición del paciente y su calidad de vida.</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2966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28606"/>
            <a:ext cx="10364452" cy="1030941"/>
          </a:xfrm>
        </p:spPr>
        <p:txBody>
          <a:bodyPr>
            <a:normAutofit/>
          </a:bodyPr>
          <a:lstStyle/>
          <a:p>
            <a:r>
              <a:rPr lang="es-SV" b="1" dirty="0"/>
              <a:t>DIVISION DE ENFERMERIA</a:t>
            </a:r>
          </a:p>
        </p:txBody>
      </p:sp>
      <p:sp>
        <p:nvSpPr>
          <p:cNvPr id="3" name="Marcador de texto 2"/>
          <p:cNvSpPr>
            <a:spLocks noGrp="1"/>
          </p:cNvSpPr>
          <p:nvPr>
            <p:ph type="body" sz="half" idx="2"/>
          </p:nvPr>
        </p:nvSpPr>
        <p:spPr>
          <a:xfrm>
            <a:off x="913777" y="1492624"/>
            <a:ext cx="10364451" cy="4329952"/>
          </a:xfrm>
        </p:spPr>
        <p:txBody>
          <a:bodyPr>
            <a:normAutofit fontScale="92500"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dirty="0" smtClean="0">
                <a:solidFill>
                  <a:srgbClr val="000000"/>
                </a:solidFill>
                <a:latin typeface="Berlin Sans FB Demi" pitchFamily="34" charset="0"/>
                <a:ea typeface="Arial Unicode MS" pitchFamily="34" charset="-128"/>
                <a:cs typeface="Arial Unicode MS" pitchFamily="34" charset="-128"/>
              </a:rPr>
              <a:t>CLAUDIA FELICITA CARPIO DE MALDONADO</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al paciente una especializada y eficiente atención de enfermería, a fin de contribuir a la restauración de la salud integral de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37515524"/>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DIVISION ADMINISTRATIVA</a:t>
            </a:r>
          </a:p>
        </p:txBody>
      </p:sp>
      <p:sp>
        <p:nvSpPr>
          <p:cNvPr id="3" name="Marcador de texto 2"/>
          <p:cNvSpPr>
            <a:spLocks noGrp="1"/>
          </p:cNvSpPr>
          <p:nvPr>
            <p:ph type="body" sz="half" idx="2"/>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b="1" cap="all" dirty="0">
                <a:solidFill>
                  <a:srgbClr val="000000"/>
                </a:solidFill>
                <a:latin typeface="Berlin Sans FB Demi" pitchFamily="34" charset="0"/>
                <a:ea typeface="Arial Unicode MS" pitchFamily="34" charset="-128"/>
                <a:cs typeface="Arial Unicode MS" pitchFamily="34" charset="-128"/>
              </a:rPr>
              <a:t>CANDIDA ARELY MONTANO DE NAVARRETE</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3</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6</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Lograr la eficiencia de los procesos administrativos a través del uso y aprovechamiento óptimo de los recursos humanos, materiales y financieros que contribuyan a brindar un servicio asistencial que satisfaga las necesidades de los usuarios de los servicios del Hospital.</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43711"/>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DEPARTAMENTO DE RECURSOS HUMANOS</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b="1" cap="all" dirty="0">
                <a:solidFill>
                  <a:srgbClr val="000000"/>
                </a:solidFill>
                <a:latin typeface="Berlin Sans FB Demi" pitchFamily="34" charset="0"/>
                <a:ea typeface="Arial Unicode MS" pitchFamily="34" charset="-128"/>
                <a:cs typeface="Arial Unicode MS" pitchFamily="34" charset="-128"/>
              </a:rPr>
              <a:t>Carlos Mauricio castillo reyes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14</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10</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Promover e impulsar una gestión descentralizada y participativa de los recursos humanos, que fortalezca el compromiso institucional orientado hacia la satisfacción de los usuarios internos y externos.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90224247"/>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a:bodyPr>
          <a:lstStyle/>
          <a:p>
            <a:r>
              <a:rPr lang="es-SV" b="1" dirty="0"/>
              <a:t>CLINICA EMPRESARIAL</a:t>
            </a:r>
          </a:p>
        </p:txBody>
      </p:sp>
      <p:sp>
        <p:nvSpPr>
          <p:cNvPr id="3" name="Marcador de texto 2"/>
          <p:cNvSpPr>
            <a:spLocks noGrp="1"/>
          </p:cNvSpPr>
          <p:nvPr>
            <p:ph type="body" sz="half" idx="2"/>
          </p:nvPr>
        </p:nvSpPr>
        <p:spPr>
          <a:xfrm>
            <a:off x="939277" y="1492624"/>
            <a:ext cx="10364451" cy="47557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smtClean="0">
                <a:solidFill>
                  <a:srgbClr val="000000"/>
                </a:solidFill>
                <a:latin typeface="Berlin Sans FB Demi" pitchFamily="34" charset="0"/>
                <a:ea typeface="Arial Unicode MS" pitchFamily="34" charset="-128"/>
                <a:cs typeface="Arial Unicode MS" pitchFamily="34" charset="-128"/>
              </a:rPr>
              <a:t>Nombre </a:t>
            </a:r>
            <a:r>
              <a:rPr lang="es-SV" altLang="es-SV" b="1" dirty="0">
                <a:solidFill>
                  <a:srgbClr val="000000"/>
                </a:solidFill>
                <a:latin typeface="Berlin Sans FB Demi" pitchFamily="34" charset="0"/>
                <a:ea typeface="Arial Unicode MS" pitchFamily="34" charset="-128"/>
                <a:cs typeface="Arial Unicode MS" pitchFamily="34" charset="-128"/>
              </a:rPr>
              <a:t>de la Jefatura: Dra. </a:t>
            </a:r>
            <a:r>
              <a:rPr lang="es-SV" altLang="es-SV" b="1" cap="all" dirty="0">
                <a:solidFill>
                  <a:srgbClr val="000000"/>
                </a:solidFill>
                <a:latin typeface="Berlin Sans FB Demi" pitchFamily="34" charset="0"/>
                <a:ea typeface="Arial Unicode MS" pitchFamily="34" charset="-128"/>
                <a:cs typeface="Arial Unicode MS" pitchFamily="34" charset="-128"/>
              </a:rPr>
              <a:t>Francia </a:t>
            </a:r>
            <a:r>
              <a:rPr lang="es-SV" altLang="es-SV" b="1" cap="all" dirty="0" err="1">
                <a:solidFill>
                  <a:srgbClr val="000000"/>
                </a:solidFill>
                <a:latin typeface="Berlin Sans FB Demi" pitchFamily="34" charset="0"/>
                <a:ea typeface="Arial Unicode MS" pitchFamily="34" charset="-128"/>
                <a:cs typeface="Arial Unicode MS" pitchFamily="34" charset="-128"/>
              </a:rPr>
              <a:t>Lisseth</a:t>
            </a:r>
            <a:r>
              <a:rPr lang="es-SV" altLang="es-SV" b="1" cap="all" dirty="0">
                <a:solidFill>
                  <a:srgbClr val="000000"/>
                </a:solidFill>
                <a:latin typeface="Berlin Sans FB Demi" pitchFamily="34" charset="0"/>
                <a:ea typeface="Arial Unicode MS" pitchFamily="34" charset="-128"/>
                <a:cs typeface="Arial Unicode MS" pitchFamily="34" charset="-128"/>
              </a:rPr>
              <a:t> Chávez pacas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otorgar atención oportuna y de calidad en lo concerniente a la medicina general y preventiva a los trabajadores que demandan cuidado médico y realizar diferentes actividades, orientadas al mejoramiento de la salud del personal y sus hijos.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9737206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61951"/>
            <a:ext cx="10364452" cy="1030941"/>
          </a:xfrm>
        </p:spPr>
        <p:txBody>
          <a:bodyPr>
            <a:normAutofit/>
          </a:bodyPr>
          <a:lstStyle/>
          <a:p>
            <a:r>
              <a:rPr lang="es-SV" b="1" dirty="0"/>
              <a:t>DEPARTAMENTO DE MANTENIMIENTO</a:t>
            </a:r>
          </a:p>
        </p:txBody>
      </p:sp>
      <p:sp>
        <p:nvSpPr>
          <p:cNvPr id="3" name="Marcador de texto 2"/>
          <p:cNvSpPr>
            <a:spLocks noGrp="1"/>
          </p:cNvSpPr>
          <p:nvPr>
            <p:ph type="body" sz="half" idx="2"/>
          </p:nvPr>
        </p:nvSpPr>
        <p:spPr>
          <a:xfrm>
            <a:off x="939277" y="1492624"/>
            <a:ext cx="10364451" cy="4329952"/>
          </a:xfrm>
        </p:spPr>
        <p:txBody>
          <a:bodyPr>
            <a:normAutofit/>
          </a:bodyPr>
          <a:lstStyle/>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Ing. CARLOS ERNESTOS ALAS ESCOBAR</a:t>
            </a:r>
            <a:endParaRPr lang="es-SV" altLang="es-SV"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4</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2</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Asegurar el funcionamiento eficiente y continúo de los ambientes, instalaciones y equipos, mediante la prevención, conservación y mejoramiento de los mismos, con el fin de lograr prolongar su vida útil, maximizar la seguridad de operación y optimizar los costos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37097527"/>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227" y="323856"/>
            <a:ext cx="10364452" cy="1030941"/>
          </a:xfrm>
        </p:spPr>
        <p:txBody>
          <a:bodyPr>
            <a:normAutofit/>
          </a:bodyPr>
          <a:lstStyle/>
          <a:p>
            <a:r>
              <a:rPr lang="es-SV" b="1" dirty="0"/>
              <a:t>ACTIVO FIJO</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b="1" cap="all" dirty="0">
                <a:solidFill>
                  <a:srgbClr val="000000"/>
                </a:solidFill>
                <a:latin typeface="Berlin Sans FB Demi" pitchFamily="34" charset="0"/>
                <a:ea typeface="Arial Unicode MS" pitchFamily="34" charset="-128"/>
                <a:cs typeface="Arial Unicode MS" pitchFamily="34" charset="-128"/>
              </a:rPr>
              <a:t>Jose armando platero cruz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Realizar el control adecuado y oportuno de los activos fijos a fin de contar con información veraz y confiable sobre la custodia y condiciones de los activos,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04743897"/>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BIOMEDICA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b="1" cap="all" dirty="0">
                <a:solidFill>
                  <a:srgbClr val="000000"/>
                </a:solidFill>
                <a:latin typeface="Berlin Sans FB Demi" pitchFamily="34" charset="0"/>
                <a:ea typeface="Arial Unicode MS" pitchFamily="34" charset="-128"/>
                <a:cs typeface="Arial Unicode MS" pitchFamily="34" charset="-128"/>
              </a:rPr>
              <a:t>Francisco ANTONIO molina parada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7</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5</a:t>
            </a: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equipos médicos a fin de prolongar la vida útil y mantener su operatividad continua, confiable, segura y económica, en base a indicadores de resultado e</a:t>
            </a:r>
          </a:p>
          <a:p>
            <a:pPr algn="just"/>
            <a:r>
              <a:rPr lang="es-SV" dirty="0">
                <a:latin typeface="Berlin Sans FB Demi" pitchFamily="34" charset="0"/>
                <a:ea typeface="Arial Unicode MS" pitchFamily="34" charset="-128"/>
                <a:cs typeface="Arial Unicode MS" pitchFamily="34" charset="-128"/>
              </a:rPr>
              <a:t>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25468054"/>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47656"/>
            <a:ext cx="10364452" cy="1030941"/>
          </a:xfrm>
        </p:spPr>
        <p:txBody>
          <a:bodyPr>
            <a:normAutofit/>
          </a:bodyPr>
          <a:lstStyle/>
          <a:p>
            <a:r>
              <a:rPr lang="es-SV" b="1" dirty="0"/>
              <a:t>CONSERVACION</a:t>
            </a:r>
          </a:p>
        </p:txBody>
      </p:sp>
      <p:sp>
        <p:nvSpPr>
          <p:cNvPr id="3" name="Marcador de texto 2"/>
          <p:cNvSpPr>
            <a:spLocks noGrp="1"/>
          </p:cNvSpPr>
          <p:nvPr>
            <p:ph type="body" sz="half" idx="2"/>
          </p:nvPr>
        </p:nvSpPr>
        <p:spPr>
          <a:xfrm>
            <a:off x="939277" y="1492624"/>
            <a:ext cx="10364451" cy="4329952"/>
          </a:xfrm>
        </p:spPr>
        <p:txBody>
          <a:bodyPr>
            <a:normAutofit fontScale="92500" lnSpcReduction="2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JUAN MANUEL JUAREZ CUELLAR</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7</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7</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el servicio de mantenimiento preventivo y correctivo que garantice el funcionamiento óptimo de las instalaciones y los bienes muebles a fin de prolongar la vida útil y mantener su operatividad continua, confiable, segura y económica, en base a indicadores de resultado e impacto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258226793"/>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a:bodyPr>
          <a:lstStyle/>
          <a:p>
            <a:r>
              <a:rPr lang="es-SV" b="1" dirty="0"/>
              <a:t>UNIDAD JURIDICA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latin typeface="Arial Black" panose="020B0A04020102020204" pitchFamily="34" charset="0"/>
                <a:ea typeface="Arial Unicode MS" pitchFamily="34" charset="-128"/>
                <a:cs typeface="Arial Unicode MS" pitchFamily="34" charset="-128"/>
              </a:rPr>
              <a:t>Nombre de la Jefatura: LICDA. </a:t>
            </a:r>
            <a:r>
              <a:rPr lang="pt-BR" altLang="es-SV" b="1" dirty="0">
                <a:latin typeface="Arial Black" panose="020B0A04020102020204" pitchFamily="34" charset="0"/>
                <a:ea typeface="Arial Unicode MS" pitchFamily="34" charset="-128"/>
                <a:cs typeface="Arial Unicode MS" pitchFamily="34" charset="-128"/>
              </a:rPr>
              <a:t>MIRIAM ELIZABETH LAZO DE ORANTES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latin typeface="Arial Black" panose="020B0A04020102020204"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latin typeface="Arial Black" panose="020B0A04020102020204" pitchFamily="34" charset="0"/>
                <a:ea typeface="Arial Unicode MS" pitchFamily="34" charset="-128"/>
                <a:cs typeface="Arial Unicode MS" pitchFamily="34" charset="-128"/>
              </a:rPr>
              <a:t>Mujeres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a:t>
            </a:r>
            <a:endParaRPr lang="es-SV" altLang="es-SV" dirty="0">
              <a:latin typeface="Arial Black" panose="020B0A04020102020204" pitchFamily="34" charset="0"/>
              <a:ea typeface="Arial Unicode MS" pitchFamily="34" charset="-128"/>
              <a:cs typeface="Arial Unicode MS" pitchFamily="34" charset="-128"/>
            </a:endParaRPr>
          </a:p>
          <a:p>
            <a:pPr algn="just"/>
            <a:r>
              <a:rPr lang="es-SV" dirty="0">
                <a:latin typeface="Arial Black" panose="020B0A04020102020204" pitchFamily="34" charset="0"/>
                <a:ea typeface="Arial Unicode MS" pitchFamily="34" charset="-128"/>
                <a:cs typeface="Arial Unicode MS" pitchFamily="34" charset="-128"/>
              </a:rPr>
              <a:t>Elaboración y revisión de informes y documentos jurídicos, aplicación de la normativa interna, así como la representación jurídica requerida, ejecutar  procesos jurídicos de acuerdo a los procedimientos establecidos, de tal manera que se contribuya en el desempeño eficiente de la gestión institucional.</a:t>
            </a:r>
          </a:p>
        </p:txBody>
      </p:sp>
    </p:spTree>
    <p:extLst>
      <p:ext uri="{BB962C8B-B14F-4D97-AF65-F5344CB8AC3E}">
        <p14:creationId xmlns:p14="http://schemas.microsoft.com/office/powerpoint/2010/main" val="1827053641"/>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23856"/>
            <a:ext cx="10364452" cy="1030941"/>
          </a:xfrm>
        </p:spPr>
        <p:txBody>
          <a:bodyPr>
            <a:normAutofit/>
          </a:bodyPr>
          <a:lstStyle/>
          <a:p>
            <a:r>
              <a:rPr lang="es-SV" b="1" dirty="0"/>
              <a:t>ELECTROMECANICA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b="1" cap="all" dirty="0">
                <a:solidFill>
                  <a:srgbClr val="000000"/>
                </a:solidFill>
                <a:latin typeface="Berlin Sans FB Demi" pitchFamily="34" charset="0"/>
                <a:ea typeface="Arial Unicode MS" pitchFamily="34" charset="-128"/>
                <a:cs typeface="Arial Unicode MS" pitchFamily="34" charset="-128"/>
              </a:rPr>
              <a:t>IGNACIO ANTONIO MORATALLA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oportunamente el servicio de mantenimiento preventivo y correctivo de los equipos médicos a fin de prolongar la vida útil y mantener su operatividad continua, confiable, segura y económica,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24354399"/>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MECANICA GENERAL</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Ing</a:t>
            </a:r>
            <a:r>
              <a:rPr lang="es-SV" altLang="es-SV" b="1" dirty="0" smtClean="0">
                <a:solidFill>
                  <a:srgbClr val="000000"/>
                </a:solidFill>
                <a:latin typeface="Berlin Sans FB Demi" pitchFamily="34" charset="0"/>
                <a:ea typeface="Arial Unicode MS" pitchFamily="34" charset="-128"/>
                <a:cs typeface="Arial Unicode MS" pitchFamily="34" charset="-128"/>
              </a:rPr>
              <a:t>. CARLOS ROBERTO VELASQUEZ MONTES</a:t>
            </a:r>
            <a:endParaRPr lang="es-SV" altLang="es-SV"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10</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10</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sistemas hidráulicos, neumáticos y mecánicos a fin de prolongar la vida útil, mantener su operación continua, confiable, segura y económica, en base a</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38850515"/>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61951"/>
            <a:ext cx="10364452" cy="1030941"/>
          </a:xfrm>
        </p:spPr>
        <p:txBody>
          <a:bodyPr>
            <a:normAutofit/>
          </a:bodyPr>
          <a:lstStyle/>
          <a:p>
            <a:r>
              <a:rPr lang="es-SV" b="1" dirty="0"/>
              <a:t>ALMACEN DE INSUMOS DIVERSOS</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dirty="0" smtClean="0">
                <a:solidFill>
                  <a:srgbClr val="000000"/>
                </a:solidFill>
                <a:latin typeface="Berlin Sans FB Demi" pitchFamily="34" charset="0"/>
                <a:ea typeface="Arial Unicode MS" pitchFamily="34" charset="-128"/>
                <a:cs typeface="Arial Unicode MS" pitchFamily="34" charset="-128"/>
              </a:rPr>
              <a:t>ING. VICTOR MANUEL HERRERA SALALA</a:t>
            </a:r>
            <a:endParaRPr lang="es-SV" altLang="es-SV"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15080581"/>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ALMACEN DE INSUMOS MEDICOS</a:t>
            </a:r>
          </a:p>
        </p:txBody>
      </p:sp>
      <p:sp>
        <p:nvSpPr>
          <p:cNvPr id="3" name="Marcador de texto 2"/>
          <p:cNvSpPr>
            <a:spLocks noGrp="1"/>
          </p:cNvSpPr>
          <p:nvPr>
            <p:ph type="body" sz="half" idx="2"/>
          </p:nvPr>
        </p:nvSpPr>
        <p:spPr>
          <a:xfrm>
            <a:off x="9392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LICDA. WENDY STEFANI PEREZ ORELLANA</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Total </a:t>
            </a:r>
            <a:r>
              <a:rPr lang="es-SV" altLang="es-SV" sz="2400" dirty="0">
                <a:solidFill>
                  <a:srgbClr val="000000"/>
                </a:solidFill>
                <a:latin typeface="Berlin Sans FB Demi" pitchFamily="34" charset="0"/>
                <a:ea typeface="Arial Unicode MS" pitchFamily="34" charset="-128"/>
                <a:cs typeface="Arial Unicode MS" pitchFamily="34" charset="-128"/>
              </a:rPr>
              <a:t>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insumos médicos de acuerdo a las necesidades, en cumplimiento a las normas, programación 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14697844"/>
      </p:ext>
    </p:extLst>
  </p:cSld>
  <p:clrMapOvr>
    <a:masterClrMapping/>
  </p:clrMapOvr>
  <p:transition spd="slow">
    <p:comb/>
    <p:sndAc>
      <p:stSnd>
        <p:snd r:embed="rId2" name="camera.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ALMACEN DE MANTENIMIENTO</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Sr. CARLOS ALBERTO RODRIGUEZ CAPACHO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1</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Realizar la gestión de recepción, almacenamiento, control de existencias y distribución de materiales de mantenimiento de acuerdo a las normas y programación establecida en base </a:t>
            </a:r>
            <a:r>
              <a:rPr lang="es-SV" dirty="0" err="1" smtClean="0">
                <a:latin typeface="Berlin Sans FB Demi" pitchFamily="34" charset="0"/>
                <a:ea typeface="Arial Unicode MS" pitchFamily="34" charset="-128"/>
                <a:cs typeface="Arial Unicode MS" pitchFamily="34" charset="-128"/>
              </a:rPr>
              <a:t>aindicadores</a:t>
            </a:r>
            <a:r>
              <a:rPr lang="es-SV" dirty="0" smtClean="0">
                <a:latin typeface="Berlin Sans FB Demi" pitchFamily="34" charset="0"/>
                <a:ea typeface="Arial Unicode MS" pitchFamily="34" charset="-128"/>
                <a:cs typeface="Arial Unicode MS" pitchFamily="34" charset="-128"/>
              </a:rPr>
              <a:t> </a:t>
            </a:r>
            <a:r>
              <a:rPr lang="es-SV" dirty="0">
                <a:latin typeface="Berlin Sans FB Demi" pitchFamily="34" charset="0"/>
                <a:ea typeface="Arial Unicode MS" pitchFamily="34" charset="-128"/>
                <a:cs typeface="Arial Unicode MS" pitchFamily="34" charset="-128"/>
              </a:rPr>
              <a:t>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10389070"/>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a:bodyPr>
          <a:lstStyle/>
          <a:p>
            <a:r>
              <a:rPr lang="es-SV" b="1" dirty="0"/>
              <a:t>ALMACEN DE MEDICAMENTOS Y REACTIVOS</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Lcda. </a:t>
            </a:r>
            <a:r>
              <a:rPr lang="es-SV" b="1" dirty="0">
                <a:latin typeface="Berlin Sans FB Demi" pitchFamily="34" charset="0"/>
                <a:ea typeface="Arial Unicode MS" pitchFamily="34" charset="-128"/>
                <a:cs typeface="Arial Unicode MS" pitchFamily="34" charset="-128"/>
              </a:rPr>
              <a:t>EDA ESMERALDA </a:t>
            </a:r>
            <a:r>
              <a:rPr lang="es-SV" b="1" dirty="0">
                <a:solidFill>
                  <a:srgbClr val="000000"/>
                </a:solidFill>
                <a:latin typeface="Berlin Sans FB Demi" pitchFamily="34" charset="0"/>
                <a:ea typeface="Arial Unicode MS" pitchFamily="34" charset="-128"/>
                <a:cs typeface="Arial Unicode MS" pitchFamily="34" charset="-128"/>
              </a:rPr>
              <a:t> </a:t>
            </a:r>
            <a:r>
              <a:rPr lang="es-SV" b="1" dirty="0">
                <a:latin typeface="Berlin Sans FB Demi" pitchFamily="34" charset="0"/>
                <a:ea typeface="Arial Unicode MS" pitchFamily="34" charset="-128"/>
                <a:cs typeface="Arial Unicode MS" pitchFamily="34" charset="-128"/>
              </a:rPr>
              <a:t>ALVARADO CINCO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9</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3</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6</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Realizar la gestión de recepción, almacenamiento, control de existencias y distribución de medicamentos y reactivos de acuerdo a las necesidades, en cumplimiento a las normas, programación e indicadores de resultado e impacto</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65592548"/>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400051"/>
            <a:ext cx="10364452" cy="781050"/>
          </a:xfrm>
        </p:spPr>
        <p:txBody>
          <a:bodyPr>
            <a:normAutofit/>
          </a:bodyPr>
          <a:lstStyle/>
          <a:p>
            <a:r>
              <a:rPr lang="es-SV" b="1" dirty="0"/>
              <a:t>ALIMENTACION Y DIETAS</a:t>
            </a:r>
          </a:p>
        </p:txBody>
      </p:sp>
      <p:sp>
        <p:nvSpPr>
          <p:cNvPr id="3" name="Marcador de texto 2"/>
          <p:cNvSpPr>
            <a:spLocks noGrp="1"/>
          </p:cNvSpPr>
          <p:nvPr>
            <p:ph type="body" sz="half" idx="2"/>
          </p:nvPr>
        </p:nvSpPr>
        <p:spPr>
          <a:xfrm>
            <a:off x="939277" y="1244974"/>
            <a:ext cx="10364451" cy="48129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1400" b="1" dirty="0" smtClean="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1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1400" b="1" dirty="0" smtClean="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1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b="1" dirty="0" smtClean="0">
                <a:solidFill>
                  <a:srgbClr val="000000"/>
                </a:solidFill>
                <a:latin typeface="Berlin Sans FB Demi" pitchFamily="34" charset="0"/>
                <a:ea typeface="Arial Unicode MS" pitchFamily="34" charset="-128"/>
                <a:cs typeface="Arial Unicode MS" pitchFamily="34" charset="-128"/>
              </a:rPr>
              <a:t>Nombre </a:t>
            </a:r>
            <a:r>
              <a:rPr lang="es-SV" altLang="es-SV" sz="1400" b="1" dirty="0">
                <a:solidFill>
                  <a:srgbClr val="000000"/>
                </a:solidFill>
                <a:latin typeface="Berlin Sans FB Demi" pitchFamily="34" charset="0"/>
                <a:ea typeface="Arial Unicode MS" pitchFamily="34" charset="-128"/>
                <a:cs typeface="Arial Unicode MS" pitchFamily="34" charset="-128"/>
              </a:rPr>
              <a:t>de la Jefatura: Licda. MORAN ARGUETA, CLARISA EUGENIA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1400" dirty="0" smtClean="0">
                <a:solidFill>
                  <a:srgbClr val="000000"/>
                </a:solidFill>
                <a:latin typeface="Berlin Sans FB Demi" pitchFamily="34" charset="0"/>
                <a:ea typeface="Arial Unicode MS" pitchFamily="34" charset="-128"/>
                <a:cs typeface="Arial Unicode MS" pitchFamily="34" charset="-128"/>
              </a:rPr>
              <a:t>17</a:t>
            </a:r>
            <a:endParaRPr lang="es-SV" altLang="es-SV" sz="1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MUJERES </a:t>
            </a:r>
            <a:r>
              <a:rPr lang="es-SV" altLang="es-SV" sz="1400" dirty="0" smtClean="0">
                <a:solidFill>
                  <a:srgbClr val="000000"/>
                </a:solidFill>
                <a:latin typeface="Berlin Sans FB Demi" pitchFamily="34" charset="0"/>
                <a:ea typeface="Arial Unicode MS" pitchFamily="34" charset="-128"/>
                <a:cs typeface="Arial Unicode MS" pitchFamily="34" charset="-128"/>
              </a:rPr>
              <a:t>13</a:t>
            </a:r>
            <a:endParaRPr lang="es-SV" altLang="es-SV" sz="1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HOMBREA 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1400" dirty="0">
                <a:latin typeface="Berlin Sans FB Demi" pitchFamily="34" charset="0"/>
                <a:ea typeface="Arial Unicode MS" pitchFamily="34" charset="-128"/>
                <a:cs typeface="Arial Unicode MS" pitchFamily="34" charset="-128"/>
              </a:rPr>
              <a:t>Planificar, organizar, dirigir, coordinar, monitorear y evaluar los procesos administrativos y técnicos que se desarrollen para elaborar y servir una alimentación nutricional balanceada a los pacientes hospitalizados, en base a indicadores de resultado e impacto, respetando los requisitos </a:t>
            </a:r>
            <a:r>
              <a:rPr lang="es-SV" sz="1400" dirty="0" err="1">
                <a:latin typeface="Berlin Sans FB Demi" pitchFamily="34" charset="0"/>
                <a:ea typeface="Arial Unicode MS" pitchFamily="34" charset="-128"/>
                <a:cs typeface="Arial Unicode MS" pitchFamily="34" charset="-128"/>
              </a:rPr>
              <a:t>dietoterapéuticos</a:t>
            </a:r>
            <a:r>
              <a:rPr lang="es-SV" sz="1400" dirty="0">
                <a:latin typeface="Berlin Sans FB Demi" pitchFamily="34" charset="0"/>
                <a:ea typeface="Arial Unicode MS" pitchFamily="34" charset="-128"/>
                <a:cs typeface="Arial Unicode MS" pitchFamily="34" charset="-128"/>
              </a:rPr>
              <a:t> básicos, interpretando y cumpliendo las prescripciones médicas; así como desarrollar otras actividades de tipo asistencial con la RIISS y docentes relativas al servicio, de acuerdo a leyes y normas vigentes</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81223756"/>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COSTURERIA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smtClean="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smtClean="0">
                <a:solidFill>
                  <a:srgbClr val="000000"/>
                </a:solidFill>
                <a:latin typeface="Berlin Sans FB Demi" pitchFamily="34" charset="0"/>
                <a:ea typeface="Arial Unicode MS" pitchFamily="34" charset="-128"/>
                <a:cs typeface="Arial Unicode MS" pitchFamily="34" charset="-128"/>
              </a:rPr>
              <a:t>Nombre </a:t>
            </a:r>
            <a:r>
              <a:rPr lang="es-SV" altLang="es-SV" b="1" dirty="0">
                <a:solidFill>
                  <a:srgbClr val="000000"/>
                </a:solidFill>
                <a:latin typeface="Berlin Sans FB Demi" pitchFamily="34" charset="0"/>
                <a:ea typeface="Arial Unicode MS" pitchFamily="34" charset="-128"/>
                <a:cs typeface="Arial Unicode MS" pitchFamily="34" charset="-128"/>
              </a:rPr>
              <a:t>de la Jefatura: Sra. </a:t>
            </a:r>
            <a:r>
              <a:rPr lang="es-SV" b="1" dirty="0">
                <a:latin typeface="Berlin Sans FB Demi" pitchFamily="34" charset="0"/>
                <a:ea typeface="Arial Unicode MS" pitchFamily="34" charset="-128"/>
                <a:cs typeface="Arial Unicode MS" pitchFamily="34" charset="-128"/>
              </a:rPr>
              <a:t>REINA ESTHER </a:t>
            </a:r>
            <a:r>
              <a:rPr lang="es-SV" b="1" dirty="0">
                <a:solidFill>
                  <a:srgbClr val="000000"/>
                </a:solidFill>
                <a:latin typeface="Berlin Sans FB Demi" pitchFamily="34" charset="0"/>
                <a:ea typeface="Arial Unicode MS" pitchFamily="34" charset="-128"/>
                <a:cs typeface="Arial Unicode MS" pitchFamily="34" charset="-128"/>
              </a:rPr>
              <a:t> </a:t>
            </a:r>
            <a:r>
              <a:rPr lang="es-SV" b="1" dirty="0">
                <a:latin typeface="Berlin Sans FB Demi" pitchFamily="34" charset="0"/>
                <a:ea typeface="Arial Unicode MS" pitchFamily="34" charset="-128"/>
                <a:cs typeface="Arial Unicode MS" pitchFamily="34" charset="-128"/>
              </a:rPr>
              <a:t>ROSALES DE ROSALES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5</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5</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confeccionar la ropa hospitalaria para suministrarla a las dependencias a través del Servicio de Lavandería,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07073876"/>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FORMULAS</a:t>
            </a:r>
          </a:p>
        </p:txBody>
      </p:sp>
      <p:sp>
        <p:nvSpPr>
          <p:cNvPr id="3" name="Marcador de texto 2"/>
          <p:cNvSpPr>
            <a:spLocks noGrp="1"/>
          </p:cNvSpPr>
          <p:nvPr>
            <p:ph type="body" sz="half" idx="2"/>
          </p:nvPr>
        </p:nvSpPr>
        <p:spPr>
          <a:xfrm>
            <a:off x="939277" y="1492624"/>
            <a:ext cx="10364451" cy="50415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b="1" dirty="0" smtClean="0">
                <a:solidFill>
                  <a:srgbClr val="000000"/>
                </a:solidFill>
                <a:latin typeface="Berlin Sans FB Demi" pitchFamily="34" charset="0"/>
                <a:ea typeface="Arial Unicode MS" pitchFamily="34" charset="-128"/>
                <a:cs typeface="Arial Unicode MS" pitchFamily="34" charset="-128"/>
              </a:rPr>
              <a:t>Nombre </a:t>
            </a:r>
            <a:r>
              <a:rPr lang="es-SV" altLang="es-SV" sz="1400" b="1" dirty="0">
                <a:solidFill>
                  <a:srgbClr val="000000"/>
                </a:solidFill>
                <a:latin typeface="Berlin Sans FB Demi" pitchFamily="34" charset="0"/>
                <a:ea typeface="Arial Unicode MS" pitchFamily="34" charset="-128"/>
                <a:cs typeface="Arial Unicode MS" pitchFamily="34" charset="-128"/>
              </a:rPr>
              <a:t>de la Jefatura: Licda. </a:t>
            </a:r>
            <a:r>
              <a:rPr lang="es-SV" altLang="es-SV" sz="1400" b="1" dirty="0" smtClean="0">
                <a:latin typeface="Berlin Sans FB Demi" pitchFamily="34" charset="0"/>
                <a:ea typeface="Arial Unicode MS" pitchFamily="34" charset="-128"/>
                <a:cs typeface="Arial Unicode MS" pitchFamily="34" charset="-128"/>
              </a:rPr>
              <a:t>JOSSELYN ELIZABETH VALDEZ SERMEÑO</a:t>
            </a:r>
            <a:endParaRPr lang="es-SV" sz="1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HOMBRES </a:t>
            </a:r>
            <a:r>
              <a:rPr lang="es-SV" altLang="es-SV" sz="1400" dirty="0" smtClean="0">
                <a:solidFill>
                  <a:srgbClr val="000000"/>
                </a:solidFill>
                <a:latin typeface="Berlin Sans FB Demi" pitchFamily="34" charset="0"/>
                <a:ea typeface="Arial Unicode MS" pitchFamily="34" charset="-128"/>
                <a:cs typeface="Arial Unicode MS" pitchFamily="34" charset="-128"/>
              </a:rPr>
              <a:t>3</a:t>
            </a:r>
            <a:endParaRPr lang="es-SV" altLang="es-SV" sz="1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1400" dirty="0">
                <a:latin typeface="Berlin Sans FB Demi" pitchFamily="34" charset="0"/>
                <a:ea typeface="Arial Unicode MS" pitchFamily="34" charset="-128"/>
                <a:cs typeface="Arial Unicode MS" pitchFamily="34" charset="-128"/>
              </a:rPr>
              <a:t>Planificar, organizar, coordinar y monitorear, en base a indicadores de resultado e impacto, los procesos administrativos, técnicos y prácticos que se realizan en la elaboración, preparación y distribución de las fórmulas pediátricas, suplementos y módulos nutricionales a los diferentes servicios de hospitalización, según indicaciones médicas, optimizando los recursos e insumos disponibles, basados en normativas de higiene e inocuidad y bioseguridad establecidos</a:t>
            </a:r>
            <a:r>
              <a:rPr lang="es-SV" sz="1400" dirty="0">
                <a:latin typeface="Arial Unicode MS" pitchFamily="34" charset="-128"/>
                <a:ea typeface="Arial Unicode MS" pitchFamily="34" charset="-128"/>
                <a:cs typeface="Arial Unicode MS" pitchFamily="34" charset="-128"/>
              </a:rPr>
              <a:t>.</a:t>
            </a:r>
            <a:endParaRPr lang="es-SV" altLang="es-SV" sz="1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1971137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85756"/>
            <a:ext cx="10364452" cy="1030941"/>
          </a:xfrm>
        </p:spPr>
        <p:txBody>
          <a:bodyPr>
            <a:normAutofit/>
          </a:bodyPr>
          <a:lstStyle/>
          <a:p>
            <a:r>
              <a:rPr lang="es-SV" b="1" dirty="0"/>
              <a:t>LAVANDERIA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JOSAEL QUINTEROS VASQUEZ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30</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a:t>
            </a:r>
            <a:r>
              <a:rPr lang="es-SV" altLang="es-SV" dirty="0" smtClean="0">
                <a:solidFill>
                  <a:srgbClr val="000000"/>
                </a:solidFill>
                <a:latin typeface="Berlin Sans FB Demi" pitchFamily="34" charset="0"/>
                <a:ea typeface="Arial Unicode MS" pitchFamily="34" charset="-128"/>
                <a:cs typeface="Arial Unicode MS" pitchFamily="34" charset="-128"/>
              </a:rPr>
              <a:t>15</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15</a:t>
            </a: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suministrar adecuada y oportunamente, en base a indicadores de resultado e impacto, la ropa limpia a cada uno de los diferentes servicios para apoyarla atención médica y quirúrgica del hospital.</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89720844"/>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a:bodyPr>
          <a:lstStyle/>
          <a:p>
            <a:r>
              <a:rPr lang="es-SV" b="1" dirty="0"/>
              <a:t>UNIDAD DE PLANIFICACION</a:t>
            </a:r>
          </a:p>
        </p:txBody>
      </p:sp>
      <p:sp>
        <p:nvSpPr>
          <p:cNvPr id="3" name="Marcador de texto 2"/>
          <p:cNvSpPr>
            <a:spLocks noGrp="1"/>
          </p:cNvSpPr>
          <p:nvPr>
            <p:ph type="body" sz="half" idx="2"/>
          </p:nvPr>
        </p:nvSpPr>
        <p:spPr>
          <a:xfrm>
            <a:off x="913777" y="1219200"/>
            <a:ext cx="10364451" cy="4838700"/>
          </a:xfrm>
        </p:spPr>
        <p:txBody>
          <a:bodyPr>
            <a:normAutofit fontScale="925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Blanca Cecilia </a:t>
            </a:r>
            <a:r>
              <a:rPr lang="es-SV" altLang="es-SV" sz="2400" b="1" dirty="0" err="1">
                <a:solidFill>
                  <a:srgbClr val="000000"/>
                </a:solidFill>
                <a:latin typeface="Berlin Sans FB Demi" pitchFamily="34" charset="0"/>
                <a:ea typeface="Arial Unicode MS" pitchFamily="34" charset="-128"/>
                <a:cs typeface="Arial Unicode MS" pitchFamily="34" charset="-128"/>
              </a:rPr>
              <a:t>Cubías</a:t>
            </a:r>
            <a:r>
              <a:rPr lang="es-SV" altLang="es-SV" sz="2400" b="1" dirty="0">
                <a:solidFill>
                  <a:srgbClr val="000000"/>
                </a:solidFill>
                <a:latin typeface="Berlin Sans FB Demi" pitchFamily="34" charset="0"/>
                <a:ea typeface="Arial Unicode MS" pitchFamily="34" charset="-128"/>
                <a:cs typeface="Arial Unicode MS" pitchFamily="34" charset="-128"/>
              </a:rPr>
              <a:t> de Argueta </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Asesorar y coordinar la formulación, seguimiento, análisis, evaluación e integración de los planes estratégicos y operativos, contribuya al cumplimiento de los objetivos institucionales.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65615523"/>
      </p:ext>
    </p:extLst>
  </p:cSld>
  <p:clrMapOvr>
    <a:masterClrMapping/>
  </p:clrMapOvr>
  <p:transition spd="slow">
    <p:wheel spokes="1"/>
    <p:sndAc>
      <p:stSnd>
        <p:snd r:embed="rId2" name="camera.wav"/>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REPRODUCCION Y DIBUJO</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Sr. </a:t>
            </a:r>
            <a:r>
              <a:rPr lang="es-SV" b="1" dirty="0">
                <a:latin typeface="Berlin Sans FB Demi" pitchFamily="34" charset="0"/>
                <a:ea typeface="Arial Unicode MS" pitchFamily="34" charset="-128"/>
                <a:cs typeface="Arial Unicode MS" pitchFamily="34" charset="-128"/>
              </a:rPr>
              <a:t>ABRAHAM NIEVES MARTINEZ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30121552"/>
      </p:ext>
    </p:extLst>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3" name="camera.wav"/>
          </p:stSnd>
        </p:sndAc>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TELEFONIA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dirty="0" smtClean="0">
                <a:solidFill>
                  <a:srgbClr val="000000"/>
                </a:solidFill>
                <a:latin typeface="Berlin Sans FB Demi" pitchFamily="34" charset="0"/>
                <a:ea typeface="Arial Unicode MS" pitchFamily="34" charset="-128"/>
                <a:cs typeface="Arial Unicode MS" pitchFamily="34" charset="-128"/>
              </a:rPr>
              <a:t>Lic. CÁNDIDA ARELY MONTANO DE NAVARRETE</a:t>
            </a:r>
            <a:endParaRPr lang="es-SV" altLang="es-SV"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5</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2</a:t>
            </a: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mantener el flujo de comunicación en el hospital y orientar al público en general sobre la ubicación de las diferentes dependencias.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80459200"/>
      </p:ext>
    </p:extLst>
  </p:cSld>
  <p:clrMapOvr>
    <a:masterClrMapping/>
  </p:clrMapOvr>
  <p:transition spd="slow">
    <p:randomBar dir="vert"/>
    <p:sndAc>
      <p:stSnd>
        <p:snd r:embed="rId2" name="camera.wav"/>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61951"/>
            <a:ext cx="10364452" cy="1030941"/>
          </a:xfrm>
        </p:spPr>
        <p:txBody>
          <a:bodyPr>
            <a:normAutofit/>
          </a:bodyPr>
          <a:lstStyle/>
          <a:p>
            <a:r>
              <a:rPr lang="es-SV" b="1" dirty="0"/>
              <a:t>TRANSPORTE</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SR. RIGOBERTO MANCIA  HERRERA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a:t>
            </a:r>
            <a:r>
              <a:rPr lang="es-SV" altLang="es-SV" dirty="0" smtClean="0">
                <a:solidFill>
                  <a:srgbClr val="000000"/>
                </a:solidFill>
                <a:latin typeface="Berlin Sans FB Demi" pitchFamily="34" charset="0"/>
                <a:ea typeface="Arial Unicode MS" pitchFamily="34" charset="-128"/>
                <a:cs typeface="Arial Unicode MS" pitchFamily="34" charset="-128"/>
              </a:rPr>
              <a:t>10</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a:t>
            </a:r>
            <a:r>
              <a:rPr lang="es-SV" altLang="es-SV" dirty="0" smtClean="0">
                <a:solidFill>
                  <a:srgbClr val="000000"/>
                </a:solidFill>
                <a:latin typeface="Berlin Sans FB Demi" pitchFamily="34" charset="0"/>
                <a:ea typeface="Arial Unicode MS" pitchFamily="34" charset="-128"/>
                <a:cs typeface="Arial Unicode MS" pitchFamily="34" charset="-128"/>
              </a:rPr>
              <a:t>10</a:t>
            </a: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transportar a los pacientes a diferentes centros asistenciales, así como transportar medicamentos y otros materiales requeridos para la atención del paciente; y transporte al personal de la institución para actividades de trabajo,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625370693"/>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3846" y="609600"/>
            <a:ext cx="10870766" cy="3117040"/>
          </a:xfrm>
        </p:spPr>
        <p:txBody>
          <a:bodyPr/>
          <a:lstStyle/>
          <a:p>
            <a:pPr algn="ctr"/>
            <a:r>
              <a:rPr lang="es-ES" b="1" dirty="0">
                <a:solidFill>
                  <a:srgbClr val="0070C0"/>
                </a:solidFill>
                <a:latin typeface="Berlin Sans FB Demi" pitchFamily="34" charset="0"/>
              </a:rPr>
              <a:t>FIN</a:t>
            </a:r>
          </a:p>
        </p:txBody>
      </p:sp>
      <p:sp>
        <p:nvSpPr>
          <p:cNvPr id="3" name="2 Marcador de texto"/>
          <p:cNvSpPr>
            <a:spLocks noGrp="1"/>
          </p:cNvSpPr>
          <p:nvPr>
            <p:ph type="body" sz="half" idx="2"/>
          </p:nvPr>
        </p:nvSpPr>
        <p:spPr>
          <a:xfrm>
            <a:off x="684211" y="4114800"/>
            <a:ext cx="11021833" cy="1879600"/>
          </a:xfrm>
        </p:spPr>
        <p:txBody>
          <a:bodyPr>
            <a:normAutofit/>
          </a:bodyPr>
          <a:lstStyle/>
          <a:p>
            <a:pPr algn="ctr"/>
            <a:r>
              <a:rPr lang="es-ES" sz="2400" b="1" dirty="0">
                <a:solidFill>
                  <a:srgbClr val="0070C0"/>
                </a:solidFill>
                <a:latin typeface="Berlin Sans FB Demi" pitchFamily="34" charset="0"/>
              </a:rPr>
              <a:t>«CON DIOS, TU FE Y LA  CIENCIA SANARAS»</a:t>
            </a:r>
          </a:p>
        </p:txBody>
      </p:sp>
    </p:spTree>
    <p:extLst>
      <p:ext uri="{BB962C8B-B14F-4D97-AF65-F5344CB8AC3E}">
        <p14:creationId xmlns:p14="http://schemas.microsoft.com/office/powerpoint/2010/main" val="2630193210"/>
      </p:ext>
    </p:extLst>
  </p:cSld>
  <p:clrMapOvr>
    <a:masterClrMapping/>
  </p:clrMapOvr>
  <mc:AlternateContent xmlns:mc="http://schemas.openxmlformats.org/markup-compatibility/2006" xmlns:p14="http://schemas.microsoft.com/office/powerpoint/2010/main">
    <mc:Choice Requires="p14">
      <p:transition spd="slow">
        <p14:flash/>
        <p:sndAc>
          <p:stSnd>
            <p:snd r:embed="rId2" name="applause.wav"/>
          </p:stSnd>
        </p:sndAc>
      </p:transition>
    </mc:Choice>
    <mc:Fallback xmlns="">
      <p:transition spd="slow">
        <p:fade/>
        <p:sndAc>
          <p:stSnd>
            <p:snd r:embed="rId3" name="applause.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a:bodyPr>
          <a:lstStyle/>
          <a:p>
            <a:r>
              <a:rPr lang="es-SV" b="1" dirty="0"/>
              <a:t>DEPARTAMENTO DE INFORMATICA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rPr>
              <a:t>Nombre de la Jefatura: Ing. NELSON SIGFREDO AREVALO LOPEZ</a:t>
            </a:r>
            <a:endParaRPr lang="pt-BR" altLang="es-SV" b="1" dirty="0">
              <a:solidFill>
                <a:srgbClr val="000000"/>
              </a:solidFill>
              <a:latin typeface="Arial Black" panose="020B0A04020102020204"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rPr>
              <a:t>Total de Empleados: </a:t>
            </a:r>
            <a:r>
              <a:rPr lang="es-SV" altLang="es-SV" dirty="0" smtClean="0">
                <a:solidFill>
                  <a:srgbClr val="000000"/>
                </a:solidFill>
                <a:latin typeface="Arial Black" panose="020B0A04020102020204" pitchFamily="34" charset="0"/>
              </a:rPr>
              <a:t>10</a:t>
            </a:r>
            <a:endParaRPr lang="es-SV" altLang="es-SV" dirty="0">
              <a:solidFill>
                <a:srgbClr val="000000"/>
              </a:solidFill>
              <a:latin typeface="Arial Black" panose="020B0A04020102020204"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rPr>
              <a:t>HOMBRES </a:t>
            </a:r>
            <a:r>
              <a:rPr lang="es-SV" altLang="es-SV" dirty="0" smtClean="0">
                <a:solidFill>
                  <a:srgbClr val="000000"/>
                </a:solidFill>
                <a:latin typeface="Arial Black" panose="020B0A04020102020204" pitchFamily="34" charset="0"/>
              </a:rPr>
              <a:t>9</a:t>
            </a:r>
            <a:endParaRPr lang="es-SV" altLang="es-SV" dirty="0">
              <a:solidFill>
                <a:srgbClr val="000000"/>
              </a:solidFill>
              <a:latin typeface="Arial Black" panose="020B0A04020102020204"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Arial Black" panose="020B0A04020102020204"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endParaRPr lang="es-SV" altLang="es-SV" dirty="0">
              <a:solidFill>
                <a:srgbClr val="000000"/>
              </a:solidFill>
              <a:latin typeface="Arial Black" panose="020B0A04020102020204" pitchFamily="34" charset="0"/>
            </a:endParaRPr>
          </a:p>
          <a:p>
            <a:pPr algn="just"/>
            <a:r>
              <a:rPr lang="es-SV" dirty="0">
                <a:latin typeface="Arial Black" panose="020B0A04020102020204" pitchFamily="34" charset="0"/>
              </a:rPr>
              <a:t>Proporcionar la asesoría necesaria y apoyo técnico a todas las unidades de la institución y a la vez desarrollar proyectos informáticos que fortalezcan y faciliten el trabajo de las unidades, a través de procesos automatizados que les contribuyan a agilizar y mejorar el cumplimiento de sus funciones. </a:t>
            </a:r>
            <a:endParaRPr lang="es-SV" altLang="es-SV"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192593074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Gota</Template>
  <TotalTime>3040</TotalTime>
  <Words>5416</Words>
  <Application>Microsoft Office PowerPoint</Application>
  <PresentationFormat>Panorámica</PresentationFormat>
  <Paragraphs>598</Paragraphs>
  <Slides>83</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83</vt:i4>
      </vt:variant>
    </vt:vector>
  </HeadingPairs>
  <TitlesOfParts>
    <vt:vector size="92" baseType="lpstr">
      <vt:lpstr>Arial Unicode MS</vt:lpstr>
      <vt:lpstr>Arial</vt:lpstr>
      <vt:lpstr>Arial Black</vt:lpstr>
      <vt:lpstr>Berlin Sans FB</vt:lpstr>
      <vt:lpstr>Berlin Sans FB Demi</vt:lpstr>
      <vt:lpstr>Tw Cen MT</vt:lpstr>
      <vt:lpstr>Wingdings 3</vt:lpstr>
      <vt:lpstr>Gota</vt:lpstr>
      <vt:lpstr>Diapositiva de Microsoft PowerPoint</vt:lpstr>
      <vt:lpstr>Presentación de PowerPoint</vt:lpstr>
      <vt:lpstr>Presentación de PowerPoint</vt:lpstr>
      <vt:lpstr>DIRECCIÓN</vt:lpstr>
      <vt:lpstr>SUB - DIRECCIÓN</vt:lpstr>
      <vt:lpstr>CONSEJO ESTRATEGICO DE GESTION</vt:lpstr>
      <vt:lpstr>UNIDAD DE AUDITORIA INTERNA</vt:lpstr>
      <vt:lpstr>UNIDAD JURIDICA</vt:lpstr>
      <vt:lpstr>UNIDAD DE PLANIFICACION</vt:lpstr>
      <vt:lpstr>DEPARTAMENTO DE INFORMATICA</vt:lpstr>
      <vt:lpstr>UNIDAD DE EPIDEMIOLOGIA ESTADISTICA E INFORMACION EN SALUD</vt:lpstr>
      <vt:lpstr>DOCUMENTOS MEDICOS</vt:lpstr>
      <vt:lpstr>EPIDEMIOLOGIA</vt:lpstr>
      <vt:lpstr>ESTADISTICA</vt:lpstr>
      <vt:lpstr>SANEAMIENTO AMBIENTAL</vt:lpstr>
      <vt:lpstr>UNIDAD ORGANIZATIVA DE LA CALIDAD</vt:lpstr>
      <vt:lpstr>DEPARTAMENTO DE PEDIATRIA SOCIAL</vt:lpstr>
      <vt:lpstr>DEPARTAMENTO DE RELACIONES PUBLICAS Y PRENSA</vt:lpstr>
      <vt:lpstr>UNIDAD DE COMPRAS PUBLICAS</vt:lpstr>
      <vt:lpstr>TRABAJO SOCIAL  (Oficina por el Derecho a la Salud)</vt:lpstr>
      <vt:lpstr>UNIDAD DE DESARROLLO PROFESIONAL</vt:lpstr>
      <vt:lpstr>BIBLIOTECA</vt:lpstr>
      <vt:lpstr>DEPTO. DE CAPACITACION</vt:lpstr>
      <vt:lpstr>INVESTIGACION</vt:lpstr>
      <vt:lpstr>UNIDAD FINANCIERA INSTITUCIONAL </vt:lpstr>
      <vt:lpstr>DIVISION MEDICA</vt:lpstr>
      <vt:lpstr>DEPARTAMENTO DE MEDICINA INTERNA</vt:lpstr>
      <vt:lpstr>DEPARTAMENTO DE EMERGENCIA MEDICA</vt:lpstr>
      <vt:lpstr>DEPARTAMENTO DE EMERGENCIA QUIRÚRGICA</vt:lpstr>
      <vt:lpstr>DEPARTAMENTO DE CONSULTA EXTERNA MEDICINA</vt:lpstr>
      <vt:lpstr>Presentación de PowerPoint</vt:lpstr>
      <vt:lpstr>Presentación de PowerPoint</vt:lpstr>
      <vt:lpstr>Presentación de PowerPoint</vt:lpstr>
      <vt:lpstr>CENID</vt:lpstr>
      <vt:lpstr>DEPARTAMENTO DE HEMATOLOGIA</vt:lpstr>
      <vt:lpstr>DEPARTAMENTO DE INFECTOLOGIA</vt:lpstr>
      <vt:lpstr>DEPARTAMENTO DE ONCOLOGIA</vt:lpstr>
      <vt:lpstr>DEPARTAMENTO DE NEFROLOGIA</vt:lpstr>
      <vt:lpstr>DEPARTAMENTO DE NEONATOLOGIA</vt:lpstr>
      <vt:lpstr>UNIDAD DE CUIDADOS INTENSIVOS NEONATALES</vt:lpstr>
      <vt:lpstr>UNIDAD DE CUIDADOS INTENSIVOS</vt:lpstr>
      <vt:lpstr>DIVISION QUIRURGICA</vt:lpstr>
      <vt:lpstr>DEPARTAMENTO DE CIRUGIA PEDIATRICA</vt:lpstr>
      <vt:lpstr>DEPARTAMENTO DE EMERGENCIA QUIRURGICA</vt:lpstr>
      <vt:lpstr>DEPARTAMENTO DE CONSULTA EXTERNA QUIRURGICA</vt:lpstr>
      <vt:lpstr>DEPARTAMENTO DE OTORRINOLARINGOLOGIA</vt:lpstr>
      <vt:lpstr>DEPARTAMENTO DE CIRUGIA PLASTICA</vt:lpstr>
      <vt:lpstr>DEPARTAMENTO DE OFTALMOLOGIA</vt:lpstr>
      <vt:lpstr>DEPARTAMENTO DE ORTOPEDIA</vt:lpstr>
      <vt:lpstr>DEPARTAMENTO DE NEUROCIRUGIA</vt:lpstr>
      <vt:lpstr>DEPARTAMENTO DE CENTRO QUIRURGICO</vt:lpstr>
      <vt:lpstr>ANESTESIOLOGIA</vt:lpstr>
      <vt:lpstr>CENTRAL DE ESTERILIZACION (ARSENAL)</vt:lpstr>
      <vt:lpstr>CIRUGIA AMBULATORIA</vt:lpstr>
      <vt:lpstr>DIVISION DE SERVICIOS DE DIAGNOSTICO Y APOYO</vt:lpstr>
      <vt:lpstr>DEPARTAMENTO DE ANATOMIA PATOLOGICA</vt:lpstr>
      <vt:lpstr>DEPARTAMENTO DE BANCO DE SANGRE</vt:lpstr>
      <vt:lpstr>DEPARTAMENTO DE GESTION Y SUMINISTROS Y TECNOLOGIA MÉDICA.</vt:lpstr>
      <vt:lpstr>FARMACIA</vt:lpstr>
      <vt:lpstr>DEPARTAMENTO DE IMÁGENES MEDICAS</vt:lpstr>
      <vt:lpstr>DEPARTAMENTO DE LABORATORIO CLINICO</vt:lpstr>
      <vt:lpstr>DEPARTAMENTO DE MEDICINA FISICA Y REHABILITACION</vt:lpstr>
      <vt:lpstr>DIVISION DE ENFERMERIA</vt:lpstr>
      <vt:lpstr>DIVISION ADMINISTRATIVA</vt:lpstr>
      <vt:lpstr>DEPARTAMENTO DE RECURSOS HUMANOS</vt:lpstr>
      <vt:lpstr>CLINICA EMPRESARIAL</vt:lpstr>
      <vt:lpstr>DEPARTAMENTO DE MANTENIMIENTO</vt:lpstr>
      <vt:lpstr>ACTIVO FIJO</vt:lpstr>
      <vt:lpstr>BIOMEDICA</vt:lpstr>
      <vt:lpstr>CONSERVACION</vt:lpstr>
      <vt:lpstr>ELECTROMECANICA</vt:lpstr>
      <vt:lpstr>MECANICA GENERAL</vt:lpstr>
      <vt:lpstr>ALMACEN DE INSUMOS DIVERSOS</vt:lpstr>
      <vt:lpstr>ALMACEN DE INSUMOS MEDICOS</vt:lpstr>
      <vt:lpstr>ALMACEN DE MANTENIMIENTO</vt:lpstr>
      <vt:lpstr>ALMACEN DE MEDICAMENTOS Y REACTIVOS</vt:lpstr>
      <vt:lpstr>ALIMENTACION Y DIETAS</vt:lpstr>
      <vt:lpstr>COSTURERIA</vt:lpstr>
      <vt:lpstr>FORMULAS</vt:lpstr>
      <vt:lpstr>LAVANDERIA</vt:lpstr>
      <vt:lpstr>REPRODUCCION Y DIBUJO</vt:lpstr>
      <vt:lpstr>TELEFONIA</vt:lpstr>
      <vt:lpstr>TRANSPORTE</vt:lpstr>
      <vt:lpstr>FIN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NACIONAL DE NIÑOS BENJAMIN BLOOM</dc:title>
  <dc:creator>usuario1</dc:creator>
  <cp:lastModifiedBy>usuario</cp:lastModifiedBy>
  <cp:revision>198</cp:revision>
  <dcterms:created xsi:type="dcterms:W3CDTF">2017-09-14T16:49:54Z</dcterms:created>
  <dcterms:modified xsi:type="dcterms:W3CDTF">2024-07-30T18:04:00Z</dcterms:modified>
</cp:coreProperties>
</file>