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81" r:id="rId4"/>
    <p:sldId id="261" r:id="rId5"/>
    <p:sldId id="282" r:id="rId6"/>
    <p:sldId id="268" r:id="rId7"/>
    <p:sldId id="283" r:id="rId8"/>
    <p:sldId id="269" r:id="rId9"/>
    <p:sldId id="284" r:id="rId10"/>
    <p:sldId id="270" r:id="rId11"/>
    <p:sldId id="285" r:id="rId12"/>
    <p:sldId id="271" r:id="rId13"/>
    <p:sldId id="286" r:id="rId14"/>
    <p:sldId id="289" r:id="rId15"/>
    <p:sldId id="287" r:id="rId16"/>
    <p:sldId id="288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6A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43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AB2B8-5C11-41C9-90C5-A226E4064028}" type="datetimeFigureOut">
              <a:rPr lang="es-SV" smtClean="0"/>
              <a:t>30/07/2020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02AB2-FD2E-4790-B5BB-431BF114819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62974944"/>
      </p:ext>
    </p:extLst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367F8-5D2F-4DFB-A246-6D9A78173E65}" type="datetimeFigureOut">
              <a:rPr lang="es-SV" smtClean="0"/>
              <a:t>30/07/2020</a:t>
            </a:fld>
            <a:endParaRPr lang="es-SV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4A538-B722-4358-845F-DAE4270D128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67583515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SV" smtClean="0"/>
              <a:t>06/05/2014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SV" smtClean="0"/>
              <a:t>06/05/2014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SV" smtClean="0"/>
              <a:t>06/05/2014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SV" smtClean="0"/>
              <a:t>06/05/2014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SV" smtClean="0"/>
              <a:t>06/05/2014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SV" smtClean="0"/>
              <a:t>06/05/2014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SV" smtClean="0"/>
              <a:t>06/05/2014</a:t>
            </a: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SV" smtClean="0"/>
              <a:t>06/05/2014</a:t>
            </a: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SV" smtClean="0"/>
              <a:t>06/05/2014</a:t>
            </a: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SV" smtClean="0"/>
              <a:t>06/05/2014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SV" smtClean="0"/>
              <a:t>06/05/2014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SV" smtClean="0"/>
              <a:t>06/05/2014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611560" y="764704"/>
            <a:ext cx="79208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/>
              <a:t>MINISTERIO DE SALUD</a:t>
            </a:r>
          </a:p>
          <a:p>
            <a:pPr algn="ctr"/>
            <a:r>
              <a:rPr lang="es-MX" sz="3200" b="1" dirty="0" smtClean="0"/>
              <a:t>HOSPITAL NACIONAL DE JIQUILISCO</a:t>
            </a:r>
          </a:p>
          <a:p>
            <a:pPr algn="ctr"/>
            <a:endParaRPr lang="es-MX" sz="3200" b="1" dirty="0"/>
          </a:p>
          <a:p>
            <a:pPr algn="ctr"/>
            <a:endParaRPr lang="es-MX" sz="2800" b="1" dirty="0" smtClean="0"/>
          </a:p>
          <a:p>
            <a:pPr algn="ctr"/>
            <a:r>
              <a:rPr lang="es-MX" sz="2800" dirty="0" smtClean="0"/>
              <a:t>CUMPLIMIENTO DE PAO SEGUNDO TRIMESTRE 2020</a:t>
            </a:r>
          </a:p>
          <a:p>
            <a:pPr algn="ctr"/>
            <a:r>
              <a:rPr lang="es-MX" sz="2800" dirty="0" smtClean="0"/>
              <a:t>HOSPITAL DE JIQUILISCO</a:t>
            </a:r>
          </a:p>
          <a:p>
            <a:pPr algn="ctr"/>
            <a:endParaRPr lang="es-MX" sz="2800" b="1" dirty="0"/>
          </a:p>
          <a:p>
            <a:pPr algn="ctr"/>
            <a:endParaRPr lang="es-MX" sz="2800" b="1" dirty="0" smtClean="0"/>
          </a:p>
          <a:p>
            <a:pPr algn="ctr"/>
            <a:r>
              <a:rPr lang="es-MX" sz="2400" b="1" dirty="0" smtClean="0"/>
              <a:t>DR. DOUWLAS MATUTE CASTRO</a:t>
            </a:r>
          </a:p>
          <a:p>
            <a:pPr algn="ctr"/>
            <a:r>
              <a:rPr lang="es-MX" sz="2400" b="1" dirty="0" smtClean="0"/>
              <a:t>DIRECTOR</a:t>
            </a:r>
          </a:p>
          <a:p>
            <a:pPr algn="ctr"/>
            <a:endParaRPr lang="es-MX" sz="2800" b="1" dirty="0"/>
          </a:p>
          <a:p>
            <a:pPr algn="ctr"/>
            <a:r>
              <a:rPr lang="es-MX" sz="2400" dirty="0" smtClean="0"/>
              <a:t>JIQUILISCO 17 DE JULIO 2020</a:t>
            </a:r>
            <a:endParaRPr lang="es-SV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96" y="142528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517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331640" y="548680"/>
            <a:ext cx="6192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dirty="0">
                <a:solidFill>
                  <a:prstClr val="black"/>
                </a:solidFill>
              </a:rPr>
              <a:t>Producción de </a:t>
            </a:r>
            <a:r>
              <a:rPr lang="es-MX" dirty="0" smtClean="0">
                <a:solidFill>
                  <a:prstClr val="black"/>
                </a:solidFill>
              </a:rPr>
              <a:t>Servicios Generales, Enero </a:t>
            </a:r>
            <a:r>
              <a:rPr lang="es-MX" dirty="0">
                <a:solidFill>
                  <a:prstClr val="black"/>
                </a:solidFill>
              </a:rPr>
              <a:t>a </a:t>
            </a:r>
            <a:r>
              <a:rPr lang="es-MX" dirty="0" smtClean="0">
                <a:solidFill>
                  <a:prstClr val="black"/>
                </a:solidFill>
              </a:rPr>
              <a:t>Junio 2020</a:t>
            </a:r>
            <a:endParaRPr lang="es-SV" dirty="0">
              <a:solidFill>
                <a:prstClr val="black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7" y="918012"/>
            <a:ext cx="8712969" cy="5823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40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331640" y="548680"/>
            <a:ext cx="6192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dirty="0">
                <a:solidFill>
                  <a:prstClr val="black"/>
                </a:solidFill>
              </a:rPr>
              <a:t>Producción de </a:t>
            </a:r>
            <a:r>
              <a:rPr lang="es-MX" dirty="0" smtClean="0">
                <a:solidFill>
                  <a:prstClr val="black"/>
                </a:solidFill>
              </a:rPr>
              <a:t>Servicios Generales, Enero </a:t>
            </a:r>
            <a:r>
              <a:rPr lang="es-MX" dirty="0">
                <a:solidFill>
                  <a:prstClr val="black"/>
                </a:solidFill>
              </a:rPr>
              <a:t>a </a:t>
            </a:r>
            <a:r>
              <a:rPr lang="es-MX" dirty="0" smtClean="0">
                <a:solidFill>
                  <a:prstClr val="black"/>
                </a:solidFill>
              </a:rPr>
              <a:t>Junio 2020</a:t>
            </a:r>
            <a:endParaRPr lang="es-SV" dirty="0">
              <a:solidFill>
                <a:prstClr val="black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683568" y="1268760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Alimentación y Dietas: en Pediatría y cirugía han disminuido las dietas en relación con lo programado, porque han disminuido los ingresos en esos servicios.</a:t>
            </a: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Lavandería: en general han disminuido las libras de ropa lavada en todos los servicios y solo pediatría ha aumentado un poco ( se les da sabanas a las madres que cuidan a sus niños)</a:t>
            </a: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Mantenimiento preventivo y kilómetros recorridos, acorde a lo programado</a:t>
            </a: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70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547664" y="476672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dirty="0">
                <a:solidFill>
                  <a:prstClr val="black"/>
                </a:solidFill>
              </a:rPr>
              <a:t>Producción de </a:t>
            </a:r>
            <a:r>
              <a:rPr lang="es-MX" dirty="0" smtClean="0">
                <a:solidFill>
                  <a:prstClr val="black"/>
                </a:solidFill>
              </a:rPr>
              <a:t>Indicadores de Gestión, </a:t>
            </a:r>
            <a:r>
              <a:rPr lang="es-MX" dirty="0">
                <a:solidFill>
                  <a:prstClr val="black"/>
                </a:solidFill>
              </a:rPr>
              <a:t>Enero a </a:t>
            </a:r>
            <a:r>
              <a:rPr lang="es-MX" dirty="0" smtClean="0">
                <a:solidFill>
                  <a:prstClr val="black"/>
                </a:solidFill>
              </a:rPr>
              <a:t>Junio 2020</a:t>
            </a:r>
            <a:endParaRPr lang="es-SV" dirty="0">
              <a:solidFill>
                <a:prstClr val="black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/>
          <a:srcRect l="9046" t="19485" r="11260" b="29328"/>
          <a:stretch/>
        </p:blipFill>
        <p:spPr>
          <a:xfrm>
            <a:off x="107504" y="1196752"/>
            <a:ext cx="9036496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66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63688" y="476672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dirty="0">
                <a:solidFill>
                  <a:prstClr val="black"/>
                </a:solidFill>
              </a:rPr>
              <a:t>Producción de </a:t>
            </a:r>
            <a:r>
              <a:rPr lang="es-MX" dirty="0" smtClean="0">
                <a:solidFill>
                  <a:prstClr val="black"/>
                </a:solidFill>
              </a:rPr>
              <a:t>Indicadores de Gestión, </a:t>
            </a:r>
            <a:r>
              <a:rPr lang="es-MX" dirty="0">
                <a:solidFill>
                  <a:prstClr val="black"/>
                </a:solidFill>
              </a:rPr>
              <a:t>Enero a </a:t>
            </a:r>
            <a:r>
              <a:rPr lang="es-MX" dirty="0" smtClean="0">
                <a:solidFill>
                  <a:prstClr val="black"/>
                </a:solidFill>
              </a:rPr>
              <a:t>Junio 2020</a:t>
            </a:r>
            <a:endParaRPr lang="es-SV" dirty="0">
              <a:solidFill>
                <a:prstClr val="black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467544" y="1124744"/>
            <a:ext cx="81369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Tiempo promedio de espera para consulta especializad: este año seguimos sacando los datos del SIAP, pero no entendemos porque salen tantos dias de espera para una consulta (según informático así es, según estadística, si lo sacan a mano , disminuye 10 veces)</a:t>
            </a: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Porcentaje de cesáreas: esta fuera de norma, las dos terceras partes se debe a cesárea anterior y las demás, según los ginecólogos es la mejor vía de evacuación</a:t>
            </a: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Pacientes Referidos de otras instituciones: han disminuido en este trimestre , solo se mantiene las pacientes referidas para atención del parto.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Pacientes Referidos a otras Instituciones: se evidencia una disminución, pero los pacientes que necesiten tercer nivel siempre serán referidos-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Abastecimiento de Medicamentos: estamos muy bien al momento</a:t>
            </a: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32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14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08" y="548680"/>
            <a:ext cx="8856984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20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15</a:t>
            </a:fld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620688"/>
            <a:ext cx="8687553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0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16</a:t>
            </a:fld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507" y="620688"/>
            <a:ext cx="8492464" cy="3401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25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1686867" y="625475"/>
            <a:ext cx="7061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Producción de Consulta Externa, Enero a Junio 2020</a:t>
            </a:r>
            <a:endParaRPr lang="es-SV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1490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994807"/>
            <a:ext cx="8784976" cy="545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10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1686867" y="625475"/>
            <a:ext cx="7061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Producción de Consulta Externa, Enero a Junio 2020</a:t>
            </a:r>
            <a:endParaRPr lang="es-SV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1490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539552" y="1268760"/>
            <a:ext cx="75608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200000"/>
              </a:lnSpc>
              <a:buAutoNum type="arabicPeriod"/>
            </a:pPr>
            <a:r>
              <a:rPr lang="es-MX" sz="1200" b="1" dirty="0" smtClean="0"/>
              <a:t>Consulta  Medicina General: todavía se mantiene según lo programado (103%).</a:t>
            </a:r>
          </a:p>
          <a:p>
            <a:pPr marL="228600" indent="-228600">
              <a:lnSpc>
                <a:spcPct val="200000"/>
              </a:lnSpc>
              <a:buAutoNum type="arabicPeriod"/>
            </a:pPr>
            <a:r>
              <a:rPr lang="es-MX" sz="1200" b="1" dirty="0" smtClean="0"/>
              <a:t>Especialidades Medicas:  todas han disminuido, pero en Ginecología (36%) y pediatría (42%), es mas evidente</a:t>
            </a:r>
          </a:p>
          <a:p>
            <a:pPr marL="228600" indent="-228600">
              <a:lnSpc>
                <a:spcPct val="200000"/>
              </a:lnSpc>
              <a:buAutoNum type="arabicPeriod"/>
            </a:pPr>
            <a:r>
              <a:rPr lang="es-MX" sz="1200" b="1" dirty="0" smtClean="0"/>
              <a:t>Consulta de la Unidad de Emergencia: toda la consulta de especialidad y general vista en la emergencia, depende de muchos factores, pero observamos que se mantiene un leve aumento en la consulta de obstetricia</a:t>
            </a:r>
          </a:p>
          <a:p>
            <a:pPr marL="228600" indent="-228600">
              <a:lnSpc>
                <a:spcPct val="200000"/>
              </a:lnSpc>
              <a:buAutoNum type="arabicPeriod"/>
            </a:pPr>
            <a:r>
              <a:rPr lang="es-MX" sz="1200" b="1" dirty="0" smtClean="0"/>
              <a:t>L a consulta de Nutrición y psicología, en este trimestre han disminuido a la mitad de lo programado</a:t>
            </a:r>
          </a:p>
          <a:p>
            <a:pPr marL="228600" indent="-228600">
              <a:lnSpc>
                <a:spcPct val="200000"/>
              </a:lnSpc>
              <a:buAutoNum type="arabicPeriod"/>
            </a:pPr>
            <a:r>
              <a:rPr lang="es-MX" sz="1200" b="1" dirty="0" smtClean="0"/>
              <a:t>Odontología: ha disminuido a la mitad de lo realizado el primer trimestre</a:t>
            </a:r>
          </a:p>
          <a:p>
            <a:pPr marL="228600" indent="-228600">
              <a:lnSpc>
                <a:spcPct val="200000"/>
              </a:lnSpc>
              <a:buAutoNum type="arabicPeriod"/>
            </a:pPr>
            <a:endParaRPr lang="es-MX" sz="1200" b="1" dirty="0" smtClean="0"/>
          </a:p>
          <a:p>
            <a:pPr marL="228600" indent="-228600">
              <a:lnSpc>
                <a:spcPct val="200000"/>
              </a:lnSpc>
              <a:buAutoNum type="arabicPeriod"/>
            </a:pPr>
            <a:endParaRPr lang="es-SV" sz="1200" b="1" dirty="0"/>
          </a:p>
        </p:txBody>
      </p:sp>
    </p:spTree>
    <p:extLst>
      <p:ext uri="{BB962C8B-B14F-4D97-AF65-F5344CB8AC3E}">
        <p14:creationId xmlns:p14="http://schemas.microsoft.com/office/powerpoint/2010/main" val="95337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971600" y="26064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Egresos Hospitalarios, Enero a Junio 2020</a:t>
            </a:r>
            <a:endParaRPr lang="es-SV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931499"/>
            <a:ext cx="8784976" cy="559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71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971600" y="26064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Egresos Hospitalarios, Enero a Junio 2020</a:t>
            </a:r>
            <a:endParaRPr lang="es-SV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683568" y="1452840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En general han disminuido todos los egresos, solamente obstetricia se ha mantenido y el que mas ha disminuido es pediatría y ginecología con respecto a lo programado y al trimestre anterior.</a:t>
            </a: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Partos: los partos vaginales han aumentado en este trimestre y las cesáreas se mantienen altas igual que en el primer trimestre.</a:t>
            </a: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Cirugía:  las electivas ambulatorias no se han realizado en este trimestre y las electivas para hospitalización se mantienen a expensas de las cesáreas anteriores.</a:t>
            </a: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Máxima Urgencia: han tenido una leve disminución este trimestre.</a:t>
            </a: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81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71600" y="827420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Producción de Servicios Intermedios, Enero a Junio 2020</a:t>
            </a:r>
            <a:endParaRPr lang="es-SV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1" y="1494000"/>
            <a:ext cx="8856985" cy="5031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85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71600" y="827420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Producción de Servicios Intermedios, Enero a Junio 2020</a:t>
            </a:r>
            <a:endParaRPr lang="es-SV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79512" y="1166843"/>
            <a:ext cx="84969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Rx, Electrocardiograma, han disminuido en este trimestre y las USG, han tenido un aumento con respecto al trimestre anterior</a:t>
            </a: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Fisioterapia: se ha disminuido su producción con respecto al trimestre pasado</a:t>
            </a: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Recetas de Hospitalización y consulta han disminuido han disminuido y esto esta en relación a la disminución de consulta y de egresos. </a:t>
            </a: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Trabajo social: la producción de este trimestre ha disminuido un 40% en relación al trimestre pasado.</a:t>
            </a: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79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59632" y="260648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Producción de Laboratorio Clínico, Enero a Junio 2020</a:t>
            </a:r>
            <a:endParaRPr lang="es-SV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/>
          <a:srcRect l="12920" t="24039" r="15133" b="7424"/>
          <a:stretch/>
        </p:blipFill>
        <p:spPr>
          <a:xfrm>
            <a:off x="-145107" y="877923"/>
            <a:ext cx="9109595" cy="5751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51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59632" y="260648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Producción de Laboratorio Clínico, Enero a Junio 2020</a:t>
            </a:r>
            <a:endParaRPr lang="es-SV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611560" y="908720"/>
            <a:ext cx="820891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Hematología: en referidos, tenemos un aumento de 1486%, debido a que suma los controles y pruebas de referidos.</a:t>
            </a: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Inmunología: han disminuido todos pero el que mas ha disminuido es consulta externa.</a:t>
            </a: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Bacteriología: en la emergencia hay un aumento a expensa que están indicando cultivos, los demás han disminuido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Parasitología: se ha disminuido la producción con respecto al primer trimestre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Bioquímica: en referidos hay un aumento debido a los controles, los demás han disminuido con respecto a lo programado y al trimestre anterior.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Banco de Sangre: hay una disminución con respecto al primer trimestre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Urianalisis:  este trimestre se ha disminuido a la mitad de lo programado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69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2134</TotalTime>
  <Words>732</Words>
  <Application>Microsoft Office PowerPoint</Application>
  <PresentationFormat>Presentación en pantalla (4:3)</PresentationFormat>
  <Paragraphs>57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9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 RIIS Jiquilisco</dc:title>
  <dc:creator>Dr. lemus Carcamo</dc:creator>
  <cp:lastModifiedBy>direccion</cp:lastModifiedBy>
  <cp:revision>298</cp:revision>
  <dcterms:created xsi:type="dcterms:W3CDTF">2012-08-02T14:45:17Z</dcterms:created>
  <dcterms:modified xsi:type="dcterms:W3CDTF">2020-07-30T17:18:26Z</dcterms:modified>
</cp:coreProperties>
</file>