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81" r:id="rId4"/>
    <p:sldId id="261" r:id="rId5"/>
    <p:sldId id="282" r:id="rId6"/>
    <p:sldId id="268" r:id="rId7"/>
    <p:sldId id="283" r:id="rId8"/>
    <p:sldId id="269" r:id="rId9"/>
    <p:sldId id="284" r:id="rId10"/>
    <p:sldId id="270" r:id="rId11"/>
    <p:sldId id="285" r:id="rId12"/>
    <p:sldId id="271" r:id="rId13"/>
    <p:sldId id="286" r:id="rId14"/>
    <p:sldId id="287" r:id="rId15"/>
    <p:sldId id="292" r:id="rId16"/>
    <p:sldId id="288" r:id="rId17"/>
    <p:sldId id="293" r:id="rId18"/>
    <p:sldId id="289" r:id="rId19"/>
    <p:sldId id="294" r:id="rId20"/>
    <p:sldId id="290" r:id="rId21"/>
    <p:sldId id="295" r:id="rId22"/>
    <p:sldId id="291" r:id="rId23"/>
    <p:sldId id="296" r:id="rId24"/>
    <p:sldId id="297" r:id="rId25"/>
    <p:sldId id="302" r:id="rId26"/>
    <p:sldId id="301" r:id="rId27"/>
    <p:sldId id="298" r:id="rId28"/>
    <p:sldId id="299" r:id="rId2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6A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374" autoAdjust="0"/>
  </p:normalViewPr>
  <p:slideViewPr>
    <p:cSldViewPr>
      <p:cViewPr varScale="1">
        <p:scale>
          <a:sx n="88" d="100"/>
          <a:sy n="88" d="100"/>
        </p:scale>
        <p:origin x="179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AB2B8-5C11-41C9-90C5-A226E4064028}" type="datetimeFigureOut">
              <a:rPr lang="es-SV" smtClean="0"/>
              <a:t>14/7/2021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02AB2-FD2E-4790-B5BB-431BF114819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2974944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367F8-5D2F-4DFB-A246-6D9A78173E65}" type="datetimeFigureOut">
              <a:rPr lang="es-SV" smtClean="0"/>
              <a:t>14/7/2021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4A538-B722-4358-845F-DAE4270D128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67583515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SV" smtClean="0"/>
              <a:t>06/05/2014</a:t>
            </a: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764704"/>
            <a:ext cx="792088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200" b="1" dirty="0"/>
          </a:p>
          <a:p>
            <a:pPr algn="ctr"/>
            <a:endParaRPr lang="es-MX" sz="2800" b="1" dirty="0" smtClean="0"/>
          </a:p>
          <a:p>
            <a:pPr algn="ctr"/>
            <a:r>
              <a:rPr lang="es-MX" sz="2800" dirty="0" smtClean="0"/>
              <a:t>CUMPLIMIENTO DE PAO PRIMER SEMESTRE 2021</a:t>
            </a:r>
          </a:p>
          <a:p>
            <a:pPr algn="ctr"/>
            <a:r>
              <a:rPr lang="es-MX" sz="2800" dirty="0" smtClean="0"/>
              <a:t>HOSPITAL DE JIQUILISCO</a:t>
            </a:r>
          </a:p>
          <a:p>
            <a:pPr algn="ctr"/>
            <a:endParaRPr lang="es-MX" sz="2800" b="1" dirty="0"/>
          </a:p>
          <a:p>
            <a:pPr algn="ctr"/>
            <a:endParaRPr lang="es-MX" sz="2800" b="1" dirty="0" smtClean="0"/>
          </a:p>
          <a:p>
            <a:pPr algn="ctr"/>
            <a:r>
              <a:rPr lang="es-MX" sz="2400" b="1" dirty="0" smtClean="0"/>
              <a:t>DR. DOUWLAS MATUTE CASTRO</a:t>
            </a:r>
          </a:p>
          <a:p>
            <a:pPr algn="ctr"/>
            <a:r>
              <a:rPr lang="es-MX" sz="2400" b="1" dirty="0" smtClean="0"/>
              <a:t>DIRECTOR</a:t>
            </a:r>
          </a:p>
          <a:p>
            <a:pPr algn="ctr"/>
            <a:endParaRPr lang="es-MX" sz="2800" b="1" dirty="0"/>
          </a:p>
          <a:p>
            <a:pPr algn="ctr"/>
            <a:r>
              <a:rPr lang="es-MX" sz="2400" dirty="0" smtClean="0"/>
              <a:t>JIQUILISCO </a:t>
            </a:r>
            <a:r>
              <a:rPr lang="es-MX" sz="2400" dirty="0" smtClean="0"/>
              <a:t>14</a:t>
            </a:r>
            <a:r>
              <a:rPr lang="es-MX" sz="2400" dirty="0" smtClean="0"/>
              <a:t> </a:t>
            </a:r>
            <a:r>
              <a:rPr lang="es-MX" sz="2400" dirty="0" smtClean="0"/>
              <a:t>DE JULIO 2021</a:t>
            </a:r>
            <a:endParaRPr lang="es-SV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96" y="14252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260648"/>
            <a:ext cx="3096343" cy="1241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17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Servicios Generales,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2528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029366"/>
            <a:ext cx="8856984" cy="5351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40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331640" y="548680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Servicios Generales,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268760"/>
            <a:ext cx="75608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Alimentación y Dietas: en Pediatría y ginecología han disminuido las dietas en relación con lo programado, porque han disminuido los ingresos en esos servicios. Los demás se mantienen, según lo programado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Lavandería: en general han aumentado las libras de ropa lavada en todos los servicios y solo  ha disminuido en ginecología  y pediatría.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Mantenimiento preventivo y kilómetros recorridos, se mantienen , según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7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547664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err="1" smtClean="0">
                <a:solidFill>
                  <a:prstClr val="black"/>
                </a:solidFill>
              </a:rPr>
              <a:t>IIndicadores</a:t>
            </a:r>
            <a:r>
              <a:rPr lang="es-MX" dirty="0" smtClean="0">
                <a:solidFill>
                  <a:prstClr val="black"/>
                </a:solidFill>
              </a:rPr>
              <a:t> </a:t>
            </a:r>
            <a:r>
              <a:rPr lang="es-MX" dirty="0" smtClean="0">
                <a:solidFill>
                  <a:prstClr val="black"/>
                </a:solidFill>
              </a:rPr>
              <a:t>de Gestión,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 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649" y="842963"/>
            <a:ext cx="8036701" cy="5844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Producción de </a:t>
            </a:r>
            <a:r>
              <a:rPr lang="es-MX" dirty="0" smtClean="0">
                <a:solidFill>
                  <a:prstClr val="black"/>
                </a:solidFill>
              </a:rPr>
              <a:t>Indicadores de Gestión,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7544" y="1124744"/>
            <a:ext cx="813690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Tiempo promedio de espera para consulta especializad: este año seguimos sacando los datos del SIAP, en este trimestre se mantienen según norma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Porcentaje de cesáreas: esta fuera de norma, las dos terceras partes se debe a cesárea anterior y las demás, según los ginecólogos es la mejor vía de evacuación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Pacientes Referidos de otras instituciones: se mantienen en este trimestre , según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Pacientes Referidos a otras Instituciones: se evidencia un aumento en este trimestre, pero los pacientes que necesiten tercer nivel siempre serán referidos-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Abastecimiento de Medicamentos: estamos muy bien al momento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2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Porcentaje de Ocupación de camas Hospitalarias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3" y="1628800"/>
            <a:ext cx="8352928" cy="2501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25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Porcentaje de Ocupación de camas Hospitalarias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539552" y="1484784"/>
            <a:ext cx="756084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El porcentaje de ocupación del servicio de medicina interna , es menor que el estándar (39 %)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</a:t>
            </a:r>
            <a:r>
              <a:rPr lang="es-MX" sz="1200" b="1" dirty="0" smtClean="0">
                <a:solidFill>
                  <a:prstClr val="black"/>
                </a:solidFill>
              </a:rPr>
              <a:t>porcentaje </a:t>
            </a:r>
            <a:r>
              <a:rPr lang="es-MX" sz="1200" b="1" dirty="0">
                <a:solidFill>
                  <a:prstClr val="black"/>
                </a:solidFill>
              </a:rPr>
              <a:t>de ocupación del servicio de </a:t>
            </a:r>
            <a:r>
              <a:rPr lang="es-MX" sz="1200" b="1" dirty="0" smtClean="0">
                <a:solidFill>
                  <a:prstClr val="black"/>
                </a:solidFill>
              </a:rPr>
              <a:t>cirugía </a:t>
            </a:r>
            <a:r>
              <a:rPr lang="es-MX" sz="1200" b="1" dirty="0">
                <a:solidFill>
                  <a:prstClr val="black"/>
                </a:solidFill>
              </a:rPr>
              <a:t>, 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(46 </a:t>
            </a:r>
            <a:r>
              <a:rPr lang="es-MX" sz="1200" b="1" dirty="0">
                <a:solidFill>
                  <a:prstClr val="black"/>
                </a:solidFill>
              </a:rPr>
              <a:t>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</a:t>
            </a:r>
            <a:r>
              <a:rPr lang="es-MX" sz="1200" b="1" dirty="0" smtClean="0">
                <a:solidFill>
                  <a:prstClr val="black"/>
                </a:solidFill>
              </a:rPr>
              <a:t>porcentaje </a:t>
            </a:r>
            <a:r>
              <a:rPr lang="es-MX" sz="1200" b="1" dirty="0">
                <a:solidFill>
                  <a:prstClr val="black"/>
                </a:solidFill>
              </a:rPr>
              <a:t>de ocupación del servicio </a:t>
            </a:r>
            <a:r>
              <a:rPr lang="es-MX" sz="1200" b="1" dirty="0" smtClean="0">
                <a:solidFill>
                  <a:prstClr val="black"/>
                </a:solidFill>
              </a:rPr>
              <a:t>de pediatría </a:t>
            </a:r>
            <a:r>
              <a:rPr lang="es-MX" sz="1200" b="1" dirty="0">
                <a:solidFill>
                  <a:prstClr val="black"/>
                </a:solidFill>
              </a:rPr>
              <a:t>, 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(19 </a:t>
            </a:r>
            <a:r>
              <a:rPr lang="es-MX" sz="1200" b="1" dirty="0">
                <a:solidFill>
                  <a:prstClr val="black"/>
                </a:solidFill>
              </a:rPr>
              <a:t>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El porcentaje </a:t>
            </a:r>
            <a:r>
              <a:rPr lang="es-MX" sz="1200" b="1" dirty="0">
                <a:solidFill>
                  <a:prstClr val="black"/>
                </a:solidFill>
              </a:rPr>
              <a:t>de ocupación del servicio de </a:t>
            </a:r>
            <a:r>
              <a:rPr lang="es-MX" sz="1200" b="1" dirty="0" smtClean="0">
                <a:solidFill>
                  <a:prstClr val="black"/>
                </a:solidFill>
              </a:rPr>
              <a:t>ginecología </a:t>
            </a:r>
            <a:r>
              <a:rPr lang="es-MX" sz="1200" b="1" dirty="0">
                <a:solidFill>
                  <a:prstClr val="black"/>
                </a:solidFill>
              </a:rPr>
              <a:t>, 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(52 </a:t>
            </a:r>
            <a:r>
              <a:rPr lang="es-MX" sz="1200" b="1" dirty="0">
                <a:solidFill>
                  <a:prstClr val="black"/>
                </a:solidFill>
              </a:rPr>
              <a:t>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El </a:t>
            </a:r>
            <a:r>
              <a:rPr lang="es-MX" sz="1200" b="1" dirty="0" smtClean="0">
                <a:solidFill>
                  <a:prstClr val="black"/>
                </a:solidFill>
              </a:rPr>
              <a:t>porcentaje </a:t>
            </a:r>
            <a:r>
              <a:rPr lang="es-MX" sz="1200" b="1" dirty="0">
                <a:solidFill>
                  <a:prstClr val="black"/>
                </a:solidFill>
              </a:rPr>
              <a:t>de ocupación del servicio de </a:t>
            </a:r>
            <a:r>
              <a:rPr lang="es-MX" sz="1200" b="1" dirty="0" smtClean="0">
                <a:solidFill>
                  <a:prstClr val="black"/>
                </a:solidFill>
              </a:rPr>
              <a:t>obstetricia, </a:t>
            </a:r>
            <a:r>
              <a:rPr lang="es-MX" sz="1200" b="1" dirty="0">
                <a:solidFill>
                  <a:prstClr val="black"/>
                </a:solidFill>
              </a:rPr>
              <a:t>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(61 %)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r>
              <a:rPr lang="es-MX" sz="1200" b="1" dirty="0" smtClean="0">
                <a:solidFill>
                  <a:prstClr val="black"/>
                </a:solidFill>
              </a:rPr>
              <a:t>En este trimestre, han mejorado un poco todos los servicios , solamente pediatría, no aumenta.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1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Promedio de Días Estancia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988840"/>
            <a:ext cx="8712968" cy="22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2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476672"/>
            <a:ext cx="68407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Promedio de Días Estancia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467544" y="1588725"/>
            <a:ext cx="784887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Promedio de días estancia </a:t>
            </a:r>
            <a:r>
              <a:rPr lang="es-MX" sz="1200" b="1" dirty="0">
                <a:solidFill>
                  <a:prstClr val="black"/>
                </a:solidFill>
              </a:rPr>
              <a:t>del servicio de medicina interna , 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(6-8 d 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Promedio de días estancia </a:t>
            </a:r>
            <a:r>
              <a:rPr lang="es-MX" sz="1200" b="1" dirty="0" smtClean="0">
                <a:solidFill>
                  <a:prstClr val="black"/>
                </a:solidFill>
              </a:rPr>
              <a:t>del </a:t>
            </a:r>
            <a:r>
              <a:rPr lang="es-MX" sz="1200" b="1" dirty="0">
                <a:solidFill>
                  <a:prstClr val="black"/>
                </a:solidFill>
              </a:rPr>
              <a:t>servicio de cirugía , es menor 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(4-7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Promedio de días estancia </a:t>
            </a:r>
            <a:r>
              <a:rPr lang="es-MX" sz="1200" b="1" dirty="0" smtClean="0">
                <a:solidFill>
                  <a:prstClr val="black"/>
                </a:solidFill>
              </a:rPr>
              <a:t>del </a:t>
            </a:r>
            <a:r>
              <a:rPr lang="es-MX" sz="1200" b="1" dirty="0">
                <a:solidFill>
                  <a:prstClr val="black"/>
                </a:solidFill>
              </a:rPr>
              <a:t>servicio de </a:t>
            </a:r>
            <a:r>
              <a:rPr lang="es-MX" sz="1200" b="1" dirty="0" smtClean="0">
                <a:solidFill>
                  <a:prstClr val="black"/>
                </a:solidFill>
              </a:rPr>
              <a:t>pediatría </a:t>
            </a:r>
            <a:r>
              <a:rPr lang="es-MX" sz="1200" b="1" dirty="0">
                <a:solidFill>
                  <a:prstClr val="black"/>
                </a:solidFill>
              </a:rPr>
              <a:t>, </a:t>
            </a:r>
            <a:r>
              <a:rPr lang="es-MX" sz="1200" b="1" dirty="0" smtClean="0">
                <a:solidFill>
                  <a:prstClr val="black"/>
                </a:solidFill>
              </a:rPr>
              <a:t>es igual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(2-4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Promedio de días estancia </a:t>
            </a:r>
            <a:r>
              <a:rPr lang="es-MX" sz="1200" b="1" dirty="0" smtClean="0">
                <a:solidFill>
                  <a:prstClr val="black"/>
                </a:solidFill>
              </a:rPr>
              <a:t>del </a:t>
            </a:r>
            <a:r>
              <a:rPr lang="es-MX" sz="1200" b="1" dirty="0">
                <a:solidFill>
                  <a:prstClr val="black"/>
                </a:solidFill>
              </a:rPr>
              <a:t>servicio de </a:t>
            </a:r>
            <a:r>
              <a:rPr lang="es-MX" sz="1200" b="1" dirty="0" smtClean="0">
                <a:solidFill>
                  <a:prstClr val="black"/>
                </a:solidFill>
              </a:rPr>
              <a:t>ginecología </a:t>
            </a:r>
            <a:r>
              <a:rPr lang="es-MX" sz="1200" b="1" dirty="0">
                <a:solidFill>
                  <a:prstClr val="black"/>
                </a:solidFill>
              </a:rPr>
              <a:t>, </a:t>
            </a:r>
            <a:r>
              <a:rPr lang="es-MX" sz="1200" b="1" dirty="0" smtClean="0">
                <a:solidFill>
                  <a:prstClr val="black"/>
                </a:solidFill>
              </a:rPr>
              <a:t>es 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</a:t>
            </a:r>
            <a:r>
              <a:rPr lang="es-MX" sz="1200" b="1" dirty="0">
                <a:solidFill>
                  <a:prstClr val="black"/>
                </a:solidFill>
              </a:rPr>
              <a:t>2</a:t>
            </a:r>
            <a:r>
              <a:rPr lang="es-MX" sz="1200" b="1" dirty="0" smtClean="0">
                <a:solidFill>
                  <a:prstClr val="black"/>
                </a:solidFill>
              </a:rPr>
              <a:t>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Promedio de días estancia </a:t>
            </a:r>
            <a:r>
              <a:rPr lang="es-MX" sz="1200" b="1" dirty="0" smtClean="0">
                <a:solidFill>
                  <a:prstClr val="black"/>
                </a:solidFill>
              </a:rPr>
              <a:t>del </a:t>
            </a:r>
            <a:r>
              <a:rPr lang="es-MX" sz="1200" b="1" dirty="0">
                <a:solidFill>
                  <a:prstClr val="black"/>
                </a:solidFill>
              </a:rPr>
              <a:t>servicio de </a:t>
            </a:r>
            <a:r>
              <a:rPr lang="es-MX" sz="1200" b="1" dirty="0" smtClean="0">
                <a:solidFill>
                  <a:prstClr val="black"/>
                </a:solidFill>
              </a:rPr>
              <a:t>obstetricia</a:t>
            </a:r>
            <a:r>
              <a:rPr lang="es-MX" sz="1200" b="1" dirty="0">
                <a:solidFill>
                  <a:prstClr val="black"/>
                </a:solidFill>
              </a:rPr>
              <a:t>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(1-2 d 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6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Índice de Rotación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772816"/>
            <a:ext cx="8640960" cy="235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4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Índice de Rotación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55576" y="980728"/>
            <a:ext cx="756084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Índice de Rotación </a:t>
            </a:r>
            <a:r>
              <a:rPr lang="es-MX" sz="1200" b="1" dirty="0">
                <a:solidFill>
                  <a:prstClr val="black"/>
                </a:solidFill>
              </a:rPr>
              <a:t>del servicio de medicina interna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(3-4 p)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Índice de </a:t>
            </a:r>
            <a:r>
              <a:rPr lang="es-MX" sz="1200" b="1" dirty="0" smtClean="0">
                <a:solidFill>
                  <a:prstClr val="black"/>
                </a:solidFill>
              </a:rPr>
              <a:t>Rotación del </a:t>
            </a:r>
            <a:r>
              <a:rPr lang="es-MX" sz="1200" b="1" dirty="0">
                <a:solidFill>
                  <a:prstClr val="black"/>
                </a:solidFill>
              </a:rPr>
              <a:t>servicio de cirugía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(4-7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Índice de </a:t>
            </a:r>
            <a:r>
              <a:rPr lang="es-MX" sz="1200" b="1" dirty="0" smtClean="0">
                <a:solidFill>
                  <a:prstClr val="black"/>
                </a:solidFill>
              </a:rPr>
              <a:t>Rotación del </a:t>
            </a:r>
            <a:r>
              <a:rPr lang="es-MX" sz="1200" b="1" dirty="0">
                <a:solidFill>
                  <a:prstClr val="black"/>
                </a:solidFill>
              </a:rPr>
              <a:t>servicio de </a:t>
            </a:r>
            <a:r>
              <a:rPr lang="es-MX" sz="1200" b="1" dirty="0" smtClean="0">
                <a:solidFill>
                  <a:prstClr val="black"/>
                </a:solidFill>
              </a:rPr>
              <a:t>pediatría </a:t>
            </a:r>
            <a:r>
              <a:rPr lang="es-MX" sz="1200" b="1" dirty="0">
                <a:solidFill>
                  <a:prstClr val="black"/>
                </a:solidFill>
              </a:rPr>
              <a:t>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(7-13 p)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Índice de </a:t>
            </a:r>
            <a:r>
              <a:rPr lang="es-MX" sz="1200" b="1" dirty="0" smtClean="0">
                <a:solidFill>
                  <a:prstClr val="black"/>
                </a:solidFill>
              </a:rPr>
              <a:t>Rotación del </a:t>
            </a:r>
            <a:r>
              <a:rPr lang="es-MX" sz="1200" b="1" dirty="0">
                <a:solidFill>
                  <a:prstClr val="black"/>
                </a:solidFill>
              </a:rPr>
              <a:t>servicio de ginecología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(13 p)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Índice de </a:t>
            </a:r>
            <a:r>
              <a:rPr lang="es-MX" sz="1200" b="1" dirty="0" smtClean="0">
                <a:solidFill>
                  <a:prstClr val="black"/>
                </a:solidFill>
              </a:rPr>
              <a:t>Rotación del </a:t>
            </a:r>
            <a:r>
              <a:rPr lang="es-MX" sz="1200" b="1" dirty="0">
                <a:solidFill>
                  <a:prstClr val="black"/>
                </a:solidFill>
              </a:rPr>
              <a:t>servicio de </a:t>
            </a:r>
            <a:r>
              <a:rPr lang="es-MX" sz="1200" b="1" dirty="0" smtClean="0">
                <a:solidFill>
                  <a:prstClr val="black"/>
                </a:solidFill>
              </a:rPr>
              <a:t>obstetricia</a:t>
            </a:r>
            <a:r>
              <a:rPr lang="es-MX" sz="1200" b="1" dirty="0">
                <a:solidFill>
                  <a:prstClr val="black"/>
                </a:solidFill>
              </a:rPr>
              <a:t>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(13-26 p)</a:t>
            </a: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8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Producción de Consulta Externa, Enero a Junio 2021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899" y="1141950"/>
            <a:ext cx="8488201" cy="516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0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Intervalo de Tiempo de Sustitución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2132856"/>
            <a:ext cx="4752528" cy="1997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8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763688" y="476672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MX" dirty="0" smtClean="0">
                <a:solidFill>
                  <a:prstClr val="black"/>
                </a:solidFill>
              </a:rPr>
              <a:t>Intervalo de Tiempo de Sustitución por Especialidad,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467544" y="1372701"/>
            <a:ext cx="7704856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Intervalo de Sustitución </a:t>
            </a:r>
            <a:r>
              <a:rPr lang="es-MX" sz="1200" b="1" dirty="0">
                <a:solidFill>
                  <a:prstClr val="black"/>
                </a:solidFill>
              </a:rPr>
              <a:t>del servicio de medicina interna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(0-1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Intervalo de </a:t>
            </a:r>
            <a:r>
              <a:rPr lang="es-MX" sz="1200" b="1" dirty="0" smtClean="0">
                <a:solidFill>
                  <a:prstClr val="black"/>
                </a:solidFill>
              </a:rPr>
              <a:t>Sustitución del </a:t>
            </a:r>
            <a:r>
              <a:rPr lang="es-MX" sz="1200" b="1" dirty="0">
                <a:solidFill>
                  <a:prstClr val="black"/>
                </a:solidFill>
              </a:rPr>
              <a:t>servicio de cirugía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(0-1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Intervalo de </a:t>
            </a:r>
            <a:r>
              <a:rPr lang="es-MX" sz="1200" b="1" dirty="0" smtClean="0">
                <a:solidFill>
                  <a:prstClr val="black"/>
                </a:solidFill>
              </a:rPr>
              <a:t>Sustitución del </a:t>
            </a:r>
            <a:r>
              <a:rPr lang="es-MX" sz="1200" b="1" dirty="0">
                <a:solidFill>
                  <a:prstClr val="black"/>
                </a:solidFill>
              </a:rPr>
              <a:t>servicio de pediatría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(0-1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Intervalo de </a:t>
            </a:r>
            <a:r>
              <a:rPr lang="es-MX" sz="1200" b="1" dirty="0" smtClean="0">
                <a:solidFill>
                  <a:prstClr val="black"/>
                </a:solidFill>
              </a:rPr>
              <a:t>Sustitución del </a:t>
            </a:r>
            <a:r>
              <a:rPr lang="es-MX" sz="1200" b="1" dirty="0">
                <a:solidFill>
                  <a:prstClr val="black"/>
                </a:solidFill>
              </a:rPr>
              <a:t>servicio de ginecología , es </a:t>
            </a:r>
            <a:r>
              <a:rPr lang="es-MX" sz="1200" b="1" dirty="0" smtClean="0">
                <a:solidFill>
                  <a:prstClr val="black"/>
                </a:solidFill>
              </a:rPr>
              <a:t>mayor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(0-1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 </a:t>
            </a:r>
            <a:r>
              <a:rPr lang="es-MX" sz="1200" b="1" dirty="0">
                <a:solidFill>
                  <a:prstClr val="black"/>
                </a:solidFill>
              </a:rPr>
              <a:t>Intervalo de </a:t>
            </a:r>
            <a:r>
              <a:rPr lang="es-MX" sz="1200" b="1" dirty="0" smtClean="0">
                <a:solidFill>
                  <a:prstClr val="black"/>
                </a:solidFill>
              </a:rPr>
              <a:t>Sustitución del </a:t>
            </a:r>
            <a:r>
              <a:rPr lang="es-MX" sz="1200" b="1" dirty="0">
                <a:solidFill>
                  <a:prstClr val="black"/>
                </a:solidFill>
              </a:rPr>
              <a:t>servicio de obstetricia, es </a:t>
            </a:r>
            <a:r>
              <a:rPr lang="es-MX" sz="1200" b="1" dirty="0" smtClean="0">
                <a:solidFill>
                  <a:prstClr val="black"/>
                </a:solidFill>
              </a:rPr>
              <a:t>igual </a:t>
            </a:r>
            <a:r>
              <a:rPr lang="es-MX" sz="1200" b="1" dirty="0">
                <a:solidFill>
                  <a:prstClr val="black"/>
                </a:solidFill>
              </a:rPr>
              <a:t>que el estándar </a:t>
            </a:r>
            <a:r>
              <a:rPr lang="es-MX" sz="1200" b="1" dirty="0" smtClean="0">
                <a:solidFill>
                  <a:prstClr val="black"/>
                </a:solidFill>
              </a:rPr>
              <a:t>(0-1 d)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endParaRPr lang="es-MX" sz="14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8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Muertes Intrahospitalarias, antes y después de 48h, Enero </a:t>
            </a:r>
            <a:r>
              <a:rPr lang="es-MX" dirty="0">
                <a:solidFill>
                  <a:prstClr val="black"/>
                </a:solidFill>
              </a:rPr>
              <a:t>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3728" y="2348880"/>
            <a:ext cx="4608512" cy="1626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2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43608" y="755412"/>
            <a:ext cx="78488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>
                <a:solidFill>
                  <a:prstClr val="black"/>
                </a:solidFill>
              </a:rPr>
              <a:t>Muertes Intrahospitalarias, antes y después de 48h, </a:t>
            </a:r>
            <a:r>
              <a:rPr lang="es-MX" dirty="0">
                <a:solidFill>
                  <a:prstClr val="black"/>
                </a:solidFill>
              </a:rPr>
              <a:t>Enero a </a:t>
            </a:r>
            <a:r>
              <a:rPr lang="es-MX" dirty="0" smtClean="0">
                <a:solidFill>
                  <a:prstClr val="black"/>
                </a:solidFill>
              </a:rPr>
              <a:t>Junio 2021</a:t>
            </a:r>
            <a:endParaRPr lang="es-SV" dirty="0">
              <a:solidFill>
                <a:prstClr val="black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755576" y="1481877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Muertes antes de 48h </a:t>
            </a:r>
            <a:r>
              <a:rPr lang="es-MX" sz="1200" b="1" dirty="0">
                <a:solidFill>
                  <a:prstClr val="black"/>
                </a:solidFill>
              </a:rPr>
              <a:t>, </a:t>
            </a:r>
            <a:r>
              <a:rPr lang="es-MX" sz="1200" b="1" dirty="0" smtClean="0">
                <a:solidFill>
                  <a:prstClr val="black"/>
                </a:solidFill>
              </a:rPr>
              <a:t>el 90.9 % de muertes hospitalarias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>
                <a:solidFill>
                  <a:prstClr val="black"/>
                </a:solidFill>
              </a:rPr>
              <a:t> Muertes </a:t>
            </a:r>
            <a:r>
              <a:rPr lang="es-MX" sz="1200" b="1" dirty="0" smtClean="0">
                <a:solidFill>
                  <a:prstClr val="black"/>
                </a:solidFill>
              </a:rPr>
              <a:t>después </a:t>
            </a:r>
            <a:r>
              <a:rPr lang="es-MX" sz="1200" b="1" dirty="0">
                <a:solidFill>
                  <a:prstClr val="black"/>
                </a:solidFill>
              </a:rPr>
              <a:t>de 48h , el </a:t>
            </a:r>
            <a:r>
              <a:rPr lang="es-MX" sz="1200" b="1" dirty="0" smtClean="0">
                <a:solidFill>
                  <a:prstClr val="black"/>
                </a:solidFill>
              </a:rPr>
              <a:t>9.1</a:t>
            </a:r>
            <a:r>
              <a:rPr lang="es-MX" sz="1200" b="1" dirty="0">
                <a:solidFill>
                  <a:prstClr val="black"/>
                </a:solidFill>
              </a:rPr>
              <a:t>0</a:t>
            </a:r>
            <a:r>
              <a:rPr lang="es-MX" sz="1200" b="1" dirty="0" smtClean="0">
                <a:solidFill>
                  <a:prstClr val="black"/>
                </a:solidFill>
              </a:rPr>
              <a:t> % </a:t>
            </a:r>
            <a:r>
              <a:rPr lang="es-MX" sz="1200" b="1" dirty="0">
                <a:solidFill>
                  <a:prstClr val="black"/>
                </a:solidFill>
              </a:rPr>
              <a:t>de muertes hospitalarias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lvl="0">
              <a:lnSpc>
                <a:spcPct val="200000"/>
              </a:lnSpc>
            </a:pPr>
            <a:r>
              <a:rPr lang="es-MX" sz="1200" b="1" dirty="0">
                <a:solidFill>
                  <a:prstClr val="black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83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29977"/>
              </p:ext>
            </p:extLst>
          </p:nvPr>
        </p:nvGraphicFramePr>
        <p:xfrm>
          <a:off x="457200" y="1600200"/>
          <a:ext cx="8219262" cy="457200"/>
        </p:xfrm>
        <a:graphic>
          <a:graphicData uri="http://schemas.openxmlformats.org/drawingml/2006/table">
            <a:tbl>
              <a:tblPr/>
              <a:tblGrid>
                <a:gridCol w="1738536">
                  <a:extLst>
                    <a:ext uri="{9D8B030D-6E8A-4147-A177-3AD203B41FA5}">
                      <a16:colId xmlns:a16="http://schemas.microsoft.com/office/drawing/2014/main" val="4055317573"/>
                    </a:ext>
                  </a:extLst>
                </a:gridCol>
                <a:gridCol w="915179">
                  <a:extLst>
                    <a:ext uri="{9D8B030D-6E8A-4147-A177-3AD203B41FA5}">
                      <a16:colId xmlns:a16="http://schemas.microsoft.com/office/drawing/2014/main" val="3095981079"/>
                    </a:ext>
                  </a:extLst>
                </a:gridCol>
                <a:gridCol w="473967">
                  <a:extLst>
                    <a:ext uri="{9D8B030D-6E8A-4147-A177-3AD203B41FA5}">
                      <a16:colId xmlns:a16="http://schemas.microsoft.com/office/drawing/2014/main" val="1936768023"/>
                    </a:ext>
                  </a:extLst>
                </a:gridCol>
                <a:gridCol w="436421">
                  <a:extLst>
                    <a:ext uri="{9D8B030D-6E8A-4147-A177-3AD203B41FA5}">
                      <a16:colId xmlns:a16="http://schemas.microsoft.com/office/drawing/2014/main" val="1033735521"/>
                    </a:ext>
                  </a:extLst>
                </a:gridCol>
                <a:gridCol w="581895">
                  <a:extLst>
                    <a:ext uri="{9D8B030D-6E8A-4147-A177-3AD203B41FA5}">
                      <a16:colId xmlns:a16="http://schemas.microsoft.com/office/drawing/2014/main" val="173391502"/>
                    </a:ext>
                  </a:extLst>
                </a:gridCol>
                <a:gridCol w="581895">
                  <a:extLst>
                    <a:ext uri="{9D8B030D-6E8A-4147-A177-3AD203B41FA5}">
                      <a16:colId xmlns:a16="http://schemas.microsoft.com/office/drawing/2014/main" val="2039277824"/>
                    </a:ext>
                  </a:extLst>
                </a:gridCol>
                <a:gridCol w="509158">
                  <a:extLst>
                    <a:ext uri="{9D8B030D-6E8A-4147-A177-3AD203B41FA5}">
                      <a16:colId xmlns:a16="http://schemas.microsoft.com/office/drawing/2014/main" val="2325882380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3156016664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1860224747"/>
                    </a:ext>
                  </a:extLst>
                </a:gridCol>
                <a:gridCol w="473961">
                  <a:extLst>
                    <a:ext uri="{9D8B030D-6E8A-4147-A177-3AD203B41FA5}">
                      <a16:colId xmlns:a16="http://schemas.microsoft.com/office/drawing/2014/main" val="1515792146"/>
                    </a:ext>
                  </a:extLst>
                </a:gridCol>
                <a:gridCol w="378100">
                  <a:extLst>
                    <a:ext uri="{9D8B030D-6E8A-4147-A177-3AD203B41FA5}">
                      <a16:colId xmlns:a16="http://schemas.microsoft.com/office/drawing/2014/main" val="2284052864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4191183737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2438290141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1355802445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NOMBRE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ESTÁNDAR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E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F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S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O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N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D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49212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55575" y="908720"/>
            <a:ext cx="7920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b="1" dirty="0">
                <a:solidFill>
                  <a:srgbClr val="000000"/>
                </a:solidFill>
                <a:latin typeface="Arial" panose="020B0604020202020204" pitchFamily="34" charset="0"/>
              </a:rPr>
              <a:t>INDICADORES DE EPIDEMIOLOGICOS, HOSPITAL DE JIQUILISCO, AÑO </a:t>
            </a:r>
            <a:r>
              <a:rPr lang="es-MX" altLang="es-SV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2021</a:t>
            </a:r>
            <a:endParaRPr lang="es-SV" altLang="es-SV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858601"/>
              </p:ext>
            </p:extLst>
          </p:nvPr>
        </p:nvGraphicFramePr>
        <p:xfrm>
          <a:off x="457200" y="2057400"/>
          <a:ext cx="8219258" cy="3200400"/>
        </p:xfrm>
        <a:graphic>
          <a:graphicData uri="http://schemas.openxmlformats.org/drawingml/2006/table">
            <a:tbl>
              <a:tblPr/>
              <a:tblGrid>
                <a:gridCol w="257039">
                  <a:extLst>
                    <a:ext uri="{9D8B030D-6E8A-4147-A177-3AD203B41FA5}">
                      <a16:colId xmlns:a16="http://schemas.microsoft.com/office/drawing/2014/main" val="3959529291"/>
                    </a:ext>
                  </a:extLst>
                </a:gridCol>
                <a:gridCol w="1416348">
                  <a:extLst>
                    <a:ext uri="{9D8B030D-6E8A-4147-A177-3AD203B41FA5}">
                      <a16:colId xmlns:a16="http://schemas.microsoft.com/office/drawing/2014/main" val="2821346968"/>
                    </a:ext>
                  </a:extLst>
                </a:gridCol>
                <a:gridCol w="850071">
                  <a:extLst>
                    <a:ext uri="{9D8B030D-6E8A-4147-A177-3AD203B41FA5}">
                      <a16:colId xmlns:a16="http://schemas.microsoft.com/office/drawing/2014/main" val="4211133005"/>
                    </a:ext>
                  </a:extLst>
                </a:gridCol>
                <a:gridCol w="504691">
                  <a:extLst>
                    <a:ext uri="{9D8B030D-6E8A-4147-A177-3AD203B41FA5}">
                      <a16:colId xmlns:a16="http://schemas.microsoft.com/office/drawing/2014/main" val="1821889263"/>
                    </a:ext>
                  </a:extLst>
                </a:gridCol>
                <a:gridCol w="576790">
                  <a:extLst>
                    <a:ext uri="{9D8B030D-6E8A-4147-A177-3AD203B41FA5}">
                      <a16:colId xmlns:a16="http://schemas.microsoft.com/office/drawing/2014/main" val="783326625"/>
                    </a:ext>
                  </a:extLst>
                </a:gridCol>
                <a:gridCol w="576790">
                  <a:extLst>
                    <a:ext uri="{9D8B030D-6E8A-4147-A177-3AD203B41FA5}">
                      <a16:colId xmlns:a16="http://schemas.microsoft.com/office/drawing/2014/main" val="2272427060"/>
                    </a:ext>
                  </a:extLst>
                </a:gridCol>
                <a:gridCol w="576790">
                  <a:extLst>
                    <a:ext uri="{9D8B030D-6E8A-4147-A177-3AD203B41FA5}">
                      <a16:colId xmlns:a16="http://schemas.microsoft.com/office/drawing/2014/main" val="3688352769"/>
                    </a:ext>
                  </a:extLst>
                </a:gridCol>
                <a:gridCol w="504691">
                  <a:extLst>
                    <a:ext uri="{9D8B030D-6E8A-4147-A177-3AD203B41FA5}">
                      <a16:colId xmlns:a16="http://schemas.microsoft.com/office/drawing/2014/main" val="4160832183"/>
                    </a:ext>
                  </a:extLst>
                </a:gridCol>
                <a:gridCol w="422293">
                  <a:extLst>
                    <a:ext uri="{9D8B030D-6E8A-4147-A177-3AD203B41FA5}">
                      <a16:colId xmlns:a16="http://schemas.microsoft.com/office/drawing/2014/main" val="2212446626"/>
                    </a:ext>
                  </a:extLst>
                </a:gridCol>
                <a:gridCol w="422292">
                  <a:extLst>
                    <a:ext uri="{9D8B030D-6E8A-4147-A177-3AD203B41FA5}">
                      <a16:colId xmlns:a16="http://schemas.microsoft.com/office/drawing/2014/main" val="3336719352"/>
                    </a:ext>
                  </a:extLst>
                </a:gridCol>
                <a:gridCol w="422293">
                  <a:extLst>
                    <a:ext uri="{9D8B030D-6E8A-4147-A177-3AD203B41FA5}">
                      <a16:colId xmlns:a16="http://schemas.microsoft.com/office/drawing/2014/main" val="1438578572"/>
                    </a:ext>
                  </a:extLst>
                </a:gridCol>
                <a:gridCol w="422292">
                  <a:extLst>
                    <a:ext uri="{9D8B030D-6E8A-4147-A177-3AD203B41FA5}">
                      <a16:colId xmlns:a16="http://schemas.microsoft.com/office/drawing/2014/main" val="2924973615"/>
                    </a:ext>
                  </a:extLst>
                </a:gridCol>
                <a:gridCol w="422293">
                  <a:extLst>
                    <a:ext uri="{9D8B030D-6E8A-4147-A177-3AD203B41FA5}">
                      <a16:colId xmlns:a16="http://schemas.microsoft.com/office/drawing/2014/main" val="825162000"/>
                    </a:ext>
                  </a:extLst>
                </a:gridCol>
                <a:gridCol w="422292">
                  <a:extLst>
                    <a:ext uri="{9D8B030D-6E8A-4147-A177-3AD203B41FA5}">
                      <a16:colId xmlns:a16="http://schemas.microsoft.com/office/drawing/2014/main" val="3614936736"/>
                    </a:ext>
                  </a:extLst>
                </a:gridCol>
                <a:gridCol w="422293">
                  <a:extLst>
                    <a:ext uri="{9D8B030D-6E8A-4147-A177-3AD203B41FA5}">
                      <a16:colId xmlns:a16="http://schemas.microsoft.com/office/drawing/2014/main" val="1411776683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67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effectLst/>
                          <a:latin typeface="Arial"/>
                        </a:rPr>
                        <a:t>Tasa bruta de mortalidad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1.40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1.2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1.0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0.7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04981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effectLst/>
                          <a:latin typeface="Arial"/>
                        </a:rPr>
                        <a:t>6</a:t>
                      </a:r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effectLst/>
                          <a:latin typeface="Arial"/>
                        </a:rPr>
                        <a:t>Tasa neta de mortalidad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0.50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2865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effectLst/>
                          <a:latin typeface="Arial"/>
                        </a:rPr>
                        <a:t>6</a:t>
                      </a:r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9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SV" sz="1200" b="0" i="0" u="none" strike="noStrike" dirty="0">
                          <a:effectLst/>
                          <a:latin typeface="Arial"/>
                        </a:rPr>
                        <a:t>Razón de mortalidad materna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14681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effectLst/>
                          <a:latin typeface="Arial"/>
                        </a:rPr>
                        <a:t>7</a:t>
                      </a:r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0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infantil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27859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effectLst/>
                          <a:latin typeface="Arial"/>
                        </a:rPr>
                        <a:t>7</a:t>
                      </a:r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1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fetal tardía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72605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>
                          <a:effectLst/>
                          <a:latin typeface="Arial"/>
                        </a:rPr>
                        <a:t>7</a:t>
                      </a:r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2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neonatal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336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1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96741"/>
              </p:ext>
            </p:extLst>
          </p:nvPr>
        </p:nvGraphicFramePr>
        <p:xfrm>
          <a:off x="594791" y="1600200"/>
          <a:ext cx="8081671" cy="457200"/>
        </p:xfrm>
        <a:graphic>
          <a:graphicData uri="http://schemas.openxmlformats.org/drawingml/2006/table">
            <a:tbl>
              <a:tblPr/>
              <a:tblGrid>
                <a:gridCol w="1709433">
                  <a:extLst>
                    <a:ext uri="{9D8B030D-6E8A-4147-A177-3AD203B41FA5}">
                      <a16:colId xmlns:a16="http://schemas.microsoft.com/office/drawing/2014/main" val="4055317573"/>
                    </a:ext>
                  </a:extLst>
                </a:gridCol>
                <a:gridCol w="899859">
                  <a:extLst>
                    <a:ext uri="{9D8B030D-6E8A-4147-A177-3AD203B41FA5}">
                      <a16:colId xmlns:a16="http://schemas.microsoft.com/office/drawing/2014/main" val="3095981079"/>
                    </a:ext>
                  </a:extLst>
                </a:gridCol>
                <a:gridCol w="466033">
                  <a:extLst>
                    <a:ext uri="{9D8B030D-6E8A-4147-A177-3AD203B41FA5}">
                      <a16:colId xmlns:a16="http://schemas.microsoft.com/office/drawing/2014/main" val="1936768023"/>
                    </a:ext>
                  </a:extLst>
                </a:gridCol>
                <a:gridCol w="429115">
                  <a:extLst>
                    <a:ext uri="{9D8B030D-6E8A-4147-A177-3AD203B41FA5}">
                      <a16:colId xmlns:a16="http://schemas.microsoft.com/office/drawing/2014/main" val="1033735521"/>
                    </a:ext>
                  </a:extLst>
                </a:gridCol>
                <a:gridCol w="572154">
                  <a:extLst>
                    <a:ext uri="{9D8B030D-6E8A-4147-A177-3AD203B41FA5}">
                      <a16:colId xmlns:a16="http://schemas.microsoft.com/office/drawing/2014/main" val="173391502"/>
                    </a:ext>
                  </a:extLst>
                </a:gridCol>
                <a:gridCol w="572154">
                  <a:extLst>
                    <a:ext uri="{9D8B030D-6E8A-4147-A177-3AD203B41FA5}">
                      <a16:colId xmlns:a16="http://schemas.microsoft.com/office/drawing/2014/main" val="2039277824"/>
                    </a:ext>
                  </a:extLst>
                </a:gridCol>
                <a:gridCol w="500635">
                  <a:extLst>
                    <a:ext uri="{9D8B030D-6E8A-4147-A177-3AD203B41FA5}">
                      <a16:colId xmlns:a16="http://schemas.microsoft.com/office/drawing/2014/main" val="2325882380"/>
                    </a:ext>
                  </a:extLst>
                </a:gridCol>
                <a:gridCol w="418898">
                  <a:extLst>
                    <a:ext uri="{9D8B030D-6E8A-4147-A177-3AD203B41FA5}">
                      <a16:colId xmlns:a16="http://schemas.microsoft.com/office/drawing/2014/main" val="3156016664"/>
                    </a:ext>
                  </a:extLst>
                </a:gridCol>
                <a:gridCol w="418898">
                  <a:extLst>
                    <a:ext uri="{9D8B030D-6E8A-4147-A177-3AD203B41FA5}">
                      <a16:colId xmlns:a16="http://schemas.microsoft.com/office/drawing/2014/main" val="1860224747"/>
                    </a:ext>
                  </a:extLst>
                </a:gridCol>
                <a:gridCol w="466027">
                  <a:extLst>
                    <a:ext uri="{9D8B030D-6E8A-4147-A177-3AD203B41FA5}">
                      <a16:colId xmlns:a16="http://schemas.microsoft.com/office/drawing/2014/main" val="1515792146"/>
                    </a:ext>
                  </a:extLst>
                </a:gridCol>
                <a:gridCol w="371771">
                  <a:extLst>
                    <a:ext uri="{9D8B030D-6E8A-4147-A177-3AD203B41FA5}">
                      <a16:colId xmlns:a16="http://schemas.microsoft.com/office/drawing/2014/main" val="2284052864"/>
                    </a:ext>
                  </a:extLst>
                </a:gridCol>
                <a:gridCol w="418898">
                  <a:extLst>
                    <a:ext uri="{9D8B030D-6E8A-4147-A177-3AD203B41FA5}">
                      <a16:colId xmlns:a16="http://schemas.microsoft.com/office/drawing/2014/main" val="4191183737"/>
                    </a:ext>
                  </a:extLst>
                </a:gridCol>
                <a:gridCol w="418898">
                  <a:extLst>
                    <a:ext uri="{9D8B030D-6E8A-4147-A177-3AD203B41FA5}">
                      <a16:colId xmlns:a16="http://schemas.microsoft.com/office/drawing/2014/main" val="2438290141"/>
                    </a:ext>
                  </a:extLst>
                </a:gridCol>
                <a:gridCol w="418898">
                  <a:extLst>
                    <a:ext uri="{9D8B030D-6E8A-4147-A177-3AD203B41FA5}">
                      <a16:colId xmlns:a16="http://schemas.microsoft.com/office/drawing/2014/main" val="1355802445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NOMBRE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ESTÁNDAR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E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F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S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O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N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D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49212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55575" y="908720"/>
            <a:ext cx="7920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b="1" dirty="0">
                <a:solidFill>
                  <a:srgbClr val="000000"/>
                </a:solidFill>
                <a:latin typeface="Arial" panose="020B0604020202020204" pitchFamily="34" charset="0"/>
              </a:rPr>
              <a:t>INDICADORES DE EPIDEMIOLOGICOS, HOSPITAL DE JIQUILISCO, AÑO </a:t>
            </a:r>
            <a:r>
              <a:rPr lang="es-MX" altLang="es-SV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2021</a:t>
            </a:r>
            <a:endParaRPr lang="es-SV" altLang="es-SV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71527"/>
              </p:ext>
            </p:extLst>
          </p:nvPr>
        </p:nvGraphicFramePr>
        <p:xfrm>
          <a:off x="899591" y="2047218"/>
          <a:ext cx="7776869" cy="3305831"/>
        </p:xfrm>
        <a:graphic>
          <a:graphicData uri="http://schemas.openxmlformats.org/drawingml/2006/table">
            <a:tbl>
              <a:tblPr/>
              <a:tblGrid>
                <a:gridCol w="1356921">
                  <a:extLst>
                    <a:ext uri="{9D8B030D-6E8A-4147-A177-3AD203B41FA5}">
                      <a16:colId xmlns:a16="http://schemas.microsoft.com/office/drawing/2014/main" val="3270781090"/>
                    </a:ext>
                  </a:extLst>
                </a:gridCol>
                <a:gridCol w="947487">
                  <a:extLst>
                    <a:ext uri="{9D8B030D-6E8A-4147-A177-3AD203B41FA5}">
                      <a16:colId xmlns:a16="http://schemas.microsoft.com/office/drawing/2014/main" val="463988668"/>
                    </a:ext>
                  </a:extLst>
                </a:gridCol>
                <a:gridCol w="478141">
                  <a:extLst>
                    <a:ext uri="{9D8B030D-6E8A-4147-A177-3AD203B41FA5}">
                      <a16:colId xmlns:a16="http://schemas.microsoft.com/office/drawing/2014/main" val="1428207476"/>
                    </a:ext>
                  </a:extLst>
                </a:gridCol>
                <a:gridCol w="428084">
                  <a:extLst>
                    <a:ext uri="{9D8B030D-6E8A-4147-A177-3AD203B41FA5}">
                      <a16:colId xmlns:a16="http://schemas.microsoft.com/office/drawing/2014/main" val="1825486366"/>
                    </a:ext>
                  </a:extLst>
                </a:gridCol>
                <a:gridCol w="570779">
                  <a:extLst>
                    <a:ext uri="{9D8B030D-6E8A-4147-A177-3AD203B41FA5}">
                      <a16:colId xmlns:a16="http://schemas.microsoft.com/office/drawing/2014/main" val="3873827252"/>
                    </a:ext>
                  </a:extLst>
                </a:gridCol>
                <a:gridCol w="570779">
                  <a:extLst>
                    <a:ext uri="{9D8B030D-6E8A-4147-A177-3AD203B41FA5}">
                      <a16:colId xmlns:a16="http://schemas.microsoft.com/office/drawing/2014/main" val="614247079"/>
                    </a:ext>
                  </a:extLst>
                </a:gridCol>
                <a:gridCol w="499432">
                  <a:extLst>
                    <a:ext uri="{9D8B030D-6E8A-4147-A177-3AD203B41FA5}">
                      <a16:colId xmlns:a16="http://schemas.microsoft.com/office/drawing/2014/main" val="245130945"/>
                    </a:ext>
                  </a:extLst>
                </a:gridCol>
                <a:gridCol w="417892">
                  <a:extLst>
                    <a:ext uri="{9D8B030D-6E8A-4147-A177-3AD203B41FA5}">
                      <a16:colId xmlns:a16="http://schemas.microsoft.com/office/drawing/2014/main" val="280997373"/>
                    </a:ext>
                  </a:extLst>
                </a:gridCol>
                <a:gridCol w="438277">
                  <a:extLst>
                    <a:ext uri="{9D8B030D-6E8A-4147-A177-3AD203B41FA5}">
                      <a16:colId xmlns:a16="http://schemas.microsoft.com/office/drawing/2014/main" val="2322481612"/>
                    </a:ext>
                  </a:extLst>
                </a:gridCol>
                <a:gridCol w="397507">
                  <a:extLst>
                    <a:ext uri="{9D8B030D-6E8A-4147-A177-3AD203B41FA5}">
                      <a16:colId xmlns:a16="http://schemas.microsoft.com/office/drawing/2014/main" val="560791668"/>
                    </a:ext>
                  </a:extLst>
                </a:gridCol>
                <a:gridCol w="417893">
                  <a:extLst>
                    <a:ext uri="{9D8B030D-6E8A-4147-A177-3AD203B41FA5}">
                      <a16:colId xmlns:a16="http://schemas.microsoft.com/office/drawing/2014/main" val="4202600792"/>
                    </a:ext>
                  </a:extLst>
                </a:gridCol>
                <a:gridCol w="417892">
                  <a:extLst>
                    <a:ext uri="{9D8B030D-6E8A-4147-A177-3AD203B41FA5}">
                      <a16:colId xmlns:a16="http://schemas.microsoft.com/office/drawing/2014/main" val="3458826281"/>
                    </a:ext>
                  </a:extLst>
                </a:gridCol>
                <a:gridCol w="417893">
                  <a:extLst>
                    <a:ext uri="{9D8B030D-6E8A-4147-A177-3AD203B41FA5}">
                      <a16:colId xmlns:a16="http://schemas.microsoft.com/office/drawing/2014/main" val="2189090872"/>
                    </a:ext>
                  </a:extLst>
                </a:gridCol>
                <a:gridCol w="417892">
                  <a:extLst>
                    <a:ext uri="{9D8B030D-6E8A-4147-A177-3AD203B41FA5}">
                      <a16:colId xmlns:a16="http://schemas.microsoft.com/office/drawing/2014/main" val="1176295126"/>
                    </a:ext>
                  </a:extLst>
                </a:gridCol>
              </a:tblGrid>
              <a:tr h="50564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effectLst/>
                          <a:latin typeface="Arial"/>
                        </a:rPr>
                        <a:t>Tasas de mortalidad infantil post neonatal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851790"/>
                  </a:ext>
                </a:extLst>
              </a:tr>
              <a:tr h="40001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Tasa recién nacidos de bajo peso.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29.4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54.1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30.3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593223"/>
                  </a:ext>
                </a:extLst>
              </a:tr>
              <a:tr h="44707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 dirty="0">
                          <a:effectLst/>
                          <a:latin typeface="Arial"/>
                        </a:rPr>
                        <a:t>Tasa recién nacidos de muy bajo peso.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726990"/>
                  </a:ext>
                </a:extLst>
              </a:tr>
              <a:tr h="67419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asociada a accidentes de transporte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100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1872"/>
                  </a:ext>
                </a:extLst>
              </a:tr>
              <a:tr h="44707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por traumatismos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250442"/>
                  </a:ext>
                </a:extLst>
              </a:tr>
              <a:tr h="67419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effectLst/>
                          <a:latin typeface="Arial"/>
                        </a:rPr>
                        <a:t>Tasa de mortalidad asociada a lesiones auto infligidas intencionalmente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59469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267304"/>
              </p:ext>
            </p:extLst>
          </p:nvPr>
        </p:nvGraphicFramePr>
        <p:xfrm>
          <a:off x="594792" y="2057401"/>
          <a:ext cx="304800" cy="3296655"/>
        </p:xfrm>
        <a:graphic>
          <a:graphicData uri="http://schemas.openxmlformats.org/drawingml/2006/table">
            <a:tbl>
              <a:tblPr/>
              <a:tblGrid>
                <a:gridCol w="304800">
                  <a:extLst>
                    <a:ext uri="{9D8B030D-6E8A-4147-A177-3AD203B41FA5}">
                      <a16:colId xmlns:a16="http://schemas.microsoft.com/office/drawing/2014/main" val="1880181931"/>
                    </a:ext>
                  </a:extLst>
                </a:gridCol>
              </a:tblGrid>
              <a:tr h="49547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73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613561"/>
                  </a:ext>
                </a:extLst>
              </a:tr>
              <a:tr h="50795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74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478038"/>
                  </a:ext>
                </a:extLst>
              </a:tr>
              <a:tr h="50795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75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23281"/>
                  </a:ext>
                </a:extLst>
              </a:tr>
              <a:tr h="58029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76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74208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77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943148"/>
                  </a:ext>
                </a:extLst>
              </a:tr>
              <a:tr h="62891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78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813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50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629977"/>
              </p:ext>
            </p:extLst>
          </p:nvPr>
        </p:nvGraphicFramePr>
        <p:xfrm>
          <a:off x="457200" y="1600200"/>
          <a:ext cx="8219262" cy="457200"/>
        </p:xfrm>
        <a:graphic>
          <a:graphicData uri="http://schemas.openxmlformats.org/drawingml/2006/table">
            <a:tbl>
              <a:tblPr/>
              <a:tblGrid>
                <a:gridCol w="1738536">
                  <a:extLst>
                    <a:ext uri="{9D8B030D-6E8A-4147-A177-3AD203B41FA5}">
                      <a16:colId xmlns:a16="http://schemas.microsoft.com/office/drawing/2014/main" val="4055317573"/>
                    </a:ext>
                  </a:extLst>
                </a:gridCol>
                <a:gridCol w="915179">
                  <a:extLst>
                    <a:ext uri="{9D8B030D-6E8A-4147-A177-3AD203B41FA5}">
                      <a16:colId xmlns:a16="http://schemas.microsoft.com/office/drawing/2014/main" val="3095981079"/>
                    </a:ext>
                  </a:extLst>
                </a:gridCol>
                <a:gridCol w="473967">
                  <a:extLst>
                    <a:ext uri="{9D8B030D-6E8A-4147-A177-3AD203B41FA5}">
                      <a16:colId xmlns:a16="http://schemas.microsoft.com/office/drawing/2014/main" val="1936768023"/>
                    </a:ext>
                  </a:extLst>
                </a:gridCol>
                <a:gridCol w="436421">
                  <a:extLst>
                    <a:ext uri="{9D8B030D-6E8A-4147-A177-3AD203B41FA5}">
                      <a16:colId xmlns:a16="http://schemas.microsoft.com/office/drawing/2014/main" val="1033735521"/>
                    </a:ext>
                  </a:extLst>
                </a:gridCol>
                <a:gridCol w="581895">
                  <a:extLst>
                    <a:ext uri="{9D8B030D-6E8A-4147-A177-3AD203B41FA5}">
                      <a16:colId xmlns:a16="http://schemas.microsoft.com/office/drawing/2014/main" val="173391502"/>
                    </a:ext>
                  </a:extLst>
                </a:gridCol>
                <a:gridCol w="581895">
                  <a:extLst>
                    <a:ext uri="{9D8B030D-6E8A-4147-A177-3AD203B41FA5}">
                      <a16:colId xmlns:a16="http://schemas.microsoft.com/office/drawing/2014/main" val="2039277824"/>
                    </a:ext>
                  </a:extLst>
                </a:gridCol>
                <a:gridCol w="509158">
                  <a:extLst>
                    <a:ext uri="{9D8B030D-6E8A-4147-A177-3AD203B41FA5}">
                      <a16:colId xmlns:a16="http://schemas.microsoft.com/office/drawing/2014/main" val="2325882380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3156016664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1860224747"/>
                    </a:ext>
                  </a:extLst>
                </a:gridCol>
                <a:gridCol w="473961">
                  <a:extLst>
                    <a:ext uri="{9D8B030D-6E8A-4147-A177-3AD203B41FA5}">
                      <a16:colId xmlns:a16="http://schemas.microsoft.com/office/drawing/2014/main" val="1515792146"/>
                    </a:ext>
                  </a:extLst>
                </a:gridCol>
                <a:gridCol w="378100">
                  <a:extLst>
                    <a:ext uri="{9D8B030D-6E8A-4147-A177-3AD203B41FA5}">
                      <a16:colId xmlns:a16="http://schemas.microsoft.com/office/drawing/2014/main" val="2284052864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4191183737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2438290141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1355802445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NOMBRE DEL INDICADOR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>
                          <a:effectLst/>
                          <a:latin typeface="Calibri"/>
                        </a:rPr>
                        <a:t>ESTÁNDAR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E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F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M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MX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J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A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S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O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N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Calibri"/>
                        </a:rPr>
                        <a:t>D</a:t>
                      </a:r>
                      <a:endParaRPr lang="es-SV" sz="1200" b="1" i="0" u="none" strike="noStrike" dirty="0"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849212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755575" y="908720"/>
            <a:ext cx="79208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b="1" dirty="0">
                <a:solidFill>
                  <a:srgbClr val="000000"/>
                </a:solidFill>
                <a:latin typeface="Arial" panose="020B0604020202020204" pitchFamily="34" charset="0"/>
              </a:rPr>
              <a:t>INDICADORES DE EPIDEMIOLOGICOS, HOSPITAL DE JIQUILISCO, AÑO </a:t>
            </a:r>
            <a:r>
              <a:rPr lang="es-MX" altLang="es-SV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2021</a:t>
            </a:r>
            <a:endParaRPr lang="es-SV" altLang="es-SV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873221"/>
              </p:ext>
            </p:extLst>
          </p:nvPr>
        </p:nvGraphicFramePr>
        <p:xfrm>
          <a:off x="457200" y="2103908"/>
          <a:ext cx="8219262" cy="3527645"/>
        </p:xfrm>
        <a:graphic>
          <a:graphicData uri="http://schemas.openxmlformats.org/drawingml/2006/table">
            <a:tbl>
              <a:tblPr/>
              <a:tblGrid>
                <a:gridCol w="233111">
                  <a:extLst>
                    <a:ext uri="{9D8B030D-6E8A-4147-A177-3AD203B41FA5}">
                      <a16:colId xmlns:a16="http://schemas.microsoft.com/office/drawing/2014/main" val="2180259768"/>
                    </a:ext>
                  </a:extLst>
                </a:gridCol>
                <a:gridCol w="1505425">
                  <a:extLst>
                    <a:ext uri="{9D8B030D-6E8A-4147-A177-3AD203B41FA5}">
                      <a16:colId xmlns:a16="http://schemas.microsoft.com/office/drawing/2014/main" val="67569942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715362597"/>
                    </a:ext>
                  </a:extLst>
                </a:gridCol>
                <a:gridCol w="597788">
                  <a:extLst>
                    <a:ext uri="{9D8B030D-6E8A-4147-A177-3AD203B41FA5}">
                      <a16:colId xmlns:a16="http://schemas.microsoft.com/office/drawing/2014/main" val="1159956333"/>
                    </a:ext>
                  </a:extLst>
                </a:gridCol>
                <a:gridCol w="436421">
                  <a:extLst>
                    <a:ext uri="{9D8B030D-6E8A-4147-A177-3AD203B41FA5}">
                      <a16:colId xmlns:a16="http://schemas.microsoft.com/office/drawing/2014/main" val="1449308604"/>
                    </a:ext>
                  </a:extLst>
                </a:gridCol>
                <a:gridCol w="509158">
                  <a:extLst>
                    <a:ext uri="{9D8B030D-6E8A-4147-A177-3AD203B41FA5}">
                      <a16:colId xmlns:a16="http://schemas.microsoft.com/office/drawing/2014/main" val="3851479985"/>
                    </a:ext>
                  </a:extLst>
                </a:gridCol>
                <a:gridCol w="581895">
                  <a:extLst>
                    <a:ext uri="{9D8B030D-6E8A-4147-A177-3AD203B41FA5}">
                      <a16:colId xmlns:a16="http://schemas.microsoft.com/office/drawing/2014/main" val="607335211"/>
                    </a:ext>
                  </a:extLst>
                </a:gridCol>
                <a:gridCol w="509158">
                  <a:extLst>
                    <a:ext uri="{9D8B030D-6E8A-4147-A177-3AD203B41FA5}">
                      <a16:colId xmlns:a16="http://schemas.microsoft.com/office/drawing/2014/main" val="3703392264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3828682173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4022628649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3397733702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2766605810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417852795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1619666448"/>
                    </a:ext>
                  </a:extLst>
                </a:gridCol>
                <a:gridCol w="426030">
                  <a:extLst>
                    <a:ext uri="{9D8B030D-6E8A-4147-A177-3AD203B41FA5}">
                      <a16:colId xmlns:a16="http://schemas.microsoft.com/office/drawing/2014/main" val="764480510"/>
                    </a:ext>
                  </a:extLst>
                </a:gridCol>
              </a:tblGrid>
              <a:tr h="29296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79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 smtClean="0">
                          <a:effectLst/>
                          <a:latin typeface="Arial"/>
                        </a:rPr>
                        <a:t>Tasa de letalidad por neumonía</a:t>
                      </a:r>
                      <a:endParaRPr lang="es-SV" sz="11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9514334"/>
                  </a:ext>
                </a:extLst>
              </a:tr>
              <a:tr h="73242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Tasa de letalidad por COVID-19 (Sospechoso-Confirmado)</a:t>
                      </a:r>
                      <a:endParaRPr kumimoji="0" lang="es-SV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711455"/>
                  </a:ext>
                </a:extLst>
              </a:tr>
              <a:tr h="51269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80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7.7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5.9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8412659"/>
                  </a:ext>
                </a:extLst>
              </a:tr>
              <a:tr h="50995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82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effectLst/>
                          <a:latin typeface="Arial"/>
                        </a:rPr>
                        <a:t>Tasa de letalidad por diarrea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718458"/>
                  </a:ext>
                </a:extLst>
              </a:tr>
              <a:tr h="66105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83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effectLst/>
                          <a:latin typeface="Arial"/>
                        </a:rPr>
                        <a:t>Tasa de letalidad por IRC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5.0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594390"/>
                  </a:ext>
                </a:extLst>
              </a:tr>
              <a:tr h="71771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84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effectLst/>
                          <a:latin typeface="Arial"/>
                        </a:rPr>
                        <a:t>Tasa de letalidad por Diabetes Mellitus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776536"/>
                  </a:ext>
                </a:extLst>
              </a:tr>
              <a:tr h="717714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0" i="0" u="none" strike="noStrike" dirty="0" smtClean="0">
                          <a:effectLst/>
                          <a:latin typeface="Arial"/>
                        </a:rPr>
                        <a:t>85</a:t>
                      </a:r>
                      <a:endParaRPr lang="es-SV" sz="8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 dirty="0">
                          <a:effectLst/>
                          <a:latin typeface="Arial"/>
                        </a:rPr>
                        <a:t>Tasa de letalidad por Trastornos Hipertensivos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96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200" b="1" i="0" u="none" strike="noStrike" dirty="0" smtClean="0">
                          <a:effectLst/>
                          <a:latin typeface="Arial"/>
                        </a:rPr>
                        <a:t>0.0</a:t>
                      </a:r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SV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1C1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612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179512" y="1124744"/>
            <a:ext cx="87129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b="1" dirty="0">
                <a:solidFill>
                  <a:srgbClr val="000000"/>
                </a:solidFill>
                <a:latin typeface="Arial" panose="020B0604020202020204" pitchFamily="34" charset="0"/>
              </a:rPr>
              <a:t>INDICADORES DE EPIDEMIOLOGICOS, HOSPITAL DE JIQUILISCO, AÑO </a:t>
            </a:r>
            <a:r>
              <a:rPr lang="es-MX" altLang="es-SV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2021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MX" altLang="es-SV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s-MX" altLang="es-SV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1-Tasa de RN de bajo peso : durante los meses de abril, mayo y junio: se presentaron respectivamente: 2, </a:t>
            </a:r>
            <a:r>
              <a:rPr lang="es-MX" altLang="es-SV" sz="14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s-MX" altLang="es-SV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y </a:t>
            </a:r>
            <a:r>
              <a:rPr lang="es-MX" altLang="es-SV" sz="1400" dirty="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  <a:r>
              <a:rPr lang="es-MX" altLang="es-SV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casos y al momento se están siguiendo el cumplimiento las guías del RN de bajo peso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altLang="es-SV" sz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2- Tasa de letalidad por Covid-19: abril:1, mayo:0, Junio:1.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altLang="es-SV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s-MX" altLang="es-SV" sz="1400" dirty="0" smtClean="0">
                <a:solidFill>
                  <a:srgbClr val="000000"/>
                </a:solidFill>
                <a:latin typeface="Arial" panose="020B0604020202020204" pitchFamily="34" charset="0"/>
              </a:rPr>
              <a:t>3- Tasa de letalidad por ERC: no fallecidos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altLang="es-SV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s-MX" altLang="es-SV" sz="14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s-SV" altLang="es-SV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70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483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1686867" y="625475"/>
            <a:ext cx="7061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Producción de Consulta Externa, Enero a Junio 2021</a:t>
            </a:r>
            <a:endParaRPr lang="es-SV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14909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539552" y="1268760"/>
            <a:ext cx="75608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Consulta  Medicina General: en este trimestre aumento, un 46 % según lo programado. 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Especialidades Medicas:  todas han aumentado, pero en obstetricia (54%) y pediatría (55%), se mantienen bajo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Consulta de la Unidad de Emergencia: toda la consulta de especialidad y general vista en la emergencia, depende de muchos factores, pero observamos que todas han aumentado, excepto en la consulta de ginecología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L a consulta de Nutrición , en este año han disminuido al máximo (recurso estuvo incapacitado)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es-MX" sz="1200" b="1" dirty="0" smtClean="0"/>
              <a:t>Odontología: ha aumentado 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MX" sz="1200" b="1" dirty="0" smtClean="0"/>
          </a:p>
          <a:p>
            <a:pPr marL="228600" indent="-228600">
              <a:lnSpc>
                <a:spcPct val="200000"/>
              </a:lnSpc>
              <a:buAutoNum type="arabicPeriod"/>
            </a:pPr>
            <a:endParaRPr lang="es-SV" sz="1200" b="1" dirty="0"/>
          </a:p>
        </p:txBody>
      </p:sp>
    </p:spTree>
    <p:extLst>
      <p:ext uri="{BB962C8B-B14F-4D97-AF65-F5344CB8AC3E}">
        <p14:creationId xmlns:p14="http://schemas.microsoft.com/office/powerpoint/2010/main" val="95337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Egresos Hospitalarios, Enero a Junio 2021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99" y="980728"/>
            <a:ext cx="8462401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71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971600" y="26064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Egresos Hospitalarios, Enero a Junio 2021</a:t>
            </a:r>
            <a:endParaRPr lang="es-SV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83568" y="1452840"/>
            <a:ext cx="83529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En general han aumentado todos los egresos, en relación al primer trimestre, solamente </a:t>
            </a:r>
            <a:r>
              <a:rPr lang="es-MX" sz="1200" b="1" dirty="0" err="1" smtClean="0">
                <a:solidFill>
                  <a:prstClr val="black"/>
                </a:solidFill>
              </a:rPr>
              <a:t>ginecologia</a:t>
            </a:r>
            <a:r>
              <a:rPr lang="es-MX" sz="1200" b="1" dirty="0" smtClean="0">
                <a:solidFill>
                  <a:prstClr val="black"/>
                </a:solidFill>
              </a:rPr>
              <a:t> ha disminuido con respecto a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Partos: los partos vaginales han disminuido en este trimestre y las cesáreas se mantienen altas.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Cirugía:  las electivas para hospitalización, aumentadas,  y las electivas ambulatorias también se aumentaron 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Máxima Urgencia: han mantenido </a:t>
            </a:r>
            <a:r>
              <a:rPr lang="es-MX" sz="1200" b="1" dirty="0" err="1" smtClean="0">
                <a:solidFill>
                  <a:prstClr val="black"/>
                </a:solidFill>
              </a:rPr>
              <a:t>segun</a:t>
            </a:r>
            <a:r>
              <a:rPr lang="es-MX" sz="1200" b="1" dirty="0" smtClean="0">
                <a:solidFill>
                  <a:prstClr val="black"/>
                </a:solidFill>
              </a:rPr>
              <a:t>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8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Servicios Intermedios, Enero a Junio 2021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665620"/>
            <a:ext cx="8928992" cy="370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5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82742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Servicios Intermedios, Enero a Junio 2021</a:t>
            </a:r>
            <a:endParaRPr lang="es-SV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79512" y="1166843"/>
            <a:ext cx="849694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Rx, Electrocardiograma, han aumentado en este trimestre y las USG, han tenido un aumento con respecto a lo programado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Fisioterapia: se ha mantenido su producción con respecto a lo programado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Recetas de Hospitalización y consulta se mantienen según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Trabajo social: la producción de este año ha aumentado un 154 % en relación a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9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Laboratorio Clínico, Enero a Junio 2021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024" y="842963"/>
            <a:ext cx="8455951" cy="5672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5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26064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Producción de Laboratorio Clínico, Enero a Junio 2021</a:t>
            </a:r>
            <a:endParaRPr lang="es-SV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6764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/>
          <p:cNvSpPr/>
          <p:nvPr/>
        </p:nvSpPr>
        <p:spPr>
          <a:xfrm>
            <a:off x="611560" y="908720"/>
            <a:ext cx="82089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Hematología: se ha realizado según lo programado.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Inmunología: han aumentado todos pero un poco mas: emergencia y referidos.</a:t>
            </a: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Bacteriología: en la emergencia hay un aumento a expensa que están indicando cultivos, los demás han disminuido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Parasitología: se ha disminuido la producción, quien mas ha disminuido es consulta externa.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Bioquímica: hay un aumento, con respecto a lo programado.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Banco de Sangre: hay </a:t>
            </a:r>
            <a:r>
              <a:rPr lang="es-MX" sz="1200" b="1" dirty="0">
                <a:solidFill>
                  <a:prstClr val="black"/>
                </a:solidFill>
              </a:rPr>
              <a:t>a</a:t>
            </a:r>
            <a:r>
              <a:rPr lang="es-MX" sz="1200" b="1" dirty="0" smtClean="0">
                <a:solidFill>
                  <a:prstClr val="black"/>
                </a:solidFill>
              </a:rPr>
              <a:t>umento en hospitalización y emergencia y disminución en referidos.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r>
              <a:rPr lang="es-MX" sz="1200" b="1" dirty="0" smtClean="0">
                <a:solidFill>
                  <a:prstClr val="black"/>
                </a:solidFill>
              </a:rPr>
              <a:t>Urianalisis:  este año se </a:t>
            </a:r>
            <a:r>
              <a:rPr lang="es-MX" sz="1200" b="1" dirty="0" err="1" smtClean="0">
                <a:solidFill>
                  <a:prstClr val="black"/>
                </a:solidFill>
              </a:rPr>
              <a:t>antiene</a:t>
            </a:r>
            <a:r>
              <a:rPr lang="es-MX" sz="1200" b="1" dirty="0" smtClean="0">
                <a:solidFill>
                  <a:prstClr val="black"/>
                </a:solidFill>
              </a:rPr>
              <a:t> bajo los referidos.</a:t>
            </a: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200000"/>
              </a:lnSpc>
              <a:buFontTx/>
              <a:buAutoNum type="arabicPeriod"/>
            </a:pPr>
            <a:endParaRPr lang="es-MX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69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1524</Words>
  <Application>Microsoft Office PowerPoint</Application>
  <PresentationFormat>Presentación en pantalla (4:3)</PresentationFormat>
  <Paragraphs>318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1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RIIS Jiquilisco</dc:title>
  <dc:creator>Dr. lemus Carcamo</dc:creator>
  <cp:lastModifiedBy>epidemiologia</cp:lastModifiedBy>
  <cp:revision>405</cp:revision>
  <dcterms:created xsi:type="dcterms:W3CDTF">2012-08-02T14:45:17Z</dcterms:created>
  <dcterms:modified xsi:type="dcterms:W3CDTF">2021-07-14T16:04:52Z</dcterms:modified>
</cp:coreProperties>
</file>