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1" r:id="rId4"/>
    <p:sldId id="261" r:id="rId5"/>
    <p:sldId id="282" r:id="rId6"/>
    <p:sldId id="268" r:id="rId7"/>
    <p:sldId id="283" r:id="rId8"/>
    <p:sldId id="269" r:id="rId9"/>
    <p:sldId id="284" r:id="rId10"/>
    <p:sldId id="270" r:id="rId11"/>
    <p:sldId id="285" r:id="rId12"/>
    <p:sldId id="271" r:id="rId13"/>
    <p:sldId id="286" r:id="rId14"/>
    <p:sldId id="287" r:id="rId15"/>
    <p:sldId id="292" r:id="rId16"/>
    <p:sldId id="288" r:id="rId17"/>
    <p:sldId id="293" r:id="rId18"/>
    <p:sldId id="289" r:id="rId19"/>
    <p:sldId id="294" r:id="rId20"/>
    <p:sldId id="290" r:id="rId21"/>
    <p:sldId id="295" r:id="rId22"/>
    <p:sldId id="291" r:id="rId23"/>
    <p:sldId id="296" r:id="rId24"/>
    <p:sldId id="297" r:id="rId25"/>
    <p:sldId id="302" r:id="rId26"/>
    <p:sldId id="301" r:id="rId27"/>
    <p:sldId id="29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374" autoAdjust="0"/>
  </p:normalViewPr>
  <p:slideViewPr>
    <p:cSldViewPr>
      <p:cViewPr varScale="1">
        <p:scale>
          <a:sx n="100" d="100"/>
          <a:sy n="100" d="100"/>
        </p:scale>
        <p:origin x="145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B2B8-5C11-41C9-90C5-A226E4064028}" type="datetimeFigureOut">
              <a:rPr lang="es-SV" smtClean="0"/>
              <a:t>28/7/2023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AB2-FD2E-4790-B5BB-431BF11481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7494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7F8-5D2F-4DFB-A246-6D9A78173E65}" type="datetimeFigureOut">
              <a:rPr lang="es-SV" smtClean="0"/>
              <a:t>28/7/2023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A538-B722-4358-845F-DAE4270D12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758351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76470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CUMPLIMIENTO DE PAO SEGUNDO TRIMESTRE 2023</a:t>
            </a:r>
          </a:p>
          <a:p>
            <a:pPr algn="ctr"/>
            <a:r>
              <a:rPr lang="es-MX" sz="2800" dirty="0"/>
              <a:t>HOSPITAL DE JIQUILISCO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400" b="1" dirty="0"/>
              <a:t>DR. WILLIAN ERNESTO VIDAURRE</a:t>
            </a:r>
          </a:p>
          <a:p>
            <a:pPr algn="ctr"/>
            <a:r>
              <a:rPr lang="es-MX" sz="2400" b="1" dirty="0"/>
              <a:t>DIRECTOR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400" dirty="0"/>
              <a:t>JIQUILISCO 21 DE JULIO 2023</a:t>
            </a:r>
            <a:endParaRPr lang="es-S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52" y="84776"/>
            <a:ext cx="1901252" cy="10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C366E5-3D4B-441A-D24B-0FF803209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51259"/>
              </p:ext>
            </p:extLst>
          </p:nvPr>
        </p:nvGraphicFramePr>
        <p:xfrm>
          <a:off x="323528" y="1124745"/>
          <a:ext cx="8640964" cy="5034488"/>
        </p:xfrm>
        <a:graphic>
          <a:graphicData uri="http://schemas.openxmlformats.org/drawingml/2006/table">
            <a:tbl>
              <a:tblPr/>
              <a:tblGrid>
                <a:gridCol w="831282">
                  <a:extLst>
                    <a:ext uri="{9D8B030D-6E8A-4147-A177-3AD203B41FA5}">
                      <a16:colId xmlns:a16="http://schemas.microsoft.com/office/drawing/2014/main" val="382278758"/>
                    </a:ext>
                  </a:extLst>
                </a:gridCol>
                <a:gridCol w="492207">
                  <a:extLst>
                    <a:ext uri="{9D8B030D-6E8A-4147-A177-3AD203B41FA5}">
                      <a16:colId xmlns:a16="http://schemas.microsoft.com/office/drawing/2014/main" val="3295397934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412127861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244059495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1549513467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3309461604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4124440032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271548544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1246853400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3500397240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1982712812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2282395897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3005092650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3179701165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3226761788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37193001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3818898947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3300456127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3360302238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1304441474"/>
                    </a:ext>
                  </a:extLst>
                </a:gridCol>
                <a:gridCol w="339076">
                  <a:extLst>
                    <a:ext uri="{9D8B030D-6E8A-4147-A177-3AD203B41FA5}">
                      <a16:colId xmlns:a16="http://schemas.microsoft.com/office/drawing/2014/main" val="2046941848"/>
                    </a:ext>
                  </a:extLst>
                </a:gridCol>
                <a:gridCol w="415641">
                  <a:extLst>
                    <a:ext uri="{9D8B030D-6E8A-4147-A177-3AD203B41FA5}">
                      <a16:colId xmlns:a16="http://schemas.microsoft.com/office/drawing/2014/main" val="4070680028"/>
                    </a:ext>
                  </a:extLst>
                </a:gridCol>
              </a:tblGrid>
              <a:tr h="1594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701432"/>
                  </a:ext>
                </a:extLst>
              </a:tr>
              <a:tr h="1594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399134"/>
                  </a:ext>
                </a:extLst>
              </a:tr>
              <a:tr h="15942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Generales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89198"/>
                  </a:ext>
                </a:extLst>
              </a:tr>
              <a:tr h="15942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Alimención</a:t>
                      </a:r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y Dietas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7547"/>
                  </a:ext>
                </a:extLst>
              </a:tr>
              <a:tr h="10689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41435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3,132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1,465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025266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1,938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1,011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30790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854065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2,454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23941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2,382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1,445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21572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74831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84249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930132"/>
                  </a:ext>
                </a:extLst>
              </a:tr>
              <a:tr h="15942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Lavandería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0921"/>
                  </a:ext>
                </a:extLst>
              </a:tr>
              <a:tr h="10689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Hospitalización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04923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2,363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2,504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2,774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2,711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2,907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4,977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2,291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29,862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15,550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5316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1,176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7,056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4,334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903973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795897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2,791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2,573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3,708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2,589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3,336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3,219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29,766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18,216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17318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4,218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2,734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08592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Neonatología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07600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Psiquiatría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998868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(Convenios)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63831"/>
                  </a:ext>
                </a:extLst>
              </a:tr>
              <a:tr h="10689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656324"/>
                  </a:ext>
                </a:extLst>
              </a:tr>
              <a:tr h="20714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General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1,060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1,020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1,191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1,150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1,209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2,370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6,275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693482"/>
                  </a:ext>
                </a:extLst>
              </a:tr>
              <a:tr h="20714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Médica Especializada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2,616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2,737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02634"/>
                  </a:ext>
                </a:extLst>
              </a:tr>
              <a:tr h="10689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362884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1,293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1,362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1,157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1,078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7,122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6,079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51013"/>
                  </a:ext>
                </a:extLst>
              </a:tr>
              <a:tr h="15942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Mantenimiento Preventivo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89544"/>
                  </a:ext>
                </a:extLst>
              </a:tr>
              <a:tr h="15942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Números de Orden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161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932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534957"/>
                  </a:ext>
                </a:extLst>
              </a:tr>
              <a:tr h="159420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Transporte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61971"/>
                  </a:ext>
                </a:extLst>
              </a:tr>
              <a:tr h="207140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Kilómetros Recorridos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13,749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13,163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14,964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11,457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15,687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14,166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18,530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84,996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87,550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059" marR="6059" marT="60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8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26876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Alimentación y Dietas: todos los servicios han disminuido las dietas en relación con lo programado, porque han disminuido los ingresos en esos servicios.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Lavandería: en general han disminuido las libras de ropa lavada en todos los servicios y solo consulta general ha aumentado un poco.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Mantenimiento preventivo y kilómetros recorridos, se mantienen ,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C817B4-3BFE-1743-F727-92E356541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26200" r="10625" b="17800"/>
          <a:stretch/>
        </p:blipFill>
        <p:spPr>
          <a:xfrm>
            <a:off x="323528" y="764704"/>
            <a:ext cx="84249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124744"/>
            <a:ext cx="8136904" cy="299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Tiempo promedio de espera para consulta especializada: este año seguimos sacando los datos del SIAP, en este trimestre se mantiene alto ginecología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Porcentaje de cesáreas: se ha mejorado notablemente.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de otras instituciones: se mantienen en este trimestre.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Pacientes Referidos a otras Instituciones: se evidencia una disminución, pero los pacientes que necesiten tercer nivel siempre serán referidos-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Abastecimiento de Medicamentos: estamos muy bien al momento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FBB15-7436-C83E-97B2-CBE57019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1" t="31800" r="40550" b="50000"/>
          <a:stretch/>
        </p:blipFill>
        <p:spPr>
          <a:xfrm>
            <a:off x="2771800" y="1772816"/>
            <a:ext cx="374441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9552" y="1412776"/>
            <a:ext cx="7560840" cy="268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El porcentaje de ocupación de todas las especialidades han disminuido al 50% y el que mas ha disminuido, es obstetricia</a:t>
            </a: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CE9F5C-9553-F38F-D71C-9E23116F1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31800" r="38975" b="47200"/>
          <a:stretch/>
        </p:blipFill>
        <p:spPr>
          <a:xfrm>
            <a:off x="2555776" y="1844824"/>
            <a:ext cx="44644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47667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1588725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Promedio de días estancia del servicio de medicina interna , es menor que el estándar (6-8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cirugía , es igual que el estándar (4-7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pediatría , es igual que el estándar (2-4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ginecología , es mayor que el estándar (2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Promedio de días estancia del servicio de obstetricia, es mayor que el estándar (1-2 d 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DF595E-236F-43AC-0CBC-F452038D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7" t="31800" r="41338" b="50000"/>
          <a:stretch/>
        </p:blipFill>
        <p:spPr>
          <a:xfrm>
            <a:off x="2627784" y="1412776"/>
            <a:ext cx="410445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980728"/>
            <a:ext cx="7560840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Índice de Rotación menor, en todos los servicios, es debido a que los ingresos han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Junio 2023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1F57097-378C-E504-2071-AD3B79EFC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98381"/>
              </p:ext>
            </p:extLst>
          </p:nvPr>
        </p:nvGraphicFramePr>
        <p:xfrm>
          <a:off x="457202" y="980728"/>
          <a:ext cx="8507288" cy="5537936"/>
        </p:xfrm>
        <a:graphic>
          <a:graphicData uri="http://schemas.openxmlformats.org/drawingml/2006/table">
            <a:tbl>
              <a:tblPr/>
              <a:tblGrid>
                <a:gridCol w="1228716">
                  <a:extLst>
                    <a:ext uri="{9D8B030D-6E8A-4147-A177-3AD203B41FA5}">
                      <a16:colId xmlns:a16="http://schemas.microsoft.com/office/drawing/2014/main" val="3954314985"/>
                    </a:ext>
                  </a:extLst>
                </a:gridCol>
                <a:gridCol w="458165">
                  <a:extLst>
                    <a:ext uri="{9D8B030D-6E8A-4147-A177-3AD203B41FA5}">
                      <a16:colId xmlns:a16="http://schemas.microsoft.com/office/drawing/2014/main" val="3485149389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2188019164"/>
                    </a:ext>
                  </a:extLst>
                </a:gridCol>
                <a:gridCol w="395688">
                  <a:extLst>
                    <a:ext uri="{9D8B030D-6E8A-4147-A177-3AD203B41FA5}">
                      <a16:colId xmlns:a16="http://schemas.microsoft.com/office/drawing/2014/main" val="1921126680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2336970812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3073031333"/>
                    </a:ext>
                  </a:extLst>
                </a:gridCol>
                <a:gridCol w="395688">
                  <a:extLst>
                    <a:ext uri="{9D8B030D-6E8A-4147-A177-3AD203B41FA5}">
                      <a16:colId xmlns:a16="http://schemas.microsoft.com/office/drawing/2014/main" val="986614966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1853773937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568514957"/>
                    </a:ext>
                  </a:extLst>
                </a:gridCol>
                <a:gridCol w="395688">
                  <a:extLst>
                    <a:ext uri="{9D8B030D-6E8A-4147-A177-3AD203B41FA5}">
                      <a16:colId xmlns:a16="http://schemas.microsoft.com/office/drawing/2014/main" val="441134407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3779378542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3168314793"/>
                    </a:ext>
                  </a:extLst>
                </a:gridCol>
                <a:gridCol w="395688">
                  <a:extLst>
                    <a:ext uri="{9D8B030D-6E8A-4147-A177-3AD203B41FA5}">
                      <a16:colId xmlns:a16="http://schemas.microsoft.com/office/drawing/2014/main" val="2560581228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896841861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3726294202"/>
                    </a:ext>
                  </a:extLst>
                </a:gridCol>
                <a:gridCol w="478991">
                  <a:extLst>
                    <a:ext uri="{9D8B030D-6E8A-4147-A177-3AD203B41FA5}">
                      <a16:colId xmlns:a16="http://schemas.microsoft.com/office/drawing/2014/main" val="1653209504"/>
                    </a:ext>
                  </a:extLst>
                </a:gridCol>
                <a:gridCol w="322798">
                  <a:extLst>
                    <a:ext uri="{9D8B030D-6E8A-4147-A177-3AD203B41FA5}">
                      <a16:colId xmlns:a16="http://schemas.microsoft.com/office/drawing/2014/main" val="1690482121"/>
                    </a:ext>
                  </a:extLst>
                </a:gridCol>
                <a:gridCol w="322798">
                  <a:extLst>
                    <a:ext uri="{9D8B030D-6E8A-4147-A177-3AD203B41FA5}">
                      <a16:colId xmlns:a16="http://schemas.microsoft.com/office/drawing/2014/main" val="2581277495"/>
                    </a:ext>
                  </a:extLst>
                </a:gridCol>
                <a:gridCol w="193625">
                  <a:extLst>
                    <a:ext uri="{9D8B030D-6E8A-4147-A177-3AD203B41FA5}">
                      <a16:colId xmlns:a16="http://schemas.microsoft.com/office/drawing/2014/main" val="3729116021"/>
                    </a:ext>
                  </a:extLst>
                </a:gridCol>
                <a:gridCol w="202063">
                  <a:extLst>
                    <a:ext uri="{9D8B030D-6E8A-4147-A177-3AD203B41FA5}">
                      <a16:colId xmlns:a16="http://schemas.microsoft.com/office/drawing/2014/main" val="3720026396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435923764"/>
                    </a:ext>
                  </a:extLst>
                </a:gridCol>
                <a:gridCol w="301972">
                  <a:extLst>
                    <a:ext uri="{9D8B030D-6E8A-4147-A177-3AD203B41FA5}">
                      <a16:colId xmlns:a16="http://schemas.microsoft.com/office/drawing/2014/main" val="2983088908"/>
                    </a:ext>
                  </a:extLst>
                </a:gridCol>
                <a:gridCol w="395688">
                  <a:extLst>
                    <a:ext uri="{9D8B030D-6E8A-4147-A177-3AD203B41FA5}">
                      <a16:colId xmlns:a16="http://schemas.microsoft.com/office/drawing/2014/main" val="639473189"/>
                    </a:ext>
                  </a:extLst>
                </a:gridCol>
              </a:tblGrid>
              <a:tr h="1509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08572"/>
                  </a:ext>
                </a:extLst>
              </a:tr>
              <a:tr h="50151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067012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43623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Médica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8349"/>
                  </a:ext>
                </a:extLst>
              </a:tr>
              <a:tr h="130097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645721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General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371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02392"/>
                  </a:ext>
                </a:extLst>
              </a:tr>
              <a:tr h="130097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89504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66255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862372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General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94805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General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8366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32820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975592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64717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 de Medicina Interna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62705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Nefrología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1,224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1,138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447166"/>
                  </a:ext>
                </a:extLst>
              </a:tr>
              <a:tr h="130097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36429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Pediatría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19366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Gral.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86373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Gineco-Obstetricia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2185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21203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 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295265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Emergencia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86556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Emergencia/Consulta General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1,017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1,144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1,368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1,379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253%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3,276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6,786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36225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Externa Médica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71709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Nutrición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604921"/>
                  </a:ext>
                </a:extLst>
              </a:tr>
              <a:tr h="150990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Psicología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12056"/>
                  </a:ext>
                </a:extLst>
              </a:tr>
              <a:tr h="150990">
                <a:tc gridSpan="23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Odontológica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23786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de primera vez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625451"/>
                  </a:ext>
                </a:extLst>
              </a:tr>
              <a:tr h="25390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subsecuente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SV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816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477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95" marR="6195" marT="619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03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6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FBDDAC-2889-2654-AA82-A40FECB83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1" t="31800" r="37400" b="50000"/>
          <a:stretch/>
        </p:blipFill>
        <p:spPr>
          <a:xfrm>
            <a:off x="1763688" y="1484784"/>
            <a:ext cx="54006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7544" y="1372701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Intervalo de Sustitución del servicio de medicina interna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cirugía , es igual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pediatría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ginecología , es mayor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Intervalo de Sustitución del servicio de obstetricia, es igual que el estándar (0-1 d)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endParaRPr lang="es-MX" sz="14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857581-5DF7-F31B-B213-EC658C3B6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1800" r="35825" b="50000"/>
          <a:stretch/>
        </p:blipFill>
        <p:spPr>
          <a:xfrm>
            <a:off x="2195736" y="1556793"/>
            <a:ext cx="47525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Junio 2023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55576" y="1481877"/>
            <a:ext cx="7776864" cy="188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Muertes antes de 48h , el 68.42 % de 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Muertes después de 48h , el 31.58 % de muertes hospitalarias ( dentro de Norma)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s-MX" sz="12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33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13887"/>
              </p:ext>
            </p:extLst>
          </p:nvPr>
        </p:nvGraphicFramePr>
        <p:xfrm>
          <a:off x="457201" y="1600200"/>
          <a:ext cx="8219258" cy="4109078"/>
        </p:xfrm>
        <a:graphic>
          <a:graphicData uri="http://schemas.openxmlformats.org/drawingml/2006/table">
            <a:tbl>
              <a:tblPr/>
              <a:tblGrid>
                <a:gridCol w="1734561">
                  <a:extLst>
                    <a:ext uri="{9D8B030D-6E8A-4147-A177-3AD203B41FA5}">
                      <a16:colId xmlns:a16="http://schemas.microsoft.com/office/drawing/2014/main" val="2325118083"/>
                    </a:ext>
                  </a:extLst>
                </a:gridCol>
                <a:gridCol w="940078">
                  <a:extLst>
                    <a:ext uri="{9D8B030D-6E8A-4147-A177-3AD203B41FA5}">
                      <a16:colId xmlns:a16="http://schemas.microsoft.com/office/drawing/2014/main" val="4062630220"/>
                    </a:ext>
                  </a:extLst>
                </a:gridCol>
                <a:gridCol w="439644">
                  <a:extLst>
                    <a:ext uri="{9D8B030D-6E8A-4147-A177-3AD203B41FA5}">
                      <a16:colId xmlns:a16="http://schemas.microsoft.com/office/drawing/2014/main" val="236388551"/>
                    </a:ext>
                  </a:extLst>
                </a:gridCol>
                <a:gridCol w="482903">
                  <a:extLst>
                    <a:ext uri="{9D8B030D-6E8A-4147-A177-3AD203B41FA5}">
                      <a16:colId xmlns:a16="http://schemas.microsoft.com/office/drawing/2014/main" val="1756513706"/>
                    </a:ext>
                  </a:extLst>
                </a:gridCol>
                <a:gridCol w="551889">
                  <a:extLst>
                    <a:ext uri="{9D8B030D-6E8A-4147-A177-3AD203B41FA5}">
                      <a16:colId xmlns:a16="http://schemas.microsoft.com/office/drawing/2014/main" val="1293610199"/>
                    </a:ext>
                  </a:extLst>
                </a:gridCol>
                <a:gridCol w="613796">
                  <a:extLst>
                    <a:ext uri="{9D8B030D-6E8A-4147-A177-3AD203B41FA5}">
                      <a16:colId xmlns:a16="http://schemas.microsoft.com/office/drawing/2014/main" val="3791991982"/>
                    </a:ext>
                  </a:extLst>
                </a:gridCol>
                <a:gridCol w="489982">
                  <a:extLst>
                    <a:ext uri="{9D8B030D-6E8A-4147-A177-3AD203B41FA5}">
                      <a16:colId xmlns:a16="http://schemas.microsoft.com/office/drawing/2014/main" val="1420092071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1307668576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4162798316"/>
                    </a:ext>
                  </a:extLst>
                </a:gridCol>
                <a:gridCol w="482903">
                  <a:extLst>
                    <a:ext uri="{9D8B030D-6E8A-4147-A177-3AD203B41FA5}">
                      <a16:colId xmlns:a16="http://schemas.microsoft.com/office/drawing/2014/main" val="1256793518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51029882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1772840124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2431916087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2119873203"/>
                    </a:ext>
                  </a:extLst>
                </a:gridCol>
              </a:tblGrid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Tasas de mortalidad infantil post neonatal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8792"/>
                  </a:ext>
                </a:extLst>
              </a:tr>
              <a:tr h="404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 bruta de mortalidad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4765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neta de mortalidad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0.4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1.2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0.5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7732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R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azon de mortalidad materna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07604"/>
                  </a:ext>
                </a:extLst>
              </a:tr>
              <a:tr h="498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mortalidad infantil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57048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mortalidad fetal tardía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48233"/>
                  </a:ext>
                </a:extLst>
              </a:tr>
              <a:tr h="6000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Tasa de mortalidad neonatal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95976"/>
                  </a:ext>
                </a:extLst>
              </a:tr>
              <a:tr h="6000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Tasa de mortalidad infantil post neonatal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1577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2023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17042"/>
              </p:ext>
            </p:extLst>
          </p:nvPr>
        </p:nvGraphicFramePr>
        <p:xfrm>
          <a:off x="457201" y="1600200"/>
          <a:ext cx="8219258" cy="3581399"/>
        </p:xfrm>
        <a:graphic>
          <a:graphicData uri="http://schemas.openxmlformats.org/drawingml/2006/table">
            <a:tbl>
              <a:tblPr/>
              <a:tblGrid>
                <a:gridCol w="1734561">
                  <a:extLst>
                    <a:ext uri="{9D8B030D-6E8A-4147-A177-3AD203B41FA5}">
                      <a16:colId xmlns:a16="http://schemas.microsoft.com/office/drawing/2014/main" val="2325118083"/>
                    </a:ext>
                  </a:extLst>
                </a:gridCol>
                <a:gridCol w="940078">
                  <a:extLst>
                    <a:ext uri="{9D8B030D-6E8A-4147-A177-3AD203B41FA5}">
                      <a16:colId xmlns:a16="http://schemas.microsoft.com/office/drawing/2014/main" val="4062630220"/>
                    </a:ext>
                  </a:extLst>
                </a:gridCol>
                <a:gridCol w="439644">
                  <a:extLst>
                    <a:ext uri="{9D8B030D-6E8A-4147-A177-3AD203B41FA5}">
                      <a16:colId xmlns:a16="http://schemas.microsoft.com/office/drawing/2014/main" val="236388551"/>
                    </a:ext>
                  </a:extLst>
                </a:gridCol>
                <a:gridCol w="482903">
                  <a:extLst>
                    <a:ext uri="{9D8B030D-6E8A-4147-A177-3AD203B41FA5}">
                      <a16:colId xmlns:a16="http://schemas.microsoft.com/office/drawing/2014/main" val="1756513706"/>
                    </a:ext>
                  </a:extLst>
                </a:gridCol>
                <a:gridCol w="551889">
                  <a:extLst>
                    <a:ext uri="{9D8B030D-6E8A-4147-A177-3AD203B41FA5}">
                      <a16:colId xmlns:a16="http://schemas.microsoft.com/office/drawing/2014/main" val="1293610199"/>
                    </a:ext>
                  </a:extLst>
                </a:gridCol>
                <a:gridCol w="613796">
                  <a:extLst>
                    <a:ext uri="{9D8B030D-6E8A-4147-A177-3AD203B41FA5}">
                      <a16:colId xmlns:a16="http://schemas.microsoft.com/office/drawing/2014/main" val="3791991982"/>
                    </a:ext>
                  </a:extLst>
                </a:gridCol>
                <a:gridCol w="489982">
                  <a:extLst>
                    <a:ext uri="{9D8B030D-6E8A-4147-A177-3AD203B41FA5}">
                      <a16:colId xmlns:a16="http://schemas.microsoft.com/office/drawing/2014/main" val="1420092071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1307668576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4162798316"/>
                    </a:ext>
                  </a:extLst>
                </a:gridCol>
                <a:gridCol w="482903">
                  <a:extLst>
                    <a:ext uri="{9D8B030D-6E8A-4147-A177-3AD203B41FA5}">
                      <a16:colId xmlns:a16="http://schemas.microsoft.com/office/drawing/2014/main" val="1256793518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51029882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1772840124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2431916087"/>
                    </a:ext>
                  </a:extLst>
                </a:gridCol>
                <a:gridCol w="413917">
                  <a:extLst>
                    <a:ext uri="{9D8B030D-6E8A-4147-A177-3AD203B41FA5}">
                      <a16:colId xmlns:a16="http://schemas.microsoft.com/office/drawing/2014/main" val="2119873203"/>
                    </a:ext>
                  </a:extLst>
                </a:gridCol>
              </a:tblGrid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Tasas de mortalidad infantil post neonatal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8792"/>
                  </a:ext>
                </a:extLst>
              </a:tr>
              <a:tr h="50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 recién nacidos de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4765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recién nacidos de muy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7732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accidentes de transporte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33.3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07604"/>
                  </a:ext>
                </a:extLst>
              </a:tr>
              <a:tr h="560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por traumatismos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57048"/>
                  </a:ext>
                </a:extLst>
              </a:tr>
              <a:tr h="840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lesiones auto infligidas intencionalmente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4823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2023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1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2023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75587"/>
              </p:ext>
            </p:extLst>
          </p:nvPr>
        </p:nvGraphicFramePr>
        <p:xfrm>
          <a:off x="457200" y="2132856"/>
          <a:ext cx="8219262" cy="3359919"/>
        </p:xfrm>
        <a:graphic>
          <a:graphicData uri="http://schemas.openxmlformats.org/drawingml/2006/table">
            <a:tbl>
              <a:tblPr/>
              <a:tblGrid>
                <a:gridCol w="233111">
                  <a:extLst>
                    <a:ext uri="{9D8B030D-6E8A-4147-A177-3AD203B41FA5}">
                      <a16:colId xmlns:a16="http://schemas.microsoft.com/office/drawing/2014/main" val="3037804761"/>
                    </a:ext>
                  </a:extLst>
                </a:gridCol>
                <a:gridCol w="1473597">
                  <a:extLst>
                    <a:ext uri="{9D8B030D-6E8A-4147-A177-3AD203B41FA5}">
                      <a16:colId xmlns:a16="http://schemas.microsoft.com/office/drawing/2014/main" val="2687574798"/>
                    </a:ext>
                  </a:extLst>
                </a:gridCol>
                <a:gridCol w="967932">
                  <a:extLst>
                    <a:ext uri="{9D8B030D-6E8A-4147-A177-3AD203B41FA5}">
                      <a16:colId xmlns:a16="http://schemas.microsoft.com/office/drawing/2014/main" val="398076663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658290750"/>
                    </a:ext>
                  </a:extLst>
                </a:gridCol>
                <a:gridCol w="436421">
                  <a:extLst>
                    <a:ext uri="{9D8B030D-6E8A-4147-A177-3AD203B41FA5}">
                      <a16:colId xmlns:a16="http://schemas.microsoft.com/office/drawing/2014/main" val="2546266286"/>
                    </a:ext>
                  </a:extLst>
                </a:gridCol>
                <a:gridCol w="509158">
                  <a:extLst>
                    <a:ext uri="{9D8B030D-6E8A-4147-A177-3AD203B41FA5}">
                      <a16:colId xmlns:a16="http://schemas.microsoft.com/office/drawing/2014/main" val="585172183"/>
                    </a:ext>
                  </a:extLst>
                </a:gridCol>
                <a:gridCol w="581895">
                  <a:extLst>
                    <a:ext uri="{9D8B030D-6E8A-4147-A177-3AD203B41FA5}">
                      <a16:colId xmlns:a16="http://schemas.microsoft.com/office/drawing/2014/main" val="1709210707"/>
                    </a:ext>
                  </a:extLst>
                </a:gridCol>
                <a:gridCol w="509158">
                  <a:extLst>
                    <a:ext uri="{9D8B030D-6E8A-4147-A177-3AD203B41FA5}">
                      <a16:colId xmlns:a16="http://schemas.microsoft.com/office/drawing/2014/main" val="677624255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766970458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1359075051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2392150283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2832252280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3720478120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4131773067"/>
                    </a:ext>
                  </a:extLst>
                </a:gridCol>
                <a:gridCol w="426030">
                  <a:extLst>
                    <a:ext uri="{9D8B030D-6E8A-4147-A177-3AD203B41FA5}">
                      <a16:colId xmlns:a16="http://schemas.microsoft.com/office/drawing/2014/main" val="4089352377"/>
                    </a:ext>
                  </a:extLst>
                </a:gridCol>
              </a:tblGrid>
              <a:tr h="522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neumonía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79424"/>
                  </a:ext>
                </a:extLst>
              </a:tr>
              <a:tr h="5223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60</a:t>
                      </a:r>
                      <a:endParaRPr lang="es-SV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Tasa de Letalidad por Covd-19 (S y C)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38605"/>
                  </a:ext>
                </a:extLst>
              </a:tr>
              <a:tr h="583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diarrea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640979"/>
                  </a:ext>
                </a:extLst>
              </a:tr>
              <a:tr h="40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IRC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27.3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13506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Diabetes Mellitus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14.3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649020"/>
                  </a:ext>
                </a:extLst>
              </a:tr>
              <a:tr h="821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Trastornos Hipertensivos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33.3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9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9512" y="1052736"/>
            <a:ext cx="871296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2023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MX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SV" sz="1400" dirty="0">
                <a:solidFill>
                  <a:srgbClr val="000000"/>
                </a:solidFill>
                <a:latin typeface="Arial" panose="020B0604020202020204" pitchFamily="34" charset="0"/>
              </a:rPr>
              <a:t>1-Tasa de RN de bajo peso : durante el meses de enero y junio : se presento un recién nacido con un peso menor de  2500 </a:t>
            </a:r>
            <a:r>
              <a:rPr lang="es-MX" altLang="es-SV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grm</a:t>
            </a:r>
            <a:r>
              <a:rPr lang="es-MX" altLang="es-SV" sz="1400" dirty="0">
                <a:solidFill>
                  <a:srgbClr val="000000"/>
                </a:solidFill>
                <a:latin typeface="Arial" panose="020B0604020202020204" pitchFamily="34" charset="0"/>
              </a:rPr>
              <a:t> y al momento se están siguiendo el cumplimiento las guías del RN de bajo peso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SV" sz="1400" dirty="0">
                <a:solidFill>
                  <a:srgbClr val="000000"/>
                </a:solidFill>
                <a:latin typeface="Arial" panose="020B0604020202020204" pitchFamily="34" charset="0"/>
              </a:rPr>
              <a:t>2- Tasa de mortalidad neonatal: 0.0 %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altLang="es-SV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altLang="es-SV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altLang="es-SV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MX" altLang="es-SV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0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Junio 2023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1268760"/>
            <a:ext cx="7560840" cy="336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 Medicina General: en este trimestre han disminución de un 28 % según lo programado. 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Especialidades Medicas:  todas han disminuido, pero en cirugía  (64%) y pediatría (60%), se mantienen bajo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Consulta de la Unidad de Emergencia: toda la consulta de especialidad y general vista en la emergencia, depende de muchos factores, pero observamos que todas han aumentado, excepto en la consulta de ginecología y obstetricia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L a consulta de Nutrición , en este semestre, ha disminuido un 22% de lo programado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s-MX" sz="1200" b="1" dirty="0"/>
              <a:t>Odontología: consulta </a:t>
            </a:r>
            <a:r>
              <a:rPr lang="es-MX" sz="1200" b="1" dirty="0" err="1"/>
              <a:t>sobsecuente</a:t>
            </a:r>
            <a:r>
              <a:rPr lang="es-MX" sz="1200" b="1" dirty="0"/>
              <a:t>, ha disminuido un 31 % según lo programado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MX" sz="1200" b="1" dirty="0"/>
          </a:p>
          <a:p>
            <a:pPr marL="228600" indent="-228600">
              <a:lnSpc>
                <a:spcPct val="200000"/>
              </a:lnSpc>
              <a:buAutoNum type="arabicPeriod"/>
            </a:pPr>
            <a:endParaRPr lang="es-SV" sz="1200" b="1" dirty="0"/>
          </a:p>
        </p:txBody>
      </p:sp>
    </p:spTree>
    <p:extLst>
      <p:ext uri="{BB962C8B-B14F-4D97-AF65-F5344CB8AC3E}">
        <p14:creationId xmlns:p14="http://schemas.microsoft.com/office/powerpoint/2010/main" val="9533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4673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Junio 2023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90EAC0-D5CA-D754-5999-B84518952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35866"/>
              </p:ext>
            </p:extLst>
          </p:nvPr>
        </p:nvGraphicFramePr>
        <p:xfrm>
          <a:off x="457201" y="1484785"/>
          <a:ext cx="8229597" cy="4162942"/>
        </p:xfrm>
        <a:graphic>
          <a:graphicData uri="http://schemas.openxmlformats.org/drawingml/2006/table">
            <a:tbl>
              <a:tblPr/>
              <a:tblGrid>
                <a:gridCol w="1399728">
                  <a:extLst>
                    <a:ext uri="{9D8B030D-6E8A-4147-A177-3AD203B41FA5}">
                      <a16:colId xmlns:a16="http://schemas.microsoft.com/office/drawing/2014/main" val="2507408357"/>
                    </a:ext>
                  </a:extLst>
                </a:gridCol>
                <a:gridCol w="496357">
                  <a:extLst>
                    <a:ext uri="{9D8B030D-6E8A-4147-A177-3AD203B41FA5}">
                      <a16:colId xmlns:a16="http://schemas.microsoft.com/office/drawing/2014/main" val="507313598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991222961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708135068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398083017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885874083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1570357103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1659335426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2813835627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1569621346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2152534739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798048862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354674570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741594032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1748583578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1671454957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97901485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3484558183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4274874772"/>
                    </a:ext>
                  </a:extLst>
                </a:gridCol>
                <a:gridCol w="238251">
                  <a:extLst>
                    <a:ext uri="{9D8B030D-6E8A-4147-A177-3AD203B41FA5}">
                      <a16:colId xmlns:a16="http://schemas.microsoft.com/office/drawing/2014/main" val="1754572055"/>
                    </a:ext>
                  </a:extLst>
                </a:gridCol>
                <a:gridCol w="287887">
                  <a:extLst>
                    <a:ext uri="{9D8B030D-6E8A-4147-A177-3AD203B41FA5}">
                      <a16:colId xmlns:a16="http://schemas.microsoft.com/office/drawing/2014/main" val="412747513"/>
                    </a:ext>
                  </a:extLst>
                </a:gridCol>
                <a:gridCol w="377231">
                  <a:extLst>
                    <a:ext uri="{9D8B030D-6E8A-4147-A177-3AD203B41FA5}">
                      <a16:colId xmlns:a16="http://schemas.microsoft.com/office/drawing/2014/main" val="594420763"/>
                    </a:ext>
                  </a:extLst>
                </a:gridCol>
              </a:tblGrid>
              <a:tr h="1803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085071"/>
                  </a:ext>
                </a:extLst>
              </a:tr>
              <a:tr h="27058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93928"/>
                  </a:ext>
                </a:extLst>
              </a:tr>
              <a:tr h="18039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1295"/>
                  </a:ext>
                </a:extLst>
              </a:tr>
              <a:tr h="18039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Egresos Hospitalarios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97573"/>
                  </a:ext>
                </a:extLst>
              </a:tr>
              <a:tr h="12777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06188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234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78676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89737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1534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527970"/>
                  </a:ext>
                </a:extLst>
              </a:tr>
              <a:tr h="18039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5614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vaginales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02911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por Cesáreas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815695"/>
                  </a:ext>
                </a:extLst>
              </a:tr>
              <a:tr h="18039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Mayor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51362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para Hospitalización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5909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Ambulatorias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13331"/>
                  </a:ext>
                </a:extLst>
              </a:tr>
              <a:tr h="248039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para Hospitalización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86781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Ambulatoria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51634"/>
                  </a:ext>
                </a:extLst>
              </a:tr>
              <a:tr h="180393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Critica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73565"/>
                  </a:ext>
                </a:extLst>
              </a:tr>
              <a:tr h="12777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Unidad de Máxima Urgencia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73619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Admisiones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12433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Transferencias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137%</a:t>
                      </a:r>
                    </a:p>
                  </a:txBody>
                  <a:tcPr marL="6141" marR="6141" marT="614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8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Junio 2022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3568" y="1452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En general han disminuido todos los egresos, solamente cirugía se ha mantenido y el que mas ha disminuido es obstetricia y ginecología con respecto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Partos: los partos vaginales han disminuido en este trimestre y las cesáreas también han disminuido.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Cirugía: solo las electivas ambulatorias han aumentado respecto a lo programado 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Máxima Urgencia: han aumentado 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Junio 2023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7BD4D1-DF3D-536F-1E37-027DFF626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09432"/>
              </p:ext>
            </p:extLst>
          </p:nvPr>
        </p:nvGraphicFramePr>
        <p:xfrm>
          <a:off x="35496" y="1412776"/>
          <a:ext cx="9073004" cy="4104464"/>
        </p:xfrm>
        <a:graphic>
          <a:graphicData uri="http://schemas.openxmlformats.org/drawingml/2006/table">
            <a:tbl>
              <a:tblPr/>
              <a:tblGrid>
                <a:gridCol w="1659119">
                  <a:extLst>
                    <a:ext uri="{9D8B030D-6E8A-4147-A177-3AD203B41FA5}">
                      <a16:colId xmlns:a16="http://schemas.microsoft.com/office/drawing/2014/main" val="3244547474"/>
                    </a:ext>
                  </a:extLst>
                </a:gridCol>
                <a:gridCol w="492995">
                  <a:extLst>
                    <a:ext uri="{9D8B030D-6E8A-4147-A177-3AD203B41FA5}">
                      <a16:colId xmlns:a16="http://schemas.microsoft.com/office/drawing/2014/main" val="814383418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562710449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4243165754"/>
                    </a:ext>
                  </a:extLst>
                </a:gridCol>
                <a:gridCol w="312861">
                  <a:extLst>
                    <a:ext uri="{9D8B030D-6E8A-4147-A177-3AD203B41FA5}">
                      <a16:colId xmlns:a16="http://schemas.microsoft.com/office/drawing/2014/main" val="823922987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2917940935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2716894399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689757767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3264976567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2888204641"/>
                    </a:ext>
                  </a:extLst>
                </a:gridCol>
                <a:gridCol w="293900">
                  <a:extLst>
                    <a:ext uri="{9D8B030D-6E8A-4147-A177-3AD203B41FA5}">
                      <a16:colId xmlns:a16="http://schemas.microsoft.com/office/drawing/2014/main" val="504829502"/>
                    </a:ext>
                  </a:extLst>
                </a:gridCol>
                <a:gridCol w="274940">
                  <a:extLst>
                    <a:ext uri="{9D8B030D-6E8A-4147-A177-3AD203B41FA5}">
                      <a16:colId xmlns:a16="http://schemas.microsoft.com/office/drawing/2014/main" val="289527751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2070471076"/>
                    </a:ext>
                  </a:extLst>
                </a:gridCol>
                <a:gridCol w="379228">
                  <a:extLst>
                    <a:ext uri="{9D8B030D-6E8A-4147-A177-3AD203B41FA5}">
                      <a16:colId xmlns:a16="http://schemas.microsoft.com/office/drawing/2014/main" val="776187656"/>
                    </a:ext>
                  </a:extLst>
                </a:gridCol>
                <a:gridCol w="379228">
                  <a:extLst>
                    <a:ext uri="{9D8B030D-6E8A-4147-A177-3AD203B41FA5}">
                      <a16:colId xmlns:a16="http://schemas.microsoft.com/office/drawing/2014/main" val="2557954400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474455296"/>
                    </a:ext>
                  </a:extLst>
                </a:gridCol>
                <a:gridCol w="388709">
                  <a:extLst>
                    <a:ext uri="{9D8B030D-6E8A-4147-A177-3AD203B41FA5}">
                      <a16:colId xmlns:a16="http://schemas.microsoft.com/office/drawing/2014/main" val="1324128656"/>
                    </a:ext>
                  </a:extLst>
                </a:gridCol>
                <a:gridCol w="388709">
                  <a:extLst>
                    <a:ext uri="{9D8B030D-6E8A-4147-A177-3AD203B41FA5}">
                      <a16:colId xmlns:a16="http://schemas.microsoft.com/office/drawing/2014/main" val="4123619202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3546194398"/>
                    </a:ext>
                  </a:extLst>
                </a:gridCol>
                <a:gridCol w="350785">
                  <a:extLst>
                    <a:ext uri="{9D8B030D-6E8A-4147-A177-3AD203B41FA5}">
                      <a16:colId xmlns:a16="http://schemas.microsoft.com/office/drawing/2014/main" val="3063244221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953168825"/>
                    </a:ext>
                  </a:extLst>
                </a:gridCol>
                <a:gridCol w="360265">
                  <a:extLst>
                    <a:ext uri="{9D8B030D-6E8A-4147-A177-3AD203B41FA5}">
                      <a16:colId xmlns:a16="http://schemas.microsoft.com/office/drawing/2014/main" val="2241556866"/>
                    </a:ext>
                  </a:extLst>
                </a:gridCol>
              </a:tblGrid>
              <a:tr h="2223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Abril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Mayo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Junio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02900"/>
                  </a:ext>
                </a:extLst>
              </a:tr>
              <a:tr h="3334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63976"/>
                  </a:ext>
                </a:extLst>
              </a:tr>
              <a:tr h="22232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Intermedios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0329"/>
                  </a:ext>
                </a:extLst>
              </a:tr>
              <a:tr h="22232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Diagnostico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72822"/>
                  </a:ext>
                </a:extLst>
              </a:tr>
              <a:tr h="16914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Imagenología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38770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Radiografías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2,772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93941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Ultrasonografías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819202"/>
                  </a:ext>
                </a:extLst>
              </a:tr>
              <a:tr h="169146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Procedimientos Diagnósticos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4307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Electrocardiogramas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173130"/>
                  </a:ext>
                </a:extLst>
              </a:tr>
              <a:tr h="22232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Tratamiento y Rehabilitación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10973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Menor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045433"/>
                  </a:ext>
                </a:extLst>
              </a:tr>
              <a:tr h="329029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Fisioterapia (Total de sesiones brindadas)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2,796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2,852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98498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Inhaloterapias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3,070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544304"/>
                  </a:ext>
                </a:extLst>
              </a:tr>
              <a:tr h="32902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 Dispensada de Consulta Ambulatoria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8,374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8,562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10,362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9,126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11,810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6,826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12,228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40,956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60,462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563090"/>
                  </a:ext>
                </a:extLst>
              </a:tr>
              <a:tr h="329029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Recetas Dispensadas de Hospitalización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3,682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3,853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4,674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3,537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4,455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99%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4,518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4,422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27,108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24,623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63895"/>
                  </a:ext>
                </a:extLst>
              </a:tr>
              <a:tr h="222327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Trabajo Social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36052"/>
                  </a:ext>
                </a:extLst>
              </a:tr>
              <a:tr h="222327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Casos Atendidos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20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Junio 2023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1166843"/>
            <a:ext cx="8496944" cy="262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 Electrocardiograma, han aumentado en este semestre y las USG y RX, han tenido  con  disminución con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Fisioterapia: se ha aumentado su producción con respecto a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Recetas de la consulta, han aumentado para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Trabajo social: la producción de este aña, ha aumentado, en relación a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9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Junio 2023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E513F3-04A9-00DF-2F79-579B9CDE7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16401" r="15350" b="13601"/>
          <a:stretch/>
        </p:blipFill>
        <p:spPr>
          <a:xfrm>
            <a:off x="179512" y="885865"/>
            <a:ext cx="8784976" cy="55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Junio 2023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11560" y="9087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Hematología: se ha aumentado según lo programado.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Inmunología: han aumentado todos, solo referidos ha disminuido.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Bacteriología: han aumentado las metas según lo programado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Parasitología: se ha disminuido la producción, quien ha aumentado es emergencia.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Bioquímica: hay un aumento, con respecto a lo programado, solo bioquímica ha disminuido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Banco de Sangre: hay aumento en hospitalización y emergencia y disminución en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r>
              <a:rPr lang="es-MX" sz="1200" b="1" dirty="0">
                <a:solidFill>
                  <a:prstClr val="black"/>
                </a:solidFill>
              </a:rPr>
              <a:t>Urianalisis:  este año se mantiene bajo los referidos.</a:t>
            </a: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200000"/>
              </a:lnSpc>
              <a:buFontTx/>
              <a:buAutoNum type="arabicPeriod"/>
            </a:pPr>
            <a:endParaRPr lang="es-MX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6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3350</Words>
  <Application>Microsoft Office PowerPoint</Application>
  <PresentationFormat>Presentación en pantalla (4:3)</PresentationFormat>
  <Paragraphs>1738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RIIS Jiquilisco</dc:title>
  <dc:creator>Dr. lemus Carcamo</dc:creator>
  <cp:lastModifiedBy>Pedro Alfonso Lemus Carcamo</cp:lastModifiedBy>
  <cp:revision>412</cp:revision>
  <dcterms:created xsi:type="dcterms:W3CDTF">2012-08-02T14:45:17Z</dcterms:created>
  <dcterms:modified xsi:type="dcterms:W3CDTF">2023-07-28T18:10:45Z</dcterms:modified>
</cp:coreProperties>
</file>