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81" r:id="rId4"/>
    <p:sldId id="261" r:id="rId5"/>
    <p:sldId id="282" r:id="rId6"/>
    <p:sldId id="268" r:id="rId7"/>
    <p:sldId id="283" r:id="rId8"/>
    <p:sldId id="269" r:id="rId9"/>
    <p:sldId id="284" r:id="rId10"/>
    <p:sldId id="270" r:id="rId11"/>
    <p:sldId id="285" r:id="rId12"/>
    <p:sldId id="271" r:id="rId13"/>
    <p:sldId id="286" r:id="rId14"/>
    <p:sldId id="287" r:id="rId15"/>
    <p:sldId id="292" r:id="rId16"/>
    <p:sldId id="288" r:id="rId17"/>
    <p:sldId id="293" r:id="rId18"/>
    <p:sldId id="289" r:id="rId19"/>
    <p:sldId id="294" r:id="rId20"/>
    <p:sldId id="290" r:id="rId21"/>
    <p:sldId id="295" r:id="rId22"/>
    <p:sldId id="291" r:id="rId23"/>
    <p:sldId id="296" r:id="rId24"/>
    <p:sldId id="303" r:id="rId25"/>
    <p:sldId id="304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374" autoAdjust="0"/>
  </p:normalViewPr>
  <p:slideViewPr>
    <p:cSldViewPr>
      <p:cViewPr varScale="1">
        <p:scale>
          <a:sx n="100" d="100"/>
          <a:sy n="100" d="100"/>
        </p:scale>
        <p:origin x="1435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AB2B8-5C11-41C9-90C5-A226E4064028}" type="datetimeFigureOut">
              <a:rPr lang="es-SV" smtClean="0"/>
              <a:t>15/1/2024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02AB2-FD2E-4790-B5BB-431BF114819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6297494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67F8-5D2F-4DFB-A246-6D9A78173E65}" type="datetimeFigureOut">
              <a:rPr lang="es-SV" smtClean="0"/>
              <a:t>15/1/2024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4A538-B722-4358-845F-DAE4270D128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67583515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11560" y="764704"/>
            <a:ext cx="79208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200" b="1" dirty="0"/>
          </a:p>
          <a:p>
            <a:pPr algn="ctr"/>
            <a:endParaRPr lang="es-MX" sz="2800" b="1" dirty="0"/>
          </a:p>
          <a:p>
            <a:pPr algn="ctr"/>
            <a:r>
              <a:rPr lang="es-MX" sz="2800" dirty="0"/>
              <a:t>CUMPLIMIENTO DE PAO </a:t>
            </a:r>
            <a:r>
              <a:rPr lang="es-MX" sz="2800" dirty="0" smtClean="0"/>
              <a:t>DURANTE EL AÑO </a:t>
            </a:r>
            <a:r>
              <a:rPr lang="es-MX" sz="2800" dirty="0"/>
              <a:t>2023</a:t>
            </a:r>
          </a:p>
          <a:p>
            <a:pPr algn="ctr"/>
            <a:r>
              <a:rPr lang="es-MX" sz="2800" dirty="0"/>
              <a:t>HOSPITAL DE JIQUILISCO</a:t>
            </a:r>
          </a:p>
          <a:p>
            <a:pPr algn="ctr"/>
            <a:endParaRPr lang="es-MX" sz="2800" b="1" dirty="0"/>
          </a:p>
          <a:p>
            <a:pPr algn="ctr"/>
            <a:endParaRPr lang="es-MX" sz="2800" b="1" dirty="0"/>
          </a:p>
          <a:p>
            <a:pPr algn="ctr"/>
            <a:r>
              <a:rPr lang="es-MX" sz="2400" b="1" dirty="0"/>
              <a:t>DR. </a:t>
            </a:r>
            <a:r>
              <a:rPr lang="es-MX" sz="2400" b="1" dirty="0" smtClean="0"/>
              <a:t>FERNANDO ORTIZ REYES</a:t>
            </a:r>
            <a:endParaRPr lang="es-MX" sz="2400" b="1" dirty="0"/>
          </a:p>
          <a:p>
            <a:pPr algn="ctr"/>
            <a:r>
              <a:rPr lang="es-MX" sz="2400" b="1" dirty="0"/>
              <a:t>DIRECTOR</a:t>
            </a:r>
          </a:p>
          <a:p>
            <a:pPr algn="ctr"/>
            <a:endParaRPr lang="es-MX" sz="2800" b="1" dirty="0"/>
          </a:p>
          <a:p>
            <a:pPr algn="ctr"/>
            <a:r>
              <a:rPr lang="es-MX" sz="2400" dirty="0"/>
              <a:t>JIQUILISCO </a:t>
            </a:r>
            <a:r>
              <a:rPr lang="es-MX" sz="2400" dirty="0" smtClean="0"/>
              <a:t>16 </a:t>
            </a:r>
            <a:r>
              <a:rPr lang="es-MX" sz="2400" dirty="0"/>
              <a:t>DE </a:t>
            </a:r>
            <a:r>
              <a:rPr lang="es-MX" sz="2400" dirty="0" smtClean="0"/>
              <a:t>ENERO 2024</a:t>
            </a:r>
            <a:endParaRPr lang="es-SV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6" y="142528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452" y="84776"/>
            <a:ext cx="1901252" cy="10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78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54868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Producción de Servicios Generales, Enero a </a:t>
            </a:r>
            <a:r>
              <a:rPr lang="es-MX" dirty="0" smtClean="0">
                <a:solidFill>
                  <a:prstClr val="black"/>
                </a:solidFill>
              </a:rPr>
              <a:t>Diciembre </a:t>
            </a:r>
            <a:r>
              <a:rPr lang="es-MX" dirty="0">
                <a:solidFill>
                  <a:prstClr val="black"/>
                </a:solidFill>
              </a:rPr>
              <a:t>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528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402067"/>
              </p:ext>
            </p:extLst>
          </p:nvPr>
        </p:nvGraphicFramePr>
        <p:xfrm>
          <a:off x="323532" y="1052733"/>
          <a:ext cx="8363269" cy="5400602"/>
        </p:xfrm>
        <a:graphic>
          <a:graphicData uri="http://schemas.openxmlformats.org/drawingml/2006/table">
            <a:tbl>
              <a:tblPr/>
              <a:tblGrid>
                <a:gridCol w="1019451"/>
                <a:gridCol w="415331"/>
                <a:gridCol w="330377"/>
                <a:gridCol w="377575"/>
                <a:gridCol w="377575"/>
                <a:gridCol w="339817"/>
                <a:gridCol w="330377"/>
                <a:gridCol w="358695"/>
                <a:gridCol w="358695"/>
                <a:gridCol w="330377"/>
                <a:gridCol w="320939"/>
                <a:gridCol w="320939"/>
                <a:gridCol w="349256"/>
                <a:gridCol w="349256"/>
                <a:gridCol w="330377"/>
                <a:gridCol w="330377"/>
                <a:gridCol w="330377"/>
                <a:gridCol w="320939"/>
                <a:gridCol w="330377"/>
                <a:gridCol w="387014"/>
                <a:gridCol w="424771"/>
                <a:gridCol w="330377"/>
              </a:tblGrid>
              <a:tr h="1679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Actividades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Enero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Febrero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Marzo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Octubre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Noviembre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Diciembre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5196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75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Servicios Generales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7975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Alimención y Dietas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2040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Hospitalización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7975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294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248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6,275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2,982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75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231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149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178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3,886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2,138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75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Ginecología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259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75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Obstetricia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409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409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409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235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409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409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418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149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4,917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2,107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75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Pediatría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245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404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211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4,771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3,391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75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Neonatología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75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Psiquiatría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75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Otros (Convenios)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75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Lavandería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2040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Hospitalización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7975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4,977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2,363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4,977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2,504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4,977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2,774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4,977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2,230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4,977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2,376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4,986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2,562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59,733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27,949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75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1,176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1,176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1,176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768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1,176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1,176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545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1,184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611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14,120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8,275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75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Ginecología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165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1,947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669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75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Obstetricia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4,961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2,791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4,961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2,573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4,961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3,708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4,961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2,554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4,961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2,054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4,972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2,156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59,543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33,846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75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Pediatría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434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329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8,443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4,813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75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Neonatología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75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Psiquiatría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75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Otros (Convenios)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0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Consulta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33816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Consulta Médica General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395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1,060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268%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395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1,020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258%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395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1,191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302%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395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195%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395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655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166%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404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138%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4,749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11,875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250%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16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Consulta Médica Especializada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469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301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448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438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441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265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5,237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5,234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0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Emergencias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7975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Emergencias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1,187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1,293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109%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1,187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1,187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1,362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1,187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1,187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1,190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725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14,247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11,462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75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Mantenimiento Preventivo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7975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Números de Orden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114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161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141%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114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134%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114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132%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114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149%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114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139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114%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1,376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1,674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75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Transporte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7975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Kilómetros Recorridos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14,166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13,749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14,166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13,163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14,166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14,964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14,166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17,419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123%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14,166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11,360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14,174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11,098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170,000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167,525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99%</a:t>
                      </a:r>
                    </a:p>
                  </a:txBody>
                  <a:tcPr marL="5643" marR="5643" marT="564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403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54868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Producción de Servicios Generales, Enero a </a:t>
            </a:r>
            <a:r>
              <a:rPr lang="es-MX" dirty="0" smtClean="0">
                <a:solidFill>
                  <a:prstClr val="black"/>
                </a:solidFill>
              </a:rPr>
              <a:t>Diciembre </a:t>
            </a:r>
            <a:r>
              <a:rPr lang="es-MX" dirty="0">
                <a:solidFill>
                  <a:prstClr val="black"/>
                </a:solidFill>
              </a:rPr>
              <a:t>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83568" y="1268760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Alimentación y Dietas: todos los servicios han disminuido las dietas en relación con lo programado, porque han disminuido los ingresos en esos servicios. 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Lavandería: en general han disminuido las libras de ropa lavada en todos los servicios y solo consulta </a:t>
            </a:r>
            <a:r>
              <a:rPr lang="es-MX" sz="1200" b="1" dirty="0" smtClean="0">
                <a:solidFill>
                  <a:prstClr val="black"/>
                </a:solidFill>
              </a:rPr>
              <a:t>general y la especializada, han aumentado </a:t>
            </a:r>
            <a:r>
              <a:rPr lang="es-MX" sz="1200" b="1" dirty="0">
                <a:solidFill>
                  <a:prstClr val="black"/>
                </a:solidFill>
              </a:rPr>
              <a:t>un poco.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Mantenimiento preventivo y kilómetros recorridos, se mantienen , según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0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4766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Producción de Indicadores de Gestión, Enero a  </a:t>
            </a:r>
            <a:r>
              <a:rPr lang="es-MX" dirty="0" smtClean="0">
                <a:solidFill>
                  <a:prstClr val="black"/>
                </a:solidFill>
              </a:rPr>
              <a:t>Diciembre </a:t>
            </a:r>
            <a:r>
              <a:rPr lang="es-MX" dirty="0">
                <a:solidFill>
                  <a:prstClr val="black"/>
                </a:solidFill>
              </a:rPr>
              <a:t>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7"/>
            <a:ext cx="8352928" cy="513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6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Producción de Indicadores de Gestión, Enero a </a:t>
            </a:r>
            <a:r>
              <a:rPr lang="es-MX" dirty="0" smtClean="0">
                <a:solidFill>
                  <a:prstClr val="black"/>
                </a:solidFill>
              </a:rPr>
              <a:t>Diciembre </a:t>
            </a:r>
            <a:r>
              <a:rPr lang="es-MX" dirty="0">
                <a:solidFill>
                  <a:prstClr val="black"/>
                </a:solidFill>
              </a:rPr>
              <a:t>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67544" y="1124744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Tiempo promedio de espera para consulta especializada: este año seguimos sacando los datos del SIAP, en este trimestre se mantiene alto ginecología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Porcentaje de cesáreas: se ha mejorado notablemente.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Pacientes Referidos de otras instituciones: se mantienen en este </a:t>
            </a:r>
            <a:r>
              <a:rPr lang="es-MX" sz="1200" b="1" dirty="0" smtClean="0">
                <a:solidFill>
                  <a:prstClr val="black"/>
                </a:solidFill>
              </a:rPr>
              <a:t>año.</a:t>
            </a: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Pacientes Referidos a otras Instituciones: se evidencia una disminución, pero los pacientes que necesiten tercer nivel siempre serán referidos-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Abastecimiento de Medicamentos: estamos muy bien al momento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25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Porcentaje de Ocupación de camas Hospitalarias por Especialidad, Enero a </a:t>
            </a:r>
            <a:r>
              <a:rPr lang="es-MX" dirty="0" smtClean="0">
                <a:solidFill>
                  <a:prstClr val="black"/>
                </a:solidFill>
              </a:rPr>
              <a:t>Diciembre </a:t>
            </a:r>
            <a:r>
              <a:rPr lang="es-MX" dirty="0">
                <a:solidFill>
                  <a:prstClr val="black"/>
                </a:solidFill>
              </a:rPr>
              <a:t>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9525" t="9401" r="34250" b="54200"/>
          <a:stretch/>
        </p:blipFill>
        <p:spPr>
          <a:xfrm>
            <a:off x="1681163" y="1340768"/>
            <a:ext cx="598718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5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Porcentaje de Ocupación de camas Hospitalarias por Especialidad, Enero a </a:t>
            </a:r>
            <a:r>
              <a:rPr lang="es-MX" dirty="0" smtClean="0">
                <a:solidFill>
                  <a:prstClr val="black"/>
                </a:solidFill>
              </a:rPr>
              <a:t>Diciembre </a:t>
            </a:r>
            <a:r>
              <a:rPr lang="es-MX" dirty="0">
                <a:solidFill>
                  <a:prstClr val="black"/>
                </a:solidFill>
              </a:rPr>
              <a:t>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39552" y="1412776"/>
            <a:ext cx="756084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El porcentaje de ocupación de todas las especialidades han disminuido al 50% y el que mas ha disminuido, es </a:t>
            </a:r>
            <a:r>
              <a:rPr lang="es-MX" sz="1200" b="1" dirty="0" smtClean="0">
                <a:solidFill>
                  <a:prstClr val="black"/>
                </a:solidFill>
              </a:rPr>
              <a:t>ginecología y obstetricia.</a:t>
            </a:r>
            <a:endParaRPr lang="es-MX" sz="1200" b="1" dirty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</a:pPr>
            <a:endParaRPr lang="es-MX" sz="14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14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476672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Promedio de Días Estancia por Especialidad, Enero a </a:t>
            </a:r>
            <a:r>
              <a:rPr lang="es-MX" dirty="0" smtClean="0">
                <a:solidFill>
                  <a:prstClr val="black"/>
                </a:solidFill>
              </a:rPr>
              <a:t>Diciembre </a:t>
            </a:r>
            <a:r>
              <a:rPr lang="es-MX" dirty="0">
                <a:solidFill>
                  <a:prstClr val="black"/>
                </a:solidFill>
              </a:rPr>
              <a:t>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7950" t="9401" r="34251" b="50000"/>
          <a:stretch/>
        </p:blipFill>
        <p:spPr>
          <a:xfrm>
            <a:off x="1115616" y="1340768"/>
            <a:ext cx="669674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26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47667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Promedio de Días Estancia por Especialidad, Enero a </a:t>
            </a:r>
            <a:r>
              <a:rPr lang="es-MX" dirty="0" smtClean="0">
                <a:solidFill>
                  <a:prstClr val="black"/>
                </a:solidFill>
              </a:rPr>
              <a:t>Diciembre </a:t>
            </a:r>
            <a:r>
              <a:rPr lang="es-MX" dirty="0">
                <a:solidFill>
                  <a:prstClr val="black"/>
                </a:solidFill>
              </a:rPr>
              <a:t>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67544" y="1588725"/>
            <a:ext cx="784887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Promedio de días estancia del servicio de medicina interna , es menor que el estándar (6-8 d 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Promedio de días estancia del servicio de cirugía , es igual que el estándar (4-7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Promedio de días estancia del servicio de pediatría , es igual que el estándar (2-4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Promedio de días estancia del servicio de ginecología , es mayor que el estándar (2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Promedio de días estancia del servicio de obstetricia, es mayor que el estándar (1-2 d 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</a:pPr>
            <a:endParaRPr lang="es-MX" sz="14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9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Índice de Rotación por Especialidad, Enero a </a:t>
            </a:r>
            <a:r>
              <a:rPr lang="es-MX" dirty="0" smtClean="0">
                <a:solidFill>
                  <a:prstClr val="black"/>
                </a:solidFill>
              </a:rPr>
              <a:t>Diciembre </a:t>
            </a:r>
            <a:r>
              <a:rPr lang="es-MX" dirty="0">
                <a:solidFill>
                  <a:prstClr val="black"/>
                </a:solidFill>
              </a:rPr>
              <a:t>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8738" t="9401" r="33463" b="54200"/>
          <a:stretch/>
        </p:blipFill>
        <p:spPr>
          <a:xfrm>
            <a:off x="899592" y="1340768"/>
            <a:ext cx="676875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49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Índice de Rotación por Especialidad, Enero a </a:t>
            </a:r>
            <a:r>
              <a:rPr lang="es-MX" dirty="0" smtClean="0">
                <a:solidFill>
                  <a:prstClr val="black"/>
                </a:solidFill>
              </a:rPr>
              <a:t>Diciembre </a:t>
            </a:r>
            <a:r>
              <a:rPr lang="es-MX" dirty="0">
                <a:solidFill>
                  <a:prstClr val="black"/>
                </a:solidFill>
              </a:rPr>
              <a:t>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55576" y="980728"/>
            <a:ext cx="7560840" cy="188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Índice de Rotación menor, en todos los servicios, es debido a que los ingresos han disminuido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1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686867" y="625475"/>
            <a:ext cx="706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Producción de Consulta Externa, Enero a </a:t>
            </a:r>
            <a:r>
              <a:rPr lang="es-MX" dirty="0" smtClean="0"/>
              <a:t>Diciembre </a:t>
            </a:r>
            <a:r>
              <a:rPr lang="es-MX" dirty="0"/>
              <a:t>2023</a:t>
            </a:r>
            <a:endParaRPr lang="es-S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1490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75151"/>
              </p:ext>
            </p:extLst>
          </p:nvPr>
        </p:nvGraphicFramePr>
        <p:xfrm>
          <a:off x="323527" y="1196759"/>
          <a:ext cx="8424940" cy="4929407"/>
        </p:xfrm>
        <a:graphic>
          <a:graphicData uri="http://schemas.openxmlformats.org/drawingml/2006/table">
            <a:tbl>
              <a:tblPr/>
              <a:tblGrid>
                <a:gridCol w="1109936"/>
                <a:gridCol w="496828"/>
                <a:gridCol w="274840"/>
                <a:gridCol w="369979"/>
                <a:gridCol w="274840"/>
                <a:gridCol w="274840"/>
                <a:gridCol w="369979"/>
                <a:gridCol w="327696"/>
                <a:gridCol w="327696"/>
                <a:gridCol w="369979"/>
                <a:gridCol w="338266"/>
                <a:gridCol w="338266"/>
                <a:gridCol w="369979"/>
                <a:gridCol w="306553"/>
                <a:gridCol w="306553"/>
                <a:gridCol w="369979"/>
                <a:gridCol w="359408"/>
                <a:gridCol w="359408"/>
                <a:gridCol w="369979"/>
                <a:gridCol w="338266"/>
                <a:gridCol w="401691"/>
                <a:gridCol w="369979"/>
              </a:tblGrid>
              <a:tr h="1603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Actividades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Enero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Febrero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Marzo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Octubre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Noviembre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Diciembre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4045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06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Servicios Finales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0306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Consulta Externa Médica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13550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General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0306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 General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371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7,344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5,477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550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Especialidades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0306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Especialidades Básicas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0306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 Interna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187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3,264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2,144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06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 General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92%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1,958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1,359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06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Pediatría General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2,448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1,513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06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Ginecología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109%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06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Obstetricia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06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Sub especialidades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0306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Sub Especialidades de Medicina Interna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0306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Nefrología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197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109%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2,448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2,302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550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Emergencias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0306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Pediatría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0306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Pediatría Gral.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158%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118%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1,333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06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Gineco-Obstetricia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0306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Ginecología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06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Obstetricia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06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Otras Atenciones Consulta Emergencia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2042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Emergencia/Consulta General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178%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1,017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1,237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227%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1,126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1,076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6,554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14,288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218%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06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Otras Atenciones Consulta Externa Médica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0306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Nutrición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06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Psicología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1,020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06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Consulta Externa Odontológica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2042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Odontológica de primera vez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162%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2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Odontológica subsecuente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1,632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747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106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Intervalo de Tiempo de Sustitución por Especialidad, Enero a </a:t>
            </a:r>
            <a:r>
              <a:rPr lang="es-MX" dirty="0" smtClean="0">
                <a:solidFill>
                  <a:prstClr val="black"/>
                </a:solidFill>
              </a:rPr>
              <a:t>Diciembre </a:t>
            </a:r>
            <a:r>
              <a:rPr lang="es-MX" dirty="0">
                <a:solidFill>
                  <a:prstClr val="black"/>
                </a:solidFill>
              </a:rPr>
              <a:t>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8738" t="8000" r="35038" b="54200"/>
          <a:stretch/>
        </p:blipFill>
        <p:spPr>
          <a:xfrm>
            <a:off x="1115616" y="1268760"/>
            <a:ext cx="648072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94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Intervalo de Tiempo de Sustitución por Especialidad, Enero a </a:t>
            </a:r>
            <a:r>
              <a:rPr lang="es-MX" dirty="0" smtClean="0">
                <a:solidFill>
                  <a:prstClr val="black"/>
                </a:solidFill>
              </a:rPr>
              <a:t>Diciembre </a:t>
            </a:r>
            <a:r>
              <a:rPr lang="es-MX" dirty="0">
                <a:solidFill>
                  <a:prstClr val="black"/>
                </a:solidFill>
              </a:rPr>
              <a:t>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67544" y="1372701"/>
            <a:ext cx="770485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Intervalo de Sustitución del servicio de medicina interna , es mayor que el estándar (0-1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Intervalo de Sustitución del servicio de cirugía , es </a:t>
            </a:r>
            <a:r>
              <a:rPr lang="es-MX" sz="1200" b="1" dirty="0" smtClean="0">
                <a:solidFill>
                  <a:prstClr val="black"/>
                </a:solidFill>
              </a:rPr>
              <a:t>mayor </a:t>
            </a:r>
            <a:r>
              <a:rPr lang="es-MX" sz="1200" b="1" dirty="0">
                <a:solidFill>
                  <a:prstClr val="black"/>
                </a:solidFill>
              </a:rPr>
              <a:t>que el estándar (0-1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Intervalo de Sustitución del servicio de pediatría , es mayor que el estándar (0-1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Intervalo de Sustitución del servicio de ginecología , es mayor que el estándar (0-1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Intervalo de Sustitución del servicio de obstetricia, es </a:t>
            </a:r>
            <a:r>
              <a:rPr lang="es-MX" sz="1200" b="1" dirty="0" smtClean="0">
                <a:solidFill>
                  <a:prstClr val="black"/>
                </a:solidFill>
              </a:rPr>
              <a:t>mayor </a:t>
            </a:r>
            <a:r>
              <a:rPr lang="es-MX" sz="1200" b="1" dirty="0">
                <a:solidFill>
                  <a:prstClr val="black"/>
                </a:solidFill>
              </a:rPr>
              <a:t>que el estándar (0-1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</a:pPr>
            <a:endParaRPr lang="es-MX" sz="14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73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75541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Muertes Intrahospitalarias, antes y después de 48h, Enero a </a:t>
            </a:r>
            <a:r>
              <a:rPr lang="es-MX" dirty="0" smtClean="0">
                <a:solidFill>
                  <a:prstClr val="black"/>
                </a:solidFill>
              </a:rPr>
              <a:t>Diciembre </a:t>
            </a:r>
            <a:r>
              <a:rPr lang="es-MX" dirty="0">
                <a:solidFill>
                  <a:prstClr val="black"/>
                </a:solidFill>
              </a:rPr>
              <a:t>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3226" t="10800" r="29524" b="44400"/>
          <a:stretch/>
        </p:blipFill>
        <p:spPr>
          <a:xfrm>
            <a:off x="971600" y="1412776"/>
            <a:ext cx="748883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16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75541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 smtClean="0">
                <a:solidFill>
                  <a:prstClr val="black"/>
                </a:solidFill>
              </a:rPr>
              <a:t>Muertes Hospitalarias antes y Después de 48h, </a:t>
            </a:r>
            <a:r>
              <a:rPr lang="es-MX" dirty="0">
                <a:solidFill>
                  <a:prstClr val="black"/>
                </a:solidFill>
              </a:rPr>
              <a:t>Enero a </a:t>
            </a:r>
            <a:r>
              <a:rPr lang="es-MX" dirty="0" smtClean="0">
                <a:solidFill>
                  <a:prstClr val="black"/>
                </a:solidFill>
              </a:rPr>
              <a:t>Diciembre 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55576" y="1481877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Muertes antes de 48h , el 7</a:t>
            </a:r>
            <a:r>
              <a:rPr lang="es-MX" sz="1200" b="1" dirty="0" smtClean="0">
                <a:solidFill>
                  <a:prstClr val="black"/>
                </a:solidFill>
              </a:rPr>
              <a:t>5.0 </a:t>
            </a:r>
            <a:r>
              <a:rPr lang="es-MX" sz="1200" b="1" dirty="0">
                <a:solidFill>
                  <a:prstClr val="black"/>
                </a:solidFill>
              </a:rPr>
              <a:t>% de muertes hospitalarias ( dentro de norma)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Muertes después de 48h , el </a:t>
            </a:r>
            <a:r>
              <a:rPr lang="es-MX" sz="1200" b="1" dirty="0" smtClean="0">
                <a:solidFill>
                  <a:prstClr val="black"/>
                </a:solidFill>
              </a:rPr>
              <a:t>25.0 </a:t>
            </a:r>
            <a:r>
              <a:rPr lang="es-MX" sz="1200" b="1" dirty="0">
                <a:solidFill>
                  <a:prstClr val="black"/>
                </a:solidFill>
              </a:rPr>
              <a:t>% de muertes hospitalarias ( dentro de Norma)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</a:pPr>
            <a:r>
              <a:rPr lang="es-MX" sz="1200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8336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75541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 smtClean="0">
                <a:solidFill>
                  <a:prstClr val="black"/>
                </a:solidFill>
              </a:rPr>
              <a:t>Partos Vaginales y por Cesárea , Enero </a:t>
            </a:r>
            <a:r>
              <a:rPr lang="es-MX" dirty="0">
                <a:solidFill>
                  <a:prstClr val="black"/>
                </a:solidFill>
              </a:rPr>
              <a:t>a </a:t>
            </a:r>
            <a:r>
              <a:rPr lang="es-MX" dirty="0" smtClean="0">
                <a:solidFill>
                  <a:prstClr val="black"/>
                </a:solidFill>
              </a:rPr>
              <a:t>Diciembre </a:t>
            </a:r>
            <a:r>
              <a:rPr lang="es-MX" dirty="0">
                <a:solidFill>
                  <a:prstClr val="black"/>
                </a:solidFill>
              </a:rPr>
              <a:t>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7163" t="10800" r="32675" b="43000"/>
          <a:stretch/>
        </p:blipFill>
        <p:spPr>
          <a:xfrm>
            <a:off x="899592" y="1412776"/>
            <a:ext cx="698477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42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75541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 smtClean="0">
                <a:solidFill>
                  <a:prstClr val="black"/>
                </a:solidFill>
              </a:rPr>
              <a:t>Partos</a:t>
            </a:r>
            <a:r>
              <a:rPr lang="es-MX" dirty="0">
                <a:solidFill>
                  <a:prstClr val="black"/>
                </a:solidFill>
              </a:rPr>
              <a:t> </a:t>
            </a:r>
            <a:r>
              <a:rPr lang="es-MX" dirty="0" smtClean="0">
                <a:solidFill>
                  <a:prstClr val="black"/>
                </a:solidFill>
              </a:rPr>
              <a:t>Vaginales y por Cesárea, </a:t>
            </a:r>
            <a:r>
              <a:rPr lang="es-MX" dirty="0">
                <a:solidFill>
                  <a:prstClr val="black"/>
                </a:solidFill>
              </a:rPr>
              <a:t>Enero a </a:t>
            </a:r>
            <a:r>
              <a:rPr lang="es-MX" dirty="0" smtClean="0">
                <a:solidFill>
                  <a:prstClr val="black"/>
                </a:solidFill>
              </a:rPr>
              <a:t>Diciembre 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55576" y="1481877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Muertes antes de 48h , el </a:t>
            </a:r>
            <a:r>
              <a:rPr lang="es-MX" sz="1200" b="1" dirty="0" smtClean="0">
                <a:solidFill>
                  <a:prstClr val="black"/>
                </a:solidFill>
              </a:rPr>
              <a:t>90.8 </a:t>
            </a:r>
            <a:r>
              <a:rPr lang="es-MX" sz="1200" b="1" dirty="0">
                <a:solidFill>
                  <a:prstClr val="black"/>
                </a:solidFill>
              </a:rPr>
              <a:t>% </a:t>
            </a:r>
            <a:r>
              <a:rPr lang="es-MX" sz="1200" b="1" dirty="0" smtClean="0">
                <a:solidFill>
                  <a:prstClr val="black"/>
                </a:solidFill>
              </a:rPr>
              <a:t>e </a:t>
            </a:r>
            <a:r>
              <a:rPr lang="es-MX" sz="1200" b="1" dirty="0">
                <a:solidFill>
                  <a:prstClr val="black"/>
                </a:solidFill>
              </a:rPr>
              <a:t>muertes hospitalarias ( dentro de norma)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Muertes después de 48h , el </a:t>
            </a:r>
            <a:r>
              <a:rPr lang="es-MX" sz="1200" b="1" dirty="0" smtClean="0">
                <a:solidFill>
                  <a:prstClr val="black"/>
                </a:solidFill>
              </a:rPr>
              <a:t>9.62 </a:t>
            </a:r>
            <a:r>
              <a:rPr lang="es-MX" sz="1200" b="1" dirty="0">
                <a:solidFill>
                  <a:prstClr val="black"/>
                </a:solidFill>
              </a:rPr>
              <a:t>% de muertes hospitalarias ( dentro de Norma)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</a:pPr>
            <a:r>
              <a:rPr lang="es-MX" sz="1200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171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686867" y="625475"/>
            <a:ext cx="706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Producción de Consulta Externa, Enero a </a:t>
            </a:r>
            <a:r>
              <a:rPr lang="es-MX" dirty="0" smtClean="0"/>
              <a:t>Diciembre </a:t>
            </a:r>
            <a:r>
              <a:rPr lang="es-MX" dirty="0"/>
              <a:t>2023</a:t>
            </a:r>
            <a:endParaRPr lang="es-S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1490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39552" y="126876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AutoNum type="arabicPeriod"/>
            </a:pPr>
            <a:r>
              <a:rPr lang="es-MX" sz="1200" b="1" dirty="0"/>
              <a:t>Consulta  Medicina General: en este trimestre han disminución de un </a:t>
            </a:r>
            <a:r>
              <a:rPr lang="es-MX" sz="1200" b="1" dirty="0" smtClean="0"/>
              <a:t>25 </a:t>
            </a:r>
            <a:r>
              <a:rPr lang="es-MX" sz="1200" b="1" dirty="0"/>
              <a:t>% según lo programado. 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s-MX" sz="1200" b="1" dirty="0"/>
              <a:t>Especialidades Medicas:  todas han disminuido, pero en </a:t>
            </a:r>
            <a:r>
              <a:rPr lang="es-MX" sz="1200" b="1" dirty="0" smtClean="0"/>
              <a:t>medicina  </a:t>
            </a:r>
            <a:r>
              <a:rPr lang="es-MX" sz="1200" b="1" dirty="0"/>
              <a:t>(</a:t>
            </a:r>
            <a:r>
              <a:rPr lang="es-MX" sz="1200" b="1" dirty="0" smtClean="0"/>
              <a:t>66%) </a:t>
            </a:r>
            <a:r>
              <a:rPr lang="es-MX" sz="1200" b="1" dirty="0"/>
              <a:t>y pediatría (</a:t>
            </a:r>
            <a:r>
              <a:rPr lang="es-MX" sz="1200" b="1" dirty="0" smtClean="0"/>
              <a:t>62%), </a:t>
            </a:r>
            <a:r>
              <a:rPr lang="es-MX" sz="1200" b="1" dirty="0"/>
              <a:t>se mantienen bajo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s-MX" sz="1200" b="1" dirty="0"/>
              <a:t>Consulta de la Unidad de Emergencia: toda la consulta de especialidad y general vista en la emergencia, depende de muchos factores, pero observamos que todas han aumentado, excepto en la consulta de ginecología y obstetricia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s-MX" sz="1200" b="1" dirty="0"/>
              <a:t>L a consulta de Nutrición , en este semestre, ha disminuido un </a:t>
            </a:r>
            <a:r>
              <a:rPr lang="es-MX" sz="1200" b="1" dirty="0" smtClean="0"/>
              <a:t>36% </a:t>
            </a:r>
            <a:r>
              <a:rPr lang="es-MX" sz="1200" b="1" dirty="0"/>
              <a:t>de lo programado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s-MX" sz="1200" b="1" dirty="0"/>
              <a:t>Odontología: consulta </a:t>
            </a:r>
            <a:r>
              <a:rPr lang="es-MX" sz="1200" b="1" dirty="0" smtClean="0"/>
              <a:t>subsecuente, </a:t>
            </a:r>
            <a:r>
              <a:rPr lang="es-MX" sz="1200" b="1" dirty="0"/>
              <a:t>ha disminuido un </a:t>
            </a:r>
            <a:r>
              <a:rPr lang="es-MX" sz="1200" b="1" dirty="0" smtClean="0"/>
              <a:t>49 </a:t>
            </a:r>
            <a:r>
              <a:rPr lang="es-MX" sz="1200" b="1" dirty="0"/>
              <a:t>% según lo programado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endParaRPr lang="es-MX" sz="1200" b="1" dirty="0"/>
          </a:p>
          <a:p>
            <a:pPr marL="228600" indent="-228600">
              <a:lnSpc>
                <a:spcPct val="200000"/>
              </a:lnSpc>
              <a:buAutoNum type="arabicPeriod"/>
            </a:pPr>
            <a:endParaRPr lang="es-SV" sz="1200" b="1" dirty="0"/>
          </a:p>
        </p:txBody>
      </p:sp>
    </p:spTree>
    <p:extLst>
      <p:ext uri="{BB962C8B-B14F-4D97-AF65-F5344CB8AC3E}">
        <p14:creationId xmlns:p14="http://schemas.microsoft.com/office/powerpoint/2010/main" val="95337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971600" y="4673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Egresos Hospitalarios, Enero a </a:t>
            </a:r>
            <a:r>
              <a:rPr lang="es-MX" dirty="0" smtClean="0"/>
              <a:t>Diciembre </a:t>
            </a:r>
            <a:r>
              <a:rPr lang="es-MX" dirty="0"/>
              <a:t>2023</a:t>
            </a:r>
            <a:endParaRPr lang="es-S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965394"/>
              </p:ext>
            </p:extLst>
          </p:nvPr>
        </p:nvGraphicFramePr>
        <p:xfrm>
          <a:off x="251516" y="1196745"/>
          <a:ext cx="8435286" cy="4658983"/>
        </p:xfrm>
        <a:graphic>
          <a:graphicData uri="http://schemas.openxmlformats.org/drawingml/2006/table">
            <a:tbl>
              <a:tblPr/>
              <a:tblGrid>
                <a:gridCol w="1405879"/>
                <a:gridCol w="412837"/>
                <a:gridCol w="290103"/>
                <a:gridCol w="390522"/>
                <a:gridCol w="290103"/>
                <a:gridCol w="290103"/>
                <a:gridCol w="390522"/>
                <a:gridCol w="290103"/>
                <a:gridCol w="290103"/>
                <a:gridCol w="390522"/>
                <a:gridCol w="290103"/>
                <a:gridCol w="290103"/>
                <a:gridCol w="390522"/>
                <a:gridCol w="290103"/>
                <a:gridCol w="290103"/>
                <a:gridCol w="390522"/>
                <a:gridCol w="290103"/>
                <a:gridCol w="290103"/>
                <a:gridCol w="390522"/>
                <a:gridCol w="323576"/>
                <a:gridCol w="368207"/>
                <a:gridCol w="390522"/>
              </a:tblGrid>
              <a:tr h="18824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Actividades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Enero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Febrero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Marzo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Octubre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Noviembre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Diciembre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82362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42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Servicios Finales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88242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Egresos Hospitalarios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33337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Especialidades Básicas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88242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552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42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Ginecología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183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42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 Interna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1,862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1,183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42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Obstetricia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132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1,551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42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Pediatría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1,293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37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Otros Egresos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88242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Emergencia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42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Partos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88242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Partos vaginales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412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42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Partos por Cesáreas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42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 Mayor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58832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Electivas para Hospitalización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288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42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Electivas Ambulatorias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114%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214%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143%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243%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157%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157%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832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Emergencia para Hospitalización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832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Emergencia Ambulatoria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150%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42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 Critica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33337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Unidad de Máxima Urgencia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88242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Admisiones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173%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191%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227%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209%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154%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42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Transferencias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180%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250%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220%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153%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71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971600" y="26064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Egresos Hospitalarios, Enero a </a:t>
            </a:r>
            <a:r>
              <a:rPr lang="es-MX" dirty="0" smtClean="0"/>
              <a:t>Diciembre </a:t>
            </a:r>
            <a:r>
              <a:rPr lang="es-MX" dirty="0"/>
              <a:t>2022</a:t>
            </a:r>
            <a:endParaRPr lang="es-S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83568" y="1452840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En general han disminuido todos los egresos, solamente cirugía se ha mantenido y el que mas ha disminuido es obstetricia y ginecología con respecto a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Partos: los partos </a:t>
            </a:r>
            <a:r>
              <a:rPr lang="es-MX" sz="1200" b="1" dirty="0" smtClean="0">
                <a:solidFill>
                  <a:prstClr val="black"/>
                </a:solidFill>
              </a:rPr>
              <a:t>vaginales y las cesáreas, han disminuido en lo que va del año.</a:t>
            </a: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Cirugía: solo las electivas ambulatorias han aumentado respecto a lo programado 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Máxima Urgencia: han aumentado  según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1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82742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Producción de Servicios Intermedios, Enero a </a:t>
            </a:r>
            <a:r>
              <a:rPr lang="es-MX" dirty="0" smtClean="0"/>
              <a:t>Diciembre </a:t>
            </a:r>
            <a:r>
              <a:rPr lang="es-MX" dirty="0"/>
              <a:t>2023</a:t>
            </a:r>
            <a:endParaRPr lang="es-SV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356069"/>
              </p:ext>
            </p:extLst>
          </p:nvPr>
        </p:nvGraphicFramePr>
        <p:xfrm>
          <a:off x="457200" y="1412774"/>
          <a:ext cx="8229600" cy="4248469"/>
        </p:xfrm>
        <a:graphic>
          <a:graphicData uri="http://schemas.openxmlformats.org/drawingml/2006/table">
            <a:tbl>
              <a:tblPr/>
              <a:tblGrid>
                <a:gridCol w="1386508"/>
                <a:gridCol w="357808"/>
                <a:gridCol w="322028"/>
                <a:gridCol w="313083"/>
                <a:gridCol w="295192"/>
                <a:gridCol w="295192"/>
                <a:gridCol w="313083"/>
                <a:gridCol w="322028"/>
                <a:gridCol w="322028"/>
                <a:gridCol w="313083"/>
                <a:gridCol w="357808"/>
                <a:gridCol w="357808"/>
                <a:gridCol w="313083"/>
                <a:gridCol w="313083"/>
                <a:gridCol w="313083"/>
                <a:gridCol w="313083"/>
                <a:gridCol w="322028"/>
                <a:gridCol w="322028"/>
                <a:gridCol w="313083"/>
                <a:gridCol w="366753"/>
                <a:gridCol w="384644"/>
                <a:gridCol w="313083"/>
              </a:tblGrid>
              <a:tr h="23277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Actividades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Enero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Febrero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Marzo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Octubre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Noviembre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Diciembre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4915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73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Servicios Intermedios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32773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Diagnostico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098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Imagenología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32773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Radiografías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248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298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235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249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5,554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3,436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73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Ultrasonografías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647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8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Otros Procedimientos Diagnósticos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32773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Electrocardiogramas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119%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140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109%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198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105%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1,543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1,623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105%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73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Tratamiento y Rehabilitación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32773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 Menor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239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219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92%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77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Fisioterapia (Total de sesiones brindadas)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499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477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568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558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112%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470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440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5,596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5,706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73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Inhaloterapias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431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445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605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1,120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161%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92%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700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8,356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8,059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77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Receta Dispensada de Consulta Ambulatoria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6,826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8,374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123%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6,826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8,562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125%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6,826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10,362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152%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6,826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11,345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166%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6,826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10,716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157%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6,828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10,407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152%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81,914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127,129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77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Recetas Dispensadas de Hospitalización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4,518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3,682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4,518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3,853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4,518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4,674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4,518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4,361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4,518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4,108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4,524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4,022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54,222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50,574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73">
                <a:tc gridSpan="22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Trabajo Social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32773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Casos Atendidos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130</a:t>
                      </a:r>
                      <a:endParaRPr lang="es-SV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187</a:t>
                      </a:r>
                      <a:endParaRPr lang="es-SV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173</a:t>
                      </a:r>
                      <a:endParaRPr lang="es-SV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182</a:t>
                      </a:r>
                      <a:endParaRPr lang="es-SV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157</a:t>
                      </a:r>
                      <a:endParaRPr lang="es-SV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  <a:endParaRPr lang="es-SV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1,380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1961</a:t>
                      </a:r>
                      <a:endParaRPr lang="es-SV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142%</a:t>
                      </a:r>
                      <a:endParaRPr lang="es-SV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85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82742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Producción de Servicios Intermedios, Enero a </a:t>
            </a:r>
            <a:r>
              <a:rPr lang="es-MX" dirty="0" smtClean="0"/>
              <a:t>Diciembre </a:t>
            </a:r>
            <a:r>
              <a:rPr lang="es-MX" dirty="0"/>
              <a:t>2023</a:t>
            </a:r>
            <a:endParaRPr lang="es-SV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9512" y="1166843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Electrocardiograma, han aumentado en </a:t>
            </a:r>
            <a:r>
              <a:rPr lang="es-MX" sz="1200" b="1" dirty="0" smtClean="0">
                <a:solidFill>
                  <a:prstClr val="black"/>
                </a:solidFill>
              </a:rPr>
              <a:t>estos 9 meses </a:t>
            </a:r>
            <a:r>
              <a:rPr lang="es-MX" sz="1200" b="1" dirty="0">
                <a:solidFill>
                  <a:prstClr val="black"/>
                </a:solidFill>
              </a:rPr>
              <a:t>y las USG y RX, han tenido  con  disminución con lo programado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Fisioterapia: </a:t>
            </a:r>
            <a:r>
              <a:rPr lang="es-MX" sz="1200" b="1" dirty="0" smtClean="0">
                <a:solidFill>
                  <a:prstClr val="black"/>
                </a:solidFill>
              </a:rPr>
              <a:t>ha cumplido lo programado</a:t>
            </a: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Recetas de la consulta, han aumentado para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Trabajo social: la producción de este aña, ha aumentado, en relación a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9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26064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Producción de Laboratorio Clínico, Enero a </a:t>
            </a:r>
            <a:r>
              <a:rPr lang="es-MX" dirty="0" smtClean="0"/>
              <a:t>Diciembre </a:t>
            </a:r>
            <a:r>
              <a:rPr lang="es-MX" dirty="0"/>
              <a:t>2023</a:t>
            </a:r>
            <a:endParaRPr lang="es-SV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49" y="692696"/>
            <a:ext cx="7778701" cy="584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15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26064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Producción de Laboratorio Clínico, Enero a </a:t>
            </a:r>
            <a:r>
              <a:rPr lang="es-MX" dirty="0" smtClean="0"/>
              <a:t>Diciembre </a:t>
            </a:r>
            <a:r>
              <a:rPr lang="es-MX" dirty="0"/>
              <a:t>2023</a:t>
            </a:r>
            <a:endParaRPr lang="es-SV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11560" y="90872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Hematología: se ha aumentado según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Inmunología: han aumentado todos, solo referidos ha disminuido.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Bacteriología: han aumentado las metas según lo programado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Parasitología: se ha disminuido la producción, quien ha aumentado es emergencia.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Bioquímica: hay un aumento, con respecto a lo programado, solo </a:t>
            </a:r>
            <a:r>
              <a:rPr lang="es-MX" sz="1200" b="1" dirty="0" smtClean="0">
                <a:solidFill>
                  <a:prstClr val="black"/>
                </a:solidFill>
              </a:rPr>
              <a:t>Hospitalización </a:t>
            </a:r>
            <a:r>
              <a:rPr lang="es-MX" sz="1200" b="1" dirty="0">
                <a:solidFill>
                  <a:prstClr val="black"/>
                </a:solidFill>
              </a:rPr>
              <a:t>ha disminuido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Banco de Sangre: hay aumento en </a:t>
            </a:r>
            <a:r>
              <a:rPr lang="es-MX" sz="1200" b="1" dirty="0" smtClean="0">
                <a:solidFill>
                  <a:prstClr val="black"/>
                </a:solidFill>
              </a:rPr>
              <a:t>consulta externa </a:t>
            </a:r>
            <a:r>
              <a:rPr lang="es-MX" sz="1200" b="1" dirty="0">
                <a:solidFill>
                  <a:prstClr val="black"/>
                </a:solidFill>
              </a:rPr>
              <a:t>y emergencia y disminución en referidos.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Urianalisis:  este año se mantiene bajo los </a:t>
            </a:r>
            <a:r>
              <a:rPr lang="es-MX" sz="1200" b="1" dirty="0" smtClean="0">
                <a:solidFill>
                  <a:prstClr val="black"/>
                </a:solidFill>
              </a:rPr>
              <a:t>referidos y  </a:t>
            </a:r>
            <a:r>
              <a:rPr lang="es-MX" sz="1200" b="1" dirty="0" err="1" smtClean="0">
                <a:solidFill>
                  <a:prstClr val="black"/>
                </a:solidFill>
              </a:rPr>
              <a:t>Hospitalizacion</a:t>
            </a: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96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3025</Words>
  <Application>Microsoft Office PowerPoint</Application>
  <PresentationFormat>Presentación en pantalla (4:3)</PresentationFormat>
  <Paragraphs>1549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RIIS Jiquilisco</dc:title>
  <dc:creator>Dr. lemus Carcamo</dc:creator>
  <cp:lastModifiedBy>Epidemiologia</cp:lastModifiedBy>
  <cp:revision>445</cp:revision>
  <dcterms:created xsi:type="dcterms:W3CDTF">2012-08-02T14:45:17Z</dcterms:created>
  <dcterms:modified xsi:type="dcterms:W3CDTF">2024-01-15T15:50:24Z</dcterms:modified>
</cp:coreProperties>
</file>