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1" r:id="rId4"/>
    <p:sldId id="268" r:id="rId5"/>
    <p:sldId id="269" r:id="rId6"/>
    <p:sldId id="270" r:id="rId7"/>
    <p:sldId id="271" r:id="rId8"/>
    <p:sldId id="287" r:id="rId9"/>
    <p:sldId id="288" r:id="rId10"/>
    <p:sldId id="289" r:id="rId11"/>
    <p:sldId id="290" r:id="rId12"/>
    <p:sldId id="291" r:id="rId13"/>
    <p:sldId id="297" r:id="rId14"/>
    <p:sldId id="30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374" autoAdjust="0"/>
  </p:normalViewPr>
  <p:slideViewPr>
    <p:cSldViewPr>
      <p:cViewPr varScale="1">
        <p:scale>
          <a:sx n="89" d="100"/>
          <a:sy n="89" d="100"/>
        </p:scale>
        <p:origin x="181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B2B8-5C11-41C9-90C5-A226E4064028}" type="datetimeFigureOut">
              <a:rPr lang="es-SV" smtClean="0"/>
              <a:t>24/1/2025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2AB2-FD2E-4790-B5BB-431BF114819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297494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67F8-5D2F-4DFB-A246-6D9A78173E65}" type="datetimeFigureOut">
              <a:rPr lang="es-SV" smtClean="0"/>
              <a:t>24/1/2025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A538-B722-4358-845F-DAE4270D128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758351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SV"/>
              <a:t>06/05/2014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SV"/>
              <a:t>06/05/2014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Hoja_de_c_lculo_de_Microsoft_Excel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Hoja_de_c_lculo_de_Microsoft_Excel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1560" y="764704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b="1" dirty="0"/>
          </a:p>
          <a:p>
            <a:pPr algn="ctr"/>
            <a:endParaRPr lang="es-MX" sz="2800" b="1" dirty="0"/>
          </a:p>
          <a:p>
            <a:pPr algn="ctr"/>
            <a:r>
              <a:rPr lang="es-MX" sz="2800" dirty="0"/>
              <a:t>CUMPLIMIENTO DE PAO </a:t>
            </a:r>
            <a:r>
              <a:rPr lang="es-MX" sz="2800" dirty="0" smtClean="0"/>
              <a:t>DURANTE EL AÑO 2024</a:t>
            </a:r>
            <a:endParaRPr lang="es-MX" sz="2800" dirty="0"/>
          </a:p>
          <a:p>
            <a:pPr algn="ctr"/>
            <a:r>
              <a:rPr lang="es-MX" sz="2800" dirty="0"/>
              <a:t>HOSPITAL DE JIQUILISCO</a:t>
            </a:r>
          </a:p>
          <a:p>
            <a:pPr algn="ctr"/>
            <a:endParaRPr lang="es-MX" sz="2800" b="1" dirty="0"/>
          </a:p>
          <a:p>
            <a:pPr algn="ctr"/>
            <a:endParaRPr lang="es-MX" sz="2800" b="1" dirty="0"/>
          </a:p>
          <a:p>
            <a:pPr algn="ctr"/>
            <a:r>
              <a:rPr lang="es-MX" sz="2400" dirty="0" smtClean="0"/>
              <a:t>Dr. Fernando José Ortiz Reyes</a:t>
            </a:r>
          </a:p>
          <a:p>
            <a:pPr algn="ctr"/>
            <a:r>
              <a:rPr lang="es-MX" sz="2400" dirty="0" smtClean="0"/>
              <a:t>Director</a:t>
            </a:r>
            <a:endParaRPr lang="es-MX" sz="2400" dirty="0"/>
          </a:p>
          <a:p>
            <a:pPr algn="ctr"/>
            <a:endParaRPr lang="es-MX" sz="2800" b="1" dirty="0"/>
          </a:p>
          <a:p>
            <a:pPr algn="ctr"/>
            <a:r>
              <a:rPr lang="es-MX" sz="2400" dirty="0"/>
              <a:t>JIQUILISCO 2</a:t>
            </a:r>
            <a:r>
              <a:rPr lang="es-MX" sz="2400" dirty="0" smtClean="0"/>
              <a:t>4 </a:t>
            </a:r>
            <a:r>
              <a:rPr lang="es-MX" sz="2400" dirty="0"/>
              <a:t>DE </a:t>
            </a:r>
            <a:r>
              <a:rPr lang="es-MX" sz="2400" dirty="0" smtClean="0"/>
              <a:t>ENERO 2025</a:t>
            </a:r>
            <a:endParaRPr lang="es-SV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52" y="84776"/>
            <a:ext cx="1901252" cy="10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Índice de Rotación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738" t="12201" r="37400" b="51400"/>
          <a:stretch/>
        </p:blipFill>
        <p:spPr>
          <a:xfrm>
            <a:off x="467544" y="1052736"/>
            <a:ext cx="79208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Intervalo de Tiempo de Sustitución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738" t="12201" r="35825" b="51400"/>
          <a:stretch/>
        </p:blipFill>
        <p:spPr>
          <a:xfrm>
            <a:off x="899592" y="1340768"/>
            <a:ext cx="67687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7554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Muertes Intrahospitalarias, antes y después de 48h, Enero a </a:t>
            </a:r>
            <a:r>
              <a:rPr lang="es-MX" dirty="0" smtClean="0">
                <a:solidFill>
                  <a:prstClr val="black"/>
                </a:solidFill>
              </a:rPr>
              <a:t>Diciembre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438" t="13601" r="30313" b="40200"/>
          <a:stretch/>
        </p:blipFill>
        <p:spPr>
          <a:xfrm>
            <a:off x="467544" y="1556792"/>
            <a:ext cx="792088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1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47893"/>
              </p:ext>
            </p:extLst>
          </p:nvPr>
        </p:nvGraphicFramePr>
        <p:xfrm>
          <a:off x="457201" y="2185133"/>
          <a:ext cx="8219258" cy="3260091"/>
        </p:xfrm>
        <a:graphic>
          <a:graphicData uri="http://schemas.openxmlformats.org/drawingml/2006/table">
            <a:tbl>
              <a:tblPr/>
              <a:tblGrid>
                <a:gridCol w="1734561">
                  <a:extLst>
                    <a:ext uri="{9D8B030D-6E8A-4147-A177-3AD203B41FA5}">
                      <a16:colId xmlns="" xmlns:a16="http://schemas.microsoft.com/office/drawing/2014/main" val="2325118083"/>
                    </a:ext>
                  </a:extLst>
                </a:gridCol>
                <a:gridCol w="940078">
                  <a:extLst>
                    <a:ext uri="{9D8B030D-6E8A-4147-A177-3AD203B41FA5}">
                      <a16:colId xmlns="" xmlns:a16="http://schemas.microsoft.com/office/drawing/2014/main" val="4062630220"/>
                    </a:ext>
                  </a:extLst>
                </a:gridCol>
                <a:gridCol w="439644">
                  <a:extLst>
                    <a:ext uri="{9D8B030D-6E8A-4147-A177-3AD203B41FA5}">
                      <a16:colId xmlns="" xmlns:a16="http://schemas.microsoft.com/office/drawing/2014/main" val="236388551"/>
                    </a:ext>
                  </a:extLst>
                </a:gridCol>
                <a:gridCol w="482903">
                  <a:extLst>
                    <a:ext uri="{9D8B030D-6E8A-4147-A177-3AD203B41FA5}">
                      <a16:colId xmlns="" xmlns:a16="http://schemas.microsoft.com/office/drawing/2014/main" val="1756513706"/>
                    </a:ext>
                  </a:extLst>
                </a:gridCol>
                <a:gridCol w="551889">
                  <a:extLst>
                    <a:ext uri="{9D8B030D-6E8A-4147-A177-3AD203B41FA5}">
                      <a16:colId xmlns="" xmlns:a16="http://schemas.microsoft.com/office/drawing/2014/main" val="1293610199"/>
                    </a:ext>
                  </a:extLst>
                </a:gridCol>
                <a:gridCol w="613796">
                  <a:extLst>
                    <a:ext uri="{9D8B030D-6E8A-4147-A177-3AD203B41FA5}">
                      <a16:colId xmlns="" xmlns:a16="http://schemas.microsoft.com/office/drawing/2014/main" val="3791991982"/>
                    </a:ext>
                  </a:extLst>
                </a:gridCol>
                <a:gridCol w="489982">
                  <a:extLst>
                    <a:ext uri="{9D8B030D-6E8A-4147-A177-3AD203B41FA5}">
                      <a16:colId xmlns="" xmlns:a16="http://schemas.microsoft.com/office/drawing/2014/main" val="1420092071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1307668576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4162798316"/>
                    </a:ext>
                  </a:extLst>
                </a:gridCol>
                <a:gridCol w="482903">
                  <a:extLst>
                    <a:ext uri="{9D8B030D-6E8A-4147-A177-3AD203B41FA5}">
                      <a16:colId xmlns="" xmlns:a16="http://schemas.microsoft.com/office/drawing/2014/main" val="1256793518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51029882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1772840124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2431916087"/>
                    </a:ext>
                  </a:extLst>
                </a:gridCol>
                <a:gridCol w="413917">
                  <a:extLst>
                    <a:ext uri="{9D8B030D-6E8A-4147-A177-3AD203B41FA5}">
                      <a16:colId xmlns="" xmlns:a16="http://schemas.microsoft.com/office/drawing/2014/main" val="2119873203"/>
                    </a:ext>
                  </a:extLst>
                </a:gridCol>
              </a:tblGrid>
              <a:tr h="502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Tasas de mortalidad infantil post neonatal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28.6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6888792"/>
                  </a:ext>
                </a:extLst>
              </a:tr>
              <a:tr h="449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Tasa recién nacidos de bajo peso.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83.3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38.5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77.0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9184765"/>
                  </a:ext>
                </a:extLst>
              </a:tr>
              <a:tr h="502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recién nacidos de muy bajo peso.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9657732"/>
                  </a:ext>
                </a:extLst>
              </a:tr>
              <a:tr h="532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asociada a accidentes de transporte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3307604"/>
                  </a:ext>
                </a:extLst>
              </a:tr>
              <a:tr h="502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por traumatismos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2657048"/>
                  </a:ext>
                </a:extLst>
              </a:tr>
              <a:tr h="753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mortalidad asociada a lesiones auto infligidas intencionalmente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50.0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514823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29977"/>
              </p:ext>
            </p:extLst>
          </p:nvPr>
        </p:nvGraphicFramePr>
        <p:xfrm>
          <a:off x="457200" y="1600200"/>
          <a:ext cx="8219262" cy="457200"/>
        </p:xfrm>
        <a:graphic>
          <a:graphicData uri="http://schemas.openxmlformats.org/drawingml/2006/table">
            <a:tbl>
              <a:tblPr/>
              <a:tblGrid>
                <a:gridCol w="1738536">
                  <a:extLst>
                    <a:ext uri="{9D8B030D-6E8A-4147-A177-3AD203B41FA5}">
                      <a16:colId xmlns="" xmlns:a16="http://schemas.microsoft.com/office/drawing/2014/main" val="4055317573"/>
                    </a:ext>
                  </a:extLst>
                </a:gridCol>
                <a:gridCol w="915179">
                  <a:extLst>
                    <a:ext uri="{9D8B030D-6E8A-4147-A177-3AD203B41FA5}">
                      <a16:colId xmlns="" xmlns:a16="http://schemas.microsoft.com/office/drawing/2014/main" val="3095981079"/>
                    </a:ext>
                  </a:extLst>
                </a:gridCol>
                <a:gridCol w="473967">
                  <a:extLst>
                    <a:ext uri="{9D8B030D-6E8A-4147-A177-3AD203B41FA5}">
                      <a16:colId xmlns="" xmlns:a16="http://schemas.microsoft.com/office/drawing/2014/main" val="1936768023"/>
                    </a:ext>
                  </a:extLst>
                </a:gridCol>
                <a:gridCol w="436421">
                  <a:extLst>
                    <a:ext uri="{9D8B030D-6E8A-4147-A177-3AD203B41FA5}">
                      <a16:colId xmlns="" xmlns:a16="http://schemas.microsoft.com/office/drawing/2014/main" val="1033735521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173391502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2039277824"/>
                    </a:ext>
                  </a:extLst>
                </a:gridCol>
                <a:gridCol w="509158">
                  <a:extLst>
                    <a:ext uri="{9D8B030D-6E8A-4147-A177-3AD203B41FA5}">
                      <a16:colId xmlns="" xmlns:a16="http://schemas.microsoft.com/office/drawing/2014/main" val="2325882380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3156016664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860224747"/>
                    </a:ext>
                  </a:extLst>
                </a:gridCol>
                <a:gridCol w="473961">
                  <a:extLst>
                    <a:ext uri="{9D8B030D-6E8A-4147-A177-3AD203B41FA5}">
                      <a16:colId xmlns="" xmlns:a16="http://schemas.microsoft.com/office/drawing/2014/main" val="1515792146"/>
                    </a:ext>
                  </a:extLst>
                </a:gridCol>
                <a:gridCol w="378100">
                  <a:extLst>
                    <a:ext uri="{9D8B030D-6E8A-4147-A177-3AD203B41FA5}">
                      <a16:colId xmlns="" xmlns:a16="http://schemas.microsoft.com/office/drawing/2014/main" val="2284052864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4191183737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2438290141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35580244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ESTÁNDAR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M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J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8492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55575" y="908720"/>
            <a:ext cx="792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SV" b="1" dirty="0">
                <a:solidFill>
                  <a:srgbClr val="000000"/>
                </a:solidFill>
                <a:latin typeface="Arial" panose="020B0604020202020204" pitchFamily="34" charset="0"/>
              </a:rPr>
              <a:t>INDICADORES DE EPIDEMIOLOGICOS, HOSPITAL DE JIQUILISCO, AÑO </a:t>
            </a:r>
            <a:r>
              <a:rPr lang="es-MX" altLang="es-SV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2024</a:t>
            </a:r>
            <a:endParaRPr lang="es-SV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8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29977"/>
              </p:ext>
            </p:extLst>
          </p:nvPr>
        </p:nvGraphicFramePr>
        <p:xfrm>
          <a:off x="457200" y="1600200"/>
          <a:ext cx="8219262" cy="457200"/>
        </p:xfrm>
        <a:graphic>
          <a:graphicData uri="http://schemas.openxmlformats.org/drawingml/2006/table">
            <a:tbl>
              <a:tblPr/>
              <a:tblGrid>
                <a:gridCol w="1738536">
                  <a:extLst>
                    <a:ext uri="{9D8B030D-6E8A-4147-A177-3AD203B41FA5}">
                      <a16:colId xmlns="" xmlns:a16="http://schemas.microsoft.com/office/drawing/2014/main" val="4055317573"/>
                    </a:ext>
                  </a:extLst>
                </a:gridCol>
                <a:gridCol w="915179">
                  <a:extLst>
                    <a:ext uri="{9D8B030D-6E8A-4147-A177-3AD203B41FA5}">
                      <a16:colId xmlns="" xmlns:a16="http://schemas.microsoft.com/office/drawing/2014/main" val="3095981079"/>
                    </a:ext>
                  </a:extLst>
                </a:gridCol>
                <a:gridCol w="473967">
                  <a:extLst>
                    <a:ext uri="{9D8B030D-6E8A-4147-A177-3AD203B41FA5}">
                      <a16:colId xmlns="" xmlns:a16="http://schemas.microsoft.com/office/drawing/2014/main" val="1936768023"/>
                    </a:ext>
                  </a:extLst>
                </a:gridCol>
                <a:gridCol w="436421">
                  <a:extLst>
                    <a:ext uri="{9D8B030D-6E8A-4147-A177-3AD203B41FA5}">
                      <a16:colId xmlns="" xmlns:a16="http://schemas.microsoft.com/office/drawing/2014/main" val="1033735521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173391502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2039277824"/>
                    </a:ext>
                  </a:extLst>
                </a:gridCol>
                <a:gridCol w="509158">
                  <a:extLst>
                    <a:ext uri="{9D8B030D-6E8A-4147-A177-3AD203B41FA5}">
                      <a16:colId xmlns="" xmlns:a16="http://schemas.microsoft.com/office/drawing/2014/main" val="2325882380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3156016664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860224747"/>
                    </a:ext>
                  </a:extLst>
                </a:gridCol>
                <a:gridCol w="473961">
                  <a:extLst>
                    <a:ext uri="{9D8B030D-6E8A-4147-A177-3AD203B41FA5}">
                      <a16:colId xmlns="" xmlns:a16="http://schemas.microsoft.com/office/drawing/2014/main" val="1515792146"/>
                    </a:ext>
                  </a:extLst>
                </a:gridCol>
                <a:gridCol w="378100">
                  <a:extLst>
                    <a:ext uri="{9D8B030D-6E8A-4147-A177-3AD203B41FA5}">
                      <a16:colId xmlns="" xmlns:a16="http://schemas.microsoft.com/office/drawing/2014/main" val="2284052864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4191183737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2438290141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35580244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NOMBRE DEL 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ESTÁNDAR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M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effectLst/>
                          <a:latin typeface="Calibri"/>
                        </a:rPr>
                        <a:t>J</a:t>
                      </a:r>
                      <a:endParaRPr lang="es-SV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84921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55575" y="908720"/>
            <a:ext cx="792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SV" b="1" dirty="0">
                <a:solidFill>
                  <a:srgbClr val="000000"/>
                </a:solidFill>
                <a:latin typeface="Arial" panose="020B0604020202020204" pitchFamily="34" charset="0"/>
              </a:rPr>
              <a:t>INDICADORES DE EPIDEMIOLOGICOS, HOSPITAL DE JIQUILISCO, AÑO </a:t>
            </a:r>
            <a:r>
              <a:rPr lang="es-MX" altLang="es-SV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2024</a:t>
            </a:r>
            <a:endParaRPr lang="es-SV" altLang="es-SV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0068"/>
              </p:ext>
            </p:extLst>
          </p:nvPr>
        </p:nvGraphicFramePr>
        <p:xfrm>
          <a:off x="457200" y="2132856"/>
          <a:ext cx="8219262" cy="3359919"/>
        </p:xfrm>
        <a:graphic>
          <a:graphicData uri="http://schemas.openxmlformats.org/drawingml/2006/table">
            <a:tbl>
              <a:tblPr/>
              <a:tblGrid>
                <a:gridCol w="233111">
                  <a:extLst>
                    <a:ext uri="{9D8B030D-6E8A-4147-A177-3AD203B41FA5}">
                      <a16:colId xmlns="" xmlns:a16="http://schemas.microsoft.com/office/drawing/2014/main" val="3037804761"/>
                    </a:ext>
                  </a:extLst>
                </a:gridCol>
                <a:gridCol w="1473597">
                  <a:extLst>
                    <a:ext uri="{9D8B030D-6E8A-4147-A177-3AD203B41FA5}">
                      <a16:colId xmlns="" xmlns:a16="http://schemas.microsoft.com/office/drawing/2014/main" val="2687574798"/>
                    </a:ext>
                  </a:extLst>
                </a:gridCol>
                <a:gridCol w="967932">
                  <a:extLst>
                    <a:ext uri="{9D8B030D-6E8A-4147-A177-3AD203B41FA5}">
                      <a16:colId xmlns="" xmlns:a16="http://schemas.microsoft.com/office/drawing/2014/main" val="3980766635"/>
                    </a:ext>
                  </a:extLst>
                </a:gridCol>
                <a:gridCol w="525780">
                  <a:extLst>
                    <a:ext uri="{9D8B030D-6E8A-4147-A177-3AD203B41FA5}">
                      <a16:colId xmlns="" xmlns:a16="http://schemas.microsoft.com/office/drawing/2014/main" val="658290750"/>
                    </a:ext>
                  </a:extLst>
                </a:gridCol>
                <a:gridCol w="436421">
                  <a:extLst>
                    <a:ext uri="{9D8B030D-6E8A-4147-A177-3AD203B41FA5}">
                      <a16:colId xmlns="" xmlns:a16="http://schemas.microsoft.com/office/drawing/2014/main" val="2546266286"/>
                    </a:ext>
                  </a:extLst>
                </a:gridCol>
                <a:gridCol w="509158">
                  <a:extLst>
                    <a:ext uri="{9D8B030D-6E8A-4147-A177-3AD203B41FA5}">
                      <a16:colId xmlns="" xmlns:a16="http://schemas.microsoft.com/office/drawing/2014/main" val="585172183"/>
                    </a:ext>
                  </a:extLst>
                </a:gridCol>
                <a:gridCol w="581895">
                  <a:extLst>
                    <a:ext uri="{9D8B030D-6E8A-4147-A177-3AD203B41FA5}">
                      <a16:colId xmlns="" xmlns:a16="http://schemas.microsoft.com/office/drawing/2014/main" val="1709210707"/>
                    </a:ext>
                  </a:extLst>
                </a:gridCol>
                <a:gridCol w="509158">
                  <a:extLst>
                    <a:ext uri="{9D8B030D-6E8A-4147-A177-3AD203B41FA5}">
                      <a16:colId xmlns="" xmlns:a16="http://schemas.microsoft.com/office/drawing/2014/main" val="677624255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3766970458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1359075051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2392150283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2832252280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3720478120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4131773067"/>
                    </a:ext>
                  </a:extLst>
                </a:gridCol>
                <a:gridCol w="426030">
                  <a:extLst>
                    <a:ext uri="{9D8B030D-6E8A-4147-A177-3AD203B41FA5}">
                      <a16:colId xmlns="" xmlns:a16="http://schemas.microsoft.com/office/drawing/2014/main" val="4089352377"/>
                    </a:ext>
                  </a:extLst>
                </a:gridCol>
              </a:tblGrid>
              <a:tr h="522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neumonía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2.4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7.1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3.6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579424"/>
                  </a:ext>
                </a:extLst>
              </a:tr>
              <a:tr h="5223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effectLst/>
                          <a:latin typeface="Arial"/>
                        </a:rPr>
                        <a:t>60</a:t>
                      </a:r>
                      <a:endParaRPr lang="es-SV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Tasa de Letalidad por Covd-19 (S y C)</a:t>
                      </a:r>
                      <a:endParaRPr lang="es-SV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1838605"/>
                  </a:ext>
                </a:extLst>
              </a:tr>
              <a:tr h="583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letalidad por diarrea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6640979"/>
                  </a:ext>
                </a:extLst>
              </a:tr>
              <a:tr h="40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>
                          <a:effectLst/>
                          <a:latin typeface="Arial"/>
                        </a:rPr>
                        <a:t>Tasa de letalidad por IRC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5.3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5.6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0</a:t>
                      </a:r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4.6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11.1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11.1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7.7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0313506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Diabetes Mellitus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8.3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5.3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1649020"/>
                  </a:ext>
                </a:extLst>
              </a:tr>
              <a:tr h="821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800" b="0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0" i="0" u="none" strike="noStrike" dirty="0">
                          <a:effectLst/>
                          <a:latin typeface="Arial"/>
                        </a:rPr>
                        <a:t>Tasa de letalidad por Trastornos Hipertensivos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es-SV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33.3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20.0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0.0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14.3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1C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369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9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686867" y="625475"/>
            <a:ext cx="70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Producción de Consulta Externa, Enero a </a:t>
            </a:r>
            <a:r>
              <a:rPr lang="es-MX" dirty="0" smtClean="0"/>
              <a:t>Diciembre 2024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1490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89815"/>
              </p:ext>
            </p:extLst>
          </p:nvPr>
        </p:nvGraphicFramePr>
        <p:xfrm>
          <a:off x="251520" y="1340766"/>
          <a:ext cx="8712973" cy="4564896"/>
        </p:xfrm>
        <a:graphic>
          <a:graphicData uri="http://schemas.openxmlformats.org/drawingml/2006/table">
            <a:tbl>
              <a:tblPr/>
              <a:tblGrid>
                <a:gridCol w="903740"/>
                <a:gridCol w="475042"/>
                <a:gridCol w="393937"/>
                <a:gridCol w="428697"/>
                <a:gridCol w="370765"/>
                <a:gridCol w="382351"/>
                <a:gridCol w="382351"/>
                <a:gridCol w="347592"/>
                <a:gridCol w="370765"/>
                <a:gridCol w="382351"/>
                <a:gridCol w="243315"/>
                <a:gridCol w="382351"/>
                <a:gridCol w="382351"/>
                <a:gridCol w="243315"/>
                <a:gridCol w="382351"/>
                <a:gridCol w="382351"/>
                <a:gridCol w="336006"/>
                <a:gridCol w="417111"/>
                <a:gridCol w="382351"/>
                <a:gridCol w="347592"/>
                <a:gridCol w="393937"/>
                <a:gridCol w="382351"/>
              </a:tblGrid>
              <a:tr h="17154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Médica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0933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General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General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7,344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5,075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2,448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2,198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General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1,958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1,447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General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2,448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1,243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139%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Sub Especialidades de Medicina Interna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Nefrología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2,448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2,230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Emergencias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Pediatría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 Gral. 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152%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1,064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</a:t>
                      </a:r>
                      <a:r>
                        <a:rPr lang="es-SV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</a:t>
                      </a:r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-Obstetricia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 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 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Emergencia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11514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Emergencia/Consulta General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1,286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1,187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1,207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1,404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1,255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209%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1,322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7,200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15,997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222%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Otras Atenciones Consulta Externa Médica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Nutrición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Psicología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1,020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1">
                <a:tc gridSpan="22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Consulta Externa Odontológica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11514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de primera vez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408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514">
                <a:tc>
                  <a:txBody>
                    <a:bodyPr/>
                    <a:lstStyle/>
                    <a:p>
                      <a:pPr algn="l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Odontológica subsecuente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1,632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1%</a:t>
                      </a:r>
                    </a:p>
                  </a:txBody>
                  <a:tcPr marL="6396" marR="6396" marT="6396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0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971600" y="4673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Egresos Hospitalarios, Enero a </a:t>
            </a:r>
            <a:r>
              <a:rPr lang="es-MX" dirty="0" smtClean="0"/>
              <a:t>Diciembre 2024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53254"/>
              </p:ext>
            </p:extLst>
          </p:nvPr>
        </p:nvGraphicFramePr>
        <p:xfrm>
          <a:off x="107502" y="1124752"/>
          <a:ext cx="8856988" cy="5056748"/>
        </p:xfrm>
        <a:graphic>
          <a:graphicData uri="http://schemas.openxmlformats.org/drawingml/2006/table">
            <a:tbl>
              <a:tblPr/>
              <a:tblGrid>
                <a:gridCol w="1226671"/>
                <a:gridCol w="395030"/>
                <a:gridCol w="343053"/>
                <a:gridCol w="343053"/>
                <a:gridCol w="322262"/>
                <a:gridCol w="322262"/>
                <a:gridCol w="353447"/>
                <a:gridCol w="426216"/>
                <a:gridCol w="426216"/>
                <a:gridCol w="343053"/>
                <a:gridCol w="363843"/>
                <a:gridCol w="363843"/>
                <a:gridCol w="343053"/>
                <a:gridCol w="363843"/>
                <a:gridCol w="363843"/>
                <a:gridCol w="343053"/>
                <a:gridCol w="426216"/>
                <a:gridCol w="426216"/>
                <a:gridCol w="343053"/>
                <a:gridCol w="322262"/>
                <a:gridCol w="259888"/>
                <a:gridCol w="436612"/>
              </a:tblGrid>
              <a:tr h="2031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Octubre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Noviembre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Diciembre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0474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Finales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316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Egresos Hospitalarios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732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Especialidades Básicas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Ginecología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188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8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Interna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1,862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1,552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Obstetricia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1,605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8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Pediatría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1,293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1,246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2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Egresos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Emergencia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vaginales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Partos por Cesáreas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Mayor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6618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para Hospitalización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Electivas Ambulatorias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8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para Hospitalización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 Emergencia Ambulatoria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ND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4">
                <a:tc gridSpan="2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Medicina Critica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7324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Unidad de Máxima Urgencia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31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Admisiones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158%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192%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144%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187%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30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Transferencias</a:t>
                      </a:r>
                    </a:p>
                  </a:txBody>
                  <a:tcPr marL="6007" marR="6007" marT="60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155%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209%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182%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187%</a:t>
                      </a:r>
                    </a:p>
                  </a:txBody>
                  <a:tcPr marL="6007" marR="6007" marT="600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1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8274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Servicios Intermedios, Enero a </a:t>
            </a:r>
            <a:r>
              <a:rPr lang="es-MX" dirty="0" smtClean="0"/>
              <a:t>Diciembre 2024</a:t>
            </a:r>
            <a:endParaRPr lang="es-S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80308"/>
              </p:ext>
            </p:extLst>
          </p:nvPr>
        </p:nvGraphicFramePr>
        <p:xfrm>
          <a:off x="179514" y="1412780"/>
          <a:ext cx="8856981" cy="4680515"/>
        </p:xfrm>
        <a:graphic>
          <a:graphicData uri="http://schemas.openxmlformats.org/drawingml/2006/table">
            <a:tbl>
              <a:tblPr/>
              <a:tblGrid>
                <a:gridCol w="1378382"/>
                <a:gridCol w="361232"/>
                <a:gridCol w="332712"/>
                <a:gridCol w="313700"/>
                <a:gridCol w="119896"/>
                <a:gridCol w="241335"/>
                <a:gridCol w="136704"/>
                <a:gridCol w="224528"/>
                <a:gridCol w="313700"/>
                <a:gridCol w="351724"/>
                <a:gridCol w="351724"/>
                <a:gridCol w="313700"/>
                <a:gridCol w="370737"/>
                <a:gridCol w="370737"/>
                <a:gridCol w="313700"/>
                <a:gridCol w="313700"/>
                <a:gridCol w="313700"/>
                <a:gridCol w="332712"/>
                <a:gridCol w="351724"/>
                <a:gridCol w="351724"/>
                <a:gridCol w="313700"/>
                <a:gridCol w="99877"/>
                <a:gridCol w="289871"/>
                <a:gridCol w="465798"/>
                <a:gridCol w="529664"/>
              </a:tblGrid>
              <a:tr h="2443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Actividades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Enero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Febrero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Marzo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Octubre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Noviembre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Diciembre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6647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</a:t>
                      </a:r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Prog.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Realiz.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%Cumpl.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8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Servicios Intermedios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4318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Diagnostico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5323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Imagenología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4318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Radiografías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4,957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5,752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8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Ultrasonografías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3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Otros Procedimientos Diagnósticos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4318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Electrocardiogramas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1,425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1,536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8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Tratamiento y Rehabilitación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4318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Cirugía Menor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212%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171%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Fisioterapia (Total de sesiones brindadas)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98%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5,080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5,162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8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Inhaloterapias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6,431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8,059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64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 Dispensada de Consulta Ambulatoria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11,824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11,503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10,634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9,549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140%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9,371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6,838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9,785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81,979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121,210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148%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64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Recetas Dispensadas de Hospitalización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4,902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4,063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4,750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5,561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133%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4,684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4,179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4,350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7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50,126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58,877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117%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18">
                <a:tc gridSpan="25"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Trabajo Social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4318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Casos Atendidos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173%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171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135%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228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180%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194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153%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185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146%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109%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1,535</a:t>
                      </a: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2114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138%</a:t>
                      </a:r>
                      <a:endParaRPr lang="es-SV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637" marR="5637" marT="56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00"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37" marR="5637" marT="563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5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de Laboratorio Clínico, Enero a </a:t>
            </a:r>
            <a:r>
              <a:rPr lang="es-MX" dirty="0" smtClean="0"/>
              <a:t>Diciembre 2024</a:t>
            </a:r>
            <a:endParaRPr lang="es-S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727134"/>
              </p:ext>
            </p:extLst>
          </p:nvPr>
        </p:nvGraphicFramePr>
        <p:xfrm>
          <a:off x="107504" y="980728"/>
          <a:ext cx="8928992" cy="5496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Hoja de cálculo" r:id="rId4" imgW="8785895" imgH="7307714" progId="Excel.Sheet.12">
                  <p:embed/>
                </p:oleObj>
              </mc:Choice>
              <mc:Fallback>
                <p:oleObj name="Hoja de cálculo" r:id="rId4" imgW="8785895" imgH="73077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980728"/>
                        <a:ext cx="8928992" cy="5496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51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Producción de Servicios Generales, Enero a </a:t>
            </a:r>
            <a:r>
              <a:rPr lang="es-MX" dirty="0" smtClean="0">
                <a:solidFill>
                  <a:prstClr val="black"/>
                </a:solidFill>
              </a:rPr>
              <a:t>Diciembre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528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493945"/>
              </p:ext>
            </p:extLst>
          </p:nvPr>
        </p:nvGraphicFramePr>
        <p:xfrm>
          <a:off x="179512" y="980728"/>
          <a:ext cx="8856984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Hoja de cálculo" r:id="rId4" imgW="9288603" imgH="5219613" progId="Excel.Sheet.12">
                  <p:embed/>
                </p:oleObj>
              </mc:Choice>
              <mc:Fallback>
                <p:oleObj name="Hoja de cálculo" r:id="rId4" imgW="9288603" imgH="52196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980728"/>
                        <a:ext cx="8856984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40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Producción de Indicadores de Gestión, Enero a </a:t>
            </a:r>
            <a:r>
              <a:rPr lang="es-MX" dirty="0" smtClean="0">
                <a:solidFill>
                  <a:prstClr val="black"/>
                </a:solidFill>
              </a:rPr>
              <a:t>Diciembre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9838" t="17800" r="9838" b="22001"/>
          <a:stretch/>
        </p:blipFill>
        <p:spPr>
          <a:xfrm>
            <a:off x="107504" y="980728"/>
            <a:ext cx="885698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6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>
                <a:solidFill>
                  <a:prstClr val="black"/>
                </a:solidFill>
              </a:rPr>
              <a:t>Porcentaje de Ocupación de camas Hospitalarias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162" t="12201" r="34251" b="50000"/>
          <a:stretch/>
        </p:blipFill>
        <p:spPr>
          <a:xfrm>
            <a:off x="1187624" y="1123003"/>
            <a:ext cx="6768752" cy="36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Promedio de Días Estancia por Especialidad, Enero a </a:t>
            </a:r>
            <a:r>
              <a:rPr lang="es-MX" dirty="0" smtClean="0">
                <a:solidFill>
                  <a:prstClr val="black"/>
                </a:solidFill>
              </a:rPr>
              <a:t>Diciembre 2024</a:t>
            </a:r>
            <a:endParaRPr lang="es-SV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76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950" t="13601" r="36613" b="47200"/>
          <a:stretch/>
        </p:blipFill>
        <p:spPr>
          <a:xfrm>
            <a:off x="827584" y="1052736"/>
            <a:ext cx="72008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6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1712</Words>
  <Application>Microsoft Office PowerPoint</Application>
  <PresentationFormat>Presentación en pantalla (4:3)</PresentationFormat>
  <Paragraphs>1166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RIIS Jiquilisco</dc:title>
  <dc:creator>Dr. lemus Carcamo</dc:creator>
  <cp:lastModifiedBy>Epidemiologia</cp:lastModifiedBy>
  <cp:revision>463</cp:revision>
  <dcterms:created xsi:type="dcterms:W3CDTF">2012-08-02T14:45:17Z</dcterms:created>
  <dcterms:modified xsi:type="dcterms:W3CDTF">2025-01-24T16:07:01Z</dcterms:modified>
</cp:coreProperties>
</file>