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78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</p:sldIdLst>
  <p:sldSz cx="12192000" cy="6858000"/>
  <p:notesSz cx="6858000" cy="93138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84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E7D8-B2A9-4E3F-820F-2A6F6D3DE6C0}" type="datetimeFigureOut">
              <a:rPr lang="es-SV" smtClean="0"/>
              <a:t>21/4/2023</a:t>
            </a:fld>
            <a:endParaRPr lang="es-S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6571895-E4B7-45DC-AA17-01CF023AABF0}" type="slidenum">
              <a:rPr lang="es-SV" smtClean="0"/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752850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E7D8-B2A9-4E3F-820F-2A6F6D3DE6C0}" type="datetimeFigureOut">
              <a:rPr lang="es-SV" smtClean="0"/>
              <a:t>21/4/2023</a:t>
            </a:fld>
            <a:endParaRPr lang="es-S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6571895-E4B7-45DC-AA17-01CF023AABF0}" type="slidenum">
              <a:rPr lang="es-SV" smtClean="0"/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575883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E7D8-B2A9-4E3F-820F-2A6F6D3DE6C0}" type="datetimeFigureOut">
              <a:rPr lang="es-SV" smtClean="0"/>
              <a:t>21/4/2023</a:t>
            </a:fld>
            <a:endParaRPr lang="es-S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6571895-E4B7-45DC-AA17-01CF023AABF0}" type="slidenum">
              <a:rPr lang="es-SV" smtClean="0"/>
              <a:t>‹Nº›</a:t>
            </a:fld>
            <a:endParaRPr lang="es-SV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29605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E7D8-B2A9-4E3F-820F-2A6F6D3DE6C0}" type="datetimeFigureOut">
              <a:rPr lang="es-SV" smtClean="0"/>
              <a:t>21/4/2023</a:t>
            </a:fld>
            <a:endParaRPr lang="es-SV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6571895-E4B7-45DC-AA17-01CF023AABF0}" type="slidenum">
              <a:rPr lang="es-SV" smtClean="0"/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423204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E7D8-B2A9-4E3F-820F-2A6F6D3DE6C0}" type="datetimeFigureOut">
              <a:rPr lang="es-SV" smtClean="0"/>
              <a:t>21/4/2023</a:t>
            </a:fld>
            <a:endParaRPr lang="es-SV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6571895-E4B7-45DC-AA17-01CF023AABF0}" type="slidenum">
              <a:rPr lang="es-SV" smtClean="0"/>
              <a:t>‹Nº›</a:t>
            </a:fld>
            <a:endParaRPr lang="es-SV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36938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E7D8-B2A9-4E3F-820F-2A6F6D3DE6C0}" type="datetimeFigureOut">
              <a:rPr lang="es-SV" smtClean="0"/>
              <a:t>21/4/2023</a:t>
            </a:fld>
            <a:endParaRPr lang="es-SV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6571895-E4B7-45DC-AA17-01CF023AABF0}" type="slidenum">
              <a:rPr lang="es-SV" smtClean="0"/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6431047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E7D8-B2A9-4E3F-820F-2A6F6D3DE6C0}" type="datetimeFigureOut">
              <a:rPr lang="es-SV" smtClean="0"/>
              <a:t>21/4/2023</a:t>
            </a:fld>
            <a:endParaRPr lang="es-S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71895-E4B7-45DC-AA17-01CF023AABF0}" type="slidenum">
              <a:rPr lang="es-SV" smtClean="0"/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23121948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E7D8-B2A9-4E3F-820F-2A6F6D3DE6C0}" type="datetimeFigureOut">
              <a:rPr lang="es-SV" smtClean="0"/>
              <a:t>21/4/2023</a:t>
            </a:fld>
            <a:endParaRPr lang="es-S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71895-E4B7-45DC-AA17-01CF023AABF0}" type="slidenum">
              <a:rPr lang="es-SV" smtClean="0"/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685539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E7D8-B2A9-4E3F-820F-2A6F6D3DE6C0}" type="datetimeFigureOut">
              <a:rPr lang="es-SV" smtClean="0"/>
              <a:t>21/4/2023</a:t>
            </a:fld>
            <a:endParaRPr lang="es-S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71895-E4B7-45DC-AA17-01CF023AABF0}" type="slidenum">
              <a:rPr lang="es-SV" smtClean="0"/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217080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E7D8-B2A9-4E3F-820F-2A6F6D3DE6C0}" type="datetimeFigureOut">
              <a:rPr lang="es-SV" smtClean="0"/>
              <a:t>21/4/2023</a:t>
            </a:fld>
            <a:endParaRPr lang="es-S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6571895-E4B7-45DC-AA17-01CF023AABF0}" type="slidenum">
              <a:rPr lang="es-SV" smtClean="0"/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90441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E7D8-B2A9-4E3F-820F-2A6F6D3DE6C0}" type="datetimeFigureOut">
              <a:rPr lang="es-SV" smtClean="0"/>
              <a:t>21/4/2023</a:t>
            </a:fld>
            <a:endParaRPr lang="es-SV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6571895-E4B7-45DC-AA17-01CF023AABF0}" type="slidenum">
              <a:rPr lang="es-SV" smtClean="0"/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092016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E7D8-B2A9-4E3F-820F-2A6F6D3DE6C0}" type="datetimeFigureOut">
              <a:rPr lang="es-SV" smtClean="0"/>
              <a:t>21/4/2023</a:t>
            </a:fld>
            <a:endParaRPr lang="es-SV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6571895-E4B7-45DC-AA17-01CF023AABF0}" type="slidenum">
              <a:rPr lang="es-SV" smtClean="0"/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342135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E7D8-B2A9-4E3F-820F-2A6F6D3DE6C0}" type="datetimeFigureOut">
              <a:rPr lang="es-SV" smtClean="0"/>
              <a:t>21/4/2023</a:t>
            </a:fld>
            <a:endParaRPr lang="es-SV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71895-E4B7-45DC-AA17-01CF023AABF0}" type="slidenum">
              <a:rPr lang="es-SV" smtClean="0"/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4090446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E7D8-B2A9-4E3F-820F-2A6F6D3DE6C0}" type="datetimeFigureOut">
              <a:rPr lang="es-SV" smtClean="0"/>
              <a:t>21/4/2023</a:t>
            </a:fld>
            <a:endParaRPr lang="es-SV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71895-E4B7-45DC-AA17-01CF023AABF0}" type="slidenum">
              <a:rPr lang="es-SV" smtClean="0"/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010019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E7D8-B2A9-4E3F-820F-2A6F6D3DE6C0}" type="datetimeFigureOut">
              <a:rPr lang="es-SV" smtClean="0"/>
              <a:t>21/4/2023</a:t>
            </a:fld>
            <a:endParaRPr lang="es-SV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71895-E4B7-45DC-AA17-01CF023AABF0}" type="slidenum">
              <a:rPr lang="es-SV" smtClean="0"/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743500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E7D8-B2A9-4E3F-820F-2A6F6D3DE6C0}" type="datetimeFigureOut">
              <a:rPr lang="es-SV" smtClean="0"/>
              <a:t>21/4/2023</a:t>
            </a:fld>
            <a:endParaRPr lang="es-SV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6571895-E4B7-45DC-AA17-01CF023AABF0}" type="slidenum">
              <a:rPr lang="es-SV" smtClean="0"/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544036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3E7D8-B2A9-4E3F-820F-2A6F6D3DE6C0}" type="datetimeFigureOut">
              <a:rPr lang="es-SV" smtClean="0"/>
              <a:t>21/4/2023</a:t>
            </a:fld>
            <a:endParaRPr lang="es-S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SV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6571895-E4B7-45DC-AA17-01CF023AABF0}" type="slidenum">
              <a:rPr lang="es-SV" smtClean="0"/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84753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5F30F6-A9A1-A98C-2842-A17B76ECA877}"/>
              </a:ext>
            </a:extLst>
          </p:cNvPr>
          <p:cNvPicPr/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/>
        </p:blipFill>
        <p:spPr>
          <a:xfrm>
            <a:off x="3626650" y="836364"/>
            <a:ext cx="5749560" cy="715680"/>
          </a:xfrm>
          <a:prstGeom prst="rect">
            <a:avLst/>
          </a:prstGeom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C084B4B-681F-0662-B77D-A0CDB40AFC49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3307976" y="3429000"/>
            <a:ext cx="6736976" cy="3279367"/>
          </a:xfrm>
          <a:prstGeom prst="rect">
            <a:avLst/>
          </a:prstGeom>
          <a:ln>
            <a:noFill/>
          </a:ln>
        </p:spPr>
      </p:pic>
      <p:sp>
        <p:nvSpPr>
          <p:cNvPr id="7" name="CustomShape 1">
            <a:extLst>
              <a:ext uri="{FF2B5EF4-FFF2-40B4-BE49-F238E27FC236}">
                <a16:creationId xmlns:a16="http://schemas.microsoft.com/office/drawing/2014/main" id="{079BF542-C1D9-E74B-B580-38AEB6B1F826}"/>
              </a:ext>
            </a:extLst>
          </p:cNvPr>
          <p:cNvSpPr/>
          <p:nvPr/>
        </p:nvSpPr>
        <p:spPr>
          <a:xfrm>
            <a:off x="3626650" y="1910382"/>
            <a:ext cx="5331960" cy="11717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SV" sz="3500" b="0" strike="noStrike" spc="-1" dirty="0">
                <a:latin typeface="Andalus"/>
                <a:ea typeface="DejaVu Sans"/>
              </a:rPr>
              <a:t>MEMORIA DE LABORES</a:t>
            </a:r>
            <a:endParaRPr lang="es-SV" sz="35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SV" sz="3500" b="0" strike="noStrike" spc="-1" dirty="0">
                <a:latin typeface="Andalus"/>
                <a:ea typeface="DejaVu Sans"/>
              </a:rPr>
              <a:t>2022.</a:t>
            </a:r>
            <a:endParaRPr lang="es-SV" sz="35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5328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9EC52089-5053-545C-1289-79EC5A642ADB}"/>
              </a:ext>
            </a:extLst>
          </p:cNvPr>
          <p:cNvSpPr/>
          <p:nvPr/>
        </p:nvSpPr>
        <p:spPr>
          <a:xfrm>
            <a:off x="3517413" y="687696"/>
            <a:ext cx="6162840" cy="2716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07000"/>
              </a:lnSpc>
              <a:spcAft>
                <a:spcPts val="799"/>
              </a:spcAft>
            </a:pPr>
            <a:r>
              <a:rPr lang="es-SV" sz="1100" b="1" u="sng" strike="noStrike" spc="-1" dirty="0">
                <a:solidFill>
                  <a:srgbClr val="000000"/>
                </a:solidFill>
                <a:uFillTx/>
                <a:latin typeface="Tempus Sans ITC"/>
                <a:ea typeface="DejaVu Sans"/>
              </a:rPr>
              <a:t>PRODUCCIÓN DE LOS SERVICIOS  HOSPITAL NACIONAL DE JIQUILISCO </a:t>
            </a:r>
            <a:endParaRPr lang="es-SV" sz="1100" b="0" strike="noStrike" spc="-1" dirty="0">
              <a:latin typeface="Arial"/>
            </a:endParaRPr>
          </a:p>
        </p:txBody>
      </p:sp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42E51FD4-D1CB-E756-2D26-F7C8378D1E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6896770"/>
              </p:ext>
            </p:extLst>
          </p:nvPr>
        </p:nvGraphicFramePr>
        <p:xfrm>
          <a:off x="2267663" y="1039090"/>
          <a:ext cx="8915400" cy="5484161"/>
        </p:xfrm>
        <a:graphic>
          <a:graphicData uri="http://schemas.openxmlformats.org/drawingml/2006/table">
            <a:tbl>
              <a:tblPr/>
              <a:tblGrid>
                <a:gridCol w="47319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0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28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461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DATOS </a:t>
                      </a:r>
                      <a:endParaRPr lang="es-SV" sz="1500" b="0" strike="noStrike" spc="-1" dirty="0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s-SV" sz="1500" b="0" strike="noStrike" spc="-1" dirty="0">
                        <a:solidFill>
                          <a:srgbClr val="000000"/>
                        </a:solidFill>
                        <a:latin typeface="Tw Cen M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s-SV" sz="1500" b="0" strike="noStrike" spc="-1" dirty="0">
                        <a:solidFill>
                          <a:srgbClr val="000000"/>
                        </a:solidFill>
                        <a:latin typeface="Tw Cen M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ENERO A DICIEMBRE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2021</a:t>
                      </a:r>
                      <a:endParaRPr lang="es-SV" sz="1500" b="0" strike="noStrike" spc="-1" dirty="0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s-SV" sz="1500" b="0" strike="noStrike" spc="-1" dirty="0">
                        <a:solidFill>
                          <a:srgbClr val="000000"/>
                        </a:solidFill>
                        <a:latin typeface="Tw Cen M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s-SV" sz="1500" b="0" strike="noStrike" spc="-1" dirty="0">
                        <a:solidFill>
                          <a:srgbClr val="000000"/>
                        </a:solidFill>
                        <a:latin typeface="Tw Cen M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ENERO A DICIEMBRE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 2022</a:t>
                      </a:r>
                      <a:endParaRPr lang="es-SV" sz="1500" b="0" strike="noStrike" spc="-1" dirty="0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4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EGRESOS </a:t>
                      </a:r>
                      <a:endParaRPr lang="es-SV" sz="1500" b="0" strike="noStrike" spc="-1" dirty="0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latin typeface="Arial"/>
                        </a:rPr>
                        <a:t>3048</a:t>
                      </a:r>
                    </a:p>
                  </a:txBody>
                  <a:tcPr marL="8280" marR="82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latin typeface="Arial"/>
                        </a:rPr>
                        <a:t>2866</a:t>
                      </a:r>
                    </a:p>
                  </a:txBody>
                  <a:tcPr marL="8280" marR="82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05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CONSULTA EMERGENCIA</a:t>
                      </a:r>
                      <a:endParaRPr lang="es-SV" sz="1500" b="0" strike="noStrike" spc="-1" dirty="0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latin typeface="Arial"/>
                        </a:rPr>
                        <a:t>8301</a:t>
                      </a: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latin typeface="Arial"/>
                        </a:rPr>
                        <a:t>11040</a:t>
                      </a:r>
                    </a:p>
                  </a:txBody>
                  <a:tcPr marL="8280" marR="82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7012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1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CONSULTA EXTERNA</a:t>
                      </a:r>
                      <a:endParaRPr lang="es-SV" sz="1500" b="1" strike="noStrike" spc="-1" dirty="0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 dirty="0"/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 dirty="0"/>
                    </a:p>
                  </a:txBody>
                  <a:tcPr marL="8280" marR="82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14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Medicina  Gral.</a:t>
                      </a:r>
                      <a:endParaRPr lang="es-SV" sz="1500" b="0" strike="noStrike" spc="-1" dirty="0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latin typeface="Arial"/>
                        </a:rPr>
                        <a:t>4725</a:t>
                      </a: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latin typeface="Arial"/>
                        </a:rPr>
                        <a:t>4353</a:t>
                      </a:r>
                    </a:p>
                  </a:txBody>
                  <a:tcPr marL="8280" marR="82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14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Medicina Interna</a:t>
                      </a:r>
                      <a:endParaRPr lang="es-SV" sz="1500" b="0" strike="noStrike" spc="-1" dirty="0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latin typeface="Arial"/>
                        </a:rPr>
                        <a:t>2546</a:t>
                      </a: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latin typeface="Arial"/>
                        </a:rPr>
                        <a:t>2599</a:t>
                      </a:r>
                    </a:p>
                  </a:txBody>
                  <a:tcPr marL="8280" marR="82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14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Cirugía Gral.</a:t>
                      </a:r>
                      <a:endParaRPr lang="es-SV" sz="1500" b="0" strike="noStrike" spc="-1" dirty="0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latin typeface="Arial"/>
                        </a:rPr>
                        <a:t>1088</a:t>
                      </a: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latin typeface="Arial"/>
                        </a:rPr>
                        <a:t>1265</a:t>
                      </a:r>
                    </a:p>
                  </a:txBody>
                  <a:tcPr marL="8280" marR="82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14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Pediatría Gral.</a:t>
                      </a:r>
                      <a:endParaRPr lang="es-SV" sz="1500" b="0" strike="noStrike" spc="-1" dirty="0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latin typeface="Arial"/>
                        </a:rPr>
                        <a:t>913</a:t>
                      </a: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latin typeface="Arial"/>
                        </a:rPr>
                        <a:t>1178</a:t>
                      </a:r>
                    </a:p>
                  </a:txBody>
                  <a:tcPr marL="8280" marR="82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14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Ginecología </a:t>
                      </a:r>
                      <a:endParaRPr lang="es-SV" sz="1500" b="0" strike="noStrike" spc="-1" dirty="0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latin typeface="Arial"/>
                        </a:rPr>
                        <a:t>927</a:t>
                      </a: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latin typeface="Arial"/>
                        </a:rPr>
                        <a:t>705</a:t>
                      </a:r>
                    </a:p>
                  </a:txBody>
                  <a:tcPr marL="8280" marR="82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14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Obstetricia </a:t>
                      </a:r>
                      <a:endParaRPr lang="es-SV" sz="1500" b="0" strike="noStrike" spc="-1" dirty="0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latin typeface="Arial"/>
                        </a:rPr>
                        <a:t>187</a:t>
                      </a: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latin typeface="Arial"/>
                        </a:rPr>
                        <a:t>56</a:t>
                      </a:r>
                    </a:p>
                  </a:txBody>
                  <a:tcPr marL="8280" marR="82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14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Cirugía Mayor</a:t>
                      </a:r>
                      <a:endParaRPr lang="es-SV" sz="1500" b="0" strike="noStrike" spc="-1" dirty="0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latin typeface="Arial"/>
                        </a:rPr>
                        <a:t>549</a:t>
                      </a: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latin typeface="Arial"/>
                        </a:rPr>
                        <a:t>427</a:t>
                      </a:r>
                    </a:p>
                  </a:txBody>
                  <a:tcPr marL="8280" marR="82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14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Cirugía Menor</a:t>
                      </a:r>
                      <a:endParaRPr lang="es-SV" sz="1500" b="0" strike="noStrike" spc="-1" dirty="0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latin typeface="Arial"/>
                        </a:rPr>
                        <a:t>80</a:t>
                      </a: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latin typeface="Arial"/>
                        </a:rPr>
                        <a:t>112</a:t>
                      </a:r>
                    </a:p>
                  </a:txBody>
                  <a:tcPr marL="8280" marR="82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14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Partos</a:t>
                      </a:r>
                      <a:endParaRPr lang="es-SV" sz="1500" b="0" strike="noStrike" spc="-1" dirty="0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latin typeface="Arial"/>
                        </a:rPr>
                        <a:t>526</a:t>
                      </a: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latin typeface="Arial"/>
                        </a:rPr>
                        <a:t>464</a:t>
                      </a:r>
                    </a:p>
                  </a:txBody>
                  <a:tcPr marL="8280" marR="82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14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Nefrología </a:t>
                      </a:r>
                      <a:endParaRPr lang="es-SV" sz="1500" b="0" strike="noStrike" spc="-1" dirty="0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latin typeface="Arial"/>
                        </a:rPr>
                        <a:t>1752</a:t>
                      </a: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 dirty="0">
                          <a:latin typeface="Arial"/>
                        </a:rPr>
                        <a:t>1199</a:t>
                      </a:r>
                    </a:p>
                  </a:txBody>
                  <a:tcPr marL="8280" marR="82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6375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5436DD62-C9BA-84E4-A4D7-E46C60B95623}"/>
              </a:ext>
            </a:extLst>
          </p:cNvPr>
          <p:cNvSpPr/>
          <p:nvPr/>
        </p:nvSpPr>
        <p:spPr>
          <a:xfrm>
            <a:off x="3970164" y="873156"/>
            <a:ext cx="5828760" cy="353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7000"/>
              </a:lnSpc>
              <a:spcAft>
                <a:spcPts val="799"/>
              </a:spcAft>
            </a:pPr>
            <a:r>
              <a:rPr lang="es-SV" sz="1600" b="1" u="sng" strike="noStrike" spc="-1" dirty="0">
                <a:solidFill>
                  <a:srgbClr val="000000"/>
                </a:solidFill>
                <a:uFillTx/>
                <a:latin typeface="Tempus Sans ITC"/>
                <a:ea typeface="DejaVu Sans"/>
              </a:rPr>
              <a:t>OTRAS ATENCIONES EN CONSULTA EXTERNA</a:t>
            </a:r>
            <a:endParaRPr lang="es-SV" sz="1600" b="0" strike="noStrike" spc="-1" dirty="0">
              <a:latin typeface="Arial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F536AD91-291C-2FAD-5813-7E24DE63F0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380052"/>
              </p:ext>
            </p:extLst>
          </p:nvPr>
        </p:nvGraphicFramePr>
        <p:xfrm>
          <a:off x="3007270" y="1393094"/>
          <a:ext cx="7416360" cy="5088240"/>
        </p:xfrm>
        <a:graphic>
          <a:graphicData uri="http://schemas.openxmlformats.org/drawingml/2006/table">
            <a:tbl>
              <a:tblPr/>
              <a:tblGrid>
                <a:gridCol w="3370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4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1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04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s-SV" sz="1200" b="0" strike="noStrike" spc="-1" dirty="0">
                        <a:solidFill>
                          <a:srgbClr val="000000"/>
                        </a:solidFill>
                        <a:latin typeface="Tw Cen M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s-SV" sz="1200" b="0" strike="noStrike" spc="-1" dirty="0">
                        <a:solidFill>
                          <a:srgbClr val="000000"/>
                        </a:solidFill>
                        <a:latin typeface="Tw Cen M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s-SV" sz="1200" b="0" strike="noStrike" spc="-1" dirty="0">
                        <a:solidFill>
                          <a:srgbClr val="000000"/>
                        </a:solidFill>
                        <a:latin typeface="Tw Cen M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DATOS</a:t>
                      </a:r>
                      <a:endParaRPr lang="es-SV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ENERO A DICIEMBRE </a:t>
                      </a:r>
                      <a:endParaRPr lang="es-SV" sz="12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2021</a:t>
                      </a:r>
                      <a:endParaRPr lang="es-SV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ENERO A DICIEMBRE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2022 </a:t>
                      </a:r>
                      <a:endParaRPr lang="es-SV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NUTRICIÓN</a:t>
                      </a:r>
                      <a:endParaRPr lang="es-SV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latin typeface="Arial"/>
                        </a:rPr>
                        <a:t>300</a:t>
                      </a: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latin typeface="Arial"/>
                        </a:rPr>
                        <a:t>404</a:t>
                      </a:r>
                    </a:p>
                  </a:txBody>
                  <a:tcPr marL="9360" marR="93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PSICOLOGIA</a:t>
                      </a:r>
                      <a:endParaRPr lang="es-SV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latin typeface="Arial"/>
                        </a:rPr>
                        <a:t>861</a:t>
                      </a: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latin typeface="Arial"/>
                        </a:rPr>
                        <a:t>1036</a:t>
                      </a:r>
                    </a:p>
                  </a:txBody>
                  <a:tcPr marL="9360" marR="93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ODONTOLOGÍA</a:t>
                      </a:r>
                      <a:endParaRPr lang="es-SV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latin typeface="Arial"/>
                        </a:rPr>
                        <a:t>1206</a:t>
                      </a: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latin typeface="Arial"/>
                        </a:rPr>
                        <a:t>1078</a:t>
                      </a:r>
                    </a:p>
                  </a:txBody>
                  <a:tcPr marL="9360" marR="93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3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FISIOTERAPIA</a:t>
                      </a:r>
                      <a:endParaRPr lang="es-SV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latin typeface="Arial"/>
                        </a:rPr>
                        <a:t>3514</a:t>
                      </a: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latin typeface="Arial"/>
                        </a:rPr>
                        <a:t>4691</a:t>
                      </a:r>
                    </a:p>
                  </a:txBody>
                  <a:tcPr marL="9360" marR="93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3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ELECTROCARDIOGRAMAS</a:t>
                      </a:r>
                      <a:endParaRPr lang="es-SV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latin typeface="Arial"/>
                        </a:rPr>
                        <a:t>1434</a:t>
                      </a: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latin typeface="Arial"/>
                        </a:rPr>
                        <a:t>1291</a:t>
                      </a:r>
                    </a:p>
                  </a:txBody>
                  <a:tcPr marL="9360" marR="93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7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USG</a:t>
                      </a:r>
                      <a:endParaRPr lang="es-SV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latin typeface="Arial"/>
                        </a:rPr>
                        <a:t>1083</a:t>
                      </a: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latin typeface="Arial"/>
                        </a:rPr>
                        <a:t>564</a:t>
                      </a:r>
                    </a:p>
                  </a:txBody>
                  <a:tcPr marL="9360" marR="93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3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KM RECORRIDO</a:t>
                      </a:r>
                      <a:endParaRPr lang="es-SV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latin typeface="Arial"/>
                        </a:rPr>
                        <a:t>166,576</a:t>
                      </a: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latin typeface="Arial"/>
                        </a:rPr>
                        <a:t>163,726</a:t>
                      </a:r>
                    </a:p>
                  </a:txBody>
                  <a:tcPr marL="9360" marR="93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EXAMEN DE RX</a:t>
                      </a:r>
                      <a:endParaRPr lang="es-SV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latin typeface="Arial"/>
                        </a:rPr>
                        <a:t>4178</a:t>
                      </a: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latin typeface="Arial"/>
                        </a:rPr>
                        <a:t>4559</a:t>
                      </a:r>
                    </a:p>
                  </a:txBody>
                  <a:tcPr marL="9360" marR="93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82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ALIMENTACIÓN Y RACIONES</a:t>
                      </a:r>
                      <a:endParaRPr lang="es-SV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latin typeface="Arial"/>
                        </a:rPr>
                        <a:t>10,429</a:t>
                      </a: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latin typeface="Arial"/>
                        </a:rPr>
                        <a:t>10,279</a:t>
                      </a:r>
                    </a:p>
                  </a:txBody>
                  <a:tcPr marL="9360" marR="93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8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MANTENIMIENTO ORDENES</a:t>
                      </a:r>
                      <a:endParaRPr lang="es-SV" sz="12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latin typeface="Arial"/>
                        </a:rPr>
                        <a:t>1278</a:t>
                      </a: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latin typeface="Arial"/>
                        </a:rPr>
                        <a:t>1752</a:t>
                      </a:r>
                    </a:p>
                  </a:txBody>
                  <a:tcPr marL="9360" marR="93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3148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>
            <a:extLst>
              <a:ext uri="{FF2B5EF4-FFF2-40B4-BE49-F238E27FC236}">
                <a16:creationId xmlns:a16="http://schemas.microsoft.com/office/drawing/2014/main" id="{A6116E81-3084-2842-059A-A0232AB4E1AD}"/>
              </a:ext>
            </a:extLst>
          </p:cNvPr>
          <p:cNvSpPr/>
          <p:nvPr/>
        </p:nvSpPr>
        <p:spPr>
          <a:xfrm>
            <a:off x="4092141" y="1133633"/>
            <a:ext cx="5828760" cy="1315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7000"/>
              </a:lnSpc>
              <a:spcAft>
                <a:spcPts val="799"/>
              </a:spcAft>
            </a:pPr>
            <a:r>
              <a:rPr lang="es-SV" sz="2500" b="1" u="sng" strike="noStrike" spc="-1" dirty="0">
                <a:solidFill>
                  <a:srgbClr val="7F7F7F"/>
                </a:solidFill>
                <a:uFillTx/>
                <a:latin typeface="Andalus"/>
                <a:ea typeface="DejaVu Sans"/>
              </a:rPr>
              <a:t>ATENCIONES DE ESPECIALIDADES EN EMERGENCIA</a:t>
            </a:r>
            <a:endParaRPr lang="es-SV" sz="2500" b="0" strike="noStrike" spc="-1" dirty="0">
              <a:latin typeface="Arial"/>
            </a:endParaRPr>
          </a:p>
        </p:txBody>
      </p:sp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B114BBC6-2F86-FB60-A917-52177A1E54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6831511"/>
              </p:ext>
            </p:extLst>
          </p:nvPr>
        </p:nvGraphicFramePr>
        <p:xfrm>
          <a:off x="3261801" y="2121466"/>
          <a:ext cx="7489440" cy="4597200"/>
        </p:xfrm>
        <a:graphic>
          <a:graphicData uri="http://schemas.openxmlformats.org/drawingml/2006/table">
            <a:tbl>
              <a:tblPr/>
              <a:tblGrid>
                <a:gridCol w="3247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9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8136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s-SV" sz="1400" b="1" strike="noStrike" spc="-1" dirty="0">
                          <a:solidFill>
                            <a:srgbClr val="666666"/>
                          </a:solidFill>
                          <a:latin typeface="Andalus"/>
                        </a:rPr>
                        <a:t>DATOS</a:t>
                      </a:r>
                      <a:endParaRPr lang="es-SV" sz="1400" b="0" strike="noStrike" spc="-1" dirty="0">
                        <a:latin typeface="Arial"/>
                      </a:endParaRPr>
                    </a:p>
                  </a:txBody>
                  <a:tcPr marL="38160" marR="3816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s-SV" sz="1400" b="1" strike="noStrike" spc="-1" dirty="0">
                          <a:solidFill>
                            <a:srgbClr val="666666"/>
                          </a:solidFill>
                          <a:latin typeface="Andalus"/>
                        </a:rPr>
                        <a:t>ENERO A DICIEMBRE</a:t>
                      </a:r>
                      <a:endParaRPr lang="es-SV" sz="14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93000"/>
                        </a:lnSpc>
                      </a:pPr>
                      <a:r>
                        <a:rPr lang="es-SV" sz="1400" b="1" strike="noStrike" spc="-1" dirty="0">
                          <a:solidFill>
                            <a:srgbClr val="666666"/>
                          </a:solidFill>
                          <a:latin typeface="Andalus"/>
                        </a:rPr>
                        <a:t>2021</a:t>
                      </a:r>
                      <a:endParaRPr lang="es-SV" sz="1400" b="0" strike="noStrike" spc="-1" dirty="0">
                        <a:latin typeface="Arial"/>
                      </a:endParaRPr>
                    </a:p>
                  </a:txBody>
                  <a:tcPr marL="38160" marR="3816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s-SV" sz="1400" b="1" strike="noStrike" spc="-1" dirty="0">
                          <a:solidFill>
                            <a:srgbClr val="666666"/>
                          </a:solidFill>
                          <a:latin typeface="Andalus"/>
                        </a:rPr>
                        <a:t>ENERO A DICIEMBRE </a:t>
                      </a:r>
                      <a:endParaRPr lang="es-SV" sz="14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s-SV" sz="1400" b="1" strike="noStrike" spc="-1" dirty="0">
                          <a:solidFill>
                            <a:srgbClr val="666666"/>
                          </a:solidFill>
                          <a:latin typeface="Andalus"/>
                        </a:rPr>
                        <a:t>2022</a:t>
                      </a:r>
                      <a:endParaRPr lang="es-SV" sz="1400" b="0" strike="noStrike" spc="-1" dirty="0">
                        <a:latin typeface="Arial"/>
                      </a:endParaRPr>
                    </a:p>
                  </a:txBody>
                  <a:tcPr marL="38160" marR="3816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396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s-SV" sz="1800" b="1" strike="noStrike" spc="-1" dirty="0">
                          <a:solidFill>
                            <a:srgbClr val="666666"/>
                          </a:solidFill>
                          <a:latin typeface="Andalus"/>
                        </a:rPr>
                        <a:t>PEDIATRIA</a:t>
                      </a:r>
                      <a:endParaRPr lang="es-SV" sz="1800" b="0" strike="noStrike" spc="-1" dirty="0">
                        <a:latin typeface="Arial"/>
                      </a:endParaRPr>
                    </a:p>
                  </a:txBody>
                  <a:tcPr marL="38160" marR="38160">
                    <a:lnL w="720">
                      <a:solidFill>
                        <a:srgbClr val="000000"/>
                      </a:solidFill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s-SV" sz="1800" b="0" strike="noStrike" spc="-1" dirty="0">
                          <a:solidFill>
                            <a:srgbClr val="666666"/>
                          </a:solidFill>
                          <a:latin typeface="Arial"/>
                        </a:rPr>
                        <a:t>527</a:t>
                      </a:r>
                      <a:endParaRPr lang="es-SV" sz="1800" b="0" strike="noStrike" spc="-1" dirty="0">
                        <a:latin typeface="Arial"/>
                      </a:endParaRPr>
                    </a:p>
                  </a:txBody>
                  <a:tcPr marL="38160" marR="3816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771</a:t>
                      </a:r>
                    </a:p>
                  </a:txBody>
                  <a:tcPr marL="38160" marR="38160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396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s-SV" sz="1800" b="1" strike="noStrike" spc="-1" dirty="0">
                          <a:solidFill>
                            <a:srgbClr val="666666"/>
                          </a:solidFill>
                          <a:latin typeface="Andalus"/>
                        </a:rPr>
                        <a:t>GINECOLOGIA</a:t>
                      </a:r>
                      <a:endParaRPr lang="es-SV" sz="1800" b="0" strike="noStrike" spc="-1" dirty="0">
                        <a:latin typeface="Arial"/>
                      </a:endParaRPr>
                    </a:p>
                  </a:txBody>
                  <a:tcPr marL="38160" marR="38160">
                    <a:lnL w="720">
                      <a:solidFill>
                        <a:srgbClr val="000000"/>
                      </a:solidFill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s-SV" sz="1800" b="0" strike="noStrike" spc="-1" dirty="0">
                          <a:solidFill>
                            <a:srgbClr val="666666"/>
                          </a:solidFill>
                          <a:latin typeface="Arial"/>
                        </a:rPr>
                        <a:t>53</a:t>
                      </a:r>
                      <a:endParaRPr lang="es-SV" sz="1800" b="0" strike="noStrike" spc="-1" dirty="0">
                        <a:latin typeface="Arial"/>
                      </a:endParaRPr>
                    </a:p>
                  </a:txBody>
                  <a:tcPr marL="38160" marR="3816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38</a:t>
                      </a:r>
                    </a:p>
                  </a:txBody>
                  <a:tcPr marL="38160" marR="38160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396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s-SV" sz="1800" b="1" strike="noStrike" spc="-1" dirty="0">
                          <a:solidFill>
                            <a:srgbClr val="666666"/>
                          </a:solidFill>
                          <a:latin typeface="Andalus"/>
                        </a:rPr>
                        <a:t>OBSTETRICIA</a:t>
                      </a:r>
                      <a:endParaRPr lang="es-SV" sz="1800" b="0" strike="noStrike" spc="-1" dirty="0">
                        <a:latin typeface="Arial"/>
                      </a:endParaRPr>
                    </a:p>
                  </a:txBody>
                  <a:tcPr marL="38160" marR="38160">
                    <a:lnL w="720">
                      <a:solidFill>
                        <a:srgbClr val="000000"/>
                      </a:solidFill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s-SV" sz="1800" b="0" strike="noStrike" spc="-1" dirty="0">
                          <a:solidFill>
                            <a:srgbClr val="666666"/>
                          </a:solidFill>
                          <a:latin typeface="Arial"/>
                        </a:rPr>
                        <a:t>472</a:t>
                      </a:r>
                      <a:endParaRPr lang="es-SV" sz="1800" b="0" strike="noStrike" spc="-1" dirty="0">
                        <a:latin typeface="Arial"/>
                      </a:endParaRPr>
                    </a:p>
                  </a:txBody>
                  <a:tcPr marL="38160" marR="3816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258</a:t>
                      </a:r>
                    </a:p>
                  </a:txBody>
                  <a:tcPr marL="38160" marR="38160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396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s-SV" sz="1800" b="1" strike="noStrike" spc="-1" dirty="0">
                          <a:solidFill>
                            <a:srgbClr val="666666"/>
                          </a:solidFill>
                          <a:latin typeface="Andalus"/>
                        </a:rPr>
                        <a:t>EMERGENCIA</a:t>
                      </a:r>
                      <a:endParaRPr lang="es-SV" sz="1800" b="0" strike="noStrike" spc="-1" dirty="0">
                        <a:latin typeface="Arial"/>
                      </a:endParaRPr>
                    </a:p>
                  </a:txBody>
                  <a:tcPr marL="38160" marR="38160">
                    <a:lnL w="720">
                      <a:solidFill>
                        <a:srgbClr val="000000"/>
                      </a:solidFill>
                    </a:lnL>
                    <a:lnR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s-SV" sz="1800" b="0" strike="noStrike" spc="-1" dirty="0">
                          <a:solidFill>
                            <a:srgbClr val="666666"/>
                          </a:solidFill>
                          <a:latin typeface="Arial"/>
                        </a:rPr>
                        <a:t>7226</a:t>
                      </a:r>
                      <a:endParaRPr lang="es-SV" sz="1800" b="0" strike="noStrike" spc="-1" dirty="0">
                        <a:latin typeface="Arial"/>
                      </a:endParaRPr>
                    </a:p>
                  </a:txBody>
                  <a:tcPr marL="38160" marR="3816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9973</a:t>
                      </a:r>
                    </a:p>
                  </a:txBody>
                  <a:tcPr marL="38160" marR="38160">
                    <a:lnL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5013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0201F1CE-3304-C5EE-27F2-12E99B6FCD49}"/>
              </a:ext>
            </a:extLst>
          </p:cNvPr>
          <p:cNvSpPr/>
          <p:nvPr/>
        </p:nvSpPr>
        <p:spPr>
          <a:xfrm>
            <a:off x="3902253" y="855009"/>
            <a:ext cx="5828760" cy="90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7000"/>
              </a:lnSpc>
              <a:spcAft>
                <a:spcPts val="799"/>
              </a:spcAft>
            </a:pPr>
            <a:r>
              <a:rPr lang="es-SV" sz="2500" b="0" u="sng" strike="noStrike" spc="-1" dirty="0">
                <a:solidFill>
                  <a:srgbClr val="000000"/>
                </a:solidFill>
                <a:uFillTx/>
                <a:latin typeface="Andalus"/>
                <a:ea typeface="DejaVu Sans"/>
              </a:rPr>
              <a:t>INDICADORES HOSPITAL NACIONAL DE JIQUILISCO</a:t>
            </a:r>
            <a:endParaRPr lang="es-SV" sz="2500" b="0" strike="noStrike" spc="-1" dirty="0">
              <a:latin typeface="Arial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3C6D478-CD53-9BD4-0618-E5EEB3AFA7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0078934"/>
              </p:ext>
            </p:extLst>
          </p:nvPr>
        </p:nvGraphicFramePr>
        <p:xfrm>
          <a:off x="2763953" y="1763289"/>
          <a:ext cx="7667640" cy="4818600"/>
        </p:xfrm>
        <a:graphic>
          <a:graphicData uri="http://schemas.openxmlformats.org/drawingml/2006/table">
            <a:tbl>
              <a:tblPr/>
              <a:tblGrid>
                <a:gridCol w="4097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2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8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76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DATOS 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ENERO A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DICIEMBRE 2021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ENERO A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DICIEMBRE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2022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76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EGRESOS HOSPITALARIOS 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3048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2866</a:t>
                      </a: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76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PORCENTAJE DE OCUPACIÓN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45%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44%</a:t>
                      </a: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76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PROMEDIO DE ESTANCIA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2.7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2.8</a:t>
                      </a: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76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INTERVALO DE SUSTITUCIÓN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3.32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3.63</a:t>
                      </a: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76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ÍNDICE DE ROTACIÓN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61%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57</a:t>
                      </a: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76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NÚMERO DE PARTOS 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526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464</a:t>
                      </a: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83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PORCENTAJE DE CESÁREAS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30.79%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22.67</a:t>
                      </a: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723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3A60553B-BB71-30AD-45B6-EDC285458A36}"/>
              </a:ext>
            </a:extLst>
          </p:cNvPr>
          <p:cNvSpPr/>
          <p:nvPr/>
        </p:nvSpPr>
        <p:spPr>
          <a:xfrm>
            <a:off x="3339656" y="2697300"/>
            <a:ext cx="5900400" cy="13939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spcAft>
                <a:spcPts val="799"/>
              </a:spcAft>
            </a:pPr>
            <a:r>
              <a:rPr lang="es-SV" sz="3000" b="1" strike="noStrike" spc="-1" dirty="0">
                <a:solidFill>
                  <a:srgbClr val="000000"/>
                </a:solidFill>
                <a:latin typeface="Andalus"/>
                <a:ea typeface="DejaVu Sans"/>
              </a:rPr>
              <a:t>Oferta de Servicios vigente  Hospital Nacional de Jiquilisco.</a:t>
            </a:r>
            <a:endParaRPr lang="es-SV" sz="3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4627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AD0C6995-4B97-6BEA-251D-A1B2C3F832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8108628"/>
              </p:ext>
            </p:extLst>
          </p:nvPr>
        </p:nvGraphicFramePr>
        <p:xfrm>
          <a:off x="1819648" y="1363697"/>
          <a:ext cx="6124575" cy="37211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41525">
                  <a:extLst>
                    <a:ext uri="{9D8B030D-6E8A-4147-A177-3AD203B41FA5}">
                      <a16:colId xmlns:a16="http://schemas.microsoft.com/office/drawing/2014/main" val="289555027"/>
                    </a:ext>
                  </a:extLst>
                </a:gridCol>
                <a:gridCol w="2041525">
                  <a:extLst>
                    <a:ext uri="{9D8B030D-6E8A-4147-A177-3AD203B41FA5}">
                      <a16:colId xmlns:a16="http://schemas.microsoft.com/office/drawing/2014/main" val="3772225513"/>
                    </a:ext>
                  </a:extLst>
                </a:gridCol>
                <a:gridCol w="2041525">
                  <a:extLst>
                    <a:ext uri="{9D8B030D-6E8A-4147-A177-3AD203B41FA5}">
                      <a16:colId xmlns:a16="http://schemas.microsoft.com/office/drawing/2014/main" val="62442113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 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200" kern="150" dirty="0">
                          <a:effectLst/>
                        </a:rPr>
                        <a:t>Hora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200" kern="150" dirty="0">
                          <a:effectLst/>
                        </a:rPr>
                        <a:t>Día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27529315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Medicina General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7:00am a 2:00pm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Viernes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32020543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 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 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 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82990889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Medicina de Especialidad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 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 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376525192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Medicina Interna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9:00am a 1:00pm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Viernes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328434202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Cirugía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9:00am a 1:00pm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Viernes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62546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Pediatría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10:00am a 2:00pm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Viernes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265816766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Obstetricia y Ginecología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11:00am a 5:00pm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Viernes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38764121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Fisioterapia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7:00am a 2:00pm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Viernes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333651728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Odontología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7:00am a 2:00pm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Viernes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31512144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Nutrición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9:00am a 11:00am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Martes y Jueves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2961152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Atención en Planificación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7:00am a 11:00am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Viernes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32212404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Área Renal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7:00am a 2:00pm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Viernes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171127682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Recambio de Catéter Peritoneales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7:00am a 2:00pm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Viernes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1581648978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9BB30B4F-CE15-F1C8-A74A-FAF3548069EF}"/>
              </a:ext>
            </a:extLst>
          </p:cNvPr>
          <p:cNvSpPr txBox="1"/>
          <p:nvPr/>
        </p:nvSpPr>
        <p:spPr>
          <a:xfrm>
            <a:off x="3046880" y="893751"/>
            <a:ext cx="33270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SV" sz="1800" b="1" kern="150" dirty="0">
                <a:effectLst/>
                <a:latin typeface="Liberation Serif"/>
                <a:ea typeface="Noto Serif CJK SC"/>
                <a:cs typeface="Lohit Devanagari"/>
              </a:rPr>
              <a:t> ATENCIÓN AMBULATORIA</a:t>
            </a:r>
            <a:endParaRPr lang="es-SV" sz="1800" kern="150" dirty="0">
              <a:effectLst/>
              <a:latin typeface="Liberation Serif"/>
              <a:ea typeface="Noto Serif CJK SC"/>
              <a:cs typeface="Lohit Devanagari"/>
            </a:endParaRP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E2C57F2A-BCCC-EA4D-543E-B58259B607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189524"/>
              </p:ext>
            </p:extLst>
          </p:nvPr>
        </p:nvGraphicFramePr>
        <p:xfrm>
          <a:off x="5813425" y="5206440"/>
          <a:ext cx="6124575" cy="14465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41525">
                  <a:extLst>
                    <a:ext uri="{9D8B030D-6E8A-4147-A177-3AD203B41FA5}">
                      <a16:colId xmlns:a16="http://schemas.microsoft.com/office/drawing/2014/main" val="3070707712"/>
                    </a:ext>
                  </a:extLst>
                </a:gridCol>
                <a:gridCol w="2041525">
                  <a:extLst>
                    <a:ext uri="{9D8B030D-6E8A-4147-A177-3AD203B41FA5}">
                      <a16:colId xmlns:a16="http://schemas.microsoft.com/office/drawing/2014/main" val="4047367606"/>
                    </a:ext>
                  </a:extLst>
                </a:gridCol>
                <a:gridCol w="2041525">
                  <a:extLst>
                    <a:ext uri="{9D8B030D-6E8A-4147-A177-3AD203B41FA5}">
                      <a16:colId xmlns:a16="http://schemas.microsoft.com/office/drawing/2014/main" val="23777593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Toma de electrocardiogramas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8:00 a 10:00am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Miércoles  y Jueves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405053979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Toma de USG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10:00am a 12:00md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jueves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29808493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Toma de Rayos x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9:00am a 3:00pm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Viernes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311062632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Exámenes de Laboratorio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6:00am a 3:00pm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Viernes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175482179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 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 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779040437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848956BB-197A-0C68-06C5-9BB13DF3D2DA}"/>
              </a:ext>
            </a:extLst>
          </p:cNvPr>
          <p:cNvSpPr txBox="1"/>
          <p:nvPr/>
        </p:nvSpPr>
        <p:spPr>
          <a:xfrm>
            <a:off x="8454839" y="4438365"/>
            <a:ext cx="2764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SV" sz="1800" b="1" kern="150" dirty="0">
                <a:effectLst/>
                <a:latin typeface="Liberation Serif"/>
                <a:ea typeface="Noto Serif CJK SC"/>
                <a:cs typeface="Lohit Devanagari"/>
              </a:rPr>
              <a:t>APOYO DIAGNOSTICO</a:t>
            </a:r>
            <a:endParaRPr lang="es-SV" sz="1800" kern="150" dirty="0">
              <a:effectLst/>
              <a:latin typeface="Liberation Serif"/>
              <a:ea typeface="Noto Serif CJK SC"/>
              <a:cs typeface="Lohit Devanagari"/>
            </a:endParaRPr>
          </a:p>
        </p:txBody>
      </p:sp>
    </p:spTree>
    <p:extLst>
      <p:ext uri="{BB962C8B-B14F-4D97-AF65-F5344CB8AC3E}">
        <p14:creationId xmlns:p14="http://schemas.microsoft.com/office/powerpoint/2010/main" val="2291628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27292349-1DAF-5315-CB88-7827389F66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220813"/>
              </p:ext>
            </p:extLst>
          </p:nvPr>
        </p:nvGraphicFramePr>
        <p:xfrm>
          <a:off x="649754" y="2154070"/>
          <a:ext cx="4930776" cy="22047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43592">
                  <a:extLst>
                    <a:ext uri="{9D8B030D-6E8A-4147-A177-3AD203B41FA5}">
                      <a16:colId xmlns:a16="http://schemas.microsoft.com/office/drawing/2014/main" val="420411415"/>
                    </a:ext>
                  </a:extLst>
                </a:gridCol>
                <a:gridCol w="1643592">
                  <a:extLst>
                    <a:ext uri="{9D8B030D-6E8A-4147-A177-3AD203B41FA5}">
                      <a16:colId xmlns:a16="http://schemas.microsoft.com/office/drawing/2014/main" val="3314092496"/>
                    </a:ext>
                  </a:extLst>
                </a:gridCol>
                <a:gridCol w="1643592">
                  <a:extLst>
                    <a:ext uri="{9D8B030D-6E8A-4147-A177-3AD203B41FA5}">
                      <a16:colId xmlns:a16="http://schemas.microsoft.com/office/drawing/2014/main" val="2638843388"/>
                    </a:ext>
                  </a:extLst>
                </a:gridCol>
              </a:tblGrid>
              <a:tr h="249938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Vacunación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7:00am a 2:30pm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Viernes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3689002327"/>
                  </a:ext>
                </a:extLst>
              </a:tr>
              <a:tr h="249938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Curaciones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7:00am a 2:30pm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Viernes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194542459"/>
                  </a:ext>
                </a:extLst>
              </a:tr>
              <a:tr h="249938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Inyecciones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7:00am a 2:30pm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Viernes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3625397580"/>
                  </a:ext>
                </a:extLst>
              </a:tr>
              <a:tr h="249938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Trabajo Social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7:00am a 2:30pm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Viernes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880227870"/>
                  </a:ext>
                </a:extLst>
              </a:tr>
              <a:tr h="430798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Oficina por el Derecho a la Salud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7:00am a 2:30pm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Viernes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3719708423"/>
                  </a:ext>
                </a:extLst>
              </a:tr>
              <a:tr h="249938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INFOCA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7:00am a 2:30pm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Viernes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1098862870"/>
                  </a:ext>
                </a:extLst>
              </a:tr>
              <a:tr h="249938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Mantenimiento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8:00am a 4:30pm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Viernes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1564282203"/>
                  </a:ext>
                </a:extLst>
              </a:tr>
              <a:tr h="249938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Servicios Generales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1410932988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5837F403-C899-0087-9FC4-6C058C535B80}"/>
              </a:ext>
            </a:extLst>
          </p:cNvPr>
          <p:cNvSpPr txBox="1"/>
          <p:nvPr/>
        </p:nvSpPr>
        <p:spPr>
          <a:xfrm>
            <a:off x="1762032" y="1580045"/>
            <a:ext cx="2706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SV" sz="1800" b="1" kern="150" dirty="0">
                <a:effectLst/>
                <a:latin typeface="Liberation Serif"/>
                <a:ea typeface="Noto Serif CJK SC"/>
                <a:cs typeface="Lohit Devanagari"/>
              </a:rPr>
              <a:t>OTRAS ATENCIONES</a:t>
            </a:r>
            <a:endParaRPr lang="es-SV" sz="1800" kern="150" dirty="0">
              <a:effectLst/>
              <a:latin typeface="Liberation Serif"/>
              <a:ea typeface="Noto Serif CJK SC"/>
              <a:cs typeface="Lohit Devanagari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FF3379E4-B8EC-814F-A749-8647FF5A23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8803200"/>
              </p:ext>
            </p:extLst>
          </p:nvPr>
        </p:nvGraphicFramePr>
        <p:xfrm>
          <a:off x="5746483" y="1764711"/>
          <a:ext cx="5979351" cy="43164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93117">
                  <a:extLst>
                    <a:ext uri="{9D8B030D-6E8A-4147-A177-3AD203B41FA5}">
                      <a16:colId xmlns:a16="http://schemas.microsoft.com/office/drawing/2014/main" val="815337561"/>
                    </a:ext>
                  </a:extLst>
                </a:gridCol>
                <a:gridCol w="1993117">
                  <a:extLst>
                    <a:ext uri="{9D8B030D-6E8A-4147-A177-3AD203B41FA5}">
                      <a16:colId xmlns:a16="http://schemas.microsoft.com/office/drawing/2014/main" val="2398753683"/>
                    </a:ext>
                  </a:extLst>
                </a:gridCol>
                <a:gridCol w="1993117">
                  <a:extLst>
                    <a:ext uri="{9D8B030D-6E8A-4147-A177-3AD203B41FA5}">
                      <a16:colId xmlns:a16="http://schemas.microsoft.com/office/drawing/2014/main" val="1145242570"/>
                    </a:ext>
                  </a:extLst>
                </a:gridCol>
              </a:tblGrid>
              <a:tr h="609712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Atención de paciente crítico  de 1°vez (cuatro especialidades)  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extLst>
                  <a:ext uri="{0D108BD9-81ED-4DB2-BD59-A6C34878D82A}">
                    <a16:rowId xmlns:a16="http://schemas.microsoft.com/office/drawing/2014/main" val="223907591"/>
                  </a:ext>
                </a:extLst>
              </a:tr>
              <a:tr h="248243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Atención de urgencias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extLst>
                  <a:ext uri="{0D108BD9-81ED-4DB2-BD59-A6C34878D82A}">
                    <a16:rowId xmlns:a16="http://schemas.microsoft.com/office/drawing/2014/main" val="590743887"/>
                  </a:ext>
                </a:extLst>
              </a:tr>
              <a:tr h="248243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Atención de Emergencias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extLst>
                  <a:ext uri="{0D108BD9-81ED-4DB2-BD59-A6C34878D82A}">
                    <a16:rowId xmlns:a16="http://schemas.microsoft.com/office/drawing/2014/main" val="409041971"/>
                  </a:ext>
                </a:extLst>
              </a:tr>
              <a:tr h="248243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Colocación de yeso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extLst>
                  <a:ext uri="{0D108BD9-81ED-4DB2-BD59-A6C34878D82A}">
                    <a16:rowId xmlns:a16="http://schemas.microsoft.com/office/drawing/2014/main" val="1234280121"/>
                  </a:ext>
                </a:extLst>
              </a:tr>
              <a:tr h="248243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Pequeña Cirugía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extLst>
                  <a:ext uri="{0D108BD9-81ED-4DB2-BD59-A6C34878D82A}">
                    <a16:rowId xmlns:a16="http://schemas.microsoft.com/office/drawing/2014/main" val="796433792"/>
                  </a:ext>
                </a:extLst>
              </a:tr>
              <a:tr h="248243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Cirugía ambulatoria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extLst>
                  <a:ext uri="{0D108BD9-81ED-4DB2-BD59-A6C34878D82A}">
                    <a16:rowId xmlns:a16="http://schemas.microsoft.com/office/drawing/2014/main" val="3451902840"/>
                  </a:ext>
                </a:extLst>
              </a:tr>
              <a:tr h="248243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Rehidratación Oral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extLst>
                  <a:ext uri="{0D108BD9-81ED-4DB2-BD59-A6C34878D82A}">
                    <a16:rowId xmlns:a16="http://schemas.microsoft.com/office/drawing/2014/main" val="4088005977"/>
                  </a:ext>
                </a:extLst>
              </a:tr>
              <a:tr h="248243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Nebulizaciones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extLst>
                  <a:ext uri="{0D108BD9-81ED-4DB2-BD59-A6C34878D82A}">
                    <a16:rowId xmlns:a16="http://schemas.microsoft.com/office/drawing/2014/main" val="677675072"/>
                  </a:ext>
                </a:extLst>
              </a:tr>
              <a:tr h="248243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Inyecciones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extLst>
                  <a:ext uri="{0D108BD9-81ED-4DB2-BD59-A6C34878D82A}">
                    <a16:rowId xmlns:a16="http://schemas.microsoft.com/office/drawing/2014/main" val="2423625471"/>
                  </a:ext>
                </a:extLst>
              </a:tr>
              <a:tr h="248243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Curaciones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extLst>
                  <a:ext uri="{0D108BD9-81ED-4DB2-BD59-A6C34878D82A}">
                    <a16:rowId xmlns:a16="http://schemas.microsoft.com/office/drawing/2014/main" val="2797481322"/>
                  </a:ext>
                </a:extLst>
              </a:tr>
              <a:tr h="248243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Exámenes de Laboratorio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extLst>
                  <a:ext uri="{0D108BD9-81ED-4DB2-BD59-A6C34878D82A}">
                    <a16:rowId xmlns:a16="http://schemas.microsoft.com/office/drawing/2014/main" val="3926363241"/>
                  </a:ext>
                </a:extLst>
              </a:tr>
              <a:tr h="248243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Exámenes de Rayos X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extLst>
                  <a:ext uri="{0D108BD9-81ED-4DB2-BD59-A6C34878D82A}">
                    <a16:rowId xmlns:a16="http://schemas.microsoft.com/office/drawing/2014/main" val="2715516345"/>
                  </a:ext>
                </a:extLst>
              </a:tr>
              <a:tr h="248243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Despacho de Recetas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extLst>
                  <a:ext uri="{0D108BD9-81ED-4DB2-BD59-A6C34878D82A}">
                    <a16:rowId xmlns:a16="http://schemas.microsoft.com/office/drawing/2014/main" val="3113467805"/>
                  </a:ext>
                </a:extLst>
              </a:tr>
              <a:tr h="248243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Ingresos a Hospitalización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extLst>
                  <a:ext uri="{0D108BD9-81ED-4DB2-BD59-A6C34878D82A}">
                    <a16:rowId xmlns:a16="http://schemas.microsoft.com/office/drawing/2014/main" val="3098515830"/>
                  </a:ext>
                </a:extLst>
              </a:tr>
              <a:tr h="428977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Atención en área de COVID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155" marR="34155" marT="34155" marB="34155"/>
                </a:tc>
                <a:extLst>
                  <a:ext uri="{0D108BD9-81ED-4DB2-BD59-A6C34878D82A}">
                    <a16:rowId xmlns:a16="http://schemas.microsoft.com/office/drawing/2014/main" val="3395064713"/>
                  </a:ext>
                </a:extLst>
              </a:tr>
            </a:tbl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B8E6D746-0A64-7D69-3750-CA6BE5E9E092}"/>
              </a:ext>
            </a:extLst>
          </p:cNvPr>
          <p:cNvSpPr txBox="1"/>
          <p:nvPr/>
        </p:nvSpPr>
        <p:spPr>
          <a:xfrm>
            <a:off x="7338733" y="933714"/>
            <a:ext cx="32306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SV" sz="1800" b="1" kern="150" dirty="0">
                <a:effectLst/>
                <a:latin typeface="Liberation Serif"/>
                <a:ea typeface="Noto Serif CJK SC"/>
                <a:cs typeface="Lohit Devanagari"/>
              </a:rPr>
              <a:t>ATENCIÓN DE EMERGENCIA</a:t>
            </a:r>
            <a:endParaRPr lang="es-SV" sz="1800" kern="150" dirty="0">
              <a:effectLst/>
              <a:latin typeface="Liberation Serif"/>
              <a:ea typeface="Noto Serif CJK SC"/>
              <a:cs typeface="Lohit Devanagari"/>
            </a:endParaRPr>
          </a:p>
        </p:txBody>
      </p:sp>
    </p:spTree>
    <p:extLst>
      <p:ext uri="{BB962C8B-B14F-4D97-AF65-F5344CB8AC3E}">
        <p14:creationId xmlns:p14="http://schemas.microsoft.com/office/powerpoint/2010/main" val="32415708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DA1199BD-36C1-715F-6548-2B2573C05A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361325"/>
              </p:ext>
            </p:extLst>
          </p:nvPr>
        </p:nvGraphicFramePr>
        <p:xfrm>
          <a:off x="797672" y="1508499"/>
          <a:ext cx="6124575" cy="12636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41525">
                  <a:extLst>
                    <a:ext uri="{9D8B030D-6E8A-4147-A177-3AD203B41FA5}">
                      <a16:colId xmlns:a16="http://schemas.microsoft.com/office/drawing/2014/main" val="1680879340"/>
                    </a:ext>
                  </a:extLst>
                </a:gridCol>
                <a:gridCol w="2041525">
                  <a:extLst>
                    <a:ext uri="{9D8B030D-6E8A-4147-A177-3AD203B41FA5}">
                      <a16:colId xmlns:a16="http://schemas.microsoft.com/office/drawing/2014/main" val="1660748191"/>
                    </a:ext>
                  </a:extLst>
                </a:gridCol>
                <a:gridCol w="2041525">
                  <a:extLst>
                    <a:ext uri="{9D8B030D-6E8A-4147-A177-3AD203B41FA5}">
                      <a16:colId xmlns:a16="http://schemas.microsoft.com/office/drawing/2014/main" val="3713515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Medicina Interna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17058355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Cirugía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229552654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Pediatría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138650722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Obstetricia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68148442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Ginecología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68770211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16A88635-5B64-E22B-A914-B801F5364CB8}"/>
              </a:ext>
            </a:extLst>
          </p:cNvPr>
          <p:cNvSpPr txBox="1"/>
          <p:nvPr/>
        </p:nvSpPr>
        <p:spPr>
          <a:xfrm>
            <a:off x="1879227" y="862168"/>
            <a:ext cx="44274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SV" sz="1800" b="1" kern="150" dirty="0">
                <a:effectLst/>
                <a:latin typeface="Liberation Serif"/>
                <a:ea typeface="Noto Serif CJK SC"/>
                <a:cs typeface="Lohit Devanagari"/>
              </a:rPr>
              <a:t>PACIENTES INGRESADOS DE CUATRO ESPECIALIDADES BÁSICAS.</a:t>
            </a:r>
            <a:endParaRPr lang="es-SV" sz="1800" kern="150" dirty="0">
              <a:effectLst/>
              <a:latin typeface="Liberation Serif"/>
              <a:ea typeface="Noto Serif CJK SC"/>
              <a:cs typeface="Lohit Devanagari"/>
            </a:endParaRP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5B905523-A8E7-DE67-B211-31E6EA0504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9523038"/>
              </p:ext>
            </p:extLst>
          </p:nvPr>
        </p:nvGraphicFramePr>
        <p:xfrm>
          <a:off x="5221754" y="3606352"/>
          <a:ext cx="6124575" cy="2753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41525">
                  <a:extLst>
                    <a:ext uri="{9D8B030D-6E8A-4147-A177-3AD203B41FA5}">
                      <a16:colId xmlns:a16="http://schemas.microsoft.com/office/drawing/2014/main" val="1337211346"/>
                    </a:ext>
                  </a:extLst>
                </a:gridCol>
                <a:gridCol w="2041525">
                  <a:extLst>
                    <a:ext uri="{9D8B030D-6E8A-4147-A177-3AD203B41FA5}">
                      <a16:colId xmlns:a16="http://schemas.microsoft.com/office/drawing/2014/main" val="1220391781"/>
                    </a:ext>
                  </a:extLst>
                </a:gridCol>
                <a:gridCol w="2041525">
                  <a:extLst>
                    <a:ext uri="{9D8B030D-6E8A-4147-A177-3AD203B41FA5}">
                      <a16:colId xmlns:a16="http://schemas.microsoft.com/office/drawing/2014/main" val="286662368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Trabajo de Parto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283611734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Atención de parto vaginales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2087441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Atención de partos por cesáreas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35674806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Legrado post aborto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383175649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Legrados Ginecológicos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65224347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Cirugía mayor electiva para hospitalización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7:00am a 3:00pm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Viernes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399163135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Cirugía electiva ambulatoria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7:00am a 3:00pm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Viernes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8842304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Cirugía de emergencia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3978825475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78A0A2B6-4DD5-6270-1C6C-1DF1A134D685}"/>
              </a:ext>
            </a:extLst>
          </p:cNvPr>
          <p:cNvSpPr txBox="1"/>
          <p:nvPr/>
        </p:nvSpPr>
        <p:spPr>
          <a:xfrm>
            <a:off x="8091768" y="2807023"/>
            <a:ext cx="2571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SV" sz="1800" b="1" kern="150" dirty="0">
                <a:effectLst/>
                <a:latin typeface="Liberation Serif"/>
                <a:ea typeface="Noto Serif CJK SC"/>
                <a:cs typeface="Lohit Devanagari"/>
              </a:rPr>
              <a:t>CENTRO OBSTÉTRICO</a:t>
            </a:r>
            <a:endParaRPr lang="es-SV" sz="1800" kern="150" dirty="0">
              <a:effectLst/>
              <a:latin typeface="Liberation Serif"/>
              <a:ea typeface="Noto Serif CJK SC"/>
              <a:cs typeface="Lohit Devanagari"/>
            </a:endParaRPr>
          </a:p>
        </p:txBody>
      </p:sp>
    </p:spTree>
    <p:extLst>
      <p:ext uri="{BB962C8B-B14F-4D97-AF65-F5344CB8AC3E}">
        <p14:creationId xmlns:p14="http://schemas.microsoft.com/office/powerpoint/2010/main" val="8093280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69840443-F1ED-ACF8-884B-BBDE23813B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7386489"/>
              </p:ext>
            </p:extLst>
          </p:nvPr>
        </p:nvGraphicFramePr>
        <p:xfrm>
          <a:off x="918696" y="1438723"/>
          <a:ext cx="6124575" cy="26403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41525">
                  <a:extLst>
                    <a:ext uri="{9D8B030D-6E8A-4147-A177-3AD203B41FA5}">
                      <a16:colId xmlns:a16="http://schemas.microsoft.com/office/drawing/2014/main" val="4180712347"/>
                    </a:ext>
                  </a:extLst>
                </a:gridCol>
                <a:gridCol w="2041525">
                  <a:extLst>
                    <a:ext uri="{9D8B030D-6E8A-4147-A177-3AD203B41FA5}">
                      <a16:colId xmlns:a16="http://schemas.microsoft.com/office/drawing/2014/main" val="3309616663"/>
                    </a:ext>
                  </a:extLst>
                </a:gridCol>
                <a:gridCol w="2041525">
                  <a:extLst>
                    <a:ext uri="{9D8B030D-6E8A-4147-A177-3AD203B41FA5}">
                      <a16:colId xmlns:a16="http://schemas.microsoft.com/office/drawing/2014/main" val="314345448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Toma de NST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7:00am a 3:00pm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Viernes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264005591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Monitoreo Fetal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7:00am a 3:00pm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Viernes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1878594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Toma de USG (Obstétrica según disp. De RH).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28227357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Exámenes de Laboratorio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324728136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Exámenes de Rayos X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347982459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Despacho de recetas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210498743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Fisioterapia  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7:00am a 2:30pm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Viernes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71976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Servicio de Alimentación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7:00am a 4:00pm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177188575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Referencia a otros niveles de atención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24 horas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Domingo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3287048147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51296759-8D4B-535F-CE66-D1382F02F671}"/>
              </a:ext>
            </a:extLst>
          </p:cNvPr>
          <p:cNvSpPr txBox="1"/>
          <p:nvPr/>
        </p:nvSpPr>
        <p:spPr>
          <a:xfrm>
            <a:off x="2648043" y="1069391"/>
            <a:ext cx="26658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SV" sz="1800" b="1" kern="150" dirty="0">
                <a:effectLst/>
                <a:latin typeface="Liberation Serif"/>
                <a:ea typeface="Noto Serif CJK SC"/>
                <a:cs typeface="Lohit Devanagari"/>
              </a:rPr>
              <a:t>OTRAS ATENCIONES</a:t>
            </a:r>
            <a:endParaRPr lang="es-SV" sz="1800" kern="150" dirty="0">
              <a:effectLst/>
              <a:latin typeface="Liberation Serif"/>
              <a:ea typeface="Noto Serif CJK SC"/>
              <a:cs typeface="Lohit Devanagari"/>
            </a:endParaRP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206E1EE4-92E6-C6A3-A1D1-E5BAA252FB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981628"/>
              </p:ext>
            </p:extLst>
          </p:nvPr>
        </p:nvGraphicFramePr>
        <p:xfrm>
          <a:off x="7043271" y="4448385"/>
          <a:ext cx="4352925" cy="20650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3614455384"/>
                    </a:ext>
                  </a:extLst>
                </a:gridCol>
                <a:gridCol w="1762125">
                  <a:extLst>
                    <a:ext uri="{9D8B030D-6E8A-4147-A177-3AD203B41FA5}">
                      <a16:colId xmlns:a16="http://schemas.microsoft.com/office/drawing/2014/main" val="87675782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Epidemiología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Viernes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168987376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Vigilancia Epidemiológica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Viernes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3686677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Infecciones asociadas a la atención sanitaria.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Viernes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15816459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Evaluación de Estándares de Calidad.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Viernes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79560333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Unidad Organizativa de la Calidad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Viernes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178173974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Actividades Administrativas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es-SV" sz="1200" kern="150" dirty="0">
                          <a:effectLst/>
                        </a:rPr>
                        <a:t>Lunes a Viernes</a:t>
                      </a:r>
                      <a:endParaRPr lang="es-SV" sz="1200" kern="150" dirty="0">
                        <a:effectLst/>
                        <a:latin typeface="Liberation Serif"/>
                        <a:ea typeface="Noto Serif CJK SC"/>
                        <a:cs typeface="Lohit Devanagari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1907867034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DCB15A9A-B37B-6250-9157-A42FB4729A18}"/>
              </a:ext>
            </a:extLst>
          </p:cNvPr>
          <p:cNvSpPr txBox="1"/>
          <p:nvPr/>
        </p:nvSpPr>
        <p:spPr>
          <a:xfrm>
            <a:off x="8401051" y="3429000"/>
            <a:ext cx="24238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SV" sz="1800" b="1" kern="150" dirty="0">
                <a:effectLst/>
                <a:latin typeface="Liberation Serif"/>
                <a:ea typeface="Noto Serif CJK SC"/>
                <a:cs typeface="Lohit Devanagari"/>
              </a:rPr>
              <a:t> </a:t>
            </a:r>
            <a:endParaRPr lang="es-SV" sz="1800" kern="150" dirty="0">
              <a:effectLst/>
              <a:latin typeface="Liberation Serif"/>
              <a:ea typeface="Noto Serif CJK SC"/>
              <a:cs typeface="Lohit Devanagari"/>
            </a:endParaRPr>
          </a:p>
          <a:p>
            <a:pPr algn="ctr"/>
            <a:r>
              <a:rPr lang="es-SV" sz="1800" b="1" kern="150" dirty="0">
                <a:effectLst/>
                <a:latin typeface="Liberation Serif"/>
                <a:ea typeface="Noto Serif CJK SC"/>
                <a:cs typeface="Lohit Devanagari"/>
              </a:rPr>
              <a:t>EVALUACIÓN DE LA GESTIÓN</a:t>
            </a:r>
            <a:endParaRPr lang="es-SV" sz="1800" kern="150" dirty="0">
              <a:effectLst/>
              <a:latin typeface="Liberation Serif"/>
              <a:ea typeface="Noto Serif CJK SC"/>
              <a:cs typeface="Lohit Devanagari"/>
            </a:endParaRPr>
          </a:p>
        </p:txBody>
      </p:sp>
    </p:spTree>
    <p:extLst>
      <p:ext uri="{BB962C8B-B14F-4D97-AF65-F5344CB8AC3E}">
        <p14:creationId xmlns:p14="http://schemas.microsoft.com/office/powerpoint/2010/main" val="2203793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39A8BB21-3F2A-3E1D-44C9-738941E8E8AD}"/>
              </a:ext>
            </a:extLst>
          </p:cNvPr>
          <p:cNvSpPr txBox="1"/>
          <p:nvPr/>
        </p:nvSpPr>
        <p:spPr>
          <a:xfrm>
            <a:off x="1811991" y="1361541"/>
            <a:ext cx="4682938" cy="3175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SV" sz="1800" b="1" kern="150" dirty="0">
                <a:effectLst/>
                <a:latin typeface="Liberation Serif"/>
                <a:ea typeface="Noto Serif CJK SC"/>
                <a:cs typeface="Lohit Devanagari"/>
              </a:rPr>
              <a:t>HEMATOLOGÍA</a:t>
            </a:r>
            <a:endParaRPr lang="es-SV" sz="1800" kern="150" dirty="0">
              <a:effectLst/>
              <a:latin typeface="Liberation Serif"/>
              <a:ea typeface="Noto Serif CJK SC"/>
              <a:cs typeface="Lohit Devanagari"/>
            </a:endParaRPr>
          </a:p>
          <a:p>
            <a:pPr algn="just"/>
            <a:r>
              <a:rPr lang="es-SV" sz="1800" b="1" kern="150" dirty="0">
                <a:effectLst/>
                <a:latin typeface="Liberation Serif"/>
                <a:ea typeface="Noto Serif CJK SC"/>
                <a:cs typeface="Lohit Devanagari"/>
              </a:rPr>
              <a:t> </a:t>
            </a:r>
            <a:endParaRPr lang="es-SV" sz="1800" kern="150" dirty="0">
              <a:effectLst/>
              <a:latin typeface="Liberation Serif"/>
              <a:ea typeface="Noto Serif CJK SC"/>
              <a:cs typeface="Lohit Devanagari"/>
            </a:endParaRP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Hemograma completo y plaquetas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FSP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Concentrado de </a:t>
            </a:r>
            <a:r>
              <a:rPr lang="es-SV" sz="1800" kern="150" dirty="0" err="1">
                <a:effectLst/>
                <a:latin typeface="OpenSymbol"/>
                <a:ea typeface="OpenSymbol"/>
                <a:cs typeface="OpenSymbol"/>
              </a:rPr>
              <a:t>Strout</a:t>
            </a:r>
            <a:endParaRPr lang="es-SV" sz="1800" kern="150" dirty="0">
              <a:effectLst/>
              <a:latin typeface="OpenSymbol"/>
              <a:ea typeface="OpenSymbol"/>
              <a:cs typeface="OpenSymbol"/>
            </a:endParaRP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Gota gruesa (para </a:t>
            </a:r>
            <a:r>
              <a:rPr lang="es-SV" sz="1800" kern="150" dirty="0" err="1">
                <a:effectLst/>
                <a:latin typeface="OpenSymbol"/>
                <a:ea typeface="OpenSymbol"/>
                <a:cs typeface="OpenSymbol"/>
              </a:rPr>
              <a:t>plasmodium</a:t>
            </a: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)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Recuento de plaquetas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Tiempo de coagulación (</a:t>
            </a:r>
            <a:r>
              <a:rPr lang="es-SV" sz="1800" kern="150" dirty="0" err="1">
                <a:effectLst/>
                <a:latin typeface="OpenSymbol"/>
                <a:ea typeface="OpenSymbol"/>
                <a:cs typeface="OpenSymbol"/>
              </a:rPr>
              <a:t>tp</a:t>
            </a: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, </a:t>
            </a:r>
            <a:r>
              <a:rPr lang="es-SV" sz="1800" kern="150" dirty="0" err="1">
                <a:effectLst/>
                <a:latin typeface="OpenSymbol"/>
                <a:ea typeface="OpenSymbol"/>
                <a:cs typeface="OpenSymbol"/>
              </a:rPr>
              <a:t>tpt</a:t>
            </a: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, </a:t>
            </a:r>
            <a:r>
              <a:rPr lang="es-SV" sz="1800" kern="150" dirty="0" err="1">
                <a:effectLst/>
                <a:latin typeface="OpenSymbol"/>
                <a:ea typeface="OpenSymbol"/>
                <a:cs typeface="OpenSymbol"/>
              </a:rPr>
              <a:t>fibriinogeno</a:t>
            </a: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)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Reticulocitos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0726F6B-9597-6CE8-6304-0F35F216A58F}"/>
              </a:ext>
            </a:extLst>
          </p:cNvPr>
          <p:cNvSpPr txBox="1"/>
          <p:nvPr/>
        </p:nvSpPr>
        <p:spPr>
          <a:xfrm>
            <a:off x="3046880" y="776798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SV" sz="1800" b="1" kern="150" dirty="0">
                <a:effectLst/>
                <a:latin typeface="Liberation Serif"/>
                <a:ea typeface="Noto Serif CJK SC"/>
                <a:cs typeface="Lohit Devanagari"/>
              </a:rPr>
              <a:t>LISTADO DE EXÁMENES DE LABORATORIO</a:t>
            </a:r>
            <a:endParaRPr lang="es-SV" sz="1800" kern="150" dirty="0">
              <a:effectLst/>
              <a:latin typeface="Liberation Serif"/>
              <a:ea typeface="Noto Serif CJK SC"/>
              <a:cs typeface="Lohit Devanagari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4245DDB-E491-466A-D4A2-3E606D7F22B9}"/>
              </a:ext>
            </a:extLst>
          </p:cNvPr>
          <p:cNvSpPr txBox="1"/>
          <p:nvPr/>
        </p:nvSpPr>
        <p:spPr>
          <a:xfrm>
            <a:off x="7405969" y="2651766"/>
            <a:ext cx="4104714" cy="3771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SV" sz="1800" b="1" kern="150" dirty="0">
                <a:effectLst/>
                <a:latin typeface="Liberation Serif"/>
                <a:ea typeface="Noto Serif CJK SC"/>
                <a:cs typeface="Lohit Devanagari"/>
              </a:rPr>
              <a:t>BIOQUÍMICA</a:t>
            </a:r>
            <a:endParaRPr lang="es-SV" sz="1800" kern="150" dirty="0">
              <a:effectLst/>
              <a:latin typeface="Liberation Serif"/>
              <a:ea typeface="Noto Serif CJK SC"/>
              <a:cs typeface="Lohit Devanagari"/>
            </a:endParaRPr>
          </a:p>
          <a:p>
            <a:pPr algn="just"/>
            <a:r>
              <a:rPr lang="es-SV" sz="1800" kern="150" dirty="0">
                <a:effectLst/>
                <a:latin typeface="Liberation Serif"/>
                <a:ea typeface="Noto Serif CJK SC"/>
                <a:cs typeface="Lohit Devanagari"/>
              </a:rPr>
              <a:t> </a:t>
            </a:r>
          </a:p>
          <a:p>
            <a:pPr algn="just"/>
            <a:r>
              <a:rPr lang="es-SV" sz="1800" kern="150" dirty="0">
                <a:effectLst/>
                <a:latin typeface="Liberation Serif"/>
                <a:ea typeface="Noto Serif CJK SC"/>
                <a:cs typeface="Lohit Devanagari"/>
              </a:rPr>
              <a:t> 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Colesterol total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Glicemia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Curva de tolerancia a la glucosa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Glucosa post </a:t>
            </a:r>
            <a:r>
              <a:rPr lang="es-SV" sz="1800" kern="150" dirty="0" err="1">
                <a:effectLst/>
                <a:latin typeface="OpenSymbol"/>
                <a:ea typeface="OpenSymbol"/>
                <a:cs typeface="OpenSymbol"/>
              </a:rPr>
              <a:t>prandrial</a:t>
            </a:r>
            <a:endParaRPr lang="es-SV" sz="1800" kern="150" dirty="0">
              <a:effectLst/>
              <a:latin typeface="OpenSymbol"/>
              <a:ea typeface="OpenSymbol"/>
              <a:cs typeface="OpenSymbol"/>
            </a:endParaRP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Bilirrubinas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Transaminasas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Proteínas totales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Fosfatasa alcalina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LDH</a:t>
            </a:r>
          </a:p>
        </p:txBody>
      </p:sp>
    </p:spTree>
    <p:extLst>
      <p:ext uri="{BB962C8B-B14F-4D97-AF65-F5344CB8AC3E}">
        <p14:creationId xmlns:p14="http://schemas.microsoft.com/office/powerpoint/2010/main" val="3037484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275129F7-40A1-4B83-579E-3523A0BAF843}"/>
              </a:ext>
            </a:extLst>
          </p:cNvPr>
          <p:cNvSpPr/>
          <p:nvPr/>
        </p:nvSpPr>
        <p:spPr>
          <a:xfrm>
            <a:off x="3400244" y="2696580"/>
            <a:ext cx="6119280" cy="1464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SV" sz="4500" b="1" strike="noStrike" spc="-1" dirty="0">
                <a:solidFill>
                  <a:srgbClr val="000000"/>
                </a:solidFill>
                <a:latin typeface="Andalus"/>
                <a:ea typeface="DejaVu Sans"/>
              </a:rPr>
              <a:t>Caracterización</a:t>
            </a:r>
            <a:endParaRPr lang="es-SV" sz="45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SV" sz="4500" b="1" strike="noStrike" spc="-1" dirty="0">
                <a:solidFill>
                  <a:srgbClr val="000000"/>
                </a:solidFill>
                <a:latin typeface="Andalus"/>
                <a:ea typeface="DejaVu Sans"/>
              </a:rPr>
              <a:t>Del Hospital</a:t>
            </a:r>
            <a:endParaRPr lang="es-SV" sz="45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06824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34622D3-B62B-EA88-651D-4199C38155F2}"/>
              </a:ext>
            </a:extLst>
          </p:cNvPr>
          <p:cNvSpPr txBox="1"/>
          <p:nvPr/>
        </p:nvSpPr>
        <p:spPr>
          <a:xfrm>
            <a:off x="3358402" y="1183340"/>
            <a:ext cx="4010586" cy="4533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Triglicéridos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Colesterol (HD, LDL)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Nitrógeno ureico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Creatinina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Ácido Úrico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Electrolitos (sodio, cloro, potasio, magnesio, fosforo y calcio)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Amilasa sérica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CPK total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CPK MB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 err="1">
                <a:effectLst/>
                <a:latin typeface="OpenSymbol"/>
                <a:ea typeface="OpenSymbol"/>
                <a:cs typeface="OpenSymbol"/>
              </a:rPr>
              <a:t>Citoquimicos</a:t>
            </a: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 de liquido de derramo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Test de </a:t>
            </a:r>
            <a:r>
              <a:rPr lang="es-SV" sz="1800" kern="150" dirty="0" err="1">
                <a:effectLst/>
                <a:latin typeface="OpenSymbol"/>
                <a:ea typeface="OpenSymbol"/>
                <a:cs typeface="OpenSymbol"/>
              </a:rPr>
              <a:t>Osullivan</a:t>
            </a:r>
            <a:endParaRPr lang="es-SV" sz="1800" kern="150" dirty="0">
              <a:effectLst/>
              <a:latin typeface="OpenSymbol"/>
              <a:ea typeface="OpenSymbol"/>
              <a:cs typeface="OpenSymbol"/>
            </a:endParaRP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Hemoglobina glicosilada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Albumina</a:t>
            </a:r>
          </a:p>
        </p:txBody>
      </p:sp>
    </p:spTree>
    <p:extLst>
      <p:ext uri="{BB962C8B-B14F-4D97-AF65-F5344CB8AC3E}">
        <p14:creationId xmlns:p14="http://schemas.microsoft.com/office/powerpoint/2010/main" val="2459190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9B9D44F-383B-FECD-DF52-C941565FFAB1}"/>
              </a:ext>
            </a:extLst>
          </p:cNvPr>
          <p:cNvSpPr txBox="1"/>
          <p:nvPr/>
        </p:nvSpPr>
        <p:spPr>
          <a:xfrm>
            <a:off x="1755961" y="1103203"/>
            <a:ext cx="3864909" cy="2857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SV" sz="1800" b="1" kern="150" dirty="0">
                <a:effectLst/>
                <a:latin typeface="Liberation Serif"/>
                <a:ea typeface="Noto Serif CJK SC"/>
                <a:cs typeface="Lohit Devanagari"/>
              </a:rPr>
              <a:t>HECES Y ORINA</a:t>
            </a:r>
            <a:endParaRPr lang="es-SV" sz="1800" kern="150" dirty="0">
              <a:effectLst/>
              <a:latin typeface="Liberation Serif"/>
              <a:ea typeface="Noto Serif CJK SC"/>
              <a:cs typeface="Lohit Devanagari"/>
            </a:endParaRPr>
          </a:p>
          <a:p>
            <a:pPr algn="just"/>
            <a:r>
              <a:rPr lang="es-SV" sz="1800" b="1" kern="150" dirty="0">
                <a:effectLst/>
                <a:latin typeface="Liberation Serif"/>
                <a:ea typeface="Noto Serif CJK SC"/>
                <a:cs typeface="Lohit Devanagari"/>
              </a:rPr>
              <a:t> </a:t>
            </a:r>
            <a:endParaRPr lang="es-SV" sz="1800" kern="150" dirty="0">
              <a:effectLst/>
              <a:latin typeface="Liberation Serif"/>
              <a:ea typeface="Noto Serif CJK SC"/>
              <a:cs typeface="Lohit Devanagari"/>
            </a:endParaRP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Examen general de heces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Prueba de azul de metileno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Examen general de orina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Proteínas al azar (Albuminuria)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Depuración de creatinina en orina de 24 horas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Proteínas en orina de 24 horas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39DEFA1-67C9-C5C1-DCDC-5AEA1BA8AFE6}"/>
              </a:ext>
            </a:extLst>
          </p:cNvPr>
          <p:cNvSpPr txBox="1"/>
          <p:nvPr/>
        </p:nvSpPr>
        <p:spPr>
          <a:xfrm>
            <a:off x="6096000" y="927898"/>
            <a:ext cx="4973169" cy="5364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SV" sz="1800" b="1" kern="150" dirty="0">
                <a:effectLst/>
                <a:latin typeface="Liberation Serif"/>
                <a:ea typeface="Noto Serif CJK SC"/>
                <a:cs typeface="Lohit Devanagari"/>
              </a:rPr>
              <a:t>INMUINODIAGNOSTICO Y SEROLOGIA</a:t>
            </a:r>
            <a:endParaRPr lang="es-SV" sz="1800" kern="150" dirty="0">
              <a:effectLst/>
              <a:latin typeface="Liberation Serif"/>
              <a:ea typeface="Noto Serif CJK SC"/>
              <a:cs typeface="Lohit Devanagari"/>
            </a:endParaRPr>
          </a:p>
          <a:p>
            <a:pPr algn="just"/>
            <a:r>
              <a:rPr lang="es-SV" sz="1800" b="1" kern="150" dirty="0">
                <a:effectLst/>
                <a:latin typeface="Liberation Serif"/>
                <a:ea typeface="Noto Serif CJK SC"/>
                <a:cs typeface="Lohit Devanagari"/>
              </a:rPr>
              <a:t> </a:t>
            </a:r>
            <a:endParaRPr lang="es-SV" sz="1800" kern="150" dirty="0">
              <a:effectLst/>
              <a:latin typeface="Liberation Serif"/>
              <a:ea typeface="Noto Serif CJK SC"/>
              <a:cs typeface="Lohit Devanagari"/>
            </a:endParaRPr>
          </a:p>
          <a:p>
            <a:pPr algn="just"/>
            <a:r>
              <a:rPr lang="es-SV" sz="1800" b="1" kern="150" dirty="0">
                <a:effectLst/>
                <a:latin typeface="Liberation Serif"/>
                <a:ea typeface="Noto Serif CJK SC"/>
                <a:cs typeface="Lohit Devanagari"/>
              </a:rPr>
              <a:t> </a:t>
            </a:r>
            <a:endParaRPr lang="es-SV" sz="1800" kern="150" dirty="0">
              <a:effectLst/>
              <a:latin typeface="Liberation Serif"/>
              <a:ea typeface="Noto Serif CJK SC"/>
              <a:cs typeface="Lohit Devanagari"/>
            </a:endParaRP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 Serología para Sífilis RPR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Prueba Rápida para Sífilis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FR (Factor Reumatoideo)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Prueba de </a:t>
            </a:r>
            <a:r>
              <a:rPr lang="es-SV" sz="1800" kern="150" dirty="0" err="1">
                <a:effectLst/>
                <a:latin typeface="OpenSymbol"/>
                <a:ea typeface="OpenSymbol"/>
                <a:cs typeface="OpenSymbol"/>
              </a:rPr>
              <a:t>Latex</a:t>
            </a:r>
            <a:endParaRPr lang="es-SV" sz="1800" kern="150" dirty="0">
              <a:effectLst/>
              <a:latin typeface="OpenSymbol"/>
              <a:ea typeface="OpenSymbol"/>
              <a:cs typeface="OpenSymbol"/>
            </a:endParaRP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 err="1">
                <a:effectLst/>
                <a:latin typeface="OpenSymbol"/>
                <a:ea typeface="OpenSymbol"/>
                <a:cs typeface="OpenSymbol"/>
              </a:rPr>
              <a:t>Antiestreptilisina</a:t>
            </a: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 O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Velocidad de eritrosedimentación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Examen de embarazo en orina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Anticuerpo IgG e IGM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Prueba Rápida de VIH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Proteína C reactiva cuantificada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Antígenos febriles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Prueba de embarazo en sangre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Prueba rápida para hepatitis B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Prueba rápida para hepatitis C</a:t>
            </a:r>
          </a:p>
        </p:txBody>
      </p:sp>
    </p:spTree>
    <p:extLst>
      <p:ext uri="{BB962C8B-B14F-4D97-AF65-F5344CB8AC3E}">
        <p14:creationId xmlns:p14="http://schemas.microsoft.com/office/powerpoint/2010/main" val="41273786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01F352F-E347-F17D-A561-8D1970197F23}"/>
              </a:ext>
            </a:extLst>
          </p:cNvPr>
          <p:cNvSpPr txBox="1"/>
          <p:nvPr/>
        </p:nvSpPr>
        <p:spPr>
          <a:xfrm>
            <a:off x="3076015" y="1901361"/>
            <a:ext cx="2638985" cy="2261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SV" sz="1800" b="1" kern="150" dirty="0">
                <a:effectLst/>
                <a:latin typeface="Liberation Serif"/>
                <a:ea typeface="Noto Serif CJK SC"/>
                <a:cs typeface="Lohit Devanagari"/>
              </a:rPr>
              <a:t>CULTIVOS</a:t>
            </a:r>
            <a:endParaRPr lang="es-SV" sz="1800" kern="150" dirty="0">
              <a:effectLst/>
              <a:latin typeface="Liberation Serif"/>
              <a:ea typeface="Noto Serif CJK SC"/>
              <a:cs typeface="Lohit Devanagari"/>
            </a:endParaRPr>
          </a:p>
          <a:p>
            <a:pPr algn="just">
              <a:lnSpc>
                <a:spcPct val="115000"/>
              </a:lnSpc>
            </a:pPr>
            <a:r>
              <a:rPr lang="es-SV" sz="1800" b="1" kern="150" dirty="0">
                <a:effectLst/>
                <a:latin typeface="Liberation Serif"/>
                <a:ea typeface="Noto Serif CJK SC"/>
                <a:cs typeface="Lohit Devanagari"/>
              </a:rPr>
              <a:t> </a:t>
            </a:r>
            <a:endParaRPr lang="es-SV" sz="1800" kern="150" dirty="0">
              <a:effectLst/>
              <a:latin typeface="Liberation Serif"/>
              <a:ea typeface="Noto Serif CJK SC"/>
              <a:cs typeface="Lohit Devanagari"/>
            </a:endParaRP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Urocultivos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Hemocultivos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Cultivos de secreción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Baciloscopias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Gram de esputo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D9BEB18-D6E9-4734-B73B-1E43E4BCE31F}"/>
              </a:ext>
            </a:extLst>
          </p:cNvPr>
          <p:cNvSpPr txBox="1"/>
          <p:nvPr/>
        </p:nvSpPr>
        <p:spPr>
          <a:xfrm>
            <a:off x="6733615" y="704573"/>
            <a:ext cx="4118161" cy="5717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SV" sz="1800" b="1" kern="150" dirty="0">
                <a:effectLst/>
                <a:latin typeface="Liberation Serif"/>
                <a:ea typeface="Noto Serif CJK SC"/>
                <a:cs typeface="Lohit Devanagari"/>
              </a:rPr>
              <a:t>LISTA DE EXÁMENES DE RAYOS X</a:t>
            </a:r>
            <a:endParaRPr lang="es-SV" sz="1800" kern="150" dirty="0">
              <a:effectLst/>
              <a:latin typeface="Liberation Serif"/>
              <a:ea typeface="Noto Serif CJK SC"/>
              <a:cs typeface="Lohit Devanagari"/>
            </a:endParaRPr>
          </a:p>
          <a:p>
            <a:pPr algn="just"/>
            <a:r>
              <a:rPr lang="es-SV" sz="1800" b="1" kern="150" dirty="0">
                <a:effectLst/>
                <a:latin typeface="Liberation Serif"/>
                <a:ea typeface="Noto Serif CJK SC"/>
                <a:cs typeface="Lohit Devanagari"/>
              </a:rPr>
              <a:t>  </a:t>
            </a:r>
            <a:endParaRPr lang="es-SV" sz="1800" kern="150" dirty="0">
              <a:effectLst/>
              <a:latin typeface="Liberation Serif"/>
              <a:ea typeface="Noto Serif CJK SC"/>
              <a:cs typeface="Lohit Devanagari"/>
            </a:endParaRP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Columna Lumbar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Columna Cervical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Cráneo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Tórax Pulmonar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Tórax Ósea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Miembros Inferiores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Miembros exteriores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Hombro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Senos Paranasales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Orbitas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Nariz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Cadera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PEV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Simple de Abdomen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SV" sz="1800" kern="150" dirty="0">
                <a:effectLst/>
                <a:latin typeface="OpenSymbol"/>
                <a:ea typeface="OpenSymbol"/>
                <a:cs typeface="OpenSymbol"/>
              </a:rPr>
              <a:t>RX para evaluación cardio pulmonar</a:t>
            </a:r>
          </a:p>
          <a:p>
            <a:pPr algn="just">
              <a:lnSpc>
                <a:spcPct val="115000"/>
              </a:lnSpc>
            </a:pPr>
            <a:r>
              <a:rPr lang="es-SV" sz="1800" kern="150" dirty="0">
                <a:effectLst/>
                <a:latin typeface="Liberation Serif"/>
                <a:ea typeface="Noto Serif CJK SC"/>
                <a:cs typeface="Lohit Devanaga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064310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A7970272-0B11-7691-2A3B-20DE21DC7371}"/>
              </a:ext>
            </a:extLst>
          </p:cNvPr>
          <p:cNvSpPr/>
          <p:nvPr/>
        </p:nvSpPr>
        <p:spPr>
          <a:xfrm>
            <a:off x="4689571" y="1233059"/>
            <a:ext cx="3978360" cy="1879736"/>
          </a:xfrm>
          <a:prstGeom prst="rect">
            <a:avLst/>
          </a:prstGeom>
          <a:noFill/>
          <a:ln w="9360">
            <a:solidFill>
              <a:srgbClr val="0084B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marL="266760" indent="-247320" algn="ctr">
              <a:lnSpc>
                <a:spcPct val="100000"/>
              </a:lnSpc>
              <a:spcBef>
                <a:spcPts val="601"/>
              </a:spcBef>
            </a:pPr>
            <a:endParaRPr lang="es-SV" sz="1800" b="0" strike="noStrike" spc="-1" dirty="0">
              <a:latin typeface="Arial"/>
            </a:endParaRPr>
          </a:p>
          <a:p>
            <a:pPr marL="266760" indent="-247320" algn="ctr">
              <a:lnSpc>
                <a:spcPct val="100000"/>
              </a:lnSpc>
              <a:spcBef>
                <a:spcPts val="601"/>
              </a:spcBef>
            </a:pPr>
            <a:r>
              <a:rPr lang="es-SV" sz="4400" b="1" strike="noStrike" spc="-1" dirty="0">
                <a:solidFill>
                  <a:srgbClr val="4C4C4C"/>
                </a:solidFill>
                <a:latin typeface="Andalus"/>
                <a:ea typeface="DejaVu Sans"/>
              </a:rPr>
              <a:t>Capacidad Instalada</a:t>
            </a:r>
            <a:r>
              <a:rPr lang="es-SV" sz="4400" b="1" strike="noStrike" spc="-1" dirty="0">
                <a:solidFill>
                  <a:srgbClr val="4C4C4C"/>
                </a:solidFill>
                <a:latin typeface="Arial"/>
                <a:ea typeface="DejaVu Sans"/>
              </a:rPr>
              <a:t> </a:t>
            </a:r>
            <a:endParaRPr lang="es-SV" sz="4400" b="0" strike="noStrike" spc="-1" dirty="0">
              <a:latin typeface="Arial"/>
            </a:endParaRPr>
          </a:p>
          <a:p>
            <a:pPr marL="266760" indent="-247320" algn="ctr">
              <a:lnSpc>
                <a:spcPct val="100000"/>
              </a:lnSpc>
              <a:spcBef>
                <a:spcPts val="601"/>
              </a:spcBef>
            </a:pPr>
            <a:endParaRPr lang="es-SV" sz="4400" b="0" strike="noStrike" spc="-1" dirty="0">
              <a:latin typeface="Arial"/>
            </a:endParaRPr>
          </a:p>
          <a:p>
            <a:pPr marL="266760" indent="-247320" algn="ctr">
              <a:lnSpc>
                <a:spcPct val="100000"/>
              </a:lnSpc>
              <a:spcBef>
                <a:spcPts val="601"/>
              </a:spcBef>
            </a:pPr>
            <a:endParaRPr lang="es-SV" sz="4400" b="0" strike="noStrike" spc="-1" dirty="0">
              <a:latin typeface="Arial"/>
            </a:endParaRPr>
          </a:p>
        </p:txBody>
      </p:sp>
      <p:pic>
        <p:nvPicPr>
          <p:cNvPr id="3" name="Imagen 1">
            <a:extLst>
              <a:ext uri="{FF2B5EF4-FFF2-40B4-BE49-F238E27FC236}">
                <a16:creationId xmlns:a16="http://schemas.microsoft.com/office/drawing/2014/main" id="{20E74099-4082-6418-34DA-58EAA06CC9CB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247068" y="3452749"/>
            <a:ext cx="4749014" cy="298839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79958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B021991-ADD2-8A31-9D61-518286A568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8053662"/>
              </p:ext>
            </p:extLst>
          </p:nvPr>
        </p:nvGraphicFramePr>
        <p:xfrm>
          <a:off x="2812850" y="1243080"/>
          <a:ext cx="8280720" cy="4835280"/>
        </p:xfrm>
        <a:graphic>
          <a:graphicData uri="http://schemas.openxmlformats.org/drawingml/2006/table">
            <a:tbl>
              <a:tblPr/>
              <a:tblGrid>
                <a:gridCol w="2787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8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8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83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83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94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083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RECURSOS </a:t>
                      </a:r>
                      <a:endParaRPr lang="es-SV" sz="1400" b="0" strike="noStrike" spc="-1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No. RR.HH</a:t>
                      </a:r>
                      <a:endParaRPr lang="es-SV" sz="1400" b="0" strike="noStrike" spc="-1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4 HRAS.</a:t>
                      </a:r>
                      <a:endParaRPr lang="es-SV" sz="1400" b="0" strike="noStrike" spc="-1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6 HRAS.</a:t>
                      </a:r>
                      <a:endParaRPr lang="es-SV" sz="1400" b="0" strike="noStrike" spc="-1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8 HRAS.</a:t>
                      </a:r>
                      <a:endParaRPr lang="es-SV" sz="1400" b="0" strike="noStrike" spc="-1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OBSERVACIONES</a:t>
                      </a:r>
                      <a:endParaRPr lang="es-SV" sz="1400" b="0" strike="noStrike" spc="-1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 MÉDICO CONSULTA GENERAL</a:t>
                      </a:r>
                      <a:endParaRPr lang="es-SV" sz="1400" b="0" strike="noStrike" spc="-1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  5</a:t>
                      </a:r>
                      <a:endParaRPr lang="es-SV" sz="1400" b="0" strike="noStrike" spc="-1" dirty="0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 5</a:t>
                      </a:r>
                      <a:endParaRPr lang="es-SV" sz="1400" b="0" strike="noStrike" spc="-1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2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4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MEDICINA GENERAL</a:t>
                      </a:r>
                      <a:endParaRPr lang="es-SV" sz="1400" b="0" strike="noStrike" spc="-1" dirty="0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2</a:t>
                      </a:r>
                      <a:endParaRPr lang="es-SV" sz="1400" b="0" strike="noStrike" spc="-1" dirty="0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2</a:t>
                      </a:r>
                      <a:endParaRPr lang="es-SV" sz="1400" b="0" strike="noStrike" spc="-1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7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RESIDENTES </a:t>
                      </a:r>
                      <a:endParaRPr lang="es-SV" sz="1400" b="0" strike="noStrike" spc="-1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 dirty="0">
                          <a:latin typeface="Arial"/>
                        </a:rPr>
                        <a:t>9</a:t>
                      </a: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9</a:t>
                      </a:r>
                      <a:endParaRPr lang="es-SV" sz="1400" b="0" strike="noStrike" spc="-1" dirty="0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87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JEFE DE RESIDENTES</a:t>
                      </a:r>
                      <a:endParaRPr lang="es-SV" sz="1400" b="0" strike="noStrike" spc="-1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1</a:t>
                      </a:r>
                      <a:endParaRPr lang="es-SV" sz="1400" b="0" strike="noStrike" spc="-1" dirty="0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1</a:t>
                      </a:r>
                      <a:endParaRPr lang="es-SV" sz="1400" b="0" strike="noStrike" spc="-1" dirty="0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87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EPIDEMIOLOGO</a:t>
                      </a:r>
                      <a:endParaRPr lang="es-SV" sz="1400" b="0" strike="noStrike" spc="-1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1</a:t>
                      </a:r>
                      <a:endParaRPr lang="es-SV" sz="1400" b="0" strike="noStrike" spc="-1" dirty="0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1</a:t>
                      </a:r>
                      <a:endParaRPr lang="es-SV" sz="1400" b="0" strike="noStrike" spc="-1" dirty="0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8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GINECOLOGOS</a:t>
                      </a:r>
                      <a:endParaRPr lang="es-SV" sz="1400" b="0" strike="noStrike" spc="-1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2</a:t>
                      </a:r>
                      <a:endParaRPr lang="es-SV" sz="1400" b="0" strike="noStrike" spc="-1" dirty="0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2</a:t>
                      </a:r>
                      <a:endParaRPr lang="es-SV" sz="1400" b="0" strike="noStrike" spc="-1" dirty="0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s-SV" sz="1400" b="0" strike="noStrike" spc="-1" dirty="0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s-SV" sz="1400" b="0" strike="noStrike" spc="-1" dirty="0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87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INTERNISTAS</a:t>
                      </a:r>
                      <a:endParaRPr lang="es-SV" sz="1400" b="0" strike="noStrike" spc="-1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2</a:t>
                      </a:r>
                      <a:endParaRPr lang="es-SV" sz="1400" b="0" strike="noStrike" spc="-1" dirty="0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1</a:t>
                      </a:r>
                      <a:endParaRPr lang="es-SV" sz="1400" b="0" strike="noStrike" spc="-1" dirty="0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1</a:t>
                      </a:r>
                      <a:endParaRPr lang="es-SV" sz="1400" b="0" strike="noStrike" spc="-1" dirty="0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3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CIRUJANO</a:t>
                      </a:r>
                      <a:endParaRPr lang="es-SV" sz="1400" b="0" strike="noStrike" spc="-1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1</a:t>
                      </a:r>
                      <a:endParaRPr lang="es-SV" sz="1400" b="0" strike="noStrike" spc="-1" dirty="0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1</a:t>
                      </a:r>
                      <a:endParaRPr lang="es-SV" sz="1400" b="0" strike="noStrike" spc="-1" dirty="0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 dirty="0"/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3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PEDIATRAS</a:t>
                      </a:r>
                      <a:endParaRPr lang="es-SV" sz="1400" b="0" strike="noStrike" spc="-1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1</a:t>
                      </a:r>
                      <a:endParaRPr lang="es-SV" sz="1400" b="0" strike="noStrike" spc="-1" dirty="0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 dirty="0">
                          <a:latin typeface="Arial"/>
                        </a:rPr>
                        <a:t>1</a:t>
                      </a: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87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JEFE DE ENFERMERAS</a:t>
                      </a:r>
                      <a:endParaRPr lang="es-SV" sz="1400" b="0" strike="noStrike" spc="-1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1</a:t>
                      </a:r>
                      <a:endParaRPr lang="es-SV" sz="1400" b="0" strike="noStrike" spc="-1" dirty="0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1</a:t>
                      </a:r>
                      <a:endParaRPr lang="es-SV" sz="1400" b="0" strike="noStrike" spc="-1" dirty="0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0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SUPERVISORA</a:t>
                      </a:r>
                      <a:endParaRPr lang="es-SV" sz="1400" b="0" strike="noStrike" spc="-1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2</a:t>
                      </a:r>
                      <a:endParaRPr lang="es-SV" sz="1400" b="0" strike="noStrike" spc="-1" dirty="0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 dirty="0"/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2</a:t>
                      </a:r>
                      <a:endParaRPr lang="es-SV" sz="1400" b="0" strike="noStrike" spc="-1" dirty="0">
                        <a:latin typeface="Arial"/>
                      </a:endParaRPr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 dirty="0"/>
                    </a:p>
                  </a:txBody>
                  <a:tcPr marL="7200" marR="72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70871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8DEE479-113C-84A1-0422-6890F07319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2291866"/>
              </p:ext>
            </p:extLst>
          </p:nvPr>
        </p:nvGraphicFramePr>
        <p:xfrm>
          <a:off x="2989440" y="1056091"/>
          <a:ext cx="8136720" cy="5056928"/>
        </p:xfrm>
        <a:graphic>
          <a:graphicData uri="http://schemas.openxmlformats.org/drawingml/2006/table">
            <a:tbl>
              <a:tblPr/>
              <a:tblGrid>
                <a:gridCol w="265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6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6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6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68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2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147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ENFERMERAS HOSPITALARIAS</a:t>
                      </a:r>
                      <a:endParaRPr lang="es-SV" sz="1800" b="0" strike="noStrike" spc="-1" dirty="0">
                        <a:latin typeface="Arial"/>
                      </a:endParaRP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20</a:t>
                      </a:r>
                      <a:endParaRPr lang="es-SV" sz="1800" b="0" strike="noStrike" spc="-1" dirty="0">
                        <a:latin typeface="Arial"/>
                      </a:endParaRP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20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 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8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AUXILIAR DE ENFERMERIA 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49</a:t>
                      </a:r>
                      <a:endParaRPr lang="es-SV" sz="1800" b="0" strike="noStrike" spc="-1" dirty="0">
                        <a:latin typeface="Arial"/>
                      </a:endParaRP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49</a:t>
                      </a:r>
                      <a:endParaRPr lang="es-SV" sz="1800" b="0" strike="noStrike" spc="-1" dirty="0">
                        <a:latin typeface="Arial"/>
                      </a:endParaRP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Incluye 2</a:t>
                      </a: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 </a:t>
                      </a:r>
                      <a:endParaRPr lang="es-SV" sz="18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3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1 de fosalud y 1 de veteranos. </a:t>
                      </a:r>
                      <a:endParaRPr lang="es-SV" sz="1300" b="0" strike="noStrike" spc="-1">
                        <a:latin typeface="Arial"/>
                      </a:endParaRP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2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CENTRAL DE ESTERILIZACION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4</a:t>
                      </a:r>
                      <a:endParaRPr lang="es-SV" sz="1800" b="0" strike="noStrike" spc="-1" dirty="0">
                        <a:latin typeface="Arial"/>
                      </a:endParaRP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4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8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ODONTOLOGO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1</a:t>
                      </a:r>
                      <a:endParaRPr lang="es-SV" sz="1800" b="0" strike="noStrike" spc="-1" dirty="0">
                        <a:latin typeface="Arial"/>
                      </a:endParaRP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 dirty="0"/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dirty="0"/>
                        <a:t>1</a:t>
                      </a: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400" b="0" strike="noStrike" spc="-1" dirty="0">
                          <a:latin typeface="Times New Roman"/>
                        </a:rPr>
                        <a:t>Incluye 4 horas pagadas por Región Oriental </a:t>
                      </a:r>
                      <a:endParaRPr lang="es-SV" sz="14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400" b="0" strike="noStrike" spc="-1" dirty="0">
                          <a:latin typeface="Times New Roman"/>
                        </a:rPr>
                        <a:t>de Salud </a:t>
                      </a:r>
                      <a:endParaRPr lang="es-SV" sz="1400" b="0" strike="noStrike" spc="-1" dirty="0">
                        <a:latin typeface="Arial"/>
                      </a:endParaRP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LABORATORIO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12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12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7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FARMACIA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7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7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7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ESTADISTICA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11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11</a:t>
                      </a:r>
                      <a:endParaRPr lang="es-SV" sz="1800" b="0" strike="noStrike" spc="-1" dirty="0">
                        <a:latin typeface="Arial"/>
                      </a:endParaRP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7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RAYOS X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5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5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77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latin typeface="Arial"/>
                        </a:rPr>
                        <a:t>Centro de computo</a:t>
                      </a: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1</a:t>
                      </a: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latin typeface="Arial"/>
                        </a:rPr>
                        <a:t>1</a:t>
                      </a:r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 dirty="0"/>
                    </a:p>
                  </a:txBody>
                  <a:tcPr marL="9000" marR="9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0399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74DDD98-83A7-62BE-CF9C-8176D4A3E7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6901721"/>
              </p:ext>
            </p:extLst>
          </p:nvPr>
        </p:nvGraphicFramePr>
        <p:xfrm>
          <a:off x="3319624" y="1288779"/>
          <a:ext cx="7776360" cy="4968360"/>
        </p:xfrm>
        <a:graphic>
          <a:graphicData uri="http://schemas.openxmlformats.org/drawingml/2006/table">
            <a:tbl>
              <a:tblPr/>
              <a:tblGrid>
                <a:gridCol w="2539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0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0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04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04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5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51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ANESTESISTAS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7</a:t>
                      </a:r>
                      <a:endParaRPr lang="es-SV" sz="24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7</a:t>
                      </a:r>
                      <a:endParaRPr lang="es-SV" sz="24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FISIOTERAPISTA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2</a:t>
                      </a:r>
                      <a:endParaRPr lang="es-SV" sz="24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 dirty="0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2</a:t>
                      </a:r>
                      <a:endParaRPr lang="es-SV" sz="24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PSICOLOGOS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2</a:t>
                      </a:r>
                      <a:endParaRPr lang="es-SV" sz="24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2</a:t>
                      </a:r>
                      <a:endParaRPr lang="es-SV" sz="24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1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MANTENIMIENTO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8</a:t>
                      </a:r>
                      <a:endParaRPr lang="es-SV" sz="24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8</a:t>
                      </a:r>
                      <a:endParaRPr lang="es-SV" sz="24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1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ALMACEN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4</a:t>
                      </a:r>
                      <a:endParaRPr lang="es-SV" sz="24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4</a:t>
                      </a:r>
                      <a:endParaRPr lang="es-SV" sz="24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1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ALIMENTACION 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8</a:t>
                      </a:r>
                      <a:endParaRPr lang="es-SV" sz="24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8</a:t>
                      </a:r>
                      <a:endParaRPr lang="es-SV" sz="24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1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MOTORISTAS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11</a:t>
                      </a:r>
                      <a:endParaRPr lang="es-SV" sz="24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11</a:t>
                      </a:r>
                      <a:endParaRPr lang="es-SV" sz="24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1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AUXILIARES DE SERVICIOS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21</a:t>
                      </a:r>
                      <a:endParaRPr lang="es-SV" sz="24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21</a:t>
                      </a:r>
                      <a:endParaRPr lang="es-SV" sz="24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3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ADMINISTRACION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2</a:t>
                      </a:r>
                      <a:endParaRPr lang="es-SV" sz="24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2</a:t>
                      </a:r>
                      <a:endParaRPr lang="es-SV" sz="24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 dirty="0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23700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046D910-011D-DE15-7F4D-403A607F2D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4211927"/>
              </p:ext>
            </p:extLst>
          </p:nvPr>
        </p:nvGraphicFramePr>
        <p:xfrm>
          <a:off x="3296647" y="1038706"/>
          <a:ext cx="7776360" cy="5256360"/>
        </p:xfrm>
        <a:graphic>
          <a:graphicData uri="http://schemas.openxmlformats.org/drawingml/2006/table">
            <a:tbl>
              <a:tblPr/>
              <a:tblGrid>
                <a:gridCol w="2539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0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0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04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04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5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83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UFI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5</a:t>
                      </a:r>
                      <a:endParaRPr lang="es-SV" sz="24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 dirty="0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5</a:t>
                      </a:r>
                      <a:endParaRPr lang="es-SV" sz="24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3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UACI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2</a:t>
                      </a:r>
                      <a:endParaRPr lang="es-SV" sz="24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2</a:t>
                      </a:r>
                      <a:endParaRPr lang="es-SV" sz="24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3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RR.HH.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3</a:t>
                      </a:r>
                      <a:endParaRPr lang="es-SV" sz="24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3</a:t>
                      </a:r>
                      <a:endParaRPr lang="es-SV" sz="24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3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DIRECCION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2</a:t>
                      </a:r>
                      <a:endParaRPr lang="es-SV" sz="24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2</a:t>
                      </a:r>
                      <a:endParaRPr lang="es-SV" sz="24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3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EDUCADORA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1</a:t>
                      </a:r>
                      <a:endParaRPr lang="es-SV" sz="24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1</a:t>
                      </a:r>
                      <a:endParaRPr lang="es-SV" sz="24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3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JURIDICA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1</a:t>
                      </a:r>
                      <a:endParaRPr lang="es-SV" sz="24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>
                          <a:latin typeface="Times New Roman"/>
                        </a:rPr>
                        <a:t>1</a:t>
                      </a:r>
                      <a:endParaRPr lang="es-SV" sz="24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3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COMUNICACIÓN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1</a:t>
                      </a:r>
                      <a:endParaRPr lang="es-SV" sz="24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1</a:t>
                      </a:r>
                      <a:endParaRPr lang="es-SV" sz="24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3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8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ACTIVO FIJO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1</a:t>
                      </a:r>
                      <a:endParaRPr lang="es-SV" sz="24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>
                          <a:solidFill>
                            <a:srgbClr val="000000"/>
                          </a:solidFill>
                          <a:latin typeface="Tw Cen MT"/>
                        </a:rPr>
                        <a:t>1</a:t>
                      </a:r>
                      <a:endParaRPr lang="es-SV" sz="24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5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TOTAL GENERAL </a:t>
                      </a:r>
                      <a:endParaRPr lang="es-SV" sz="18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218</a:t>
                      </a:r>
                      <a:endParaRPr lang="es-SV" sz="24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5</a:t>
                      </a:r>
                      <a:endParaRPr lang="es-SV" sz="24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1</a:t>
                      </a:r>
                      <a:endParaRPr lang="es-SV" sz="24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2400" b="0" strike="noStrike" spc="-1" dirty="0">
                          <a:solidFill>
                            <a:srgbClr val="000000"/>
                          </a:solidFill>
                          <a:latin typeface="Tw Cen MT"/>
                        </a:rPr>
                        <a:t>212</a:t>
                      </a:r>
                      <a:endParaRPr lang="es-SV" sz="24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SV" dirty="0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88720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A6D23462-7FE9-DFBB-1C22-CDB13FC20E26}"/>
              </a:ext>
            </a:extLst>
          </p:cNvPr>
          <p:cNvSpPr/>
          <p:nvPr/>
        </p:nvSpPr>
        <p:spPr>
          <a:xfrm>
            <a:off x="2874515" y="743651"/>
            <a:ext cx="7629120" cy="905760"/>
          </a:xfrm>
          <a:prstGeom prst="rect">
            <a:avLst/>
          </a:prstGeom>
          <a:noFill/>
          <a:ln w="9360">
            <a:solidFill>
              <a:srgbClr val="0084B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marL="266760" indent="-247320" algn="ctr">
              <a:lnSpc>
                <a:spcPct val="100000"/>
              </a:lnSpc>
              <a:spcBef>
                <a:spcPts val="601"/>
              </a:spcBef>
            </a:pPr>
            <a:r>
              <a:rPr lang="es-SV" sz="4000" b="1" strike="noStrike" spc="-1" dirty="0">
                <a:solidFill>
                  <a:srgbClr val="4C4C4C"/>
                </a:solidFill>
                <a:latin typeface="Andalus"/>
                <a:ea typeface="DejaVu Sans"/>
              </a:rPr>
              <a:t>Capacitación y Desarrollo</a:t>
            </a:r>
            <a:endParaRPr lang="es-SV" sz="4000" b="0" strike="noStrike" spc="-1" dirty="0">
              <a:latin typeface="Arial"/>
            </a:endParaRPr>
          </a:p>
          <a:p>
            <a:pPr marL="266760" indent="-247320" algn="ctr">
              <a:lnSpc>
                <a:spcPct val="100000"/>
              </a:lnSpc>
              <a:spcBef>
                <a:spcPts val="601"/>
              </a:spcBef>
            </a:pPr>
            <a:r>
              <a:rPr lang="es-SV" sz="2800" b="1" strike="noStrike" spc="-1" dirty="0">
                <a:solidFill>
                  <a:srgbClr val="191966"/>
                </a:solidFill>
                <a:latin typeface="Arial"/>
                <a:ea typeface="DejaVu Sans"/>
              </a:rPr>
              <a:t> </a:t>
            </a:r>
            <a:endParaRPr lang="es-SV" sz="2800" b="0" strike="noStrike" spc="-1" dirty="0">
              <a:latin typeface="Arial"/>
            </a:endParaRPr>
          </a:p>
          <a:p>
            <a:pPr marL="266760" indent="-247320" algn="ctr">
              <a:lnSpc>
                <a:spcPct val="100000"/>
              </a:lnSpc>
              <a:spcBef>
                <a:spcPts val="601"/>
              </a:spcBef>
            </a:pPr>
            <a:endParaRPr lang="es-SV" sz="2800" b="0" strike="noStrike" spc="-1" dirty="0">
              <a:latin typeface="Arial"/>
            </a:endParaRPr>
          </a:p>
          <a:p>
            <a:pPr marL="266760" indent="-247320" algn="ctr">
              <a:lnSpc>
                <a:spcPct val="100000"/>
              </a:lnSpc>
              <a:spcBef>
                <a:spcPts val="601"/>
              </a:spcBef>
            </a:pPr>
            <a:endParaRPr lang="es-SV" sz="2800" b="0" strike="noStrike" spc="-1" dirty="0">
              <a:latin typeface="Arial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BA8D21F-2F78-7FDB-F185-24F5721250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3944818"/>
              </p:ext>
            </p:extLst>
          </p:nvPr>
        </p:nvGraphicFramePr>
        <p:xfrm>
          <a:off x="2218659" y="1679244"/>
          <a:ext cx="4176360" cy="1918080"/>
        </p:xfrm>
        <a:graphic>
          <a:graphicData uri="http://schemas.openxmlformats.org/drawingml/2006/table">
            <a:tbl>
              <a:tblPr/>
              <a:tblGrid>
                <a:gridCol w="192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7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6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94680">
                <a:tc>
                  <a:txBody>
                    <a:bodyPr/>
                    <a:lstStyle/>
                    <a:p>
                      <a:endParaRPr lang="es-SV" dirty="0"/>
                    </a:p>
                  </a:txBody>
                  <a:tcPr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s-SV" sz="2400" b="1" strike="noStrike" spc="-1" dirty="0">
                          <a:solidFill>
                            <a:srgbClr val="666666"/>
                          </a:solidFill>
                          <a:latin typeface="ARial"/>
                        </a:rPr>
                        <a:t>2021</a:t>
                      </a:r>
                      <a:r>
                        <a:rPr lang="es-SV" sz="2400" b="1" strike="noStrike" spc="-1" dirty="0">
                          <a:solidFill>
                            <a:srgbClr val="666666"/>
                          </a:solidFill>
                          <a:latin typeface="Trebuchet MS"/>
                        </a:rPr>
                        <a:t>  </a:t>
                      </a:r>
                      <a:endParaRPr lang="es-SV" sz="2400" b="0" strike="noStrike" spc="-1" dirty="0">
                        <a:latin typeface="Arial"/>
                      </a:endParaRPr>
                    </a:p>
                  </a:txBody>
                  <a:tcPr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5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s-SV" sz="2400" b="1" strike="noStrike" spc="-1" dirty="0">
                          <a:solidFill>
                            <a:srgbClr val="666666"/>
                          </a:solidFill>
                          <a:latin typeface="Arial"/>
                        </a:rPr>
                        <a:t>2022</a:t>
                      </a:r>
                      <a:endParaRPr lang="es-SV" sz="2400" b="0" strike="noStrike" spc="-1" dirty="0">
                        <a:latin typeface="Arial"/>
                      </a:endParaRPr>
                    </a:p>
                  </a:txBody>
                  <a:tcPr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340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s-SV" sz="1800" b="0" strike="noStrike" spc="-1" dirty="0">
                          <a:solidFill>
                            <a:srgbClr val="333333"/>
                          </a:solidFill>
                          <a:latin typeface="Andalus"/>
                        </a:rPr>
                        <a:t>Capacitaciones realizadas</a:t>
                      </a:r>
                      <a:endParaRPr lang="es-SV" sz="1800" b="0" strike="noStrike" spc="-1" dirty="0">
                        <a:latin typeface="Arial"/>
                      </a:endParaRPr>
                    </a:p>
                  </a:txBody>
                  <a:tcPr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s-SV" sz="1800" b="0" strike="noStrike" spc="-1" dirty="0">
                          <a:solidFill>
                            <a:srgbClr val="333333"/>
                          </a:solidFill>
                          <a:latin typeface="Trebuchet MS"/>
                        </a:rPr>
                        <a:t>58</a:t>
                      </a:r>
                      <a:endParaRPr lang="es-SV" sz="1800" b="0" strike="noStrike" spc="-1" dirty="0">
                        <a:latin typeface="Arial"/>
                      </a:endParaRPr>
                    </a:p>
                  </a:txBody>
                  <a:tcPr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5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50000"/>
                        </a:lnSpc>
                      </a:pPr>
                      <a:r>
                        <a:rPr lang="es-SV" sz="2000" b="0" strike="noStrike" spc="-1" dirty="0">
                          <a:solidFill>
                            <a:srgbClr val="333333"/>
                          </a:solidFill>
                          <a:latin typeface="Arial"/>
                        </a:rPr>
                        <a:t>60</a:t>
                      </a:r>
                      <a:endParaRPr lang="es-SV" sz="2000" b="0" strike="noStrike" spc="-1" dirty="0">
                        <a:latin typeface="Arial"/>
                      </a:endParaRPr>
                    </a:p>
                  </a:txBody>
                  <a:tcPr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54ED3973-8DBA-8B15-AD3A-87E8927B5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075" y="1859781"/>
            <a:ext cx="3284266" cy="24631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85BC428-021C-7034-A92A-72151BB47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823" y="3760133"/>
            <a:ext cx="4312024" cy="242551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BA12950-D2DA-1E91-EB5A-6E9036ECC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4145" y="4533350"/>
            <a:ext cx="3115341" cy="203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7975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FF81A92E-FCBE-9541-031F-65423E9781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8358217"/>
              </p:ext>
            </p:extLst>
          </p:nvPr>
        </p:nvGraphicFramePr>
        <p:xfrm>
          <a:off x="3115482" y="1185438"/>
          <a:ext cx="6779520" cy="3696480"/>
        </p:xfrm>
        <a:graphic>
          <a:graphicData uri="http://schemas.openxmlformats.org/drawingml/2006/table">
            <a:tbl>
              <a:tblPr/>
              <a:tblGrid>
                <a:gridCol w="2259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9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8400">
                <a:tc>
                  <a:txBody>
                    <a:bodyPr/>
                    <a:lstStyle/>
                    <a:p>
                      <a:endParaRPr lang="es-SV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1" strike="noStrike" spc="-1" dirty="0">
                          <a:latin typeface="Arial"/>
                        </a:rPr>
                        <a:t>2021</a:t>
                      </a:r>
                      <a:endParaRPr lang="es-SV" sz="1800" b="0" strike="noStrike" spc="-1" dirty="0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1" strike="noStrike" spc="-1" dirty="0">
                          <a:latin typeface="Arial"/>
                        </a:rPr>
                        <a:t>2022</a:t>
                      </a:r>
                      <a:endParaRPr lang="es-SV" sz="1800" b="0" strike="noStrike" spc="-1" dirty="0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4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>
                          <a:latin typeface="Arial"/>
                        </a:rPr>
                        <a:t>ENTREGADAS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$ 51,431.30 (M)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$ 11,193.14 (M)</a:t>
                      </a: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4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>
                          <a:latin typeface="Arial"/>
                        </a:rPr>
                        <a:t>MEDICAMENTOS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$ 5,473.04 (I.M)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$ 8,303.60 (I.M)</a:t>
                      </a: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9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>
                          <a:latin typeface="Arial"/>
                        </a:rPr>
                        <a:t>INSUMOS MÉDICOS Y DE LABORATORIO CLÍNICO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$ 796.40 (L)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$ 0.00 (L)</a:t>
                      </a: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84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>
                          <a:latin typeface="Arial"/>
                        </a:rPr>
                        <a:t>RECIBIDAS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$ 309,971.13 (M)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$ 233,600.60 (M)</a:t>
                      </a: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84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>
                          <a:latin typeface="Arial"/>
                        </a:rPr>
                        <a:t>MEDICAMENTOS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$ 16,811.62 (I.M)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$ 33,394.57 (I.M)</a:t>
                      </a: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9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500" b="0" strike="noStrike" spc="-1">
                          <a:latin typeface="Arial"/>
                        </a:rPr>
                        <a:t>INSUMOS MÉDICOS Y DE LABORATORIO CLÍNICO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$ 12,214.99 (L)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$ 34,886.99 (L)</a:t>
                      </a: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CustomShape 2">
            <a:extLst>
              <a:ext uri="{FF2B5EF4-FFF2-40B4-BE49-F238E27FC236}">
                <a16:creationId xmlns:a16="http://schemas.microsoft.com/office/drawing/2014/main" id="{183FC1C2-8D43-189B-C8ED-CDB2AA772C5B}"/>
              </a:ext>
            </a:extLst>
          </p:cNvPr>
          <p:cNvSpPr/>
          <p:nvPr/>
        </p:nvSpPr>
        <p:spPr>
          <a:xfrm>
            <a:off x="3115482" y="634998"/>
            <a:ext cx="7340040" cy="55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spcAft>
                <a:spcPts val="799"/>
              </a:spcAft>
            </a:pPr>
            <a:r>
              <a:rPr lang="es-SV" sz="2000" b="1" strike="noStrike" spc="-1" dirty="0">
                <a:solidFill>
                  <a:srgbClr val="000000"/>
                </a:solidFill>
                <a:latin typeface="Andalus"/>
                <a:ea typeface="DejaVu Sans"/>
              </a:rPr>
              <a:t>TRANSFERENCIAS REALIZADAS Y RECIBIDAS</a:t>
            </a:r>
            <a:endParaRPr lang="es-SV" sz="2000" b="0" strike="noStrike" spc="-1" dirty="0">
              <a:latin typeface="Arial"/>
            </a:endParaRP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73C83698-BA55-113D-05B3-AFA4B5F072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0623193"/>
              </p:ext>
            </p:extLst>
          </p:nvPr>
        </p:nvGraphicFramePr>
        <p:xfrm>
          <a:off x="2992060" y="5158783"/>
          <a:ext cx="7055280" cy="1463760"/>
        </p:xfrm>
        <a:graphic>
          <a:graphicData uri="http://schemas.openxmlformats.org/drawingml/2006/table">
            <a:tbl>
              <a:tblPr/>
              <a:tblGrid>
                <a:gridCol w="235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3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6120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1" strike="noStrike" spc="-1">
                          <a:latin typeface="Arial"/>
                        </a:rPr>
                        <a:t>ABASTECIMIENTO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>
                          <a:latin typeface="Arial"/>
                        </a:rPr>
                        <a:t> 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2021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2022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1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400" b="0" strike="noStrike" spc="-1">
                          <a:latin typeface="Arial"/>
                        </a:rPr>
                        <a:t>PORCENTAJE DE ABASTECIMIENTO EN MEDICAMENTOS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800" b="0" strike="noStrike" spc="-1" dirty="0">
                          <a:latin typeface="Arial"/>
                        </a:rPr>
                        <a:t>95.68%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94.23%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0945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A0A6C3-6849-053E-3F40-DABD9C9B288E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875150" y="833716"/>
            <a:ext cx="7411849" cy="580497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91037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3A77B765-FD9F-FD87-5B2F-6887E8A068C8}"/>
              </a:ext>
            </a:extLst>
          </p:cNvPr>
          <p:cNvSpPr/>
          <p:nvPr/>
        </p:nvSpPr>
        <p:spPr>
          <a:xfrm>
            <a:off x="2929277" y="1141601"/>
            <a:ext cx="7235280" cy="1376682"/>
          </a:xfrm>
          <a:prstGeom prst="rect">
            <a:avLst/>
          </a:prstGeom>
          <a:noFill/>
          <a:ln w="9360">
            <a:solidFill>
              <a:srgbClr val="0084B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marL="266760" indent="-247320" algn="ctr">
              <a:lnSpc>
                <a:spcPct val="100000"/>
              </a:lnSpc>
              <a:spcBef>
                <a:spcPts val="601"/>
              </a:spcBef>
            </a:pPr>
            <a:r>
              <a:rPr lang="es-SV" sz="4000" b="1" strike="noStrike" spc="-1" dirty="0">
                <a:solidFill>
                  <a:srgbClr val="000000"/>
                </a:solidFill>
                <a:latin typeface="Andalus"/>
                <a:ea typeface="DejaVu Sans"/>
              </a:rPr>
              <a:t>AVANCES Y RESULTADOS DE LA REFORMA</a:t>
            </a:r>
            <a:endParaRPr lang="es-SV" sz="4000" b="0" strike="noStrike" spc="-1" dirty="0">
              <a:latin typeface="Arial"/>
            </a:endParaRPr>
          </a:p>
          <a:p>
            <a:pPr marL="266760" indent="-247320" algn="ctr">
              <a:lnSpc>
                <a:spcPct val="100000"/>
              </a:lnSpc>
              <a:spcBef>
                <a:spcPts val="601"/>
              </a:spcBef>
            </a:pPr>
            <a:r>
              <a:rPr lang="es-SV" sz="2800" b="1" strike="noStrike" spc="-1" dirty="0">
                <a:solidFill>
                  <a:srgbClr val="191966"/>
                </a:solidFill>
                <a:latin typeface="Arial"/>
                <a:ea typeface="DejaVu Sans"/>
              </a:rPr>
              <a:t> </a:t>
            </a:r>
            <a:endParaRPr lang="es-SV" sz="2800" b="0" strike="noStrike" spc="-1" dirty="0">
              <a:latin typeface="Arial"/>
            </a:endParaRPr>
          </a:p>
          <a:p>
            <a:pPr marL="266760" indent="-247320" algn="ctr">
              <a:lnSpc>
                <a:spcPct val="100000"/>
              </a:lnSpc>
              <a:spcBef>
                <a:spcPts val="601"/>
              </a:spcBef>
            </a:pPr>
            <a:endParaRPr lang="es-SV" sz="2800" b="0" strike="noStrike" spc="-1" dirty="0">
              <a:latin typeface="Arial"/>
            </a:endParaRPr>
          </a:p>
          <a:p>
            <a:pPr marL="266760" indent="-247320" algn="ctr">
              <a:lnSpc>
                <a:spcPct val="100000"/>
              </a:lnSpc>
              <a:spcBef>
                <a:spcPts val="601"/>
              </a:spcBef>
            </a:pPr>
            <a:endParaRPr lang="es-SV" sz="2800" b="0" strike="noStrike" spc="-1" dirty="0">
              <a:latin typeface="Arial"/>
            </a:endParaRPr>
          </a:p>
        </p:txBody>
      </p:sp>
      <p:sp>
        <p:nvSpPr>
          <p:cNvPr id="3" name="CustomShape 1">
            <a:extLst>
              <a:ext uri="{FF2B5EF4-FFF2-40B4-BE49-F238E27FC236}">
                <a16:creationId xmlns:a16="http://schemas.microsoft.com/office/drawing/2014/main" id="{00DF4249-E09B-CE2B-F69C-4BAAA33BEE9B}"/>
              </a:ext>
            </a:extLst>
          </p:cNvPr>
          <p:cNvSpPr/>
          <p:nvPr/>
        </p:nvSpPr>
        <p:spPr>
          <a:xfrm>
            <a:off x="753035" y="2632364"/>
            <a:ext cx="7376760" cy="6416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0" rIns="45720" bIns="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SV" sz="3000" b="1" strike="noStrike" spc="-1" dirty="0">
                <a:solidFill>
                  <a:srgbClr val="4C4C4C"/>
                </a:solidFill>
                <a:latin typeface="Andalus"/>
                <a:ea typeface="DejaVu Sans"/>
              </a:rPr>
              <a:t>Oficina por el Derecho a la Salud.</a:t>
            </a:r>
            <a:endParaRPr lang="es-SV" sz="3000" b="0" strike="noStrike" spc="-1" dirty="0">
              <a:latin typeface="Arial"/>
            </a:endParaRPr>
          </a:p>
        </p:txBody>
      </p:sp>
      <p:sp>
        <p:nvSpPr>
          <p:cNvPr id="4" name="CustomShape 2">
            <a:extLst>
              <a:ext uri="{FF2B5EF4-FFF2-40B4-BE49-F238E27FC236}">
                <a16:creationId xmlns:a16="http://schemas.microsoft.com/office/drawing/2014/main" id="{9485FEFC-CEEB-D350-4255-EA70D8FF4EE6}"/>
              </a:ext>
            </a:extLst>
          </p:cNvPr>
          <p:cNvSpPr/>
          <p:nvPr/>
        </p:nvSpPr>
        <p:spPr>
          <a:xfrm>
            <a:off x="2569620" y="2785298"/>
            <a:ext cx="7052760" cy="3332893"/>
          </a:xfrm>
          <a:prstGeom prst="rect">
            <a:avLst/>
          </a:prstGeom>
          <a:noFill/>
          <a:ln w="2556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just">
              <a:lnSpc>
                <a:spcPct val="100000"/>
              </a:lnSpc>
            </a:pPr>
            <a:endParaRPr lang="es-SV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SV" sz="1800" b="0" strike="noStrike" spc="-1" dirty="0">
              <a:latin typeface="Arial"/>
            </a:endParaRPr>
          </a:p>
          <a:p>
            <a:pPr marL="326880" indent="-32328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s-SV" sz="25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12/12 aperturas anuales de buzones de sugerencias.</a:t>
            </a:r>
            <a:endParaRPr lang="es-SV" sz="2500" b="0" strike="noStrike" spc="-1" dirty="0">
              <a:latin typeface="Arial"/>
            </a:endParaRPr>
          </a:p>
          <a:p>
            <a:pPr marL="326880" indent="-32328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s-SV" sz="25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5/5 Socialización de lineamientos de la ODS al personal de salud.</a:t>
            </a:r>
            <a:endParaRPr lang="es-SV" sz="2500" b="0" strike="noStrike" spc="-1" dirty="0">
              <a:latin typeface="Arial"/>
            </a:endParaRPr>
          </a:p>
          <a:p>
            <a:pPr marL="326880" indent="-32328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s-SV" sz="25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Se cuenta con punto de información y orientación (INFOCA), únicamente en enero a diciembre 2022.</a:t>
            </a:r>
            <a:endParaRPr lang="es-SV" sz="25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73189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94BFD002-C847-CD03-D6A9-B16939582719}"/>
              </a:ext>
            </a:extLst>
          </p:cNvPr>
          <p:cNvSpPr/>
          <p:nvPr/>
        </p:nvSpPr>
        <p:spPr>
          <a:xfrm>
            <a:off x="3385250" y="857081"/>
            <a:ext cx="6586200" cy="136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Aft>
                <a:spcPts val="799"/>
              </a:spcAft>
            </a:pPr>
            <a:r>
              <a:rPr lang="es-SV" sz="3200" b="1" strike="noStrike" spc="-1" dirty="0">
                <a:solidFill>
                  <a:srgbClr val="666666"/>
                </a:solidFill>
                <a:latin typeface="Andalus"/>
                <a:ea typeface="DejaVu Sans"/>
              </a:rPr>
              <a:t>RENDICIÓN DE CUENTAS </a:t>
            </a:r>
            <a:endParaRPr lang="es-SV" sz="3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SV" sz="3200" b="1" strike="noStrike" spc="-1" dirty="0">
                <a:solidFill>
                  <a:srgbClr val="666666"/>
                </a:solidFill>
                <a:latin typeface="Andalus"/>
                <a:ea typeface="DejaVu Sans"/>
              </a:rPr>
              <a:t>2 POR AÑO.</a:t>
            </a:r>
            <a:r>
              <a:rPr lang="es-SV" sz="4500" b="1" strike="noStrike" spc="-1" dirty="0">
                <a:solidFill>
                  <a:srgbClr val="666666"/>
                </a:solidFill>
                <a:latin typeface="Andalus"/>
                <a:ea typeface="DejaVu Sans"/>
              </a:rPr>
              <a:t> </a:t>
            </a:r>
            <a:endParaRPr lang="es-SV" sz="4500" b="0" strike="noStrike" spc="-1" dirty="0">
              <a:latin typeface="Arial"/>
            </a:endParaRPr>
          </a:p>
        </p:txBody>
      </p:sp>
      <p:sp>
        <p:nvSpPr>
          <p:cNvPr id="3" name="CustomShape 2">
            <a:extLst>
              <a:ext uri="{FF2B5EF4-FFF2-40B4-BE49-F238E27FC236}">
                <a16:creationId xmlns:a16="http://schemas.microsoft.com/office/drawing/2014/main" id="{A6104561-508B-41C2-42CB-B1BE171FF339}"/>
              </a:ext>
            </a:extLst>
          </p:cNvPr>
          <p:cNvSpPr/>
          <p:nvPr/>
        </p:nvSpPr>
        <p:spPr>
          <a:xfrm>
            <a:off x="3067730" y="2870620"/>
            <a:ext cx="7221240" cy="2039400"/>
          </a:xfrm>
          <a:prstGeom prst="rect">
            <a:avLst/>
          </a:prstGeom>
          <a:solidFill>
            <a:srgbClr val="E8E8E8"/>
          </a:solidFill>
          <a:ln w="25560">
            <a:solidFill>
              <a:srgbClr val="00CC9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ctr">
              <a:lnSpc>
                <a:spcPct val="100000"/>
              </a:lnSpc>
            </a:pPr>
            <a:endParaRPr lang="es-SV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SV" sz="2000" b="1" strike="noStrike" spc="-1" dirty="0">
                <a:solidFill>
                  <a:srgbClr val="4C4C4C"/>
                </a:solidFill>
                <a:latin typeface="Arial"/>
                <a:ea typeface="DejaVu Sans"/>
              </a:rPr>
              <a:t>* EN LOS AÑOS 2021 Y 2022 NO SE REALIZO RENDICIÓN DE CUENTAS PARA EVITAR LAS AGLOMERACIONES DE PERSONAS Y ASÍ PODER EVITAR CONTAGIO. </a:t>
            </a:r>
            <a:endParaRPr lang="es-SV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SV" sz="3000" b="1" strike="noStrike" spc="-1" dirty="0">
                <a:solidFill>
                  <a:srgbClr val="00B0F0"/>
                </a:solidFill>
                <a:latin typeface="Arial"/>
                <a:ea typeface="DejaVu Sans"/>
              </a:rPr>
              <a:t> </a:t>
            </a:r>
            <a:endParaRPr lang="es-SV" sz="3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15413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FAF7E98B-514D-2B79-AB44-7098D5EBD8D4}"/>
              </a:ext>
            </a:extLst>
          </p:cNvPr>
          <p:cNvSpPr/>
          <p:nvPr/>
        </p:nvSpPr>
        <p:spPr>
          <a:xfrm>
            <a:off x="2376502" y="504280"/>
            <a:ext cx="7062480" cy="18271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spcAft>
                <a:spcPts val="799"/>
              </a:spcAft>
            </a:pPr>
            <a:r>
              <a:rPr lang="es-SV" sz="4000" b="1" strike="noStrike" spc="-1" dirty="0">
                <a:solidFill>
                  <a:srgbClr val="4C4C4C"/>
                </a:solidFill>
                <a:latin typeface="Andalus"/>
                <a:ea typeface="DejaVu Sans"/>
              </a:rPr>
              <a:t>PASANTÍA DE EMBARAZADAS.</a:t>
            </a:r>
            <a:endParaRPr lang="es-SV" sz="4000" b="0" strike="noStrike" spc="-1" dirty="0">
              <a:latin typeface="Arial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4FFDCF4-75CA-6884-6854-51CDDF325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286" y="2331384"/>
            <a:ext cx="3883959" cy="388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1727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5D86F1AF-A724-E1FB-EC98-183D9ADA66CA}"/>
              </a:ext>
            </a:extLst>
          </p:cNvPr>
          <p:cNvSpPr/>
          <p:nvPr/>
        </p:nvSpPr>
        <p:spPr>
          <a:xfrm>
            <a:off x="2923173" y="672352"/>
            <a:ext cx="7676640" cy="856097"/>
          </a:xfrm>
          <a:prstGeom prst="rect">
            <a:avLst/>
          </a:prstGeom>
          <a:gradFill rotWithShape="0">
            <a:gsLst>
              <a:gs pos="0">
                <a:srgbClr val="E8E8E8"/>
              </a:gs>
              <a:gs pos="100000">
                <a:srgbClr val="E8E8E8"/>
              </a:gs>
            </a:gsLst>
            <a:lin ang="5400000"/>
          </a:gradFill>
          <a:ln w="9360">
            <a:solidFill>
              <a:srgbClr val="00CC98"/>
            </a:solidFill>
            <a:round/>
          </a:ln>
          <a:effectLst>
            <a:outerShdw dist="20160" dir="5400000" algn="ctr" rotWithShape="0">
              <a:srgbClr val="000000">
                <a:alpha val="39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0" rIns="45720" bIns="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SV" sz="2800" b="0" strike="noStrike" spc="-1" dirty="0">
                <a:solidFill>
                  <a:srgbClr val="4C4C4C"/>
                </a:solidFill>
                <a:latin typeface="Andalus"/>
                <a:ea typeface="DejaVu Sans"/>
              </a:rPr>
              <a:t>SESIONES Y PASANTÍAS CON EMBARAZADAS</a:t>
            </a:r>
            <a:endParaRPr lang="es-SV" sz="2800" b="0" strike="noStrike" spc="-1" dirty="0">
              <a:latin typeface="Arial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DDD9B2F-25B9-7B72-567F-5759A9EBAE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080524"/>
              </p:ext>
            </p:extLst>
          </p:nvPr>
        </p:nvGraphicFramePr>
        <p:xfrm>
          <a:off x="4671038" y="1663820"/>
          <a:ext cx="3941280" cy="1668288"/>
        </p:xfrm>
        <a:graphic>
          <a:graphicData uri="http://schemas.openxmlformats.org/drawingml/2006/table">
            <a:tbl>
              <a:tblPr/>
              <a:tblGrid>
                <a:gridCol w="1225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6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9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61560">
                <a:tc>
                  <a:txBody>
                    <a:bodyPr/>
                    <a:lstStyle/>
                    <a:p>
                      <a:endParaRPr lang="es-SV"/>
                    </a:p>
                  </a:txBody>
                  <a:tcPr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s-SV" sz="1400" b="1" strike="noStrike" spc="-1" dirty="0">
                          <a:solidFill>
                            <a:srgbClr val="4C4C4C"/>
                          </a:solidFill>
                          <a:latin typeface="Trebuchet MS"/>
                        </a:rPr>
                        <a:t>ENERO A DICIEMBRE</a:t>
                      </a:r>
                      <a:endParaRPr lang="es-SV" sz="14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s-SV" sz="1400" b="1" strike="noStrike" spc="-1" dirty="0">
                          <a:solidFill>
                            <a:srgbClr val="4C4C4C"/>
                          </a:solidFill>
                          <a:latin typeface="Trebuchet MS"/>
                        </a:rPr>
                        <a:t>2021</a:t>
                      </a:r>
                      <a:endParaRPr lang="es-SV" sz="14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80000"/>
                        </a:lnSpc>
                      </a:pPr>
                      <a:endParaRPr lang="es-SV" sz="1400" b="0" strike="noStrike" spc="-1" dirty="0">
                        <a:latin typeface="Arial"/>
                      </a:endParaRPr>
                    </a:p>
                  </a:txBody>
                  <a:tcPr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s-SV" sz="1400" b="1" strike="noStrike" spc="-1" dirty="0">
                          <a:solidFill>
                            <a:srgbClr val="4C4C4C"/>
                          </a:solidFill>
                          <a:latin typeface="Trebuchet MS"/>
                        </a:rPr>
                        <a:t>ENERO A DICIEMBRE 2022</a:t>
                      </a:r>
                      <a:endParaRPr lang="es-SV" sz="1400" b="0" strike="noStrike" spc="-1" dirty="0">
                        <a:latin typeface="Arial"/>
                      </a:endParaRPr>
                    </a:p>
                  </a:txBody>
                  <a:tcPr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64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s-SV" sz="1400" b="0" strike="noStrike" spc="-1">
                          <a:solidFill>
                            <a:srgbClr val="000000"/>
                          </a:solidFill>
                          <a:latin typeface="Trebuchet MS"/>
                        </a:rPr>
                        <a:t>Número de pasantías realizadas </a:t>
                      </a:r>
                      <a:endParaRPr lang="es-SV" sz="1400" b="0" strike="noStrike" spc="-1">
                        <a:latin typeface="Arial"/>
                      </a:endParaRPr>
                    </a:p>
                  </a:txBody>
                  <a:tcPr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s-SV" sz="1400" b="0" strike="noStrike" spc="-1" dirty="0">
                          <a:solidFill>
                            <a:srgbClr val="000000"/>
                          </a:solidFill>
                          <a:latin typeface="Trebuchet MS"/>
                        </a:rPr>
                        <a:t>14</a:t>
                      </a:r>
                      <a:endParaRPr lang="es-SV" sz="1400" b="0" strike="noStrike" spc="-1" dirty="0">
                        <a:latin typeface="Arial"/>
                      </a:endParaRPr>
                    </a:p>
                  </a:txBody>
                  <a:tcPr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s-SV" sz="1400" b="0" strike="noStrike" spc="-1" dirty="0">
                          <a:solidFill>
                            <a:srgbClr val="000000"/>
                          </a:solidFill>
                          <a:latin typeface="Trebuchet MS"/>
                        </a:rPr>
                        <a:t>12</a:t>
                      </a:r>
                      <a:endParaRPr lang="es-SV" sz="14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80000"/>
                        </a:lnSpc>
                      </a:pPr>
                      <a:endParaRPr lang="es-SV" sz="1400" b="0" strike="noStrike" spc="-1" dirty="0">
                        <a:latin typeface="Arial"/>
                      </a:endParaRPr>
                    </a:p>
                  </a:txBody>
                  <a:tcPr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8F8BC2C4-4920-1058-FDFD-94AAA13715AE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771364" y="3429000"/>
            <a:ext cx="4920354" cy="3039035"/>
          </a:xfrm>
          <a:prstGeom prst="rect">
            <a:avLst/>
          </a:prstGeom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52598BB-B64C-D3FA-7FFA-E8A7EC551CA6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9090106" y="1844346"/>
            <a:ext cx="2662623" cy="434130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63468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E60D4C6-4D57-BF81-8E82-25009B5F908E}"/>
              </a:ext>
            </a:extLst>
          </p:cNvPr>
          <p:cNvSpPr txBox="1"/>
          <p:nvPr/>
        </p:nvSpPr>
        <p:spPr>
          <a:xfrm>
            <a:off x="3431343" y="723719"/>
            <a:ext cx="60982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MX" sz="1800" b="1" strike="noStrike" spc="-1" dirty="0">
                <a:solidFill>
                  <a:srgbClr val="4C4C4C"/>
                </a:solidFill>
                <a:latin typeface="Arial"/>
              </a:rPr>
              <a:t>DATOS ESTADISTICOS</a:t>
            </a:r>
            <a:br>
              <a:rPr lang="es-MX" dirty="0"/>
            </a:br>
            <a:r>
              <a:rPr lang="es-MX" sz="1800" b="1" strike="noStrike" spc="-1" dirty="0">
                <a:solidFill>
                  <a:srgbClr val="4C4C4C"/>
                </a:solidFill>
                <a:latin typeface="Arial"/>
              </a:rPr>
              <a:t>UNIDAD HOSPITALARIA DE ATENCIÓN A VÍCTIMAS DE VIOLENCIA Y SALUD MENTAL </a:t>
            </a:r>
            <a:br>
              <a:rPr lang="es-MX" dirty="0"/>
            </a:br>
            <a:r>
              <a:rPr lang="es-MX" sz="1800" b="1" strike="noStrike" spc="-1" dirty="0">
                <a:solidFill>
                  <a:srgbClr val="4C4C4C"/>
                </a:solidFill>
                <a:latin typeface="Arial"/>
              </a:rPr>
              <a:t>HOSPITAL NACIONAL DE JIQUILISCO.</a:t>
            </a:r>
            <a:endParaRPr lang="es-MX" sz="1800" b="0" strike="noStrike" spc="-1" dirty="0">
              <a:solidFill>
                <a:srgbClr val="4C4C4C"/>
              </a:solidFill>
              <a:latin typeface="Arial"/>
            </a:endParaRP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2B1D705C-3FD8-918C-45D5-6D51B33EAE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1922904"/>
              </p:ext>
            </p:extLst>
          </p:nvPr>
        </p:nvGraphicFramePr>
        <p:xfrm>
          <a:off x="2507674" y="1924049"/>
          <a:ext cx="8395853" cy="4601442"/>
        </p:xfrm>
        <a:graphic>
          <a:graphicData uri="http://schemas.openxmlformats.org/drawingml/2006/table">
            <a:tbl>
              <a:tblPr/>
              <a:tblGrid>
                <a:gridCol w="2929453">
                  <a:extLst>
                    <a:ext uri="{9D8B030D-6E8A-4147-A177-3AD203B41FA5}">
                      <a16:colId xmlns:a16="http://schemas.microsoft.com/office/drawing/2014/main" val="1168157787"/>
                    </a:ext>
                  </a:extLst>
                </a:gridCol>
                <a:gridCol w="2661400">
                  <a:extLst>
                    <a:ext uri="{9D8B030D-6E8A-4147-A177-3AD203B41FA5}">
                      <a16:colId xmlns:a16="http://schemas.microsoft.com/office/drawing/2014/main" val="961067621"/>
                    </a:ext>
                  </a:extLst>
                </a:gridCol>
                <a:gridCol w="2805000">
                  <a:extLst>
                    <a:ext uri="{9D8B030D-6E8A-4147-A177-3AD203B41FA5}">
                      <a16:colId xmlns:a16="http://schemas.microsoft.com/office/drawing/2014/main" val="1250188609"/>
                    </a:ext>
                  </a:extLst>
                </a:gridCol>
              </a:tblGrid>
              <a:tr h="311002">
                <a:tc rowSpan="2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ACTIVIDAD REALIZADA</a:t>
                      </a:r>
                      <a:endParaRPr lang="es-SV" sz="1400">
                        <a:effectLst/>
                      </a:endParaRPr>
                    </a:p>
                  </a:txBody>
                  <a:tcPr marL="72585" marR="72585" marT="36292" marB="3629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CBEF"/>
                    </a:solidFill>
                  </a:tcPr>
                </a:tc>
                <a:tc gridSpan="2">
                  <a:txBody>
                    <a:bodyPr/>
                    <a:lstStyle/>
                    <a:p>
                      <a:pPr fontAlgn="ctr"/>
                      <a:r>
                        <a:rPr lang="es-SV" sz="1400" dirty="0">
                          <a:effectLst/>
                        </a:rPr>
                        <a:t> </a:t>
                      </a:r>
                    </a:p>
                  </a:txBody>
                  <a:tcPr marL="72585" marR="72585" marT="36292" marB="3629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CB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669743"/>
                  </a:ext>
                </a:extLst>
              </a:tr>
              <a:tr h="300339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AÑO 2021</a:t>
                      </a:r>
                      <a:endParaRPr lang="es-SV" sz="1400">
                        <a:effectLst/>
                      </a:endParaRPr>
                    </a:p>
                  </a:txBody>
                  <a:tcPr marL="72585" marR="72585" marT="36292" marB="3629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AÑO 2022</a:t>
                      </a:r>
                      <a:endParaRPr lang="es-SV" sz="1400">
                        <a:effectLst/>
                      </a:endParaRPr>
                    </a:p>
                  </a:txBody>
                  <a:tcPr marL="72585" marR="72585" marT="36292" marB="3629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1272244"/>
                  </a:ext>
                </a:extLst>
              </a:tr>
              <a:tr h="625937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Capacitaciones en temas de prevención y atención a violencia en todas sus formas</a:t>
                      </a:r>
                      <a:endParaRPr lang="es-MX" sz="1400">
                        <a:effectLst/>
                      </a:endParaRPr>
                    </a:p>
                  </a:txBody>
                  <a:tcPr marL="72585" marR="72585" marT="36292" marB="3629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 participantes (3 jornadas)</a:t>
                      </a:r>
                      <a:endParaRPr lang="es-SV" sz="1400">
                        <a:effectLst/>
                      </a:endParaRPr>
                    </a:p>
                  </a:txBody>
                  <a:tcPr marL="72585" marR="72585" marT="36292" marB="3629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 participantes (4 talleres)</a:t>
                      </a:r>
                      <a:endParaRPr lang="es-SV" sz="1400">
                        <a:effectLst/>
                      </a:endParaRPr>
                    </a:p>
                  </a:txBody>
                  <a:tcPr marL="72585" marR="72585" marT="36292" marB="3629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2695905"/>
                  </a:ext>
                </a:extLst>
              </a:tr>
              <a:tr h="610590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Capacitaciones en temas de promoción y atención a la salud mental </a:t>
                      </a:r>
                      <a:endParaRPr lang="es-MX" sz="1400">
                        <a:effectLst/>
                      </a:endParaRPr>
                    </a:p>
                  </a:txBody>
                  <a:tcPr marL="72585" marR="72585" marT="36292" marB="3629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 participantes (3 jornadas)</a:t>
                      </a:r>
                      <a:endParaRPr lang="es-SV" sz="1400">
                        <a:effectLst/>
                      </a:endParaRPr>
                    </a:p>
                  </a:txBody>
                  <a:tcPr marL="72585" marR="72585" marT="36292" marB="3629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 participantes (3 jornadas)</a:t>
                      </a:r>
                      <a:endParaRPr lang="es-SV" sz="1400">
                        <a:effectLst/>
                      </a:endParaRPr>
                    </a:p>
                  </a:txBody>
                  <a:tcPr marL="72585" marR="72585" marT="36292" marB="3629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6452190"/>
                  </a:ext>
                </a:extLst>
              </a:tr>
              <a:tr h="610590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Charlas en prevención de violencia y promoción de la salud mental </a:t>
                      </a:r>
                      <a:endParaRPr lang="es-MX" sz="1400">
                        <a:effectLst/>
                      </a:endParaRPr>
                    </a:p>
                  </a:txBody>
                  <a:tcPr marL="72585" marR="72585" marT="36292" marB="3629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1546 participantes</a:t>
                      </a:r>
                      <a:endParaRPr lang="es-SV" sz="1400"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(98 charlas)</a:t>
                      </a:r>
                      <a:endParaRPr lang="es-SV" sz="1400">
                        <a:effectLst/>
                      </a:endParaRPr>
                    </a:p>
                  </a:txBody>
                  <a:tcPr marL="72585" marR="72585" marT="36292" marB="3629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551 participantes</a:t>
                      </a:r>
                      <a:endParaRPr lang="es-SV" sz="1400"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(35 charlas)</a:t>
                      </a:r>
                      <a:endParaRPr lang="es-SV" sz="1400">
                        <a:effectLst/>
                      </a:endParaRPr>
                    </a:p>
                  </a:txBody>
                  <a:tcPr marL="72585" marR="72585" marT="36292" marB="3629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175160"/>
                  </a:ext>
                </a:extLst>
              </a:tr>
              <a:tr h="610590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Consejerías preventivas de violencia o promoción de la salud </a:t>
                      </a:r>
                      <a:endParaRPr lang="es-MX" sz="1400">
                        <a:effectLst/>
                      </a:endParaRPr>
                    </a:p>
                  </a:txBody>
                  <a:tcPr marL="72585" marR="72585" marT="36292" marB="3629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755 consejerías</a:t>
                      </a:r>
                      <a:endParaRPr lang="es-SV" sz="1400" dirty="0">
                        <a:effectLst/>
                      </a:endParaRPr>
                    </a:p>
                  </a:txBody>
                  <a:tcPr marL="72585" marR="72585" marT="36292" marB="3629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722 consejerías</a:t>
                      </a:r>
                      <a:endParaRPr lang="es-SV" sz="1400">
                        <a:effectLst/>
                      </a:endParaRPr>
                    </a:p>
                  </a:txBody>
                  <a:tcPr marL="72585" marR="72585" marT="36292" marB="3629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226503"/>
                  </a:ext>
                </a:extLst>
              </a:tr>
              <a:tr h="300339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Orientaciones educativas </a:t>
                      </a:r>
                      <a:endParaRPr lang="es-SV" sz="1400">
                        <a:effectLst/>
                      </a:endParaRPr>
                    </a:p>
                  </a:txBody>
                  <a:tcPr marL="72585" marR="72585" marT="36292" marB="3629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526 orientaciones educativas</a:t>
                      </a:r>
                      <a:endParaRPr lang="es-SV" sz="1400">
                        <a:effectLst/>
                      </a:endParaRPr>
                    </a:p>
                  </a:txBody>
                  <a:tcPr marL="72585" marR="72585" marT="36292" marB="3629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491 orientaciones educativas</a:t>
                      </a:r>
                      <a:endParaRPr lang="es-SV" sz="1400">
                        <a:effectLst/>
                      </a:endParaRPr>
                    </a:p>
                  </a:txBody>
                  <a:tcPr marL="72585" marR="72585" marT="36292" marB="3629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113029"/>
                  </a:ext>
                </a:extLst>
              </a:tr>
              <a:tr h="788449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Reuniones de coordinación con la intersectorial para estrategias de prevención de la violencia (CMPV)</a:t>
                      </a:r>
                      <a:endParaRPr lang="es-MX" sz="1400">
                        <a:effectLst/>
                      </a:endParaRPr>
                    </a:p>
                  </a:txBody>
                  <a:tcPr marL="72585" marR="72585" marT="36292" marB="3629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 reuniones</a:t>
                      </a:r>
                      <a:endParaRPr lang="es-SV" sz="1400">
                        <a:effectLst/>
                      </a:endParaRPr>
                    </a:p>
                  </a:txBody>
                  <a:tcPr marL="72585" marR="72585" marT="36292" marB="3629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 reuniones</a:t>
                      </a:r>
                      <a:endParaRPr lang="es-SV" sz="1400">
                        <a:effectLst/>
                      </a:endParaRPr>
                    </a:p>
                  </a:txBody>
                  <a:tcPr marL="72585" marR="72585" marT="36292" marB="3629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026211"/>
                  </a:ext>
                </a:extLst>
              </a:tr>
              <a:tr h="443606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Atenciones psicológicas en Hospital Nacional de Jiquilisco</a:t>
                      </a:r>
                      <a:endParaRPr lang="es-SV" sz="1400">
                        <a:effectLst/>
                      </a:endParaRPr>
                    </a:p>
                  </a:txBody>
                  <a:tcPr marL="72585" marR="72585" marT="36292" marB="3629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838 atenciones</a:t>
                      </a:r>
                      <a:endParaRPr lang="es-SV" sz="1400">
                        <a:effectLst/>
                      </a:endParaRPr>
                    </a:p>
                  </a:txBody>
                  <a:tcPr marL="72585" marR="72585" marT="36292" marB="3629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1036 atenciones</a:t>
                      </a:r>
                      <a:endParaRPr lang="es-SV" sz="1400" dirty="0">
                        <a:effectLst/>
                      </a:endParaRPr>
                    </a:p>
                  </a:txBody>
                  <a:tcPr marL="72585" marR="72585" marT="36292" marB="3629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9661023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89B5B49C-E7E0-3B5C-5239-BDBC03AFB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975" y="19240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2101814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3609D847-C69B-8B85-7991-3B2935AA95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8086256"/>
              </p:ext>
            </p:extLst>
          </p:nvPr>
        </p:nvGraphicFramePr>
        <p:xfrm>
          <a:off x="2535389" y="1025236"/>
          <a:ext cx="9033156" cy="5161397"/>
        </p:xfrm>
        <a:graphic>
          <a:graphicData uri="http://schemas.openxmlformats.org/drawingml/2006/table">
            <a:tbl>
              <a:tblPr/>
              <a:tblGrid>
                <a:gridCol w="3526642">
                  <a:extLst>
                    <a:ext uri="{9D8B030D-6E8A-4147-A177-3AD203B41FA5}">
                      <a16:colId xmlns:a16="http://schemas.microsoft.com/office/drawing/2014/main" val="576492678"/>
                    </a:ext>
                  </a:extLst>
                </a:gridCol>
                <a:gridCol w="2660451">
                  <a:extLst>
                    <a:ext uri="{9D8B030D-6E8A-4147-A177-3AD203B41FA5}">
                      <a16:colId xmlns:a16="http://schemas.microsoft.com/office/drawing/2014/main" val="3520841995"/>
                    </a:ext>
                  </a:extLst>
                </a:gridCol>
                <a:gridCol w="2846063">
                  <a:extLst>
                    <a:ext uri="{9D8B030D-6E8A-4147-A177-3AD203B41FA5}">
                      <a16:colId xmlns:a16="http://schemas.microsoft.com/office/drawing/2014/main" val="3922668254"/>
                    </a:ext>
                  </a:extLst>
                </a:gridCol>
              </a:tblGrid>
              <a:tr h="324781">
                <a:tc rowSpan="2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9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ACTIVIDAD REALIZADA</a:t>
                      </a:r>
                      <a:endParaRPr lang="es-SV" sz="1200">
                        <a:effectLst/>
                      </a:endParaRPr>
                    </a:p>
                  </a:txBody>
                  <a:tcPr marL="62721" marR="62721" marT="31361" marB="31361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CBE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9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BENEFICIADOS/PARTICIPANTES</a:t>
                      </a:r>
                      <a:endParaRPr lang="es-SV" sz="1200">
                        <a:effectLst/>
                      </a:endParaRPr>
                    </a:p>
                  </a:txBody>
                  <a:tcPr marL="62721" marR="62721" marT="31361" marB="31361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CB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2181960"/>
                  </a:ext>
                </a:extLst>
              </a:tr>
              <a:tr h="324781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AÑO 2021</a:t>
                      </a:r>
                      <a:endParaRPr lang="es-SV" sz="1200">
                        <a:effectLst/>
                      </a:endParaRPr>
                    </a:p>
                  </a:txBody>
                  <a:tcPr marL="62721" marR="62721" marT="31361" marB="31361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AÑO 2022</a:t>
                      </a:r>
                      <a:endParaRPr lang="es-SV" sz="1200">
                        <a:effectLst/>
                      </a:endParaRPr>
                    </a:p>
                  </a:txBody>
                  <a:tcPr marL="62721" marR="62721" marT="31361" marB="31361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864027"/>
                  </a:ext>
                </a:extLst>
              </a:tr>
              <a:tr h="456361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Evaluados con escalas CAGE</a:t>
                      </a:r>
                      <a:endParaRPr lang="es-SV" sz="1200">
                        <a:effectLst/>
                      </a:endParaRPr>
                    </a:p>
                  </a:txBody>
                  <a:tcPr marL="62721" marR="62721" marT="31361" marB="31361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hombres y 74 mujeres</a:t>
                      </a:r>
                      <a:endParaRPr lang="es-MX" sz="1200"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(total 84 personas)</a:t>
                      </a:r>
                      <a:endParaRPr lang="es-MX" sz="1200">
                        <a:effectLst/>
                      </a:endParaRPr>
                    </a:p>
                  </a:txBody>
                  <a:tcPr marL="62721" marR="62721" marT="31361" marB="31361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hombres y 88 mujeres</a:t>
                      </a:r>
                      <a:endParaRPr lang="es-MX" sz="1200"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(total 92 personas)</a:t>
                      </a:r>
                      <a:endParaRPr lang="es-MX" sz="1200">
                        <a:effectLst/>
                      </a:endParaRPr>
                    </a:p>
                  </a:txBody>
                  <a:tcPr marL="62721" marR="62721" marT="31361" marB="31361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2532405"/>
                  </a:ext>
                </a:extLst>
              </a:tr>
              <a:tr h="456361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Consejerías preventivas del consumo nocivo de alcohol</a:t>
                      </a:r>
                      <a:endParaRPr lang="es-MX" sz="1200">
                        <a:effectLst/>
                      </a:endParaRPr>
                    </a:p>
                  </a:txBody>
                  <a:tcPr marL="62721" marR="62721" marT="31361" marB="31361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 beneficiados</a:t>
                      </a:r>
                      <a:endParaRPr lang="es-SV" sz="1200" dirty="0">
                        <a:effectLst/>
                      </a:endParaRPr>
                    </a:p>
                  </a:txBody>
                  <a:tcPr marL="62721" marR="62721" marT="31361" marB="31361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 beneficiados</a:t>
                      </a:r>
                      <a:endParaRPr lang="es-SV" sz="1200">
                        <a:effectLst/>
                      </a:endParaRPr>
                    </a:p>
                  </a:txBody>
                  <a:tcPr marL="62721" marR="62721" marT="31361" marB="31361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279694"/>
                  </a:ext>
                </a:extLst>
              </a:tr>
              <a:tr h="324781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Atenciones en fracaso escolar </a:t>
                      </a:r>
                      <a:endParaRPr lang="es-SV" sz="1200">
                        <a:effectLst/>
                      </a:endParaRPr>
                    </a:p>
                  </a:txBody>
                  <a:tcPr marL="62721" marR="62721" marT="31361" marB="31361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 atenciones</a:t>
                      </a:r>
                      <a:endParaRPr lang="es-SV" sz="1200">
                        <a:effectLst/>
                      </a:endParaRPr>
                    </a:p>
                  </a:txBody>
                  <a:tcPr marL="62721" marR="62721" marT="31361" marB="31361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atenciones</a:t>
                      </a:r>
                      <a:endParaRPr lang="es-SV" sz="1200">
                        <a:effectLst/>
                      </a:endParaRPr>
                    </a:p>
                  </a:txBody>
                  <a:tcPr marL="62721" marR="62721" marT="31361" marB="31361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7490507"/>
                  </a:ext>
                </a:extLst>
              </a:tr>
              <a:tr h="751027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Victimas de todas las formas de violencia atendidas </a:t>
                      </a:r>
                      <a:endParaRPr lang="es-SV" sz="1200">
                        <a:effectLst/>
                      </a:endParaRPr>
                    </a:p>
                  </a:txBody>
                  <a:tcPr marL="62721" marR="62721" marT="31361" marB="31361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113 pacientes</a:t>
                      </a:r>
                      <a:endParaRPr lang="es-MX" sz="1200" dirty="0"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(88 de estos casos corresponden a menores de 18 años embarazadas)</a:t>
                      </a:r>
                      <a:endParaRPr lang="es-MX" sz="1200" dirty="0">
                        <a:effectLst/>
                      </a:endParaRPr>
                    </a:p>
                  </a:txBody>
                  <a:tcPr marL="62721" marR="62721" marT="31361" marB="31361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 pacientes</a:t>
                      </a:r>
                      <a:endParaRPr lang="es-MX" sz="1200"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(64 de estos casos corresponden a menores de 18 años embarazadas)</a:t>
                      </a:r>
                      <a:endParaRPr lang="es-MX" sz="1200">
                        <a:effectLst/>
                      </a:endParaRPr>
                    </a:p>
                  </a:txBody>
                  <a:tcPr marL="62721" marR="62721" marT="31361" marB="31361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612982"/>
                  </a:ext>
                </a:extLst>
              </a:tr>
              <a:tr h="324781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Evaluación con tamizajes de violencia </a:t>
                      </a:r>
                      <a:endParaRPr lang="es-MX" sz="1200">
                        <a:effectLst/>
                      </a:endParaRPr>
                    </a:p>
                  </a:txBody>
                  <a:tcPr marL="62721" marR="62721" marT="31361" marB="31361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415 beneficiados</a:t>
                      </a:r>
                      <a:endParaRPr lang="es-SV" sz="1200">
                        <a:effectLst/>
                      </a:endParaRPr>
                    </a:p>
                  </a:txBody>
                  <a:tcPr marL="62721" marR="62721" marT="31361" marB="31361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535 beneficiados</a:t>
                      </a:r>
                      <a:endParaRPr lang="es-SV" sz="1200">
                        <a:effectLst/>
                      </a:endParaRPr>
                    </a:p>
                  </a:txBody>
                  <a:tcPr marL="62721" marR="62721" marT="31361" marB="31361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227588"/>
                  </a:ext>
                </a:extLst>
              </a:tr>
              <a:tr h="642901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Evaluación de adolescentes con hojas filtros para detectar situaciones de riesgo psicosocial </a:t>
                      </a:r>
                      <a:endParaRPr lang="es-MX" sz="1200">
                        <a:effectLst/>
                      </a:endParaRPr>
                    </a:p>
                  </a:txBody>
                  <a:tcPr marL="62721" marR="62721" marT="31361" marB="31361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 beneficiados </a:t>
                      </a:r>
                      <a:endParaRPr lang="es-SV" sz="1200">
                        <a:effectLst/>
                      </a:endParaRPr>
                    </a:p>
                  </a:txBody>
                  <a:tcPr marL="62721" marR="62721" marT="31361" marB="31361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 beneficiados </a:t>
                      </a:r>
                      <a:endParaRPr lang="es-SV" sz="1200">
                        <a:effectLst/>
                      </a:endParaRPr>
                    </a:p>
                  </a:txBody>
                  <a:tcPr marL="62721" marR="62721" marT="31361" marB="31361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132630"/>
                  </a:ext>
                </a:extLst>
              </a:tr>
              <a:tr h="456361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Evaluaciones para prevención del suicidio </a:t>
                      </a:r>
                      <a:endParaRPr lang="es-MX" sz="1200">
                        <a:effectLst/>
                      </a:endParaRPr>
                    </a:p>
                  </a:txBody>
                  <a:tcPr marL="62721" marR="62721" marT="31361" marB="31361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 hombres y 363 mujeres</a:t>
                      </a:r>
                      <a:endParaRPr lang="es-MX" sz="1200"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(total 389 pacientes)</a:t>
                      </a:r>
                      <a:endParaRPr lang="es-MX" sz="1200">
                        <a:effectLst/>
                      </a:endParaRPr>
                    </a:p>
                  </a:txBody>
                  <a:tcPr marL="62721" marR="62721" marT="31361" marB="31361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 hombres y 1108 mujeres</a:t>
                      </a:r>
                      <a:endParaRPr lang="es-MX" sz="1200"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(total 429 pacientes)</a:t>
                      </a:r>
                      <a:endParaRPr lang="es-MX" sz="1200">
                        <a:effectLst/>
                      </a:endParaRPr>
                    </a:p>
                  </a:txBody>
                  <a:tcPr marL="62721" marR="62721" marT="31361" marB="31361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119403"/>
                  </a:ext>
                </a:extLst>
              </a:tr>
              <a:tr h="456361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Adolescentes detectados con ideación suicida </a:t>
                      </a:r>
                      <a:endParaRPr lang="es-MX" sz="1200">
                        <a:effectLst/>
                      </a:endParaRPr>
                    </a:p>
                  </a:txBody>
                  <a:tcPr marL="62721" marR="62721" marT="31361" marB="31361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hombres y 33 mujeres</a:t>
                      </a:r>
                      <a:endParaRPr lang="es-MX" sz="1200"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(total 35 pacientes)</a:t>
                      </a:r>
                      <a:endParaRPr lang="es-MX" sz="1200">
                        <a:effectLst/>
                      </a:endParaRPr>
                    </a:p>
                  </a:txBody>
                  <a:tcPr marL="62721" marR="62721" marT="31361" marB="31361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mujeres</a:t>
                      </a:r>
                      <a:endParaRPr lang="es-SV" sz="1200">
                        <a:effectLst/>
                      </a:endParaRPr>
                    </a:p>
                  </a:txBody>
                  <a:tcPr marL="62721" marR="62721" marT="31361" marB="31361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499461"/>
                  </a:ext>
                </a:extLst>
              </a:tr>
              <a:tr h="642901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Planes individualizados implementados en la prevención del suicidio </a:t>
                      </a:r>
                      <a:endParaRPr lang="es-MX" sz="1200">
                        <a:effectLst/>
                      </a:endParaRPr>
                    </a:p>
                  </a:txBody>
                  <a:tcPr marL="62721" marR="62721" marT="31361" marB="31361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389 planes individuales</a:t>
                      </a:r>
                      <a:endParaRPr lang="es-SV" sz="1200">
                        <a:effectLst/>
                      </a:endParaRPr>
                    </a:p>
                  </a:txBody>
                  <a:tcPr marL="62721" marR="62721" marT="31361" marB="31361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429 planes individuales</a:t>
                      </a:r>
                      <a:endParaRPr lang="es-SV" sz="1200" dirty="0">
                        <a:effectLst/>
                      </a:endParaRPr>
                    </a:p>
                  </a:txBody>
                  <a:tcPr marL="62721" marR="62721" marT="31361" marB="31361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8586076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69544FCC-FA44-9E3A-A7AE-713EAD16E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8950" y="2133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6517539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6C24837-D64D-75EC-0464-65EA734036B4}"/>
              </a:ext>
            </a:extLst>
          </p:cNvPr>
          <p:cNvSpPr txBox="1"/>
          <p:nvPr/>
        </p:nvSpPr>
        <p:spPr>
          <a:xfrm>
            <a:off x="3237380" y="526693"/>
            <a:ext cx="60982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SV" sz="1800" b="0" i="0" u="none" strike="noStrike" dirty="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ATENCIONES GRUPALES</a:t>
            </a:r>
            <a:endParaRPr lang="es-SV" b="0" dirty="0">
              <a:effectLst/>
            </a:endParaRPr>
          </a:p>
          <a:p>
            <a:br>
              <a:rPr lang="es-SV" dirty="0"/>
            </a:br>
            <a:endParaRPr lang="es-SV" dirty="0"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CBCB40AF-9B0B-9FF5-C390-42A500D2D0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1856074"/>
              </p:ext>
            </p:extLst>
          </p:nvPr>
        </p:nvGraphicFramePr>
        <p:xfrm>
          <a:off x="2856380" y="1274618"/>
          <a:ext cx="7724151" cy="4747812"/>
        </p:xfrm>
        <a:graphic>
          <a:graphicData uri="http://schemas.openxmlformats.org/drawingml/2006/table">
            <a:tbl>
              <a:tblPr/>
              <a:tblGrid>
                <a:gridCol w="1943826">
                  <a:extLst>
                    <a:ext uri="{9D8B030D-6E8A-4147-A177-3AD203B41FA5}">
                      <a16:colId xmlns:a16="http://schemas.microsoft.com/office/drawing/2014/main" val="3061073924"/>
                    </a:ext>
                  </a:extLst>
                </a:gridCol>
                <a:gridCol w="1304410">
                  <a:extLst>
                    <a:ext uri="{9D8B030D-6E8A-4147-A177-3AD203B41FA5}">
                      <a16:colId xmlns:a16="http://schemas.microsoft.com/office/drawing/2014/main" val="807911235"/>
                    </a:ext>
                  </a:extLst>
                </a:gridCol>
                <a:gridCol w="1543125">
                  <a:extLst>
                    <a:ext uri="{9D8B030D-6E8A-4147-A177-3AD203B41FA5}">
                      <a16:colId xmlns:a16="http://schemas.microsoft.com/office/drawing/2014/main" val="3146196397"/>
                    </a:ext>
                  </a:extLst>
                </a:gridCol>
                <a:gridCol w="1389665">
                  <a:extLst>
                    <a:ext uri="{9D8B030D-6E8A-4147-A177-3AD203B41FA5}">
                      <a16:colId xmlns:a16="http://schemas.microsoft.com/office/drawing/2014/main" val="1492906178"/>
                    </a:ext>
                  </a:extLst>
                </a:gridCol>
                <a:gridCol w="1543125">
                  <a:extLst>
                    <a:ext uri="{9D8B030D-6E8A-4147-A177-3AD203B41FA5}">
                      <a16:colId xmlns:a16="http://schemas.microsoft.com/office/drawing/2014/main" val="1240598447"/>
                    </a:ext>
                  </a:extLst>
                </a:gridCol>
              </a:tblGrid>
              <a:tr h="371165">
                <a:tc rowSpan="2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ACTIVIDADES CON GRUPOS </a:t>
                      </a:r>
                      <a:endParaRPr lang="es-SV" sz="1500">
                        <a:effectLst/>
                      </a:endParaRPr>
                    </a:p>
                  </a:txBody>
                  <a:tcPr marL="78005" marR="78005" marT="39002" marB="3900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CBE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AÑO 2021</a:t>
                      </a:r>
                      <a:endParaRPr lang="es-SV" sz="1500">
                        <a:effectLst/>
                      </a:endParaRPr>
                    </a:p>
                  </a:txBody>
                  <a:tcPr marL="78005" marR="78005" marT="39002" marB="3900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CB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AÑO 2022</a:t>
                      </a:r>
                      <a:endParaRPr lang="es-SV" sz="1500">
                        <a:effectLst/>
                      </a:endParaRPr>
                    </a:p>
                  </a:txBody>
                  <a:tcPr marL="78005" marR="78005" marT="39002" marB="3900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CB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1434686"/>
                  </a:ext>
                </a:extLst>
              </a:tr>
              <a:tr h="467043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N° DE SESIONES </a:t>
                      </a:r>
                      <a:endParaRPr lang="es-SV" sz="1500">
                        <a:effectLst/>
                      </a:endParaRPr>
                    </a:p>
                  </a:txBody>
                  <a:tcPr marL="78005" marR="78005" marT="39002" marB="3900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CANTIDAD DE BENEFICIADOS </a:t>
                      </a:r>
                      <a:endParaRPr lang="es-SV" sz="1500">
                        <a:effectLst/>
                      </a:endParaRPr>
                    </a:p>
                  </a:txBody>
                  <a:tcPr marL="78005" marR="78005" marT="39002" marB="3900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N° DE SESIONES </a:t>
                      </a:r>
                      <a:endParaRPr lang="es-SV" sz="1500">
                        <a:effectLst/>
                      </a:endParaRPr>
                    </a:p>
                  </a:txBody>
                  <a:tcPr marL="78005" marR="78005" marT="39002" marB="3900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CANTIDAD DE BENEFICIADOS </a:t>
                      </a:r>
                      <a:endParaRPr lang="es-SV" sz="1500">
                        <a:effectLst/>
                      </a:endParaRPr>
                    </a:p>
                  </a:txBody>
                  <a:tcPr marL="78005" marR="78005" marT="39002" marB="3900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4745814"/>
                  </a:ext>
                </a:extLst>
              </a:tr>
              <a:tr h="1161080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PASANTIAS HOSPITALARIAS CON EMBARAZADAS DE UCSF MICRORED JIQUILISCO </a:t>
                      </a:r>
                      <a:endParaRPr lang="es-SV" sz="1500">
                        <a:effectLst/>
                      </a:endParaRPr>
                    </a:p>
                  </a:txBody>
                  <a:tcPr marL="78005" marR="78005" marT="39002" marB="3900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 PASANTIAS </a:t>
                      </a:r>
                      <a:endParaRPr lang="es-SV" sz="1500" dirty="0">
                        <a:effectLst/>
                      </a:endParaRPr>
                    </a:p>
                  </a:txBody>
                  <a:tcPr marL="78005" marR="78005" marT="39002" marB="3900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 EMBARAZADAS </a:t>
                      </a:r>
                      <a:endParaRPr lang="es-SV" sz="1500">
                        <a:effectLst/>
                      </a:endParaRPr>
                    </a:p>
                  </a:txBody>
                  <a:tcPr marL="78005" marR="78005" marT="39002" marB="3900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 PASANTIAS </a:t>
                      </a:r>
                      <a:endParaRPr lang="es-SV" sz="1500">
                        <a:effectLst/>
                      </a:endParaRPr>
                    </a:p>
                  </a:txBody>
                  <a:tcPr marL="78005" marR="78005" marT="39002" marB="3900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 EMBARAZADAS </a:t>
                      </a:r>
                      <a:endParaRPr lang="es-SV" sz="1500">
                        <a:effectLst/>
                      </a:endParaRPr>
                    </a:p>
                  </a:txBody>
                  <a:tcPr marL="78005" marR="78005" marT="39002" marB="3900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7081023"/>
                  </a:ext>
                </a:extLst>
              </a:tr>
              <a:tr h="1374262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REALIZACIÓN DE MURALES EDUCATIVOS EN SALUD MENTAL Y PREVENCIÓN DE VIOLENCIA</a:t>
                      </a:r>
                      <a:endParaRPr lang="es-MX" sz="1500">
                        <a:effectLst/>
                      </a:endParaRPr>
                    </a:p>
                  </a:txBody>
                  <a:tcPr marL="78005" marR="78005" marT="39002" marB="3900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 MURALES EDUCATIVOS</a:t>
                      </a:r>
                      <a:endParaRPr lang="es-SV" sz="1500">
                        <a:effectLst/>
                      </a:endParaRPr>
                    </a:p>
                  </a:txBody>
                  <a:tcPr marL="78005" marR="78005" marT="39002" marB="3900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SV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 MURALES EDUCATIVOS</a:t>
                      </a:r>
                      <a:endParaRPr lang="es-SV" sz="1500">
                        <a:effectLst/>
                      </a:endParaRPr>
                    </a:p>
                  </a:txBody>
                  <a:tcPr marL="78005" marR="78005" marT="39002" marB="3900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3447222"/>
                  </a:ext>
                </a:extLst>
              </a:tr>
              <a:tr h="1374262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IMPLEMENTACIÓN DEL PROGRAMA DE AUTOCUIDO CON PERSONAL DE HOSPITAL NACIONAL DE JIQUILISCO</a:t>
                      </a:r>
                      <a:endParaRPr lang="es-MX" sz="1500">
                        <a:effectLst/>
                      </a:endParaRPr>
                    </a:p>
                  </a:txBody>
                  <a:tcPr marL="78005" marR="78005" marT="39002" marB="3900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 participantes</a:t>
                      </a:r>
                      <a:endParaRPr lang="es-MX" sz="1500"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(5 sesiones; se planificaron más sesiones pero el personal no asistió)</a:t>
                      </a:r>
                      <a:endParaRPr lang="es-MX" sz="1500">
                        <a:effectLst/>
                      </a:endParaRPr>
                    </a:p>
                  </a:txBody>
                  <a:tcPr marL="78005" marR="78005" marT="39002" marB="3900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 participantes</a:t>
                      </a:r>
                      <a:endParaRPr lang="es-MX" sz="1500" dirty="0"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(9 sesiones; se planificaron más sesiones pero el personal no asistió)</a:t>
                      </a:r>
                      <a:endParaRPr lang="es-MX" sz="1500" dirty="0">
                        <a:effectLst/>
                      </a:endParaRPr>
                    </a:p>
                  </a:txBody>
                  <a:tcPr marL="78005" marR="78005" marT="39002" marB="39002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7124486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33104DED-B1F1-011E-C6CF-BFEACA4DC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3138" y="21304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563294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>
            <a:extLst>
              <a:ext uri="{FF2B5EF4-FFF2-40B4-BE49-F238E27FC236}">
                <a16:creationId xmlns:a16="http://schemas.microsoft.com/office/drawing/2014/main" id="{72756376-6312-F8A9-FF18-5658DE361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595" y="1204388"/>
            <a:ext cx="5372504" cy="30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>
            <a:extLst>
              <a:ext uri="{FF2B5EF4-FFF2-40B4-BE49-F238E27FC236}">
                <a16:creationId xmlns:a16="http://schemas.microsoft.com/office/drawing/2014/main" id="{DF5792EC-6AC0-1E8D-068C-5F78E80B9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408" y="858013"/>
            <a:ext cx="3249519" cy="577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4DC83E7-C335-4E53-044C-C99DFE005E0A}"/>
              </a:ext>
            </a:extLst>
          </p:cNvPr>
          <p:cNvSpPr txBox="1"/>
          <p:nvPr/>
        </p:nvSpPr>
        <p:spPr>
          <a:xfrm>
            <a:off x="1520549" y="4841323"/>
            <a:ext cx="609824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MX" sz="1800" b="1" i="0" u="none" strike="noStrike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PASANTÍA HOSPITALARIA</a:t>
            </a:r>
            <a:br>
              <a:rPr lang="es-MX" sz="1800" b="1" i="0" u="none" strike="noStrike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</a:br>
            <a:r>
              <a:rPr lang="es-MX" sz="1800" b="1" i="0" u="none" strike="noStrike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27 de enero 2022 </a:t>
            </a:r>
            <a:br>
              <a:rPr lang="es-MX" sz="1800" b="1" i="0" u="none" strike="noStrike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</a:br>
            <a:r>
              <a:rPr lang="es-MX" sz="1800" b="1" i="0" u="none" strike="noStrike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(7 participantes)</a:t>
            </a:r>
            <a:endParaRPr lang="es-MX" b="0" dirty="0">
              <a:effectLst/>
            </a:endParaRPr>
          </a:p>
          <a:p>
            <a:br>
              <a:rPr lang="es-MX" dirty="0"/>
            </a:b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26302483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66DA8EE-2285-9559-059A-EEBC56485B41}"/>
              </a:ext>
            </a:extLst>
          </p:cNvPr>
          <p:cNvSpPr txBox="1"/>
          <p:nvPr/>
        </p:nvSpPr>
        <p:spPr>
          <a:xfrm>
            <a:off x="3048000" y="2558764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MX" sz="1800" b="1" i="0" u="none" strike="noStrike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Stand educativo y charlas en Conmemoración Día Internacional de la Mujer</a:t>
            </a:r>
            <a:br>
              <a:rPr lang="es-MX" sz="1800" b="1" i="0" u="none" strike="noStrike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</a:br>
            <a:r>
              <a:rPr lang="es-MX" sz="1800" b="1" i="0" u="none" strike="noStrike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CMPV Jiquilisco</a:t>
            </a:r>
            <a:br>
              <a:rPr lang="es-MX" sz="1800" b="1" i="0" u="none" strike="noStrike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</a:br>
            <a:r>
              <a:rPr lang="es-MX" sz="1800" b="1" i="0" u="none" strike="noStrike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11 de marzo 2022 – 160 participantes </a:t>
            </a:r>
            <a:endParaRPr lang="es-MX" b="0" dirty="0">
              <a:effectLst/>
            </a:endParaRPr>
          </a:p>
          <a:p>
            <a:br>
              <a:rPr lang="es-MX" dirty="0"/>
            </a:br>
            <a:endParaRPr lang="es-SV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DEEC924-B1B4-B7A3-06E8-E4DACB87B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436" y="277091"/>
            <a:ext cx="2957944" cy="221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65B9F946-77FE-EC84-E992-0135D5FC5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854" y="417368"/>
            <a:ext cx="2855195" cy="214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4B89AC39-2157-9AB6-A3D3-1E027DC01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418" y="3929643"/>
            <a:ext cx="5223163" cy="268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1230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A7E56F6-5B9E-EA3C-751F-27C3F901D1CE}"/>
              </a:ext>
            </a:extLst>
          </p:cNvPr>
          <p:cNvSpPr txBox="1"/>
          <p:nvPr/>
        </p:nvSpPr>
        <p:spPr>
          <a:xfrm>
            <a:off x="2535382" y="1259271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MX" sz="1800" b="1" i="0" u="none" strike="noStrike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Ponencia del tema “Prevención del embarazo adolescente” en Festival Cultural “POR SER NIÑA”</a:t>
            </a:r>
            <a:br>
              <a:rPr lang="es-MX" sz="1800" b="1" i="0" u="none" strike="noStrike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</a:br>
            <a:r>
              <a:rPr lang="es-MX" sz="1800" b="1" i="0" u="none" strike="noStrike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Centros escolares del Zamorano, Bajo Lempa</a:t>
            </a:r>
            <a:br>
              <a:rPr lang="es-MX" sz="1800" b="1" i="0" u="none" strike="noStrike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</a:br>
            <a:r>
              <a:rPr lang="es-MX" sz="1800" b="1" i="0" u="none" strike="noStrike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22 de marzo 2022 – 350 participantes</a:t>
            </a:r>
            <a:endParaRPr lang="es-MX" b="0" dirty="0">
              <a:effectLst/>
            </a:endParaRPr>
          </a:p>
          <a:p>
            <a:br>
              <a:rPr lang="es-MX" dirty="0"/>
            </a:br>
            <a:endParaRPr lang="es-SV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3EFBE9FB-F358-72AD-BA47-B3D60647B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013" y="3775362"/>
            <a:ext cx="3602181" cy="270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972BE503-0FD0-9B9B-0744-70EEBE453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149926"/>
            <a:ext cx="2953616" cy="525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7BEF42DE-70DA-6ADA-CC88-DDD17145C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491" y="3399558"/>
            <a:ext cx="3810211" cy="229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048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0594AAA-6651-184F-0964-4A34E1A64288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126791" y="820272"/>
            <a:ext cx="7496386" cy="5707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06656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64E876BE-2B7C-3C1E-9FEA-C9D7A733B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125" y="2854035"/>
            <a:ext cx="4433457" cy="332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8AB5249A-11A8-2F1B-E1D4-6BA4988D6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187" y="3620593"/>
            <a:ext cx="3793068" cy="255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76AA004-8C1D-F70C-C4F4-BFCA569A9FB6}"/>
              </a:ext>
            </a:extLst>
          </p:cNvPr>
          <p:cNvSpPr txBox="1"/>
          <p:nvPr/>
        </p:nvSpPr>
        <p:spPr>
          <a:xfrm>
            <a:off x="3048000" y="325126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SV" b="0" dirty="0">
                <a:effectLst/>
              </a:rPr>
              <a:t> </a:t>
            </a:r>
            <a:endParaRPr lang="es-SV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683ADF6-8C1B-BEE8-8F48-2F98371B6503}"/>
              </a:ext>
            </a:extLst>
          </p:cNvPr>
          <p:cNvSpPr txBox="1"/>
          <p:nvPr/>
        </p:nvSpPr>
        <p:spPr>
          <a:xfrm>
            <a:off x="3047999" y="1293490"/>
            <a:ext cx="698269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es-MX" sz="1800" b="1" i="0" u="none" strike="noStrike" dirty="0">
              <a:solidFill>
                <a:srgbClr val="000000"/>
              </a:solidFill>
              <a:effectLst/>
              <a:latin typeface="Arial Narrow" panose="020B060602020203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MX" sz="1800" b="1" i="0" u="none" strike="noStrike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REUNIÓN CMPV JIQUILISCO</a:t>
            </a:r>
            <a:br>
              <a:rPr lang="es-MX" sz="1800" b="1" i="0" u="none" strike="noStrike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</a:br>
            <a:r>
              <a:rPr lang="es-MX" sz="1800" b="1" i="0" u="none" strike="noStrike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28 de mayo 2022</a:t>
            </a:r>
            <a:endParaRPr lang="es-MX" b="0" dirty="0">
              <a:effectLst/>
            </a:endParaRPr>
          </a:p>
          <a:p>
            <a:br>
              <a:rPr lang="es-MX" dirty="0"/>
            </a:b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24210015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B893423-F5E6-9D7F-10E2-36F228D7D27C}"/>
              </a:ext>
            </a:extLst>
          </p:cNvPr>
          <p:cNvSpPr txBox="1"/>
          <p:nvPr/>
        </p:nvSpPr>
        <p:spPr>
          <a:xfrm>
            <a:off x="1233054" y="4789299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MX" sz="1800" b="1" i="0" u="none" strike="noStrike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PONENCIA SOBRE LA “PREVENCIÓN DEL SUICIDIO”</a:t>
            </a:r>
            <a:br>
              <a:rPr lang="es-MX" sz="1800" b="1" i="0" u="none" strike="noStrike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</a:br>
            <a:r>
              <a:rPr lang="es-MX" sz="1800" b="1" i="0" u="none" strike="noStrike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26 de enero 2022 </a:t>
            </a:r>
            <a:br>
              <a:rPr lang="es-MX" sz="1800" b="1" i="0" u="none" strike="noStrike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</a:br>
            <a:r>
              <a:rPr lang="es-MX" sz="1800" b="1" i="0" u="none" strike="noStrike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(17 participantes)</a:t>
            </a:r>
            <a:endParaRPr lang="es-MX" b="0" dirty="0">
              <a:effectLst/>
            </a:endParaRPr>
          </a:p>
          <a:p>
            <a:br>
              <a:rPr lang="es-MX" dirty="0"/>
            </a:br>
            <a:endParaRPr lang="es-SV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3C704AA2-CF9D-3DE4-3EBD-2009F9BB5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108" y="2673929"/>
            <a:ext cx="4599707" cy="344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C234F255-8637-13C2-88DB-193814453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310" y="1487629"/>
            <a:ext cx="3685312" cy="208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869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0CD1E24-8ABF-A905-91BA-6F2DEB349AF0}"/>
              </a:ext>
            </a:extLst>
          </p:cNvPr>
          <p:cNvSpPr txBox="1"/>
          <p:nvPr/>
        </p:nvSpPr>
        <p:spPr>
          <a:xfrm>
            <a:off x="3366654" y="1131654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800" b="1" i="0" u="none" strike="noStrike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Ponencia del tema “Expresiones de violencia contra la mujer” dirigido a personal femenino del Hospital Nacional de Jiquilisco</a:t>
            </a:r>
            <a:br>
              <a:rPr lang="es-MX" sz="1800" b="1" i="0" u="none" strike="noStrike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</a:br>
            <a:r>
              <a:rPr lang="es-MX" sz="1800" b="1" i="0" u="none" strike="noStrike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29 de marzo 2022 </a:t>
            </a:r>
            <a:br>
              <a:rPr lang="es-MX" sz="1800" b="1" i="0" u="none" strike="noStrike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</a:br>
            <a:r>
              <a:rPr lang="es-MX" sz="1800" b="1" i="0" u="none" strike="noStrike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17 participantes</a:t>
            </a:r>
            <a:endParaRPr lang="es-SV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2C093B41-F8A8-AB16-E182-E402B261D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094" y="2641799"/>
            <a:ext cx="5024580" cy="376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5170649D-E6AF-3117-251E-46EDF1A2D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454" y="2939676"/>
            <a:ext cx="4267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3581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A04CBFA-75F9-0106-D0EA-1DCC29B7ADE5}"/>
              </a:ext>
            </a:extLst>
          </p:cNvPr>
          <p:cNvSpPr txBox="1"/>
          <p:nvPr/>
        </p:nvSpPr>
        <p:spPr>
          <a:xfrm>
            <a:off x="3380509" y="1297954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MX" sz="1800" b="1" i="0" u="none" strike="noStrike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SESIÓN DE AUTOCUIDADO</a:t>
            </a:r>
            <a:br>
              <a:rPr lang="es-MX" sz="1800" b="1" i="0" u="none" strike="noStrike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</a:br>
            <a:r>
              <a:rPr lang="es-MX" sz="1800" b="1" i="0" u="none" strike="noStrike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24 de febrero 2022 </a:t>
            </a:r>
            <a:br>
              <a:rPr lang="es-MX" sz="1800" b="1" i="0" u="none" strike="noStrike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</a:br>
            <a:r>
              <a:rPr lang="es-MX" sz="1800" b="1" i="0" u="none" strike="noStrike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(12 participantes)</a:t>
            </a:r>
            <a:endParaRPr lang="es-MX" b="0" dirty="0">
              <a:effectLst/>
            </a:endParaRPr>
          </a:p>
          <a:p>
            <a:br>
              <a:rPr lang="es-MX" dirty="0"/>
            </a:br>
            <a:endParaRPr lang="es-SV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04259F93-F416-1B03-1DE6-D8DA6EE86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509" y="2611582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2AD9F7A4-C48D-3DBC-0459-67D78DD08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951" y="2567648"/>
            <a:ext cx="4689157" cy="351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0886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olaboración intersectorial para la diversificación económica ...">
            <a:extLst>
              <a:ext uri="{FF2B5EF4-FFF2-40B4-BE49-F238E27FC236}">
                <a16:creationId xmlns:a16="http://schemas.microsoft.com/office/drawing/2014/main" id="{F2AC60E3-A116-3D8D-A3E7-576BC400D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796" y="649432"/>
            <a:ext cx="5058641" cy="370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8E15249-7EAC-89C3-0FAF-D3F3A9607FAB}"/>
              </a:ext>
            </a:extLst>
          </p:cNvPr>
          <p:cNvSpPr txBox="1"/>
          <p:nvPr/>
        </p:nvSpPr>
        <p:spPr>
          <a:xfrm>
            <a:off x="2907723" y="4685074"/>
            <a:ext cx="6096000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6760" indent="-247320" algn="ctr">
              <a:lnSpc>
                <a:spcPct val="100000"/>
              </a:lnSpc>
              <a:spcBef>
                <a:spcPts val="601"/>
              </a:spcBef>
            </a:pPr>
            <a:r>
              <a:rPr lang="es-SV" sz="4400" b="1" strike="noStrike" spc="-1" dirty="0">
                <a:solidFill>
                  <a:srgbClr val="000000"/>
                </a:solidFill>
                <a:latin typeface="Andalus"/>
                <a:ea typeface="DejaVu Sans"/>
              </a:rPr>
              <a:t>TRABAJO</a:t>
            </a:r>
          </a:p>
          <a:p>
            <a:pPr marL="266760" indent="-247320" algn="ctr">
              <a:lnSpc>
                <a:spcPct val="100000"/>
              </a:lnSpc>
              <a:spcBef>
                <a:spcPts val="601"/>
              </a:spcBef>
            </a:pPr>
            <a:r>
              <a:rPr lang="es-SV" sz="4400" b="1" strike="noStrike" spc="-1" dirty="0">
                <a:solidFill>
                  <a:srgbClr val="000000"/>
                </a:solidFill>
                <a:latin typeface="Andalus"/>
                <a:ea typeface="DejaVu Sans"/>
              </a:rPr>
              <a:t> INTERSECTORIAL</a:t>
            </a:r>
            <a:endParaRPr lang="es-SV" sz="4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49228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903F853-D6BE-798F-37C5-E0EEC987A37A}"/>
              </a:ext>
            </a:extLst>
          </p:cNvPr>
          <p:cNvSpPr txBox="1"/>
          <p:nvPr/>
        </p:nvSpPr>
        <p:spPr>
          <a:xfrm>
            <a:off x="3048000" y="107907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6760" indent="-247320" algn="ctr">
              <a:lnSpc>
                <a:spcPct val="100000"/>
              </a:lnSpc>
              <a:spcBef>
                <a:spcPts val="601"/>
              </a:spcBef>
            </a:pPr>
            <a:r>
              <a:rPr lang="es-SV" sz="1800" b="1" strike="noStrike" spc="-1" dirty="0">
                <a:solidFill>
                  <a:srgbClr val="4C4C4C"/>
                </a:solidFill>
                <a:latin typeface="Andalus"/>
                <a:ea typeface="DejaVu Sans"/>
              </a:rPr>
              <a:t>TRABAJO INTERSECTORIAL</a:t>
            </a:r>
            <a:endParaRPr lang="es-SV" sz="1800" b="0" strike="noStrike" spc="-1" dirty="0">
              <a:latin typeface="Arial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3A3FC19-0F49-BF0A-851B-1A5A1B6ED96C}"/>
              </a:ext>
            </a:extLst>
          </p:cNvPr>
          <p:cNvSpPr txBox="1"/>
          <p:nvPr/>
        </p:nvSpPr>
        <p:spPr>
          <a:xfrm>
            <a:off x="2618508" y="1559386"/>
            <a:ext cx="7703127" cy="2534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6000" indent="-212760">
              <a:lnSpc>
                <a:spcPct val="150000"/>
              </a:lnSpc>
              <a:buClr>
                <a:srgbClr val="00B0F0"/>
              </a:buClr>
              <a:buFont typeface="Arial"/>
              <a:buChar char="•"/>
            </a:pPr>
            <a:r>
              <a:rPr lang="es-SV" sz="1800" b="0" strike="noStrike" spc="-1" dirty="0">
                <a:solidFill>
                  <a:srgbClr val="666666"/>
                </a:solidFill>
                <a:latin typeface="Andalus"/>
                <a:ea typeface="DejaVu Sans"/>
              </a:rPr>
              <a:t>Proyecto " Red de Atención Compartida", para la atención de adolescentes denominado:  Pasantías.</a:t>
            </a:r>
            <a:endParaRPr lang="es-SV" sz="1800" b="0" strike="noStrike" spc="-1" dirty="0">
              <a:latin typeface="Arial"/>
            </a:endParaRPr>
          </a:p>
          <a:p>
            <a:pPr marL="216000" indent="-212760">
              <a:lnSpc>
                <a:spcPct val="150000"/>
              </a:lnSpc>
              <a:buClr>
                <a:srgbClr val="00B0F0"/>
              </a:buClr>
              <a:buFont typeface="Arial"/>
              <a:buChar char="•"/>
            </a:pPr>
            <a:r>
              <a:rPr lang="es-SV" sz="1800" b="0" strike="noStrike" spc="-1" dirty="0">
                <a:solidFill>
                  <a:srgbClr val="666666"/>
                </a:solidFill>
                <a:latin typeface="Andalus"/>
                <a:ea typeface="DejaVu Sans"/>
              </a:rPr>
              <a:t>Trabajar con el Foro Nacional de salud en la coordinación de la Unidad por el Derecho a la salud, realizando encuestas de satisfacción de usuarios tanto internos como externos y dar respuesta a los avisos y reclamos de la población.</a:t>
            </a:r>
            <a:endParaRPr lang="es-SV" sz="1800" b="0" strike="noStrike" spc="-1" dirty="0">
              <a:latin typeface="Arial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D16DD21-3CAD-CF7D-7CD8-FD09C6DFDEAD}"/>
              </a:ext>
            </a:extLst>
          </p:cNvPr>
          <p:cNvSpPr txBox="1"/>
          <p:nvPr/>
        </p:nvSpPr>
        <p:spPr>
          <a:xfrm>
            <a:off x="2618507" y="4204394"/>
            <a:ext cx="7703127" cy="1703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6000" indent="-212760">
              <a:lnSpc>
                <a:spcPct val="150000"/>
              </a:lnSpc>
              <a:buClr>
                <a:srgbClr val="00B0F0"/>
              </a:buClr>
              <a:buFont typeface="Arial"/>
              <a:buChar char="•"/>
            </a:pPr>
            <a:r>
              <a:rPr lang="es-SV" sz="1800" b="0" strike="noStrike" spc="-1" dirty="0">
                <a:solidFill>
                  <a:srgbClr val="666666"/>
                </a:solidFill>
                <a:latin typeface="Andalus"/>
                <a:ea typeface="DejaVu Sans"/>
              </a:rPr>
              <a:t>Realización de eventos de Promoción de la salud.</a:t>
            </a:r>
            <a:endParaRPr lang="es-SV" sz="1800" b="0" strike="noStrike" spc="-1" dirty="0">
              <a:latin typeface="Arial"/>
            </a:endParaRPr>
          </a:p>
          <a:p>
            <a:pPr marL="216000" indent="-212760">
              <a:lnSpc>
                <a:spcPct val="150000"/>
              </a:lnSpc>
              <a:buClr>
                <a:srgbClr val="00B0F0"/>
              </a:buClr>
              <a:buFont typeface="Arial"/>
              <a:buChar char="•"/>
            </a:pPr>
            <a:r>
              <a:rPr lang="es-SV" sz="1800" b="0" strike="noStrike" spc="-1" dirty="0">
                <a:solidFill>
                  <a:srgbClr val="666666"/>
                </a:solidFill>
                <a:latin typeface="Andalus"/>
                <a:ea typeface="DejaVu Sans"/>
              </a:rPr>
              <a:t>Gestión de insumos médicos, medicamentos y otros artículos con organizaciones e instituciones públicas y privadas.</a:t>
            </a:r>
            <a:endParaRPr lang="es-SV" sz="1800" b="0" strike="noStrike" spc="-1" dirty="0">
              <a:latin typeface="Arial"/>
            </a:endParaRPr>
          </a:p>
          <a:p>
            <a:pPr marL="216000" indent="-212760">
              <a:lnSpc>
                <a:spcPct val="150000"/>
              </a:lnSpc>
              <a:buClr>
                <a:srgbClr val="00B0F0"/>
              </a:buClr>
              <a:buFont typeface="Arial"/>
              <a:buChar char="•"/>
            </a:pPr>
            <a:r>
              <a:rPr lang="es-SV" sz="1800" b="0" strike="noStrike" spc="-1" dirty="0">
                <a:solidFill>
                  <a:srgbClr val="666666"/>
                </a:solidFill>
                <a:latin typeface="Andalus"/>
                <a:ea typeface="DejaVu Sans"/>
              </a:rPr>
              <a:t>Gestiones con Comité Municipal de Protección Civil</a:t>
            </a:r>
            <a:endParaRPr lang="es-SV" sz="1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85980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073747CA-3687-C00B-8EA2-573CFF5A8145}"/>
              </a:ext>
            </a:extLst>
          </p:cNvPr>
          <p:cNvSpPr/>
          <p:nvPr/>
        </p:nvSpPr>
        <p:spPr>
          <a:xfrm>
            <a:off x="1885821" y="525148"/>
            <a:ext cx="9156251" cy="10048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spcAft>
                <a:spcPts val="799"/>
              </a:spcAft>
            </a:pPr>
            <a:r>
              <a:rPr lang="es-SV" sz="4500" b="1" strike="noStrike" spc="-1" dirty="0">
                <a:solidFill>
                  <a:srgbClr val="4C4C4C"/>
                </a:solidFill>
                <a:latin typeface="Andalus"/>
                <a:ea typeface="DejaVu Sans"/>
              </a:rPr>
              <a:t>UNIDAD DE CLÍNICA RENAL</a:t>
            </a:r>
            <a:endParaRPr lang="es-SV" sz="4500" b="0" strike="noStrike" spc="-1" dirty="0">
              <a:latin typeface="Arial"/>
            </a:endParaRPr>
          </a:p>
        </p:txBody>
      </p:sp>
      <p:sp>
        <p:nvSpPr>
          <p:cNvPr id="3" name="CustomShape 1">
            <a:extLst>
              <a:ext uri="{FF2B5EF4-FFF2-40B4-BE49-F238E27FC236}">
                <a16:creationId xmlns:a16="http://schemas.microsoft.com/office/drawing/2014/main" id="{67F178B1-30F4-8DD9-C61D-955957351C66}"/>
              </a:ext>
            </a:extLst>
          </p:cNvPr>
          <p:cNvSpPr/>
          <p:nvPr/>
        </p:nvSpPr>
        <p:spPr>
          <a:xfrm>
            <a:off x="1149928" y="1240368"/>
            <a:ext cx="6019200" cy="64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22320" rIns="45720" bIns="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es-SV" sz="2400" b="1" strike="noStrike" spc="-1" dirty="0">
                <a:solidFill>
                  <a:srgbClr val="4C4C4C"/>
                </a:solidFill>
                <a:latin typeface="Andalus"/>
                <a:ea typeface="DejaVu Sans"/>
              </a:rPr>
              <a:t>Unidad de Gestión Clínica Renal</a:t>
            </a:r>
            <a:endParaRPr lang="es-SV" sz="2400" b="0" strike="noStrike" spc="-1" dirty="0">
              <a:latin typeface="Arial"/>
            </a:endParaRPr>
          </a:p>
        </p:txBody>
      </p:sp>
      <p:sp>
        <p:nvSpPr>
          <p:cNvPr id="4" name="CustomShape 2">
            <a:extLst>
              <a:ext uri="{FF2B5EF4-FFF2-40B4-BE49-F238E27FC236}">
                <a16:creationId xmlns:a16="http://schemas.microsoft.com/office/drawing/2014/main" id="{F5A9E696-CCEB-D327-9723-6D24A5C53327}"/>
              </a:ext>
            </a:extLst>
          </p:cNvPr>
          <p:cNvSpPr/>
          <p:nvPr/>
        </p:nvSpPr>
        <p:spPr>
          <a:xfrm>
            <a:off x="2537622" y="2042608"/>
            <a:ext cx="9654377" cy="2124667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2000" b="0" i="0" u="none" strike="noStrike" kern="0" cap="none" spc="-1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ndalus"/>
                <a:ea typeface="DejaVu Sans"/>
              </a:rPr>
              <a:t>EL HOSPITAL YA CUENTA CON CLASIFICACIÓN DE PACIENTES CON Enfermedad Renal Crónica</a:t>
            </a:r>
            <a:endParaRPr kumimoji="0" lang="es-SV" sz="20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15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alus"/>
                <a:ea typeface="DejaVu Sans"/>
              </a:rPr>
              <a:t>Los pacientes que cuentan con estadios III(A Y B), son vistos por medicina interna, y los IV y V por Nefrología.</a:t>
            </a:r>
            <a:endParaRPr kumimoji="0" lang="es-SV" sz="15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15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alus"/>
                <a:ea typeface="DejaVu Sans"/>
              </a:rPr>
              <a:t>También se cuenta con nefrólogo los días lunes y viernes (8 </a:t>
            </a:r>
            <a:r>
              <a:rPr kumimoji="0" lang="es-SV" sz="1500" b="0" i="0" u="none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alus"/>
                <a:ea typeface="DejaVu Sans"/>
              </a:rPr>
              <a:t>hras</a:t>
            </a:r>
            <a:r>
              <a:rPr kumimoji="0" lang="es-SV" sz="15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alus"/>
                <a:ea typeface="DejaVu Sans"/>
              </a:rPr>
              <a:t>.)</a:t>
            </a:r>
            <a:endParaRPr kumimoji="0" lang="es-SV" sz="15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15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alus"/>
                <a:ea typeface="DejaVu Sans"/>
              </a:rPr>
              <a:t>Atención a pacientes en Diálisis Peritoneal Continua Ambulatoria. </a:t>
            </a:r>
            <a:endParaRPr kumimoji="0" lang="es-SV" sz="15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15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dalus"/>
                <a:ea typeface="DejaVu Sans"/>
              </a:rPr>
              <a:t>Entrega de medicamentos a pacientes con diálisis peritoneal continua ambulatoria. Se hacen entrega de dialízales .</a:t>
            </a:r>
            <a:endParaRPr kumimoji="0" lang="es-SV" sz="15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CustomShape 3">
            <a:extLst>
              <a:ext uri="{FF2B5EF4-FFF2-40B4-BE49-F238E27FC236}">
                <a16:creationId xmlns:a16="http://schemas.microsoft.com/office/drawing/2014/main" id="{6EC4546E-0A31-F551-EA58-A6998D1A6336}"/>
              </a:ext>
            </a:extLst>
          </p:cNvPr>
          <p:cNvSpPr/>
          <p:nvPr/>
        </p:nvSpPr>
        <p:spPr>
          <a:xfrm>
            <a:off x="297170" y="4167275"/>
            <a:ext cx="8005680" cy="474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SV" sz="2500" b="1" strike="noStrike" spc="-1" dirty="0">
                <a:solidFill>
                  <a:srgbClr val="4C4C4C"/>
                </a:solidFill>
                <a:latin typeface="Andalus"/>
                <a:ea typeface="DejaVu Sans"/>
              </a:rPr>
              <a:t>Actividades de Promoción de la Salud Rena</a:t>
            </a:r>
            <a:r>
              <a:rPr lang="es-SV" sz="2500" b="0" strike="noStrike" spc="-1" dirty="0">
                <a:solidFill>
                  <a:srgbClr val="4C4C4C"/>
                </a:solidFill>
                <a:latin typeface="Andalus"/>
                <a:ea typeface="DejaVu Sans"/>
              </a:rPr>
              <a:t>l</a:t>
            </a:r>
            <a:endParaRPr lang="es-SV" sz="2500" b="0" strike="noStrike" spc="-1" dirty="0">
              <a:latin typeface="Arial"/>
            </a:endParaRPr>
          </a:p>
        </p:txBody>
      </p:sp>
      <p:sp>
        <p:nvSpPr>
          <p:cNvPr id="6" name="CustomShape 4">
            <a:extLst>
              <a:ext uri="{FF2B5EF4-FFF2-40B4-BE49-F238E27FC236}">
                <a16:creationId xmlns:a16="http://schemas.microsoft.com/office/drawing/2014/main" id="{4500DF7C-4D1E-D3EB-DBB5-07CFBEDCE946}"/>
              </a:ext>
            </a:extLst>
          </p:cNvPr>
          <p:cNvSpPr/>
          <p:nvPr/>
        </p:nvSpPr>
        <p:spPr>
          <a:xfrm>
            <a:off x="1420814" y="4605343"/>
            <a:ext cx="4542840" cy="12025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</a:pPr>
            <a:r>
              <a:rPr lang="es-SV" sz="1800" b="0" strike="noStrike" spc="-1" dirty="0">
                <a:solidFill>
                  <a:srgbClr val="000000"/>
                </a:solidFill>
                <a:latin typeface="Andalus"/>
                <a:ea typeface="DejaVu Sans"/>
              </a:rPr>
              <a:t>- Se realizan charlas para el personal.</a:t>
            </a:r>
            <a:br>
              <a:rPr dirty="0"/>
            </a:br>
            <a:r>
              <a:rPr lang="es-MX" dirty="0"/>
              <a:t>- </a:t>
            </a:r>
            <a:r>
              <a:rPr lang="es-SV" sz="1800" b="0" strike="noStrike" spc="-1" dirty="0">
                <a:solidFill>
                  <a:srgbClr val="000000"/>
                </a:solidFill>
                <a:latin typeface="Andalus"/>
                <a:ea typeface="DejaVu Sans"/>
              </a:rPr>
              <a:t>Charlas para los pacientes.</a:t>
            </a:r>
            <a:br>
              <a:rPr dirty="0"/>
            </a:br>
            <a:br>
              <a:rPr dirty="0"/>
            </a:br>
            <a:endParaRPr lang="es-SV" sz="1800" b="0" strike="noStrike" spc="-1" dirty="0">
              <a:latin typeface="Arial"/>
            </a:endParaRPr>
          </a:p>
        </p:txBody>
      </p:sp>
      <p:sp>
        <p:nvSpPr>
          <p:cNvPr id="7" name="CustomShape 5">
            <a:extLst>
              <a:ext uri="{FF2B5EF4-FFF2-40B4-BE49-F238E27FC236}">
                <a16:creationId xmlns:a16="http://schemas.microsoft.com/office/drawing/2014/main" id="{309C9930-244F-CBAD-01CB-496895C019A5}"/>
              </a:ext>
            </a:extLst>
          </p:cNvPr>
          <p:cNvSpPr/>
          <p:nvPr/>
        </p:nvSpPr>
        <p:spPr>
          <a:xfrm>
            <a:off x="7087298" y="4827102"/>
            <a:ext cx="4542840" cy="12025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</a:pPr>
            <a:r>
              <a:rPr lang="es-SV" sz="1800" b="1" strike="noStrike" spc="-1" dirty="0">
                <a:solidFill>
                  <a:srgbClr val="000000"/>
                </a:solidFill>
                <a:latin typeface="Andalus"/>
                <a:ea typeface="DejaVu Sans"/>
              </a:rPr>
              <a:t>Proyecto:</a:t>
            </a:r>
            <a:endParaRPr lang="es-SV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SV" sz="1800" b="0" strike="noStrike" spc="-1" dirty="0">
                <a:solidFill>
                  <a:srgbClr val="000000"/>
                </a:solidFill>
                <a:latin typeface="Andalus"/>
                <a:ea typeface="DejaVu Sans"/>
              </a:rPr>
              <a:t>Construcción de Clínica de atención a pacientes renales, con equipamiento, </a:t>
            </a:r>
            <a:r>
              <a:rPr lang="es-SV" spc="-1" dirty="0">
                <a:solidFill>
                  <a:srgbClr val="000000"/>
                </a:solidFill>
                <a:latin typeface="Andalus"/>
                <a:ea typeface="DejaVu Sans"/>
              </a:rPr>
              <a:t>finalizado el 11/11/2022.</a:t>
            </a:r>
            <a:endParaRPr lang="es-SV" sz="1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38224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E559341-3094-F6C7-284E-7838969512BD}"/>
              </a:ext>
            </a:extLst>
          </p:cNvPr>
          <p:cNvSpPr txBox="1"/>
          <p:nvPr/>
        </p:nvSpPr>
        <p:spPr>
          <a:xfrm>
            <a:off x="3046880" y="624853"/>
            <a:ext cx="6098240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SV" sz="6600" b="1" strike="noStrike" spc="-1" dirty="0">
                <a:solidFill>
                  <a:srgbClr val="4C4C4C"/>
                </a:solidFill>
                <a:latin typeface="Andalus"/>
                <a:ea typeface="DejaVu Sans"/>
              </a:rPr>
              <a:t>LOGROS DEL PROGRAMA DE VETERANOS DE GUERRA</a:t>
            </a:r>
            <a:endParaRPr lang="es-SV" sz="66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59934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2">
            <a:extLst>
              <a:ext uri="{FF2B5EF4-FFF2-40B4-BE49-F238E27FC236}">
                <a16:creationId xmlns:a16="http://schemas.microsoft.com/office/drawing/2014/main" id="{51870C59-9A02-33BF-B393-0E02F585C83F}"/>
              </a:ext>
            </a:extLst>
          </p:cNvPr>
          <p:cNvSpPr/>
          <p:nvPr/>
        </p:nvSpPr>
        <p:spPr>
          <a:xfrm>
            <a:off x="2547656" y="898137"/>
            <a:ext cx="7883280" cy="72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SV" sz="2400" b="1" strike="noStrike" spc="-1" dirty="0">
                <a:solidFill>
                  <a:srgbClr val="333333"/>
                </a:solidFill>
                <a:latin typeface="Andalus"/>
                <a:ea typeface="DejaVu Sans"/>
              </a:rPr>
              <a:t>PROGRAMA DE VETERANOS DE GUERRA. </a:t>
            </a:r>
            <a:endParaRPr lang="es-SV" sz="24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lang="es-SV" sz="2400" b="1" strike="noStrike" spc="-1" dirty="0">
                <a:solidFill>
                  <a:srgbClr val="333333"/>
                </a:solidFill>
                <a:latin typeface="Andalus"/>
                <a:ea typeface="DejaVu Sans"/>
              </a:rPr>
              <a:t>HOSPITAL NACIONAL DE JIQUILISCO</a:t>
            </a:r>
            <a:endParaRPr lang="es-SV" sz="2400" b="0" strike="noStrike" spc="-1" dirty="0">
              <a:latin typeface="Arial"/>
            </a:endParaRPr>
          </a:p>
        </p:txBody>
      </p:sp>
      <p:sp>
        <p:nvSpPr>
          <p:cNvPr id="3" name="CustomShape 1">
            <a:extLst>
              <a:ext uri="{FF2B5EF4-FFF2-40B4-BE49-F238E27FC236}">
                <a16:creationId xmlns:a16="http://schemas.microsoft.com/office/drawing/2014/main" id="{5A218EA1-3A6C-9926-327E-C809D146B4A5}"/>
              </a:ext>
            </a:extLst>
          </p:cNvPr>
          <p:cNvSpPr/>
          <p:nvPr/>
        </p:nvSpPr>
        <p:spPr>
          <a:xfrm>
            <a:off x="2605260" y="1760591"/>
            <a:ext cx="6981480" cy="2588760"/>
          </a:xfrm>
          <a:prstGeom prst="ellipse">
            <a:avLst/>
          </a:prstGeom>
          <a:solidFill>
            <a:srgbClr val="D0D0D0"/>
          </a:solidFill>
          <a:ln w="12600">
            <a:solidFill>
              <a:srgbClr val="00956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s-SV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SV" sz="2800" b="1" strike="noStrike" spc="-1" dirty="0">
                <a:solidFill>
                  <a:srgbClr val="333333"/>
                </a:solidFill>
                <a:latin typeface="Andalus"/>
                <a:ea typeface="DejaVu Sans"/>
              </a:rPr>
              <a:t>Atenciones en salud brindadas a veteranos de guerras por un referente del programa y un médico internista</a:t>
            </a:r>
            <a:endParaRPr lang="es-SV" sz="2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s-SV" sz="2800" b="0" strike="noStrike" spc="-1" dirty="0">
              <a:latin typeface="Arial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ECF63E4-F529-CFAA-2E59-6A7DDB36FE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1645342"/>
              </p:ext>
            </p:extLst>
          </p:nvPr>
        </p:nvGraphicFramePr>
        <p:xfrm>
          <a:off x="3532260" y="4491276"/>
          <a:ext cx="5127480" cy="1666440"/>
        </p:xfrm>
        <a:graphic>
          <a:graphicData uri="http://schemas.openxmlformats.org/drawingml/2006/table">
            <a:tbl>
              <a:tblPr/>
              <a:tblGrid>
                <a:gridCol w="1728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8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548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s-SV" sz="1800" b="1" strike="noStrike" spc="-1">
                          <a:solidFill>
                            <a:srgbClr val="4C4C4C"/>
                          </a:solidFill>
                          <a:latin typeface="Trebuchet MS"/>
                        </a:rPr>
                        <a:t>Año </a:t>
                      </a:r>
                      <a:endParaRPr lang="es-SV" sz="18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ABAB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s-SV" sz="1800" b="1" strike="noStrike" spc="-1" dirty="0">
                          <a:solidFill>
                            <a:srgbClr val="4C4C4C"/>
                          </a:solidFill>
                          <a:latin typeface="Trebuchet MS"/>
                        </a:rPr>
                        <a:t>Atenciones brindadas</a:t>
                      </a:r>
                      <a:endParaRPr lang="es-SV" sz="1800" b="0" strike="noStrike" spc="-1" dirty="0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ABA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548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80000"/>
                        </a:lnSpc>
                      </a:pPr>
                      <a:r>
                        <a:rPr lang="es-SV" sz="1800" b="0" strike="noStrike" spc="-1" dirty="0">
                          <a:solidFill>
                            <a:srgbClr val="000000"/>
                          </a:solidFill>
                          <a:latin typeface="Trebuchet MS"/>
                        </a:rPr>
                        <a:t>2021</a:t>
                      </a:r>
                      <a:endParaRPr lang="es-SV" sz="1800" b="0" strike="noStrike" spc="-1" dirty="0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114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548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80000"/>
                        </a:lnSpc>
                      </a:pPr>
                      <a:r>
                        <a:rPr lang="es-SV" sz="1800" b="0" strike="noStrike" spc="-1" dirty="0">
                          <a:solidFill>
                            <a:srgbClr val="000000"/>
                          </a:solidFill>
                          <a:latin typeface="Trebuchet MS"/>
                        </a:rPr>
                        <a:t>2022</a:t>
                      </a:r>
                      <a:endParaRPr lang="es-SV" sz="1800" b="0" strike="noStrike" spc="-1" dirty="0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48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32123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3">
            <a:extLst>
              <a:ext uri="{FF2B5EF4-FFF2-40B4-BE49-F238E27FC236}">
                <a16:creationId xmlns:a16="http://schemas.microsoft.com/office/drawing/2014/main" id="{1C0B2491-5814-ABC1-C90F-3D6959DB8F8D}"/>
              </a:ext>
            </a:extLst>
          </p:cNvPr>
          <p:cNvSpPr/>
          <p:nvPr/>
        </p:nvSpPr>
        <p:spPr>
          <a:xfrm>
            <a:off x="2643649" y="1492623"/>
            <a:ext cx="7235280" cy="639360"/>
          </a:xfrm>
          <a:prstGeom prst="rect">
            <a:avLst/>
          </a:prstGeom>
          <a:noFill/>
          <a:ln w="9360">
            <a:solidFill>
              <a:srgbClr val="0084B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marL="266760" indent="-247320" algn="ctr">
              <a:lnSpc>
                <a:spcPct val="100000"/>
              </a:lnSpc>
              <a:spcBef>
                <a:spcPts val="601"/>
              </a:spcBef>
            </a:pPr>
            <a:r>
              <a:rPr lang="es-SV" sz="2800" b="1" strike="noStrike" spc="-1" dirty="0">
                <a:solidFill>
                  <a:srgbClr val="4C4C4C"/>
                </a:solidFill>
                <a:latin typeface="Andalus"/>
                <a:ea typeface="DejaVu Sans"/>
              </a:rPr>
              <a:t>PRINCIPALES LOGROS</a:t>
            </a:r>
            <a:endParaRPr lang="es-SV" sz="2800" b="0" strike="noStrike" spc="-1" dirty="0">
              <a:latin typeface="Arial"/>
            </a:endParaRPr>
          </a:p>
          <a:p>
            <a:pPr marL="266760" indent="-247320" algn="ctr">
              <a:lnSpc>
                <a:spcPct val="100000"/>
              </a:lnSpc>
              <a:spcBef>
                <a:spcPts val="601"/>
              </a:spcBef>
            </a:pPr>
            <a:r>
              <a:rPr lang="es-SV" sz="2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es-SV" sz="2800" b="0" strike="noStrike" spc="-1" dirty="0">
              <a:latin typeface="Arial"/>
            </a:endParaRPr>
          </a:p>
          <a:p>
            <a:pPr marL="266760" indent="-247320" algn="ctr">
              <a:lnSpc>
                <a:spcPct val="100000"/>
              </a:lnSpc>
              <a:spcBef>
                <a:spcPts val="601"/>
              </a:spcBef>
            </a:pPr>
            <a:endParaRPr lang="es-SV" sz="2800" b="0" strike="noStrike" spc="-1" dirty="0">
              <a:latin typeface="Arial"/>
            </a:endParaRPr>
          </a:p>
          <a:p>
            <a:pPr marL="266760" indent="-247320" algn="ctr">
              <a:lnSpc>
                <a:spcPct val="100000"/>
              </a:lnSpc>
              <a:spcBef>
                <a:spcPts val="601"/>
              </a:spcBef>
            </a:pPr>
            <a:endParaRPr lang="es-SV" sz="2800" b="0" strike="noStrike" spc="-1" dirty="0">
              <a:latin typeface="Arial"/>
            </a:endParaRPr>
          </a:p>
        </p:txBody>
      </p:sp>
      <p:sp>
        <p:nvSpPr>
          <p:cNvPr id="3" name="CustomShape 2">
            <a:extLst>
              <a:ext uri="{FF2B5EF4-FFF2-40B4-BE49-F238E27FC236}">
                <a16:creationId xmlns:a16="http://schemas.microsoft.com/office/drawing/2014/main" id="{803F6A13-7CA1-D21D-878B-187F81203FB5}"/>
              </a:ext>
            </a:extLst>
          </p:cNvPr>
          <p:cNvSpPr/>
          <p:nvPr/>
        </p:nvSpPr>
        <p:spPr>
          <a:xfrm>
            <a:off x="2375269" y="3645593"/>
            <a:ext cx="7772040" cy="243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0" rIns="45720" bIns="0" anchor="b">
            <a:noAutofit/>
          </a:bodyPr>
          <a:lstStyle/>
          <a:p>
            <a:pPr algn="ctr">
              <a:lnSpc>
                <a:spcPct val="100000"/>
              </a:lnSpc>
            </a:pPr>
            <a:br>
              <a:rPr dirty="0"/>
            </a:br>
            <a:r>
              <a:rPr lang="es-SV" sz="4800" b="1" strike="noStrike" spc="-1" dirty="0">
                <a:solidFill>
                  <a:srgbClr val="4C4C4C"/>
                </a:solidFill>
                <a:latin typeface="Andalus"/>
                <a:ea typeface="DejaVu Sans"/>
              </a:rPr>
              <a:t>AVANCE DE IMPLEMENTACIÓN </a:t>
            </a:r>
            <a:r>
              <a:rPr lang="es-SV" sz="4800" b="1" spc="-1" dirty="0">
                <a:solidFill>
                  <a:srgbClr val="4C4C4C"/>
                </a:solidFill>
                <a:latin typeface="Andalus"/>
                <a:ea typeface="DejaVu Sans"/>
              </a:rPr>
              <a:t>SISTEMA INTEGRADO EN SALUD</a:t>
            </a:r>
          </a:p>
          <a:p>
            <a:pPr algn="ctr">
              <a:lnSpc>
                <a:spcPct val="100000"/>
              </a:lnSpc>
            </a:pPr>
            <a:r>
              <a:rPr lang="es-SV" sz="4800" b="1" strike="noStrike" spc="-1" dirty="0">
                <a:solidFill>
                  <a:srgbClr val="4C4C4C"/>
                </a:solidFill>
                <a:latin typeface="Andalus"/>
              </a:rPr>
              <a:t>(SIS).</a:t>
            </a:r>
            <a:endParaRPr lang="es-SV" sz="4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7358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2">
            <a:extLst>
              <a:ext uri="{FF2B5EF4-FFF2-40B4-BE49-F238E27FC236}">
                <a16:creationId xmlns:a16="http://schemas.microsoft.com/office/drawing/2014/main" id="{E216C20B-257C-7330-563D-7FCC935AB511}"/>
              </a:ext>
            </a:extLst>
          </p:cNvPr>
          <p:cNvSpPr/>
          <p:nvPr/>
        </p:nvSpPr>
        <p:spPr>
          <a:xfrm>
            <a:off x="2806814" y="1918418"/>
            <a:ext cx="7426080" cy="58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SV" sz="3200" b="1" strike="noStrike" spc="-1" dirty="0">
                <a:solidFill>
                  <a:srgbClr val="000000"/>
                </a:solidFill>
                <a:latin typeface="Andalus"/>
                <a:ea typeface="DejaVu Sans"/>
              </a:rPr>
              <a:t>ASIGNACIÓN PRESUPUESTARIA</a:t>
            </a:r>
            <a:endParaRPr lang="es-SV" sz="3200" b="0" strike="noStrike" spc="-1" dirty="0">
              <a:latin typeface="Arial"/>
            </a:endParaRPr>
          </a:p>
        </p:txBody>
      </p:sp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C1AB01FA-85BD-0260-106A-BA632D0A79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3875419"/>
              </p:ext>
            </p:extLst>
          </p:nvPr>
        </p:nvGraphicFramePr>
        <p:xfrm>
          <a:off x="2312894" y="3758701"/>
          <a:ext cx="8149938" cy="1752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3377">
                  <a:extLst>
                    <a:ext uri="{9D8B030D-6E8A-4147-A177-3AD203B41FA5}">
                      <a16:colId xmlns:a16="http://schemas.microsoft.com/office/drawing/2014/main" val="4282782378"/>
                    </a:ext>
                  </a:extLst>
                </a:gridCol>
                <a:gridCol w="1438835">
                  <a:extLst>
                    <a:ext uri="{9D8B030D-6E8A-4147-A177-3AD203B41FA5}">
                      <a16:colId xmlns:a16="http://schemas.microsoft.com/office/drawing/2014/main" val="1824702588"/>
                    </a:ext>
                  </a:extLst>
                </a:gridCol>
                <a:gridCol w="1492623">
                  <a:extLst>
                    <a:ext uri="{9D8B030D-6E8A-4147-A177-3AD203B41FA5}">
                      <a16:colId xmlns:a16="http://schemas.microsoft.com/office/drawing/2014/main" val="36966479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111992855"/>
                    </a:ext>
                  </a:extLst>
                </a:gridCol>
                <a:gridCol w="1698836">
                  <a:extLst>
                    <a:ext uri="{9D8B030D-6E8A-4147-A177-3AD203B41FA5}">
                      <a16:colId xmlns:a16="http://schemas.microsoft.com/office/drawing/2014/main" val="379403205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4472056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SV" sz="1200" dirty="0"/>
                        <a:t>AÑO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200" dirty="0"/>
                        <a:t>FONDOS PROPIOS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200" dirty="0"/>
                        <a:t>FONDO GENERAL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200" dirty="0"/>
                        <a:t>REFUERZOS FONDO GENERAL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200" dirty="0"/>
                        <a:t>DISMNUCIONES PRESUPUESTARIAS FONDO GENERAL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200" dirty="0"/>
                        <a:t>TOTAL PRESPUESTO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77950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SV" sz="120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sz="1200" dirty="0"/>
                        <a:t>$ 2,300.00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sz="1200" dirty="0"/>
                        <a:t>$ 4,587,440.00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sz="1200" dirty="0"/>
                        <a:t>$ 220,713.00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sz="1200" dirty="0"/>
                        <a:t>$ 133,270.00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sz="1200" dirty="0"/>
                        <a:t>$ 4,677,183.00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705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SV" sz="1200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sz="1200" dirty="0"/>
                        <a:t>$ 2,300.00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sz="1200" dirty="0"/>
                        <a:t>$ 4,991,255.00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sz="1200" dirty="0"/>
                        <a:t>$ 89,778.00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sz="1200" dirty="0"/>
                        <a:t>$ 490,268.00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sz="1200" dirty="0"/>
                        <a:t>$ 4,593,065.00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5176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SV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SV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SV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SV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SV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SV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14022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64973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024E6FCC-51B8-8ADB-22D1-EE5267E266BB}"/>
              </a:ext>
            </a:extLst>
          </p:cNvPr>
          <p:cNvSpPr/>
          <p:nvPr/>
        </p:nvSpPr>
        <p:spPr>
          <a:xfrm>
            <a:off x="2646607" y="1421238"/>
            <a:ext cx="7382880" cy="45771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>
            <a:spAutoFit/>
          </a:bodyPr>
          <a:lstStyle/>
          <a:p>
            <a:pPr marL="3240" algn="ctr">
              <a:lnSpc>
                <a:spcPct val="100000"/>
              </a:lnSpc>
              <a:buClr>
                <a:srgbClr val="00B0F0"/>
              </a:buClr>
            </a:pPr>
            <a:r>
              <a:rPr lang="es-SV" sz="3600" b="1" strike="noStrike" spc="-1" dirty="0">
                <a:latin typeface="Andalus"/>
                <a:ea typeface="DejaVu Sans"/>
              </a:rPr>
              <a:t>SIS</a:t>
            </a:r>
          </a:p>
          <a:p>
            <a:pPr marL="3240" algn="just">
              <a:lnSpc>
                <a:spcPct val="100000"/>
              </a:lnSpc>
              <a:buClr>
                <a:srgbClr val="00B0F0"/>
              </a:buClr>
            </a:pPr>
            <a:r>
              <a:rPr lang="es-SV" sz="2200" b="1" strike="noStrike" spc="-1" dirty="0">
                <a:solidFill>
                  <a:srgbClr val="00B0F0"/>
                </a:solidFill>
                <a:latin typeface="Andalus"/>
                <a:ea typeface="DejaVu Sans"/>
              </a:rPr>
              <a:t> </a:t>
            </a:r>
          </a:p>
          <a:p>
            <a:pPr marL="216000" indent="-212760" algn="just">
              <a:lnSpc>
                <a:spcPct val="100000"/>
              </a:lnSpc>
              <a:buClr>
                <a:srgbClr val="00B0F0"/>
              </a:buClr>
              <a:buFont typeface="Arial"/>
              <a:buChar char="•"/>
            </a:pPr>
            <a:r>
              <a:rPr lang="es-SV" sz="1800" b="1" strike="noStrike" spc="-1" dirty="0">
                <a:solidFill>
                  <a:srgbClr val="666666"/>
                </a:solidFill>
                <a:latin typeface="Andalus"/>
                <a:ea typeface="DejaVu Sans"/>
              </a:rPr>
              <a:t>Se impartió capacitación a personal del Hospital encargados del manejo del modulo de citas.</a:t>
            </a:r>
            <a:endParaRPr lang="es-SV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SV" sz="1800" b="0" strike="noStrike" spc="-1" dirty="0">
              <a:latin typeface="Arial"/>
            </a:endParaRPr>
          </a:p>
          <a:p>
            <a:pPr marL="216000" indent="-212760" algn="just">
              <a:lnSpc>
                <a:spcPct val="100000"/>
              </a:lnSpc>
              <a:buClr>
                <a:srgbClr val="00B0F0"/>
              </a:buClr>
              <a:buFont typeface="Arial"/>
              <a:buChar char="•"/>
            </a:pPr>
            <a:r>
              <a:rPr lang="es-SV" sz="1800" b="1" strike="noStrike" spc="-1" dirty="0">
                <a:solidFill>
                  <a:srgbClr val="666666"/>
                </a:solidFill>
                <a:latin typeface="Andalus"/>
                <a:ea typeface="DejaVu Sans"/>
              </a:rPr>
              <a:t>El módulo de médicos y el de laboratorio se </a:t>
            </a:r>
            <a:r>
              <a:rPr lang="es-SV" b="1" spc="-1" dirty="0">
                <a:solidFill>
                  <a:srgbClr val="666666"/>
                </a:solidFill>
                <a:latin typeface="Andalus"/>
                <a:ea typeface="DejaVu Sans"/>
              </a:rPr>
              <a:t>encuentra habilitado.</a:t>
            </a:r>
            <a:endParaRPr lang="es-SV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SV" sz="1800" b="0" strike="noStrike" spc="-1" dirty="0">
              <a:latin typeface="Arial"/>
            </a:endParaRPr>
          </a:p>
          <a:p>
            <a:pPr marL="216000" indent="-212760" algn="just">
              <a:lnSpc>
                <a:spcPct val="100000"/>
              </a:lnSpc>
              <a:buClr>
                <a:srgbClr val="00B0F0"/>
              </a:buClr>
              <a:buFont typeface="Arial"/>
              <a:buChar char="•"/>
            </a:pPr>
            <a:r>
              <a:rPr lang="es-SV" sz="1800" b="1" strike="noStrike" spc="-1" dirty="0">
                <a:solidFill>
                  <a:srgbClr val="666666"/>
                </a:solidFill>
                <a:latin typeface="Andalus"/>
                <a:ea typeface="DejaVu Sans"/>
              </a:rPr>
              <a:t> El modulo de farmacia ya se encuentra en línea.</a:t>
            </a:r>
            <a:endParaRPr lang="es-SV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SV" sz="1800" b="0" strike="noStrike" spc="-1" dirty="0">
              <a:latin typeface="Arial"/>
            </a:endParaRPr>
          </a:p>
          <a:p>
            <a:pPr marL="216000" indent="-212760" algn="just">
              <a:lnSpc>
                <a:spcPct val="100000"/>
              </a:lnSpc>
              <a:buClr>
                <a:srgbClr val="00B0F0"/>
              </a:buClr>
              <a:buFont typeface="Arial"/>
              <a:buChar char="•"/>
            </a:pPr>
            <a:r>
              <a:rPr lang="es-SV" sz="1800" b="1" strike="noStrike" spc="-1" dirty="0">
                <a:solidFill>
                  <a:srgbClr val="666666"/>
                </a:solidFill>
                <a:latin typeface="Andalus"/>
                <a:ea typeface="DejaVu Sans"/>
              </a:rPr>
              <a:t> El modulo de expediente clínico ya esta implementado para modulo de farmacia. </a:t>
            </a:r>
            <a:endParaRPr lang="es-SV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SV" sz="1800" b="0" strike="noStrike" spc="-1" dirty="0">
              <a:latin typeface="Arial"/>
            </a:endParaRPr>
          </a:p>
          <a:p>
            <a:pPr marL="216000" indent="-212760" algn="just">
              <a:lnSpc>
                <a:spcPct val="100000"/>
              </a:lnSpc>
              <a:buClr>
                <a:srgbClr val="00B0F0"/>
              </a:buClr>
              <a:buFont typeface="Arial"/>
              <a:buChar char="•"/>
            </a:pPr>
            <a:r>
              <a:rPr lang="es-SV" sz="1800" b="1" strike="noStrike" spc="-1" dirty="0">
                <a:solidFill>
                  <a:srgbClr val="666666"/>
                </a:solidFill>
                <a:latin typeface="Andalus"/>
                <a:ea typeface="DejaVu Sans"/>
              </a:rPr>
              <a:t> El modulo de recetas ya esta implementado en farmacia. </a:t>
            </a:r>
            <a:endParaRPr lang="es-SV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SV" sz="1800" b="1" strike="noStrike" spc="-1" dirty="0">
                <a:solidFill>
                  <a:srgbClr val="666666"/>
                </a:solidFill>
                <a:latin typeface="Andalus"/>
                <a:ea typeface="DejaVu Sans"/>
              </a:rPr>
              <a:t>  </a:t>
            </a:r>
            <a:endParaRPr lang="es-SV" sz="1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3474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F51C186D-50B5-9400-B73D-959C08EE9BDB}"/>
              </a:ext>
            </a:extLst>
          </p:cNvPr>
          <p:cNvSpPr/>
          <p:nvPr/>
        </p:nvSpPr>
        <p:spPr>
          <a:xfrm>
            <a:off x="2922692" y="1158946"/>
            <a:ext cx="7235280" cy="639360"/>
          </a:xfrm>
          <a:prstGeom prst="rect">
            <a:avLst/>
          </a:prstGeom>
          <a:noFill/>
          <a:ln w="9360">
            <a:solidFill>
              <a:srgbClr val="0084B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marL="266760" indent="-247320" algn="ctr">
              <a:lnSpc>
                <a:spcPct val="100000"/>
              </a:lnSpc>
              <a:spcBef>
                <a:spcPts val="601"/>
              </a:spcBef>
            </a:pPr>
            <a:r>
              <a:rPr lang="es-SV" sz="2800" b="1" strike="noStrike" spc="-1" dirty="0">
                <a:solidFill>
                  <a:srgbClr val="4C4C4C"/>
                </a:solidFill>
                <a:latin typeface="Andalus"/>
                <a:ea typeface="DejaVu Sans"/>
              </a:rPr>
              <a:t>PRINCIPALES LOGROS</a:t>
            </a:r>
            <a:endParaRPr lang="es-SV" sz="2800" b="0" strike="noStrike" spc="-1" dirty="0">
              <a:latin typeface="Arial"/>
            </a:endParaRPr>
          </a:p>
          <a:p>
            <a:pPr marL="266760" indent="-247320" algn="ctr">
              <a:lnSpc>
                <a:spcPct val="100000"/>
              </a:lnSpc>
              <a:spcBef>
                <a:spcPts val="601"/>
              </a:spcBef>
            </a:pPr>
            <a:r>
              <a:rPr lang="es-SV" sz="2800" b="1" strike="noStrike" spc="-1" dirty="0">
                <a:solidFill>
                  <a:srgbClr val="00B0F0"/>
                </a:solidFill>
                <a:latin typeface="Andalus"/>
                <a:ea typeface="DejaVu Sans"/>
              </a:rPr>
              <a:t> </a:t>
            </a:r>
            <a:endParaRPr lang="es-SV" sz="2800" b="0" strike="noStrike" spc="-1" dirty="0">
              <a:latin typeface="Arial"/>
            </a:endParaRPr>
          </a:p>
          <a:p>
            <a:pPr marL="266760" indent="-247320" algn="ctr">
              <a:lnSpc>
                <a:spcPct val="100000"/>
              </a:lnSpc>
              <a:spcBef>
                <a:spcPts val="601"/>
              </a:spcBef>
            </a:pPr>
            <a:endParaRPr lang="es-SV" sz="2800" b="0" strike="noStrike" spc="-1" dirty="0">
              <a:latin typeface="Arial"/>
            </a:endParaRPr>
          </a:p>
          <a:p>
            <a:pPr marL="266760" indent="-247320" algn="ctr">
              <a:lnSpc>
                <a:spcPct val="100000"/>
              </a:lnSpc>
              <a:spcBef>
                <a:spcPts val="601"/>
              </a:spcBef>
            </a:pPr>
            <a:endParaRPr lang="es-SV" sz="2800" b="0" strike="noStrike" spc="-1" dirty="0">
              <a:latin typeface="Arial"/>
            </a:endParaRPr>
          </a:p>
        </p:txBody>
      </p:sp>
      <p:sp>
        <p:nvSpPr>
          <p:cNvPr id="3" name="CustomShape 2">
            <a:extLst>
              <a:ext uri="{FF2B5EF4-FFF2-40B4-BE49-F238E27FC236}">
                <a16:creationId xmlns:a16="http://schemas.microsoft.com/office/drawing/2014/main" id="{2A87D724-0497-E99C-DC4B-E09A5E53AC79}"/>
              </a:ext>
            </a:extLst>
          </p:cNvPr>
          <p:cNvSpPr/>
          <p:nvPr/>
        </p:nvSpPr>
        <p:spPr>
          <a:xfrm>
            <a:off x="2922692" y="2200532"/>
            <a:ext cx="7426080" cy="42494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</a:pPr>
            <a:r>
              <a:rPr lang="es-SV" sz="1500" b="1" strike="noStrike" spc="-1" dirty="0">
                <a:solidFill>
                  <a:srgbClr val="666666"/>
                </a:solidFill>
                <a:latin typeface="Andalus"/>
                <a:ea typeface="DejaVu Sans"/>
              </a:rPr>
              <a:t>Disminución de los tiempos de espera en Consulta de Especialidades por implementación de TRIAGE. Ya que la adecuada  clasificación permite una mejor evaluación para cada paciente.</a:t>
            </a:r>
            <a:endParaRPr lang="es-SV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SV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SV" sz="1500" b="1" strike="noStrike" spc="-1" dirty="0">
                <a:solidFill>
                  <a:srgbClr val="666666"/>
                </a:solidFill>
                <a:latin typeface="Andalus"/>
                <a:ea typeface="DejaVu Sans"/>
              </a:rPr>
              <a:t>Atención a pacientes  con ERC por Médico Internista y Nefrólogo.</a:t>
            </a:r>
            <a:endParaRPr lang="es-SV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SV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SV" sz="1500" b="1" strike="noStrike" spc="-1" dirty="0">
                <a:solidFill>
                  <a:srgbClr val="666666"/>
                </a:solidFill>
                <a:latin typeface="Andalus"/>
                <a:ea typeface="DejaVu Sans"/>
              </a:rPr>
              <a:t>Ampliación para atención a Víctimas de violencia en el Área de la Consulta Externa.</a:t>
            </a:r>
            <a:endParaRPr lang="es-SV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SV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SV" sz="1500" b="1" strike="noStrike" spc="-1" dirty="0">
                <a:solidFill>
                  <a:srgbClr val="666666"/>
                </a:solidFill>
                <a:latin typeface="Andalus"/>
                <a:ea typeface="DejaVu Sans"/>
              </a:rPr>
              <a:t>Implementación Informática del Sistema Integrado de salud (SIS).</a:t>
            </a:r>
            <a:endParaRPr lang="es-SV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SV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SV" sz="1500" b="1" strike="noStrike" spc="-1" dirty="0">
                <a:solidFill>
                  <a:srgbClr val="666666"/>
                </a:solidFill>
                <a:latin typeface="Andalus"/>
                <a:ea typeface="DejaVu Sans"/>
              </a:rPr>
              <a:t>Creación de las Oficinas por el Derecho a la Salud (ODS) y Puntos de Información y Orientación a la Ciudadanía (INFOCA).</a:t>
            </a:r>
            <a:endParaRPr lang="es-SV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SV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SV" sz="1500" b="1" strike="noStrike" spc="-1" dirty="0">
                <a:solidFill>
                  <a:srgbClr val="666666"/>
                </a:solidFill>
                <a:latin typeface="Andalus"/>
                <a:ea typeface="DejaVu Sans"/>
              </a:rPr>
              <a:t>Abastecimiento de medicamentos arriba del 95%</a:t>
            </a:r>
            <a:endParaRPr lang="es-SV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SV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SV" sz="1500" b="1" strike="noStrike" spc="-1" dirty="0">
                <a:solidFill>
                  <a:srgbClr val="666666"/>
                </a:solidFill>
                <a:latin typeface="Andalus"/>
                <a:ea typeface="DejaVu Sans"/>
              </a:rPr>
              <a:t>Creación de la Unidad de Gestión Clínica Renal. Con infraestructura, equipamiento y recursos humanos.</a:t>
            </a:r>
            <a:endParaRPr lang="es-SV" sz="15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99870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C640271E-3317-749F-6F28-E070374FF188}"/>
              </a:ext>
            </a:extLst>
          </p:cNvPr>
          <p:cNvSpPr txBox="1"/>
          <p:nvPr/>
        </p:nvSpPr>
        <p:spPr>
          <a:xfrm>
            <a:off x="2994247" y="4162193"/>
            <a:ext cx="6552000" cy="1791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pPr algn="ctr"/>
            <a:r>
              <a:rPr lang="es-SV" sz="4000" b="0" strike="noStrike" spc="-1" dirty="0">
                <a:latin typeface="Arial"/>
              </a:rPr>
              <a:t>El trabajo en equipo es la clave para el éxito que el logro de los objetivos.</a:t>
            </a:r>
            <a:r>
              <a:rPr lang="es-SV" sz="1800" b="0" strike="noStrike" spc="-1" dirty="0">
                <a:latin typeface="Arial"/>
              </a:rPr>
              <a:t> </a:t>
            </a:r>
          </a:p>
        </p:txBody>
      </p:sp>
      <p:pic>
        <p:nvPicPr>
          <p:cNvPr id="1026" name="Picture 2" descr="trabajo en equipo animado - Pesquisa Google">
            <a:extLst>
              <a:ext uri="{FF2B5EF4-FFF2-40B4-BE49-F238E27FC236}">
                <a16:creationId xmlns:a16="http://schemas.microsoft.com/office/drawing/2014/main" id="{BDA6C2E0-98A4-99B9-3830-2547EC97C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733193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237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4C546D3D-1A6C-F337-F2BE-32AAE7870A99}"/>
              </a:ext>
            </a:extLst>
          </p:cNvPr>
          <p:cNvSpPr/>
          <p:nvPr/>
        </p:nvSpPr>
        <p:spPr>
          <a:xfrm>
            <a:off x="4327326" y="919646"/>
            <a:ext cx="561312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SV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Remodelación de Infraestructura del Hospital Nacional de Jiquilisco.</a:t>
            </a:r>
            <a:endParaRPr lang="es-SV" sz="1800" b="0" strike="noStrike" spc="-1" dirty="0">
              <a:latin typeface="Arial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EDC4C75-7C34-BBA7-387A-040BE5C9C4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551" y="1758681"/>
            <a:ext cx="3649980" cy="2734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E7ABC66-E975-82CD-16F5-74B9377375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404" y="1391670"/>
            <a:ext cx="3649724" cy="273431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stomShape 2">
            <a:extLst>
              <a:ext uri="{FF2B5EF4-FFF2-40B4-BE49-F238E27FC236}">
                <a16:creationId xmlns:a16="http://schemas.microsoft.com/office/drawing/2014/main" id="{C4B4A27C-15B6-5946-BF3F-07051712DF2A}"/>
              </a:ext>
            </a:extLst>
          </p:cNvPr>
          <p:cNvSpPr/>
          <p:nvPr/>
        </p:nvSpPr>
        <p:spPr>
          <a:xfrm>
            <a:off x="6786867" y="4966824"/>
            <a:ext cx="3644640" cy="13871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es-SV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Construcción de edificio para la atención de pacientes de diálisis peritoneal de tipo mixto con un valor de $ 176,029.19  </a:t>
            </a:r>
          </a:p>
          <a:p>
            <a:pPr algn="ctr">
              <a:lnSpc>
                <a:spcPct val="100000"/>
              </a:lnSpc>
            </a:pPr>
            <a:endParaRPr lang="es-SV" sz="1200" b="0" strike="noStrike" spc="-1" dirty="0">
              <a:latin typeface="Arial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CD123C7-5CF8-6687-6822-074FF3BF15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076" y="4286250"/>
            <a:ext cx="3432175" cy="22115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9707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DBB4EAC-D6E3-4158-43CA-B6E3DFA0DD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352" y="954105"/>
            <a:ext cx="3256541" cy="24398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stomShape 2">
            <a:extLst>
              <a:ext uri="{FF2B5EF4-FFF2-40B4-BE49-F238E27FC236}">
                <a16:creationId xmlns:a16="http://schemas.microsoft.com/office/drawing/2014/main" id="{7D0EB9AF-C7C2-C5E8-FDF4-14C4AE259977}"/>
              </a:ext>
            </a:extLst>
          </p:cNvPr>
          <p:cNvSpPr/>
          <p:nvPr/>
        </p:nvSpPr>
        <p:spPr>
          <a:xfrm>
            <a:off x="5805232" y="1441664"/>
            <a:ext cx="3644640" cy="194117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es-SV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Sistema de Desfogue aguas lluvias, adecuación del sistema de aguas residuales y sustitución de los sistemas internos de aguas lluvias y negras, valorado por un monto de </a:t>
            </a:r>
          </a:p>
          <a:p>
            <a:pPr algn="ctr"/>
            <a:r>
              <a:rPr lang="es-SV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$ 827,700.00 </a:t>
            </a:r>
          </a:p>
          <a:p>
            <a:pPr algn="ctr">
              <a:lnSpc>
                <a:spcPct val="100000"/>
              </a:lnSpc>
            </a:pPr>
            <a:endParaRPr lang="es-SV" sz="1200" b="0" strike="noStrike" spc="-1" dirty="0">
              <a:latin typeface="Arial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33465B1-30B6-0F0C-74A9-B03A6F07AD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366" y="3853726"/>
            <a:ext cx="3357283" cy="2515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07A8D00-2C88-2B1C-C680-D7B8D2DF89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688" y="3853725"/>
            <a:ext cx="3256713" cy="243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A41FD45-2C76-B2AF-482B-371D2738CA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696" y="3853725"/>
            <a:ext cx="3145790" cy="2515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1262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28E491C2-1D2A-9973-0C24-7E214D778CFB}"/>
              </a:ext>
            </a:extLst>
          </p:cNvPr>
          <p:cNvSpPr/>
          <p:nvPr/>
        </p:nvSpPr>
        <p:spPr>
          <a:xfrm>
            <a:off x="2573174" y="582797"/>
            <a:ext cx="8117238" cy="6003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spcAft>
                <a:spcPts val="799"/>
              </a:spcAft>
            </a:pPr>
            <a:r>
              <a:rPr lang="es-SV" sz="2500" b="1" strike="noStrike" spc="-1" dirty="0">
                <a:solidFill>
                  <a:srgbClr val="000000"/>
                </a:solidFill>
                <a:latin typeface="Andalus"/>
                <a:ea typeface="DejaVu Sans"/>
              </a:rPr>
              <a:t>ADQUISICIÓN DE MOBILIARIO Y EQUIPOS. </a:t>
            </a:r>
            <a:endParaRPr lang="es-SV" sz="2500" b="0" strike="noStrike" spc="-1" dirty="0">
              <a:latin typeface="Arial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0255419-1EB2-73AC-523A-9277B4B9F6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1600906"/>
              </p:ext>
            </p:extLst>
          </p:nvPr>
        </p:nvGraphicFramePr>
        <p:xfrm>
          <a:off x="7599982" y="1505033"/>
          <a:ext cx="4329360" cy="3052080"/>
        </p:xfrm>
        <a:graphic>
          <a:graphicData uri="http://schemas.openxmlformats.org/drawingml/2006/table">
            <a:tbl>
              <a:tblPr/>
              <a:tblGrid>
                <a:gridCol w="1914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2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3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39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latin typeface="Arial"/>
                        </a:rPr>
                        <a:t>ESPECIFICO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s-SV" sz="12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solidFill>
                            <a:srgbClr val="000000"/>
                          </a:solidFill>
                          <a:latin typeface="Trebuchet MS"/>
                        </a:rPr>
                        <a:t>MOBILIARIO Y EQUIPOS INSTITUCIONALES</a:t>
                      </a:r>
                      <a:endParaRPr lang="es-SV" sz="1200" b="0" strike="noStrike" spc="-1" dirty="0">
                        <a:latin typeface="Arial"/>
                      </a:endParaRPr>
                    </a:p>
                  </a:txBody>
                  <a:tcPr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46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46000"/>
                        </a:lnSpc>
                      </a:pPr>
                      <a:r>
                        <a:rPr lang="es-SV" sz="1200" b="0" strike="noStrike" spc="-1" dirty="0">
                          <a:latin typeface="Arial"/>
                        </a:rPr>
                        <a:t>2021</a:t>
                      </a:r>
                    </a:p>
                    <a:p>
                      <a:pPr algn="ctr">
                        <a:lnSpc>
                          <a:spcPct val="46000"/>
                        </a:lnSpc>
                      </a:pPr>
                      <a:endParaRPr lang="es-SV" sz="12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46000"/>
                        </a:lnSpc>
                      </a:pPr>
                      <a:endParaRPr lang="es-SV" sz="12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46000"/>
                        </a:lnSpc>
                      </a:pPr>
                      <a:endParaRPr lang="es-SV" sz="12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46000"/>
                        </a:lnSpc>
                      </a:pPr>
                      <a:endParaRPr lang="es-SV" sz="1200" b="0" strike="noStrike" spc="-1" dirty="0">
                        <a:latin typeface="Arial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4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200" b="0" strike="noStrike" spc="-1" dirty="0">
                          <a:solidFill>
                            <a:srgbClr val="000000"/>
                          </a:solidFill>
                          <a:latin typeface="Trebuchet MS"/>
                        </a:rPr>
                        <a:t>$ 116,870.90</a:t>
                      </a:r>
                      <a:endParaRPr lang="es-SV" sz="12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46000"/>
                        </a:lnSpc>
                      </a:pPr>
                      <a:endParaRPr lang="es-SV" sz="1200" b="0" strike="noStrike" spc="-1" dirty="0">
                        <a:latin typeface="Arial"/>
                      </a:endParaRPr>
                    </a:p>
                  </a:txBody>
                  <a:tcPr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50000"/>
                        </a:lnSpc>
                      </a:pPr>
                      <a:r>
                        <a:rPr lang="es-SV" sz="1200" b="0" strike="noStrike" spc="-1" dirty="0">
                          <a:latin typeface="Arial"/>
                        </a:rPr>
                        <a:t>2022</a:t>
                      </a:r>
                    </a:p>
                    <a:p>
                      <a:pPr>
                        <a:lnSpc>
                          <a:spcPct val="50000"/>
                        </a:lnSpc>
                      </a:pPr>
                      <a:endParaRPr lang="es-SV" sz="12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50000"/>
                        </a:lnSpc>
                      </a:pPr>
                      <a:endParaRPr lang="es-SV" sz="12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50000"/>
                        </a:lnSpc>
                      </a:pPr>
                      <a:endParaRPr lang="es-SV" sz="12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50000"/>
                        </a:lnSpc>
                      </a:pPr>
                      <a:r>
                        <a:rPr lang="es-SV" sz="1200" b="0" strike="noStrike" spc="-1" dirty="0">
                          <a:solidFill>
                            <a:srgbClr val="000000"/>
                          </a:solidFill>
                          <a:latin typeface="Trebuchet MS"/>
                        </a:rPr>
                        <a:t>$ 103,402.44</a:t>
                      </a:r>
                      <a:endParaRPr lang="es-SV" sz="1200" b="0" strike="noStrike" spc="-1" dirty="0">
                        <a:latin typeface="Arial"/>
                      </a:endParaRPr>
                    </a:p>
                  </a:txBody>
                  <a:tcPr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3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SV" sz="1200" b="0" strike="noStrike" spc="-1" dirty="0">
                          <a:solidFill>
                            <a:srgbClr val="000000"/>
                          </a:solidFill>
                          <a:latin typeface="Trebuchet MS"/>
                        </a:rPr>
                        <a:t>MOBILIARIO Y EQUIPO PROYECTOS</a:t>
                      </a:r>
                      <a:endParaRPr lang="es-SV" sz="1200" b="0" strike="noStrike" spc="-1" dirty="0">
                        <a:latin typeface="Arial"/>
                      </a:endParaRPr>
                    </a:p>
                  </a:txBody>
                  <a:tcPr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46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46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46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46000"/>
                        </a:lnSpc>
                      </a:pPr>
                      <a:r>
                        <a:rPr lang="es-SV" sz="1200" b="0" strike="noStrike" spc="-1" dirty="0">
                          <a:solidFill>
                            <a:srgbClr val="000000"/>
                          </a:solidFill>
                          <a:latin typeface="Trebuchet MS"/>
                        </a:rPr>
                        <a:t>$       864.16</a:t>
                      </a:r>
                      <a:endParaRPr lang="es-SV" sz="1200" b="0" strike="noStrike" spc="-1" dirty="0">
                        <a:latin typeface="Arial"/>
                      </a:endParaRPr>
                    </a:p>
                  </a:txBody>
                  <a:tcPr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5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5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50000"/>
                        </a:lnSpc>
                      </a:pPr>
                      <a:r>
                        <a:rPr lang="es-SV" sz="1200" b="0" strike="noStrike" spc="-1" dirty="0">
                          <a:solidFill>
                            <a:srgbClr val="000000"/>
                          </a:solidFill>
                          <a:latin typeface="Trebuchet MS"/>
                        </a:rPr>
                        <a:t> $   77,421.65</a:t>
                      </a:r>
                      <a:endParaRPr lang="es-SV" sz="1200" b="0" strike="noStrike" spc="-1" dirty="0">
                        <a:latin typeface="Arial"/>
                      </a:endParaRPr>
                    </a:p>
                  </a:txBody>
                  <a:tcPr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4840"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5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50000"/>
                        </a:lnSpc>
                      </a:pPr>
                      <a:r>
                        <a:rPr lang="es-SV" sz="1200" b="0" strike="noStrike" spc="-1" dirty="0">
                          <a:solidFill>
                            <a:srgbClr val="000000"/>
                          </a:solidFill>
                          <a:latin typeface="Trebuchet MS"/>
                        </a:rPr>
                        <a:t>DONACIONES </a:t>
                      </a:r>
                      <a:endParaRPr lang="es-SV" sz="1200" b="0" strike="noStrike" spc="-1" dirty="0">
                        <a:latin typeface="Arial"/>
                      </a:endParaRPr>
                    </a:p>
                  </a:txBody>
                  <a:tcPr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</a:pPr>
                      <a:r>
                        <a:rPr lang="es-SV" sz="1800" b="0" strike="noStrike" spc="-1" dirty="0">
                          <a:latin typeface="Arial"/>
                        </a:rPr>
                        <a:t>_______</a:t>
                      </a:r>
                    </a:p>
                    <a:p>
                      <a:pPr>
                        <a:lnSpc>
                          <a:spcPct val="50000"/>
                        </a:lnSpc>
                      </a:pPr>
                      <a:r>
                        <a:rPr lang="es-SV" sz="1200" b="0" strike="noStrike" spc="-1" dirty="0">
                          <a:solidFill>
                            <a:srgbClr val="000000"/>
                          </a:solidFill>
                          <a:latin typeface="Trebuchet MS"/>
                        </a:rPr>
                        <a:t>  </a:t>
                      </a:r>
                      <a:endParaRPr lang="es-SV" sz="1200" b="0" strike="noStrike" spc="-1" dirty="0">
                        <a:latin typeface="Arial"/>
                      </a:endParaRPr>
                    </a:p>
                  </a:txBody>
                  <a:tcPr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50000"/>
                        </a:lnSpc>
                      </a:pPr>
                      <a:r>
                        <a:rPr lang="es-SV" sz="1200" b="0" strike="noStrike" spc="-1" dirty="0">
                          <a:latin typeface="Arial"/>
                        </a:rPr>
                        <a:t>  </a:t>
                      </a:r>
                      <a:r>
                        <a:rPr lang="es-SV" sz="1200" b="0" strike="noStrike" spc="-1" dirty="0">
                          <a:solidFill>
                            <a:srgbClr val="000000"/>
                          </a:solidFill>
                          <a:latin typeface="Trebuchet MS"/>
                        </a:rPr>
                        <a:t>$    4,793.54</a:t>
                      </a:r>
                      <a:endParaRPr lang="es-SV" sz="1200" b="0" strike="noStrike" spc="-1" dirty="0">
                        <a:latin typeface="Arial"/>
                      </a:endParaRPr>
                    </a:p>
                  </a:txBody>
                  <a:tcPr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4840"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50000"/>
                        </a:lnSpc>
                      </a:pPr>
                      <a:r>
                        <a:rPr lang="es-SV" sz="1200" b="0" strike="noStrike" spc="-1" dirty="0">
                          <a:solidFill>
                            <a:srgbClr val="000000"/>
                          </a:solidFill>
                          <a:latin typeface="Trebuchet MS"/>
                        </a:rPr>
                        <a:t>MONTO TOTAL</a:t>
                      </a:r>
                      <a:endParaRPr lang="es-SV" sz="1200" b="0" strike="noStrike" spc="-1" dirty="0">
                        <a:latin typeface="Arial"/>
                      </a:endParaRPr>
                    </a:p>
                  </a:txBody>
                  <a:tcPr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46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4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200" b="0" strike="noStrike" spc="-1" dirty="0">
                          <a:solidFill>
                            <a:srgbClr val="000000"/>
                          </a:solidFill>
                          <a:latin typeface="Trebuchet MS"/>
                        </a:rPr>
                        <a:t>$ 117,735.06</a:t>
                      </a:r>
                      <a:endParaRPr lang="es-SV" sz="12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46000"/>
                        </a:lnSpc>
                      </a:pPr>
                      <a:endParaRPr lang="es-SV" sz="1200" b="0" strike="noStrike" spc="-1" dirty="0">
                        <a:latin typeface="Arial"/>
                      </a:endParaRPr>
                    </a:p>
                  </a:txBody>
                  <a:tcPr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</a:pPr>
                      <a:endParaRPr lang="es-SV" sz="18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50000"/>
                        </a:lnSpc>
                      </a:pPr>
                      <a:r>
                        <a:rPr lang="es-SV" sz="1200" b="0" strike="noStrike" spc="-1" dirty="0">
                          <a:solidFill>
                            <a:srgbClr val="000000"/>
                          </a:solidFill>
                          <a:latin typeface="Trebuchet MS"/>
                        </a:rPr>
                        <a:t>$ 185,617.63</a:t>
                      </a:r>
                      <a:endParaRPr lang="es-SV" sz="1200" b="0" strike="noStrike" spc="-1" dirty="0">
                        <a:latin typeface="Arial"/>
                      </a:endParaRPr>
                    </a:p>
                  </a:txBody>
                  <a:tcPr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0DE529B0-A2CE-DA3C-C0E2-4E10D2743B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53" b="96187" l="9931" r="896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32" t="5446" r="32734" b="4564"/>
          <a:stretch/>
        </p:blipFill>
        <p:spPr bwMode="auto">
          <a:xfrm flipH="1">
            <a:off x="5607423" y="1510062"/>
            <a:ext cx="1756933" cy="30470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E1EC273-CD31-2750-8353-193333AFF58D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681882" y="4878991"/>
            <a:ext cx="2247460" cy="1575597"/>
          </a:xfrm>
          <a:prstGeom prst="rect">
            <a:avLst/>
          </a:prstGeom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6FD8723-8A6E-0011-2AA2-30EAEA0CC7B3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7705164" y="4731127"/>
            <a:ext cx="1618095" cy="1871323"/>
          </a:xfrm>
          <a:prstGeom prst="rect">
            <a:avLst/>
          </a:prstGeom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021003F-0F64-AA1D-2E91-B09B090A9F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237" y="4234408"/>
            <a:ext cx="1240382" cy="240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9389928-CF70-EFF4-78AD-7FA3FCB0D9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889" y="4878991"/>
            <a:ext cx="3115964" cy="1723459"/>
          </a:xfrm>
          <a:prstGeom prst="rect">
            <a:avLst/>
          </a:prstGeom>
          <a:noFill/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65A6017-596C-91DD-2AF3-98C66EB041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479" y="1979009"/>
            <a:ext cx="3240786" cy="16648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37840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BE96569A-9EF6-7C16-E1F6-CBD0CC26E576}"/>
              </a:ext>
            </a:extLst>
          </p:cNvPr>
          <p:cNvSpPr/>
          <p:nvPr/>
        </p:nvSpPr>
        <p:spPr>
          <a:xfrm>
            <a:off x="2990034" y="2976374"/>
            <a:ext cx="5900400" cy="13939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spcAft>
                <a:spcPts val="799"/>
              </a:spcAft>
            </a:pPr>
            <a:r>
              <a:rPr lang="es-SV" sz="3000" b="1" strike="noStrike" spc="-1" dirty="0">
                <a:solidFill>
                  <a:srgbClr val="000000"/>
                </a:solidFill>
                <a:latin typeface="Andalus"/>
                <a:ea typeface="DejaVu Sans"/>
              </a:rPr>
              <a:t>Producción Hospital de Jiquilisco 2021 - 2022</a:t>
            </a:r>
            <a:endParaRPr lang="es-SV" sz="3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6849896"/>
      </p:ext>
    </p:extLst>
  </p:cSld>
  <p:clrMapOvr>
    <a:masterClrMapping/>
  </p:clrMapOvr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1539</TotalTime>
  <Words>2619</Words>
  <Application>Microsoft Office PowerPoint</Application>
  <PresentationFormat>Panorámica</PresentationFormat>
  <Paragraphs>872</Paragraphs>
  <Slides>52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52</vt:i4>
      </vt:variant>
    </vt:vector>
  </HeadingPairs>
  <TitlesOfParts>
    <vt:vector size="66" baseType="lpstr">
      <vt:lpstr>Andalus</vt:lpstr>
      <vt:lpstr>Arial</vt:lpstr>
      <vt:lpstr>Arial</vt:lpstr>
      <vt:lpstr>Arial Narrow</vt:lpstr>
      <vt:lpstr>Calibri</vt:lpstr>
      <vt:lpstr>Century Gothic</vt:lpstr>
      <vt:lpstr>Liberation Serif</vt:lpstr>
      <vt:lpstr>OpenSymbol</vt:lpstr>
      <vt:lpstr>Tempus Sans ITC</vt:lpstr>
      <vt:lpstr>Times New Roman</vt:lpstr>
      <vt:lpstr>Trebuchet MS</vt:lpstr>
      <vt:lpstr>Tw Cen MT</vt:lpstr>
      <vt:lpstr>Wingdings 3</vt:lpstr>
      <vt:lpstr>Espiral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Sandra Elizabeth Bonilla Bonilla</dc:creator>
  <cp:lastModifiedBy>Sandra Elizabeth Bonilla Bonilla</cp:lastModifiedBy>
  <cp:revision>33</cp:revision>
  <cp:lastPrinted>2023-04-21T16:14:41Z</cp:lastPrinted>
  <dcterms:created xsi:type="dcterms:W3CDTF">2023-03-14T16:09:55Z</dcterms:created>
  <dcterms:modified xsi:type="dcterms:W3CDTF">2023-04-21T16:31:21Z</dcterms:modified>
</cp:coreProperties>
</file>