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7" r:id="rId37"/>
    <p:sldId id="298" r:id="rId38"/>
    <p:sldId id="30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F3F86-739C-4334-B86C-DF470C6B3B12}" type="datetimeFigureOut">
              <a:rPr lang="es-SV" smtClean="0"/>
              <a:t>19/3/2024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D60E0-7840-4E32-AD9D-21F23B1EDC0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9035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49466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8531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79986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29040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2775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00655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35679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24585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95352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S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70762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83431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923E7D8-B2A9-4E3F-820F-2A6F6D3DE6C0}" type="datetimeFigureOut">
              <a:rPr lang="es-SV" smtClean="0"/>
              <a:t>19/3/2024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013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F30F6-A9A1-A98C-2842-A17B76ECA877}"/>
              </a:ext>
            </a:extLst>
          </p:cNvPr>
          <p:cNvPicPr/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/>
        </p:blipFill>
        <p:spPr>
          <a:xfrm>
            <a:off x="3626650" y="836364"/>
            <a:ext cx="5749560" cy="715680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C084B4B-681F-0662-B77D-A0CDB40AFC4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307976" y="3429000"/>
            <a:ext cx="6736976" cy="3279367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79BF542-C1D9-E74B-B580-38AEB6B1F826}"/>
              </a:ext>
            </a:extLst>
          </p:cNvPr>
          <p:cNvSpPr/>
          <p:nvPr/>
        </p:nvSpPr>
        <p:spPr>
          <a:xfrm>
            <a:off x="3626650" y="1910382"/>
            <a:ext cx="5331960" cy="1171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3500" b="0" strike="noStrike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MEMORIA DE LABORES</a:t>
            </a:r>
            <a:endParaRPr lang="es-SV" sz="3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s-SV" sz="3500" b="0" strike="noStrike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2023.</a:t>
            </a:r>
            <a:endParaRPr lang="es-SV" sz="3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28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9EC52089-5053-545C-1289-79EC5A642ADB}"/>
              </a:ext>
            </a:extLst>
          </p:cNvPr>
          <p:cNvSpPr/>
          <p:nvPr/>
        </p:nvSpPr>
        <p:spPr>
          <a:xfrm>
            <a:off x="3517413" y="687696"/>
            <a:ext cx="6162840" cy="2716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s-SV" sz="1100" b="1" u="sng" strike="noStrike" spc="-1" dirty="0">
                <a:solidFill>
                  <a:srgbClr val="000000"/>
                </a:solidFill>
                <a:uFillTx/>
                <a:latin typeface="Tempus Sans ITC"/>
                <a:ea typeface="DejaVu Sans"/>
              </a:rPr>
              <a:t>PRODUCCIÓN DE LOS SERVICIOS  HOSPITAL NACIONAL DE JIQUILISCO </a:t>
            </a:r>
            <a:endParaRPr lang="es-SV" sz="1100" b="0" strike="noStrike" spc="-1" dirty="0">
              <a:latin typeface="Arial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42E51FD4-D1CB-E756-2D26-F7C8378D1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867136"/>
              </p:ext>
            </p:extLst>
          </p:nvPr>
        </p:nvGraphicFramePr>
        <p:xfrm>
          <a:off x="2267663" y="1039090"/>
          <a:ext cx="8915400" cy="5484161"/>
        </p:xfrm>
        <a:graphic>
          <a:graphicData uri="http://schemas.openxmlformats.org/drawingml/2006/table">
            <a:tbl>
              <a:tblPr/>
              <a:tblGrid>
                <a:gridCol w="4731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0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6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DATOS 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5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5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ENERO A DICIEMBRE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2022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5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5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ENERO A DICIEMBRE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 2023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EGRESOS 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2866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3482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5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CONSULTA EMERGENCIA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11040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15821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01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1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CONSULTA EXTERNA</a:t>
                      </a:r>
                      <a:endParaRPr lang="es-SV" sz="1500" b="1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Medicina  Gral.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4353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5460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Medicina Interna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2599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2140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Cirugía Gral.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1265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1359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Pediatría Gral.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1178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1484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Ginecología 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705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515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Obstetricia 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56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-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Cirugía Mayor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427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293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Cirugía Menor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112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219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Partos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464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260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Nefrología 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1199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2302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37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436DD62-C9BA-84E4-A4D7-E46C60B95623}"/>
              </a:ext>
            </a:extLst>
          </p:cNvPr>
          <p:cNvSpPr/>
          <p:nvPr/>
        </p:nvSpPr>
        <p:spPr>
          <a:xfrm>
            <a:off x="3970164" y="873156"/>
            <a:ext cx="5828760" cy="35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s-SV" sz="1600" b="1" u="sng" strike="noStrike" spc="-1" dirty="0">
                <a:solidFill>
                  <a:srgbClr val="000000"/>
                </a:solidFill>
                <a:uFillTx/>
                <a:latin typeface="Tempus Sans ITC"/>
                <a:ea typeface="DejaVu Sans"/>
              </a:rPr>
              <a:t>OTRAS ATENCIONES EN CONSULTA EXTERNA</a:t>
            </a:r>
            <a:endParaRPr lang="es-SV" sz="1600" b="0" strike="noStrike" spc="-1" dirty="0">
              <a:latin typeface="Arial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536AD91-291C-2FAD-5813-7E24DE63F0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5372450"/>
              </p:ext>
            </p:extLst>
          </p:nvPr>
        </p:nvGraphicFramePr>
        <p:xfrm>
          <a:off x="3007270" y="1393094"/>
          <a:ext cx="7416360" cy="5088240"/>
        </p:xfrm>
        <a:graphic>
          <a:graphicData uri="http://schemas.openxmlformats.org/drawingml/2006/table">
            <a:tbl>
              <a:tblPr/>
              <a:tblGrid>
                <a:gridCol w="337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4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2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2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2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DATOS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ENERO A DICIEMBRE </a:t>
                      </a:r>
                      <a:endParaRPr lang="es-SV" sz="12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2022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ENERO A DICIEMBRE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2023 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NUTRICIÓN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404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245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PSICOLOGIA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1036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856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ODONTOLOGÍA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1078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989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FISIOTERAPIA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4691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5706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ELECTROCARDIOGRAMAS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1291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1623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USG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564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647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KM RECORRIDO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163,726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167,525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EXAMEN DE RX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4559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3330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0ALIMENTACIÓN Y RACIONES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10,279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10,877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MANTENIMIENTO ORDENES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1752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1674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148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A6116E81-3084-2842-059A-A0232AB4E1AD}"/>
              </a:ext>
            </a:extLst>
          </p:cNvPr>
          <p:cNvSpPr/>
          <p:nvPr/>
        </p:nvSpPr>
        <p:spPr>
          <a:xfrm>
            <a:off x="4092141" y="1133633"/>
            <a:ext cx="5828760" cy="131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s-SV" sz="2500" b="1" u="sng" strike="noStrike" spc="-1" dirty="0">
                <a:solidFill>
                  <a:srgbClr val="7F7F7F"/>
                </a:solidFill>
                <a:uFillTx/>
                <a:latin typeface="Andalus"/>
                <a:ea typeface="DejaVu Sans"/>
              </a:rPr>
              <a:t>ATENCIONES DE ESPECIALIDADES EN EMERGENCIA</a:t>
            </a:r>
            <a:endParaRPr lang="es-SV" sz="2500" b="0" strike="noStrike" spc="-1" dirty="0">
              <a:latin typeface="Arial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B114BBC6-2F86-FB60-A917-52177A1E54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0853711"/>
              </p:ext>
            </p:extLst>
          </p:nvPr>
        </p:nvGraphicFramePr>
        <p:xfrm>
          <a:off x="3261801" y="2121466"/>
          <a:ext cx="7489440" cy="4597200"/>
        </p:xfrm>
        <a:graphic>
          <a:graphicData uri="http://schemas.openxmlformats.org/drawingml/2006/table">
            <a:tbl>
              <a:tblPr/>
              <a:tblGrid>
                <a:gridCol w="3247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136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DATOS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ENERO A DICIEMBRE</a:t>
                      </a:r>
                      <a:endParaRPr lang="es-SV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2022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ENERO A DICIEMBRE </a:t>
                      </a:r>
                      <a:endParaRPr lang="es-SV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2023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3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PEDIATRIA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771</a:t>
                      </a: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1331</a:t>
                      </a:r>
                    </a:p>
                  </a:txBody>
                  <a:tcPr marL="38160" marR="38160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GINECOLOGIA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38</a:t>
                      </a: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30</a:t>
                      </a:r>
                    </a:p>
                  </a:txBody>
                  <a:tcPr marL="38160" marR="38160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3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OBSTETRICIA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258</a:t>
                      </a: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167</a:t>
                      </a:r>
                    </a:p>
                  </a:txBody>
                  <a:tcPr marL="38160" marR="38160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3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EMERGENCIA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9973</a:t>
                      </a: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14,293</a:t>
                      </a:r>
                    </a:p>
                  </a:txBody>
                  <a:tcPr marL="38160" marR="38160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013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0201F1CE-3304-C5EE-27F2-12E99B6FCD49}"/>
              </a:ext>
            </a:extLst>
          </p:cNvPr>
          <p:cNvSpPr/>
          <p:nvPr/>
        </p:nvSpPr>
        <p:spPr>
          <a:xfrm>
            <a:off x="3902253" y="855009"/>
            <a:ext cx="5828760" cy="90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s-SV" sz="2500" b="0" u="sng" strike="noStrike" spc="-1" dirty="0">
                <a:solidFill>
                  <a:srgbClr val="000000"/>
                </a:solidFill>
                <a:uFillTx/>
                <a:latin typeface="Andalus"/>
                <a:ea typeface="DejaVu Sans"/>
              </a:rPr>
              <a:t>INDICADORES HOSPITAL NACIONAL DE JIQUILISCO</a:t>
            </a:r>
            <a:endParaRPr lang="es-SV" sz="2500" b="0" strike="noStrike" spc="-1" dirty="0">
              <a:latin typeface="Arial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3C6D478-CD53-9BD4-0618-E5EEB3AFA7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8775898"/>
              </p:ext>
            </p:extLst>
          </p:nvPr>
        </p:nvGraphicFramePr>
        <p:xfrm>
          <a:off x="2763953" y="1763289"/>
          <a:ext cx="7667640" cy="4818600"/>
        </p:xfrm>
        <a:graphic>
          <a:graphicData uri="http://schemas.openxmlformats.org/drawingml/2006/table">
            <a:tbl>
              <a:tblPr/>
              <a:tblGrid>
                <a:gridCol w="4097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8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DATOS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ENERO A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DICIEMBRE 2022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ENERO A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DICIEMBRE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2023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EGRESOS HOSPITALARIOS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2866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3482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PORCENTAJE DE OCUPACIÓN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44%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53%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PROMEDIO DE ESTANCIA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2.8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2.8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INTERVALO DE SUSTITUCIÓN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3.63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2.48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ÍNDICE DE ROTACIÓN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57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68%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NÚMERO DE PARTOS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464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260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8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PORCENTAJE DE CESÁREAS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22.67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9.61%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23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3A60553B-BB71-30AD-45B6-EDC285458A36}"/>
              </a:ext>
            </a:extLst>
          </p:cNvPr>
          <p:cNvSpPr/>
          <p:nvPr/>
        </p:nvSpPr>
        <p:spPr>
          <a:xfrm>
            <a:off x="3339656" y="2697300"/>
            <a:ext cx="5900400" cy="1393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30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Oferta de Servicios vigente  Hospital Nacional de Jiquilisco.</a:t>
            </a:r>
            <a:endParaRPr lang="es-SV" sz="3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627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D0C6995-4B97-6BEA-251D-A1B2C3F83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108628"/>
              </p:ext>
            </p:extLst>
          </p:nvPr>
        </p:nvGraphicFramePr>
        <p:xfrm>
          <a:off x="1819648" y="1363697"/>
          <a:ext cx="6124575" cy="3721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525">
                  <a:extLst>
                    <a:ext uri="{9D8B030D-6E8A-4147-A177-3AD203B41FA5}">
                      <a16:colId xmlns:a16="http://schemas.microsoft.com/office/drawing/2014/main" val="289555027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3772225513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624421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kern="150" dirty="0">
                          <a:effectLst/>
                        </a:rPr>
                        <a:t>Hora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kern="150" dirty="0">
                          <a:effectLst/>
                        </a:rPr>
                        <a:t>Día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752931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Medicina General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02054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82990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Medicina de Especialidad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765251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Medicina Interna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9:00am a 1:00pm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84342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9:00am a 1:00pm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62546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Pediatría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10:00am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658167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Obstetricia y Ginecología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11:00am a 5:00pm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876412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Fisioterapia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336517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Odontología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15121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Nutrición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9:00am a 11:00am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Martes y Jueves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96115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en Planificación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11:00am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21240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Área Renal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711276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Recambio de Catéter Peritoneales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581648978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BB30B4F-CE15-F1C8-A74A-FAF3548069EF}"/>
              </a:ext>
            </a:extLst>
          </p:cNvPr>
          <p:cNvSpPr txBox="1"/>
          <p:nvPr/>
        </p:nvSpPr>
        <p:spPr>
          <a:xfrm>
            <a:off x="3046880" y="893751"/>
            <a:ext cx="3327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 ATENCIÓN AMBULATORIA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2C57F2A-BCCC-EA4D-543E-B58259B60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89524"/>
              </p:ext>
            </p:extLst>
          </p:nvPr>
        </p:nvGraphicFramePr>
        <p:xfrm>
          <a:off x="5813425" y="5206440"/>
          <a:ext cx="6124575" cy="1446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525">
                  <a:extLst>
                    <a:ext uri="{9D8B030D-6E8A-4147-A177-3AD203B41FA5}">
                      <a16:colId xmlns:a16="http://schemas.microsoft.com/office/drawing/2014/main" val="3070707712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4047367606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3777593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Toma de electrocardiogramas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8:00 a 10:00am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Miércoles  y Jueves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4050539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Toma de USG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10:00am a 12:00md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jueves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98084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Toma de Rayos x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9:00am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110626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Exámenes de Laboratorio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6:00am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754821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779040437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48956BB-197A-0C68-06C5-9BB13DF3D2DA}"/>
              </a:ext>
            </a:extLst>
          </p:cNvPr>
          <p:cNvSpPr txBox="1"/>
          <p:nvPr/>
        </p:nvSpPr>
        <p:spPr>
          <a:xfrm>
            <a:off x="8454839" y="4438365"/>
            <a:ext cx="2764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APOYO DIAGNOSTICO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2291628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7292349-1DAF-5315-CB88-7827389F6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220813"/>
              </p:ext>
            </p:extLst>
          </p:nvPr>
        </p:nvGraphicFramePr>
        <p:xfrm>
          <a:off x="649754" y="2154070"/>
          <a:ext cx="4930776" cy="2204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592">
                  <a:extLst>
                    <a:ext uri="{9D8B030D-6E8A-4147-A177-3AD203B41FA5}">
                      <a16:colId xmlns:a16="http://schemas.microsoft.com/office/drawing/2014/main" val="420411415"/>
                    </a:ext>
                  </a:extLst>
                </a:gridCol>
                <a:gridCol w="1643592">
                  <a:extLst>
                    <a:ext uri="{9D8B030D-6E8A-4147-A177-3AD203B41FA5}">
                      <a16:colId xmlns:a16="http://schemas.microsoft.com/office/drawing/2014/main" val="3314092496"/>
                    </a:ext>
                  </a:extLst>
                </a:gridCol>
                <a:gridCol w="1643592">
                  <a:extLst>
                    <a:ext uri="{9D8B030D-6E8A-4147-A177-3AD203B41FA5}">
                      <a16:colId xmlns:a16="http://schemas.microsoft.com/office/drawing/2014/main" val="2638843388"/>
                    </a:ext>
                  </a:extLst>
                </a:gridCol>
              </a:tblGrid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Vacunación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689002327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Curaciones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94542459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Inyecciones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625397580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Trabajo Social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880227870"/>
                  </a:ext>
                </a:extLst>
              </a:tr>
              <a:tr h="43079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Oficina por el Derecho a la Salud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719708423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INFOCA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098862870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Mantenimiento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8:00am a 4:30pm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564282203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Servicios Generales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410932988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837F403-C899-0087-9FC4-6C058C535B80}"/>
              </a:ext>
            </a:extLst>
          </p:cNvPr>
          <p:cNvSpPr txBox="1"/>
          <p:nvPr/>
        </p:nvSpPr>
        <p:spPr>
          <a:xfrm>
            <a:off x="1762032" y="1580045"/>
            <a:ext cx="2706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OTRAS ATENCIONES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F3379E4-B8EC-814F-A749-8647FF5A2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803200"/>
              </p:ext>
            </p:extLst>
          </p:nvPr>
        </p:nvGraphicFramePr>
        <p:xfrm>
          <a:off x="5746483" y="1764711"/>
          <a:ext cx="5979351" cy="4316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3117">
                  <a:extLst>
                    <a:ext uri="{9D8B030D-6E8A-4147-A177-3AD203B41FA5}">
                      <a16:colId xmlns:a16="http://schemas.microsoft.com/office/drawing/2014/main" val="815337561"/>
                    </a:ext>
                  </a:extLst>
                </a:gridCol>
                <a:gridCol w="1993117">
                  <a:extLst>
                    <a:ext uri="{9D8B030D-6E8A-4147-A177-3AD203B41FA5}">
                      <a16:colId xmlns:a16="http://schemas.microsoft.com/office/drawing/2014/main" val="2398753683"/>
                    </a:ext>
                  </a:extLst>
                </a:gridCol>
                <a:gridCol w="1993117">
                  <a:extLst>
                    <a:ext uri="{9D8B030D-6E8A-4147-A177-3AD203B41FA5}">
                      <a16:colId xmlns:a16="http://schemas.microsoft.com/office/drawing/2014/main" val="1145242570"/>
                    </a:ext>
                  </a:extLst>
                </a:gridCol>
              </a:tblGrid>
              <a:tr h="609712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de paciente crítico  de 1°vez (cuatro especialidades)  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223907591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de urgencias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590743887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de Emergencias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409041971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Colocación de yeso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1234280121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Pequeña Cirugía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796433792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 ambulatoria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3451902840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Rehidratación Oral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4088005977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Nebulizaciones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677675072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Inyecciones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2423625471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Curaciones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2797481322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Exámenes de Laboratorio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3926363241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Exámenes de Rayos X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2715516345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Despacho de Recetas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3113467805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Ingresos a Hospitalización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3098515830"/>
                  </a:ext>
                </a:extLst>
              </a:tr>
              <a:tr h="428977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en área de COVID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3395064713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B8E6D746-0A64-7D69-3750-CA6BE5E9E092}"/>
              </a:ext>
            </a:extLst>
          </p:cNvPr>
          <p:cNvSpPr txBox="1"/>
          <p:nvPr/>
        </p:nvSpPr>
        <p:spPr>
          <a:xfrm>
            <a:off x="7338733" y="933714"/>
            <a:ext cx="3230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ATENCIÓN DE EMERGENCIA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3241570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A1199BD-36C1-715F-6548-2B2573C05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361325"/>
              </p:ext>
            </p:extLst>
          </p:nvPr>
        </p:nvGraphicFramePr>
        <p:xfrm>
          <a:off x="797672" y="1508499"/>
          <a:ext cx="6124575" cy="1263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525">
                  <a:extLst>
                    <a:ext uri="{9D8B030D-6E8A-4147-A177-3AD203B41FA5}">
                      <a16:colId xmlns:a16="http://schemas.microsoft.com/office/drawing/2014/main" val="1680879340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1660748191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3713515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Medicina Interna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705835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295526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Pediatría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386507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Obstetricia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681484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Ginecología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68770211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16A88635-5B64-E22B-A914-B801F5364CB8}"/>
              </a:ext>
            </a:extLst>
          </p:cNvPr>
          <p:cNvSpPr txBox="1"/>
          <p:nvPr/>
        </p:nvSpPr>
        <p:spPr>
          <a:xfrm>
            <a:off x="1879227" y="862168"/>
            <a:ext cx="4427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PACIENTES INGRESADOS DE CUATRO ESPECIALIDADES BÁSICAS.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B905523-A8E7-DE67-B211-31E6EA050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523038"/>
              </p:ext>
            </p:extLst>
          </p:nvPr>
        </p:nvGraphicFramePr>
        <p:xfrm>
          <a:off x="5221754" y="3606352"/>
          <a:ext cx="6124575" cy="275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525">
                  <a:extLst>
                    <a:ext uri="{9D8B030D-6E8A-4147-A177-3AD203B41FA5}">
                      <a16:colId xmlns:a16="http://schemas.microsoft.com/office/drawing/2014/main" val="1337211346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1220391781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8666236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Trabajo de Parto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836117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de parto vaginales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087441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de partos por cesáreas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56748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Legrado post aborto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831756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Legrados Ginecológicos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652243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 mayor electiva para hospitalización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991631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 electiva ambulatoria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884230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 de emergencia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978825475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8A0A2B6-4DD5-6270-1C6C-1DF1A134D685}"/>
              </a:ext>
            </a:extLst>
          </p:cNvPr>
          <p:cNvSpPr txBox="1"/>
          <p:nvPr/>
        </p:nvSpPr>
        <p:spPr>
          <a:xfrm>
            <a:off x="8091768" y="2807023"/>
            <a:ext cx="2571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CENTRO OBSTÉTRICO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809328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9840443-F1ED-ACF8-884B-BBDE23813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386489"/>
              </p:ext>
            </p:extLst>
          </p:nvPr>
        </p:nvGraphicFramePr>
        <p:xfrm>
          <a:off x="918696" y="1438723"/>
          <a:ext cx="6124575" cy="2640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525">
                  <a:extLst>
                    <a:ext uri="{9D8B030D-6E8A-4147-A177-3AD203B41FA5}">
                      <a16:colId xmlns:a16="http://schemas.microsoft.com/office/drawing/2014/main" val="4180712347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3309616663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31434544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Toma de NST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640055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Monitoreo Fetal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87859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Toma de USG (Obstétrica según disp. De RH).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822735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Exámenes de Laboratorio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47281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Exámenes de Rayos X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479824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Despacho de recetas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104987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Fisioterapia  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71976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Servicio de Alimentación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4:00pm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771885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Referencia a otros niveles de atención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8704814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1296759-8D4B-535F-CE66-D1382F02F671}"/>
              </a:ext>
            </a:extLst>
          </p:cNvPr>
          <p:cNvSpPr txBox="1"/>
          <p:nvPr/>
        </p:nvSpPr>
        <p:spPr>
          <a:xfrm>
            <a:off x="2648043" y="1069391"/>
            <a:ext cx="2665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OTRAS ATENCIONES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06E1EE4-92E6-C6A3-A1D1-E5BAA252F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981628"/>
              </p:ext>
            </p:extLst>
          </p:nvPr>
        </p:nvGraphicFramePr>
        <p:xfrm>
          <a:off x="7043271" y="4448385"/>
          <a:ext cx="4352925" cy="1882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3614455384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8767578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Epidemiología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689873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Vigilancia Epidemiológica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68667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Infecciones asociadas a la atención sanitaria.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58164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Evaluación de Estándares de Calidad.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795603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Unidad Organizativa de la Calidad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781739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Actividades Administrativas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90786703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CB15A9A-B37B-6250-9157-A42FB4729A18}"/>
              </a:ext>
            </a:extLst>
          </p:cNvPr>
          <p:cNvSpPr txBox="1"/>
          <p:nvPr/>
        </p:nvSpPr>
        <p:spPr>
          <a:xfrm>
            <a:off x="8401051" y="3429000"/>
            <a:ext cx="2423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EVALUACIÓN DE LA GESTIÓN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220379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9A8BB21-3F2A-3E1D-44C9-738941E8E8AD}"/>
              </a:ext>
            </a:extLst>
          </p:cNvPr>
          <p:cNvSpPr txBox="1"/>
          <p:nvPr/>
        </p:nvSpPr>
        <p:spPr>
          <a:xfrm>
            <a:off x="1811991" y="1361541"/>
            <a:ext cx="4682938" cy="3175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HEMATOLOGÍA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Hemograma completo y plaquetas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FSP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Concentrado de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Strout</a:t>
            </a:r>
            <a:endParaRPr lang="es-SV" sz="1800" kern="150" dirty="0">
              <a:effectLst/>
              <a:latin typeface="OpenSymbol"/>
              <a:ea typeface="OpenSymbol"/>
              <a:cs typeface="OpenSymbol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Gota gruesa (para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plasmodium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Recuento de plaquetas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Tiempo de coagulación (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tp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,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tpt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,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fibriinogeno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Reticulocitos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726F6B-9597-6CE8-6304-0F35F216A58F}"/>
              </a:ext>
            </a:extLst>
          </p:cNvPr>
          <p:cNvSpPr txBox="1"/>
          <p:nvPr/>
        </p:nvSpPr>
        <p:spPr>
          <a:xfrm>
            <a:off x="3046880" y="77679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LISTADO DE EXÁMENES DE LABORATORIO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4245DDB-E491-466A-D4A2-3E606D7F22B9}"/>
              </a:ext>
            </a:extLst>
          </p:cNvPr>
          <p:cNvSpPr txBox="1"/>
          <p:nvPr/>
        </p:nvSpPr>
        <p:spPr>
          <a:xfrm>
            <a:off x="7405969" y="2651766"/>
            <a:ext cx="4104714" cy="377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BIOQUÍMICA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</a:p>
          <a:p>
            <a:pPr algn="just"/>
            <a:r>
              <a:rPr lang="es-SV" sz="1800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Colesterol total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Glicemia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Curva de tolerancia a la glucosa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Glucosa post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prandrial</a:t>
            </a:r>
            <a:endParaRPr lang="es-SV" sz="1800" kern="150" dirty="0">
              <a:effectLst/>
              <a:latin typeface="OpenSymbol"/>
              <a:ea typeface="OpenSymbol"/>
              <a:cs typeface="OpenSymbol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Bilirrubinas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Transaminasas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Proteínas totales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Fosfatasa alcalina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LDH</a:t>
            </a:r>
          </a:p>
        </p:txBody>
      </p:sp>
    </p:spTree>
    <p:extLst>
      <p:ext uri="{BB962C8B-B14F-4D97-AF65-F5344CB8AC3E}">
        <p14:creationId xmlns:p14="http://schemas.microsoft.com/office/powerpoint/2010/main" val="3037484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275129F7-40A1-4B83-579E-3523A0BAF843}"/>
              </a:ext>
            </a:extLst>
          </p:cNvPr>
          <p:cNvSpPr/>
          <p:nvPr/>
        </p:nvSpPr>
        <p:spPr>
          <a:xfrm>
            <a:off x="3400244" y="2696580"/>
            <a:ext cx="6119280" cy="146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45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Caracterización</a:t>
            </a:r>
            <a:endParaRPr lang="es-SV" sz="4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SV" sz="45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Del Hospital</a:t>
            </a:r>
            <a:endParaRPr lang="es-SV" sz="4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682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4622D3-B62B-EA88-651D-4199C38155F2}"/>
              </a:ext>
            </a:extLst>
          </p:cNvPr>
          <p:cNvSpPr txBox="1"/>
          <p:nvPr/>
        </p:nvSpPr>
        <p:spPr>
          <a:xfrm>
            <a:off x="3358402" y="1183340"/>
            <a:ext cx="4010586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Triglicéridos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Colesterol (HD, LDL)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Nitrógeno ureico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Creatinina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Ácido Úrico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Electrolitos (sodio, cloro, potasio, magnesio, fosforo y calcio)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Amilasa sérica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CPK total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CPK MB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Citoquimicos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 de liquido de derramo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Test de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Osullivan</a:t>
            </a:r>
            <a:endParaRPr lang="es-SV" sz="1800" kern="150" dirty="0">
              <a:effectLst/>
              <a:latin typeface="OpenSymbol"/>
              <a:ea typeface="OpenSymbol"/>
              <a:cs typeface="OpenSymbol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Hemoglobina glicosilada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Albumina</a:t>
            </a:r>
          </a:p>
        </p:txBody>
      </p:sp>
    </p:spTree>
    <p:extLst>
      <p:ext uri="{BB962C8B-B14F-4D97-AF65-F5344CB8AC3E}">
        <p14:creationId xmlns:p14="http://schemas.microsoft.com/office/powerpoint/2010/main" val="245919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B9D44F-383B-FECD-DF52-C941565FFAB1}"/>
              </a:ext>
            </a:extLst>
          </p:cNvPr>
          <p:cNvSpPr txBox="1"/>
          <p:nvPr/>
        </p:nvSpPr>
        <p:spPr>
          <a:xfrm>
            <a:off x="1755961" y="1103203"/>
            <a:ext cx="3864909" cy="2857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HECES Y ORINA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Examen general de heces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de azul de metileno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Examen general de orina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Proteínas al azar (Albuminuria)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Depuración de creatinina en orina de 24 horas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Proteínas en orina de 24 horas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9DEFA1-67C9-C5C1-DCDC-5AEA1BA8AFE6}"/>
              </a:ext>
            </a:extLst>
          </p:cNvPr>
          <p:cNvSpPr txBox="1"/>
          <p:nvPr/>
        </p:nvSpPr>
        <p:spPr>
          <a:xfrm>
            <a:off x="6096000" y="927898"/>
            <a:ext cx="4973169" cy="5364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INMUINODIAGNOSTICO Y SEROLOGIA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 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 Serología para Sífilis RPR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Rápida para Sífilis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FR (Factor Reumatoideo)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de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Latex</a:t>
            </a:r>
            <a:endParaRPr lang="es-SV" sz="1800" kern="150" dirty="0">
              <a:effectLst/>
              <a:latin typeface="OpenSymbol"/>
              <a:ea typeface="OpenSymbol"/>
              <a:cs typeface="OpenSymbol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Antiestreptilisina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 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Velocidad de eritrosedimentación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Examen de embarazo en orina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Anticuerpo IgG e IGM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Rápida de VIH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Proteína C reactiva cuantificada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Antígenos febriles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de embarazo en sangre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rápida para hepatitis B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rápida para hepatitis C</a:t>
            </a:r>
          </a:p>
        </p:txBody>
      </p:sp>
    </p:spTree>
    <p:extLst>
      <p:ext uri="{BB962C8B-B14F-4D97-AF65-F5344CB8AC3E}">
        <p14:creationId xmlns:p14="http://schemas.microsoft.com/office/powerpoint/2010/main" val="4127378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1F352F-E347-F17D-A561-8D1970197F23}"/>
              </a:ext>
            </a:extLst>
          </p:cNvPr>
          <p:cNvSpPr txBox="1"/>
          <p:nvPr/>
        </p:nvSpPr>
        <p:spPr>
          <a:xfrm>
            <a:off x="3076015" y="1901361"/>
            <a:ext cx="2638985" cy="226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CULTIVOS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>
              <a:lnSpc>
                <a:spcPct val="115000"/>
              </a:lnSpc>
            </a:pPr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Urocultivos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Hemocultivos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Cultivos de secreción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Baciloscopias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Gram de esputo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9BEB18-D6E9-4734-B73B-1E43E4BCE31F}"/>
              </a:ext>
            </a:extLst>
          </p:cNvPr>
          <p:cNvSpPr txBox="1"/>
          <p:nvPr/>
        </p:nvSpPr>
        <p:spPr>
          <a:xfrm>
            <a:off x="6733615" y="704573"/>
            <a:ext cx="4118161" cy="5717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LISTA DE EXÁMENES DE RAYOS X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Columna Lumbar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Columna Cervical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Cráneo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Tórax Pulmonar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Tórax Ósea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Miembros Inferiores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Miembros exteriores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Hombro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Senos Paranasales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Orbitas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Nariz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Cadera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PEV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Simple de Abdomen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RX para evaluación cardio pulmonar</a:t>
            </a:r>
          </a:p>
          <a:p>
            <a:pPr algn="just">
              <a:lnSpc>
                <a:spcPct val="115000"/>
              </a:lnSpc>
            </a:pPr>
            <a:r>
              <a:rPr lang="es-SV" sz="1800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6431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A7970272-0B11-7691-2A3B-20DE21DC7371}"/>
              </a:ext>
            </a:extLst>
          </p:cNvPr>
          <p:cNvSpPr/>
          <p:nvPr/>
        </p:nvSpPr>
        <p:spPr>
          <a:xfrm>
            <a:off x="4689571" y="1233059"/>
            <a:ext cx="3978360" cy="1879736"/>
          </a:xfrm>
          <a:prstGeom prst="rect">
            <a:avLst/>
          </a:prstGeom>
          <a:noFill/>
          <a:ln w="9360">
            <a:solidFill>
              <a:srgbClr val="0084B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1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44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Capacidad Instalada</a:t>
            </a:r>
            <a:r>
              <a:rPr lang="es-SV" sz="4400" b="1" strike="noStrike" spc="-1" dirty="0">
                <a:solidFill>
                  <a:srgbClr val="4C4C4C"/>
                </a:solidFill>
                <a:latin typeface="Arial"/>
                <a:ea typeface="DejaVu Sans"/>
              </a:rPr>
              <a:t> </a:t>
            </a:r>
            <a:endParaRPr lang="es-SV" sz="44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44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4400" b="0" strike="noStrike" spc="-1" dirty="0">
              <a:latin typeface="Arial"/>
            </a:endParaRPr>
          </a:p>
        </p:txBody>
      </p:sp>
      <p:pic>
        <p:nvPicPr>
          <p:cNvPr id="3" name="Imagen 1">
            <a:extLst>
              <a:ext uri="{FF2B5EF4-FFF2-40B4-BE49-F238E27FC236}">
                <a16:creationId xmlns:a16="http://schemas.microsoft.com/office/drawing/2014/main" id="{20E74099-4082-6418-34DA-58EAA06CC9C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247068" y="3452749"/>
            <a:ext cx="4749014" cy="29883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995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21991-ADD2-8A31-9D61-518286A56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739667"/>
              </p:ext>
            </p:extLst>
          </p:nvPr>
        </p:nvGraphicFramePr>
        <p:xfrm>
          <a:off x="2812850" y="1243080"/>
          <a:ext cx="8280720" cy="4835280"/>
        </p:xfrm>
        <a:graphic>
          <a:graphicData uri="http://schemas.openxmlformats.org/drawingml/2006/table">
            <a:tbl>
              <a:tblPr/>
              <a:tblGrid>
                <a:gridCol w="2787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9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8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RECURSOS 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No. RR.HH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4 HRAS.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6 HRAS.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8 HRAS.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OBSERVACIONES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 MÉDICO CONSULTA GENERAL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  5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 5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MEDICINA GENERAL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RESIDENTES 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latin typeface="Arial"/>
                        </a:rPr>
                        <a:t>9</a:t>
                      </a: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9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JEFE DE RESIDENTES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EPIDEMIOLOGO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GINECOLOGOS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INTERNISTAS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CIRUJANO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PEDIATRAS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latin typeface="Arial"/>
                        </a:rPr>
                        <a:t>2</a:t>
                      </a: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JEFE DE ENFERMERAS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SUPERVISORA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087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8DEE479-113C-84A1-0422-6890F07319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291866"/>
              </p:ext>
            </p:extLst>
          </p:nvPr>
        </p:nvGraphicFramePr>
        <p:xfrm>
          <a:off x="2989440" y="1056091"/>
          <a:ext cx="8136720" cy="5056928"/>
        </p:xfrm>
        <a:graphic>
          <a:graphicData uri="http://schemas.openxmlformats.org/drawingml/2006/table">
            <a:tbl>
              <a:tblPr/>
              <a:tblGrid>
                <a:gridCol w="265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6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47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ENFERMERAS HOSPITALARIAS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20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20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 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AUXILIAR DE ENFERMERIA 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49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49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Incluye 2</a:t>
                      </a: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 </a:t>
                      </a:r>
                      <a:endParaRPr lang="es-SV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3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 de fosalud y 1 de veteranos. </a:t>
                      </a:r>
                      <a:endParaRPr lang="es-SV" sz="13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CENTRAL DE ESTERILIZACION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4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4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ODONTOLOGO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1</a:t>
                      </a: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latin typeface="Times New Roman"/>
                        </a:rPr>
                        <a:t>Incluye 4 horas pagadas por Región Oriental </a:t>
                      </a:r>
                      <a:endParaRPr lang="es-SV" sz="14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latin typeface="Times New Roman"/>
                        </a:rPr>
                        <a:t>de Salud 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LABORATORIO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12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12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FARMACIA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7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7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ESTADISTICA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11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11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RAYOS X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5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5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latin typeface="Arial"/>
                        </a:rPr>
                        <a:t>Centro de computo</a:t>
                      </a: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1</a:t>
                      </a: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latin typeface="Arial"/>
                        </a:rPr>
                        <a:t>1</a:t>
                      </a: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039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4DDD98-83A7-62BE-CF9C-8176D4A3E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6901721"/>
              </p:ext>
            </p:extLst>
          </p:nvPr>
        </p:nvGraphicFramePr>
        <p:xfrm>
          <a:off x="3319624" y="1288779"/>
          <a:ext cx="7776360" cy="4968360"/>
        </p:xfrm>
        <a:graphic>
          <a:graphicData uri="http://schemas.openxmlformats.org/drawingml/2006/table">
            <a:tbl>
              <a:tblPr/>
              <a:tblGrid>
                <a:gridCol w="2539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5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ANESTESISTAS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7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7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FISIOTERAPISTA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PSICOLOGOS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MANTENIMIENTO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8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8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ALMACEN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4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4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ALIMENTACION 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8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8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MOTORISTAS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11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AUXILIARES DE SERVICIOS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21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3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ADMINISTRACION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2370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46D910-011D-DE15-7F4D-403A607F2D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211927"/>
              </p:ext>
            </p:extLst>
          </p:nvPr>
        </p:nvGraphicFramePr>
        <p:xfrm>
          <a:off x="3296647" y="1038706"/>
          <a:ext cx="7776360" cy="5256360"/>
        </p:xfrm>
        <a:graphic>
          <a:graphicData uri="http://schemas.openxmlformats.org/drawingml/2006/table">
            <a:tbl>
              <a:tblPr/>
              <a:tblGrid>
                <a:gridCol w="2539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5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UFI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5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5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UACI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RR.HH.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3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3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DIRECCION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EDUCADORA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JURIDICA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latin typeface="Times New Roman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COMUNICACIÓN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ACTIVO FIJO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5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TOTAL GENERAL 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218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5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212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872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A6D23462-7FE9-DFBB-1C22-CDB13FC20E26}"/>
              </a:ext>
            </a:extLst>
          </p:cNvPr>
          <p:cNvSpPr/>
          <p:nvPr/>
        </p:nvSpPr>
        <p:spPr>
          <a:xfrm>
            <a:off x="2874515" y="743651"/>
            <a:ext cx="7629120" cy="905760"/>
          </a:xfrm>
          <a:prstGeom prst="rect">
            <a:avLst/>
          </a:prstGeom>
          <a:noFill/>
          <a:ln w="9360">
            <a:solidFill>
              <a:srgbClr val="0084B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40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Capacitación y Desarrollo</a:t>
            </a:r>
            <a:endParaRPr lang="es-SV" sz="40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191966"/>
                </a:solidFill>
                <a:latin typeface="Arial"/>
                <a:ea typeface="DejaVu Sans"/>
              </a:rPr>
              <a:t> 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A8D21F-2F78-7FDB-F185-24F572125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1439026"/>
              </p:ext>
            </p:extLst>
          </p:nvPr>
        </p:nvGraphicFramePr>
        <p:xfrm>
          <a:off x="2218659" y="1990164"/>
          <a:ext cx="4176360" cy="1607159"/>
        </p:xfrm>
        <a:graphic>
          <a:graphicData uri="http://schemas.openxmlformats.org/drawingml/2006/table">
            <a:tbl>
              <a:tblPr/>
              <a:tblGrid>
                <a:gridCol w="19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3442"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2400" b="1" strike="noStrike" spc="-1" dirty="0">
                          <a:solidFill>
                            <a:srgbClr val="666666"/>
                          </a:solidFill>
                          <a:latin typeface="ARial"/>
                        </a:rPr>
                        <a:t>2022</a:t>
                      </a:r>
                      <a:r>
                        <a:rPr lang="es-SV" sz="2400" b="1" strike="noStrike" spc="-1" dirty="0">
                          <a:solidFill>
                            <a:srgbClr val="666666"/>
                          </a:solidFill>
                          <a:latin typeface="Trebuchet MS"/>
                        </a:rPr>
                        <a:t>  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2400" b="1" strike="noStrike" spc="-1" dirty="0">
                          <a:solidFill>
                            <a:srgbClr val="666666"/>
                          </a:solidFill>
                          <a:latin typeface="Arial"/>
                        </a:rPr>
                        <a:t>2023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7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333333"/>
                          </a:solidFill>
                          <a:latin typeface="Andalus"/>
                        </a:rPr>
                        <a:t>Capacitaciones realizadas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solidFill>
                          <a:srgbClr val="333333"/>
                        </a:solidFill>
                        <a:latin typeface="Trebuchet MS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333333"/>
                          </a:solidFill>
                          <a:latin typeface="Trebuchet MS"/>
                        </a:rPr>
                        <a:t>60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74</a:t>
                      </a: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54ED3973-8DBA-8B15-AD3A-87E8927B5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75" y="1859781"/>
            <a:ext cx="3284266" cy="24631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5BC428-021C-7034-A92A-72151BB47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23" y="3760133"/>
            <a:ext cx="4312024" cy="24255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BA12950-D2DA-1E91-EB5A-6E9036ECC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145" y="4533350"/>
            <a:ext cx="3115341" cy="20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7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F81A92E-FCBE-9541-031F-65423E9781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428277"/>
              </p:ext>
            </p:extLst>
          </p:nvPr>
        </p:nvGraphicFramePr>
        <p:xfrm>
          <a:off x="3115482" y="1185438"/>
          <a:ext cx="6779520" cy="3696480"/>
        </p:xfrm>
        <a:graphic>
          <a:graphicData uri="http://schemas.openxmlformats.org/drawingml/2006/table">
            <a:tbl>
              <a:tblPr/>
              <a:tblGrid>
                <a:gridCol w="2259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40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1" strike="noStrike" spc="-1" dirty="0">
                          <a:latin typeface="Arial"/>
                        </a:rPr>
                        <a:t>2022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1" strike="noStrike" spc="-1" dirty="0">
                          <a:latin typeface="Arial"/>
                        </a:rPr>
                        <a:t>2023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ENTREGADAS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$ 11,193.14 (M)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$ 0.00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MEDICAMENTOS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$ 8,303.60 (I.M)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$ 104,601.97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INSUMOS MÉDICOS Y DE LABORATORIO CLÍNICO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$ 0.00 (L)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$ 10,529.78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RECIBIDAS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$ 233,600.60 (M)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$ 0.00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MEDICAMENTOS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$ 33,394.57 (I.M)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$ 257,281.12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9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INSUMOS MÉDICOS Y DE LABORATORIO CLÍNICO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$ 34,886.99 (L)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$ 43,273.06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CustomShape 2">
            <a:extLst>
              <a:ext uri="{FF2B5EF4-FFF2-40B4-BE49-F238E27FC236}">
                <a16:creationId xmlns:a16="http://schemas.microsoft.com/office/drawing/2014/main" id="{183FC1C2-8D43-189B-C8ED-CDB2AA772C5B}"/>
              </a:ext>
            </a:extLst>
          </p:cNvPr>
          <p:cNvSpPr/>
          <p:nvPr/>
        </p:nvSpPr>
        <p:spPr>
          <a:xfrm>
            <a:off x="3115482" y="634998"/>
            <a:ext cx="7340040" cy="55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20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TRANSFERENCIAS REALIZADAS Y RECIBIDAS</a:t>
            </a:r>
            <a:endParaRPr lang="es-SV" sz="2000" b="0" strike="noStrike" spc="-1" dirty="0">
              <a:latin typeface="Arial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73C83698-BA55-113D-05B3-AFA4B5F07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9389194"/>
              </p:ext>
            </p:extLst>
          </p:nvPr>
        </p:nvGraphicFramePr>
        <p:xfrm>
          <a:off x="2992060" y="5158783"/>
          <a:ext cx="7055280" cy="1463760"/>
        </p:xfrm>
        <a:graphic>
          <a:graphicData uri="http://schemas.openxmlformats.org/drawingml/2006/table">
            <a:tbl>
              <a:tblPr/>
              <a:tblGrid>
                <a:gridCol w="235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12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1" strike="noStrike" spc="-1">
                          <a:latin typeface="Arial"/>
                        </a:rPr>
                        <a:t>ABASTECIMIENTO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latin typeface="Arial"/>
                        </a:rPr>
                        <a:t>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2022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2023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latin typeface="Arial"/>
                        </a:rPr>
                        <a:t>PORCENTAJE DE ABASTECIMIENTO EN MEDICAMENTOS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800" b="0" strike="noStrike" spc="-1" dirty="0">
                          <a:latin typeface="Arial"/>
                        </a:rPr>
                        <a:t>94.23%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93.41%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94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A0A6C3-6849-053E-3F40-DABD9C9B288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875150" y="833716"/>
            <a:ext cx="7411849" cy="58049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103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3A77B765-FD9F-FD87-5B2F-6887E8A068C8}"/>
              </a:ext>
            </a:extLst>
          </p:cNvPr>
          <p:cNvSpPr/>
          <p:nvPr/>
        </p:nvSpPr>
        <p:spPr>
          <a:xfrm>
            <a:off x="2929277" y="1141601"/>
            <a:ext cx="7235280" cy="1376682"/>
          </a:xfrm>
          <a:prstGeom prst="rect">
            <a:avLst/>
          </a:prstGeom>
          <a:noFill/>
          <a:ln w="9360">
            <a:solidFill>
              <a:srgbClr val="0084B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40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AVANCES Y RESULTADOS DE LA REFORMA</a:t>
            </a:r>
            <a:endParaRPr lang="es-SV" sz="40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191966"/>
                </a:solidFill>
                <a:latin typeface="Arial"/>
                <a:ea typeface="DejaVu Sans"/>
              </a:rPr>
              <a:t> 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00DF4249-E09B-CE2B-F69C-4BAAA33BEE9B}"/>
              </a:ext>
            </a:extLst>
          </p:cNvPr>
          <p:cNvSpPr/>
          <p:nvPr/>
        </p:nvSpPr>
        <p:spPr>
          <a:xfrm>
            <a:off x="753035" y="2632364"/>
            <a:ext cx="7376760" cy="6416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0" rIns="4572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SV" sz="30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Oficina por el Derecho a la Salud.</a:t>
            </a:r>
            <a:endParaRPr lang="es-SV" sz="3000" b="0" strike="noStrike" spc="-1" dirty="0">
              <a:latin typeface="Arial"/>
            </a:endParaRP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9485FEFC-CEEB-D350-4255-EA70D8FF4EE6}"/>
              </a:ext>
            </a:extLst>
          </p:cNvPr>
          <p:cNvSpPr/>
          <p:nvPr/>
        </p:nvSpPr>
        <p:spPr>
          <a:xfrm>
            <a:off x="2569620" y="2785298"/>
            <a:ext cx="7052760" cy="3332893"/>
          </a:xfrm>
          <a:prstGeom prst="rect">
            <a:avLst/>
          </a:prstGeom>
          <a:noFill/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marL="326880" indent="-3232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SV" sz="25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12 aperturas anuales de buzones de sugerencias.</a:t>
            </a:r>
            <a:endParaRPr lang="es-SV" sz="2500" b="0" strike="noStrike" spc="-1" dirty="0">
              <a:latin typeface="Arial"/>
            </a:endParaRPr>
          </a:p>
          <a:p>
            <a:pPr marL="326880" indent="-3232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SV" sz="25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5 Socialización de lineamientos de la ODS al personal de salud.</a:t>
            </a:r>
            <a:endParaRPr lang="es-SV" sz="2500" b="0" strike="noStrike" spc="-1" dirty="0">
              <a:latin typeface="Arial"/>
            </a:endParaRPr>
          </a:p>
          <a:p>
            <a:pPr marL="326880" indent="-3232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SV" sz="25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Se contó con punto de información y orientación (INFOCA), únicamente en enero a diciembre 2023.</a:t>
            </a:r>
            <a:endParaRPr lang="es-SV" sz="2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318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FAF7E98B-514D-2B79-AB44-7098D5EBD8D4}"/>
              </a:ext>
            </a:extLst>
          </p:cNvPr>
          <p:cNvSpPr/>
          <p:nvPr/>
        </p:nvSpPr>
        <p:spPr>
          <a:xfrm>
            <a:off x="2376502" y="504280"/>
            <a:ext cx="7062480" cy="1827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40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PASANTÍA DE EMBARAZADAS.</a:t>
            </a:r>
            <a:endParaRPr lang="es-SV" sz="4000" b="0" strike="noStrike" spc="-1" dirty="0">
              <a:latin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FFDCF4-75CA-6884-6854-51CDDF325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86" y="2331384"/>
            <a:ext cx="3883959" cy="388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72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D86F1AF-A724-E1FB-EC98-183D9ADA66CA}"/>
              </a:ext>
            </a:extLst>
          </p:cNvPr>
          <p:cNvSpPr/>
          <p:nvPr/>
        </p:nvSpPr>
        <p:spPr>
          <a:xfrm>
            <a:off x="2923173" y="672352"/>
            <a:ext cx="7676640" cy="856097"/>
          </a:xfrm>
          <a:prstGeom prst="rect">
            <a:avLst/>
          </a:prstGeom>
          <a:gradFill rotWithShape="0">
            <a:gsLst>
              <a:gs pos="0">
                <a:srgbClr val="E8E8E8"/>
              </a:gs>
              <a:gs pos="100000">
                <a:srgbClr val="E8E8E8"/>
              </a:gs>
            </a:gsLst>
            <a:lin ang="5400000"/>
          </a:gradFill>
          <a:ln w="9360">
            <a:solidFill>
              <a:srgbClr val="00CC98"/>
            </a:solidFill>
            <a:round/>
          </a:ln>
          <a:effectLst>
            <a:outerShdw dist="20160" dir="5400000" algn="ctr" rotWithShape="0">
              <a:srgbClr val="000000">
                <a:alpha val="39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0" rIns="4572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SV" sz="2800" b="0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SESIONES Y PASANTÍAS CON EMBARAZADAS</a:t>
            </a:r>
            <a:endParaRPr lang="es-SV" sz="2800" b="0" strike="noStrike" spc="-1" dirty="0">
              <a:latin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DD9B2F-25B9-7B72-567F-5759A9EBA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6242412"/>
              </p:ext>
            </p:extLst>
          </p:nvPr>
        </p:nvGraphicFramePr>
        <p:xfrm>
          <a:off x="2382592" y="1663820"/>
          <a:ext cx="6229726" cy="143204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936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7408"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strike="noStrike" spc="-1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strike="noStrike" spc="-1" dirty="0"/>
                        <a:t>ENERO A DICIEMBRE 2022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strike="noStrike" spc="-1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strike="noStrike" spc="-1" dirty="0"/>
                        <a:t>ENERO A DICIEMBRE 2023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6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400" strike="noStrike" spc="-1"/>
                        <a:t>Número de pasantías realizadas 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strike="noStrike" spc="-1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strike="noStrike" spc="-1" dirty="0"/>
                        <a:t>12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strike="noStrike" spc="-1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strike="noStrike" spc="-1" dirty="0"/>
                        <a:t>16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es-SV" sz="1400" b="0" strike="noStrike" spc="-1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8F8BC2C4-4920-1058-FDFD-94AAA13715A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771364" y="3429000"/>
            <a:ext cx="4920354" cy="3039035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2598BB-B64C-D3FA-7FFA-E8A7EC551CA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090106" y="1844346"/>
            <a:ext cx="2662623" cy="43413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346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60D4C6-4D57-BF81-8E82-25009B5F908E}"/>
              </a:ext>
            </a:extLst>
          </p:cNvPr>
          <p:cNvSpPr txBox="1"/>
          <p:nvPr/>
        </p:nvSpPr>
        <p:spPr>
          <a:xfrm>
            <a:off x="3431343" y="723719"/>
            <a:ext cx="609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MX" sz="1800" b="1" strike="noStrike" spc="-1" dirty="0">
                <a:solidFill>
                  <a:srgbClr val="4C4C4C"/>
                </a:solidFill>
                <a:latin typeface="Arial"/>
              </a:rPr>
              <a:t>DATOS ESTADISTICOS</a:t>
            </a:r>
            <a:br>
              <a:rPr lang="es-MX" dirty="0"/>
            </a:br>
            <a:r>
              <a:rPr lang="es-MX" sz="1800" b="1" strike="noStrike" spc="-1" dirty="0">
                <a:solidFill>
                  <a:srgbClr val="4C4C4C"/>
                </a:solidFill>
                <a:latin typeface="Arial"/>
              </a:rPr>
              <a:t>UNIDAD HOSPITALARIA DE ATENCIÓN A VÍCTIMAS DE VIOLENCIA Y SALUD MENTAL </a:t>
            </a:r>
            <a:br>
              <a:rPr lang="es-MX" dirty="0"/>
            </a:br>
            <a:r>
              <a:rPr lang="es-MX" sz="1800" b="1" strike="noStrike" spc="-1" dirty="0">
                <a:solidFill>
                  <a:srgbClr val="4C4C4C"/>
                </a:solidFill>
                <a:latin typeface="Arial"/>
              </a:rPr>
              <a:t>HOSPITAL NACIONAL DE JIQUILISCO.</a:t>
            </a:r>
            <a:endParaRPr lang="es-MX" sz="1800" b="0" strike="noStrike" spc="-1" dirty="0">
              <a:solidFill>
                <a:srgbClr val="4C4C4C"/>
              </a:solidFill>
              <a:latin typeface="Arial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B1D705C-3FD8-918C-45D5-6D51B33EA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526114"/>
              </p:ext>
            </p:extLst>
          </p:nvPr>
        </p:nvGraphicFramePr>
        <p:xfrm>
          <a:off x="2507674" y="1924049"/>
          <a:ext cx="8395853" cy="3860183"/>
        </p:xfrm>
        <a:graphic>
          <a:graphicData uri="http://schemas.openxmlformats.org/drawingml/2006/table">
            <a:tbl>
              <a:tblPr/>
              <a:tblGrid>
                <a:gridCol w="2929453">
                  <a:extLst>
                    <a:ext uri="{9D8B030D-6E8A-4147-A177-3AD203B41FA5}">
                      <a16:colId xmlns:a16="http://schemas.microsoft.com/office/drawing/2014/main" val="1168157787"/>
                    </a:ext>
                  </a:extLst>
                </a:gridCol>
                <a:gridCol w="2661400">
                  <a:extLst>
                    <a:ext uri="{9D8B030D-6E8A-4147-A177-3AD203B41FA5}">
                      <a16:colId xmlns:a16="http://schemas.microsoft.com/office/drawing/2014/main" val="961067621"/>
                    </a:ext>
                  </a:extLst>
                </a:gridCol>
                <a:gridCol w="2805000">
                  <a:extLst>
                    <a:ext uri="{9D8B030D-6E8A-4147-A177-3AD203B41FA5}">
                      <a16:colId xmlns:a16="http://schemas.microsoft.com/office/drawing/2014/main" val="1250188609"/>
                    </a:ext>
                  </a:extLst>
                </a:gridCol>
              </a:tblGrid>
              <a:tr h="311002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ACTIVIDAD REALIZADA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gridSpan="2">
                  <a:txBody>
                    <a:bodyPr/>
                    <a:lstStyle/>
                    <a:p>
                      <a:pPr fontAlgn="ctr"/>
                      <a:r>
                        <a:rPr lang="es-SV" sz="1400" dirty="0">
                          <a:effectLst/>
                        </a:rPr>
                        <a:t> </a:t>
                      </a: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69743"/>
                  </a:ext>
                </a:extLst>
              </a:tr>
              <a:tr h="300339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 2022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 2023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272244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Capacitaciones en temas de prevención y atención a violencia en todas sus formas</a:t>
                      </a:r>
                      <a:endParaRPr lang="es-MX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 participantes (4 jornadas)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 participantes (4 jornadas)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695905"/>
                  </a:ext>
                </a:extLst>
              </a:tr>
              <a:tr h="463826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Capacitaciones en temas de promoción y atención a la salud mental </a:t>
                      </a:r>
                      <a:endParaRPr lang="es-MX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participantes (3 jornadas)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 participantes (5 jornadas)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452190"/>
                  </a:ext>
                </a:extLst>
              </a:tr>
              <a:tr h="463826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Charlas en prevención de violencia y promoción de la salud mental </a:t>
                      </a:r>
                      <a:endParaRPr lang="es-MX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551 participantes</a:t>
                      </a:r>
                      <a:endParaRPr lang="es-SV" sz="14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(35 charlas)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385 participantes</a:t>
                      </a:r>
                      <a:endParaRPr lang="es-SV" sz="14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(27 charlas)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175160"/>
                  </a:ext>
                </a:extLst>
              </a:tr>
              <a:tr h="50358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Consejerías preventivas de violencia o promoción de la salud </a:t>
                      </a:r>
                      <a:endParaRPr lang="es-MX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722 consejerías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356 consejerías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26503"/>
                  </a:ext>
                </a:extLst>
              </a:tr>
              <a:tr h="30033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Orientaciones educativas 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491 orientaciones educativas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248 orientaciones educativas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113029"/>
                  </a:ext>
                </a:extLst>
              </a:tr>
              <a:tr h="58755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Reuniones de coordinación con la intersectorial para estrategias de prevención de la violencia (CMPV)</a:t>
                      </a:r>
                      <a:endParaRPr lang="es-MX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reuniones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es-SV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reuniones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26211"/>
                  </a:ext>
                </a:extLst>
              </a:tr>
              <a:tr h="443606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Atenciones psicológicas en Hospital Nacional de Jiquilisco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1036 atenciones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848 atenciones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66102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9B5B49C-E7E0-3B5C-5239-BDBC03AFB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9240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10181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609D847-C69B-8B85-7991-3B2935AA9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261900"/>
              </p:ext>
            </p:extLst>
          </p:nvPr>
        </p:nvGraphicFramePr>
        <p:xfrm>
          <a:off x="1444487" y="1025236"/>
          <a:ext cx="10124058" cy="4951495"/>
        </p:xfrm>
        <a:graphic>
          <a:graphicData uri="http://schemas.openxmlformats.org/drawingml/2006/table">
            <a:tbl>
              <a:tblPr/>
              <a:tblGrid>
                <a:gridCol w="3952542">
                  <a:extLst>
                    <a:ext uri="{9D8B030D-6E8A-4147-A177-3AD203B41FA5}">
                      <a16:colId xmlns:a16="http://schemas.microsoft.com/office/drawing/2014/main" val="576492678"/>
                    </a:ext>
                  </a:extLst>
                </a:gridCol>
                <a:gridCol w="2981744">
                  <a:extLst>
                    <a:ext uri="{9D8B030D-6E8A-4147-A177-3AD203B41FA5}">
                      <a16:colId xmlns:a16="http://schemas.microsoft.com/office/drawing/2014/main" val="3520841995"/>
                    </a:ext>
                  </a:extLst>
                </a:gridCol>
                <a:gridCol w="3189772">
                  <a:extLst>
                    <a:ext uri="{9D8B030D-6E8A-4147-A177-3AD203B41FA5}">
                      <a16:colId xmlns:a16="http://schemas.microsoft.com/office/drawing/2014/main" val="3922668254"/>
                    </a:ext>
                  </a:extLst>
                </a:gridCol>
              </a:tblGrid>
              <a:tr h="414943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ACTIVIDAD REALIZADA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BENEFICIADOS/PARTICIPANTES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181960"/>
                  </a:ext>
                </a:extLst>
              </a:tr>
              <a:tr h="414943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 2022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 2023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64027"/>
                  </a:ext>
                </a:extLst>
              </a:tr>
              <a:tr h="58305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Evaluados con escalas CAGE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 personas</a:t>
                      </a:r>
                      <a:r>
                        <a:rPr lang="es-MX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evaluadas</a:t>
                      </a:r>
                      <a:endParaRPr lang="es-MX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personas evaluadas</a:t>
                      </a:r>
                      <a:endParaRPr lang="es-MX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532405"/>
                  </a:ext>
                </a:extLst>
              </a:tr>
              <a:tr h="58305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Consejerías preventivas del consumo nocivo de alcohol</a:t>
                      </a:r>
                      <a:endParaRPr lang="es-MX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 beneficiados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beneficiados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279694"/>
                  </a:ext>
                </a:extLst>
              </a:tr>
              <a:tr h="414943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Atenciones en fracaso escolar 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atenciones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atenciones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490507"/>
                  </a:ext>
                </a:extLst>
              </a:tr>
              <a:tr h="95951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Victimas de todas las formas de violencia atendidas 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 pacientes</a:t>
                      </a:r>
                      <a:endParaRPr lang="es-MX" sz="12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(64 de estos casos corresponden a menores de 18 años embarazadas)</a:t>
                      </a:r>
                      <a:endParaRPr lang="es-MX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 pacientes</a:t>
                      </a:r>
                      <a:endParaRPr lang="es-MX" sz="12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(42 de estos casos corresponden a menores de 18 años embarazadas)</a:t>
                      </a:r>
                      <a:endParaRPr lang="es-MX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612982"/>
                  </a:ext>
                </a:extLst>
              </a:tr>
              <a:tr h="414943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Evaluación con tamizajes de violencia 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535 beneficiados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571 beneficiados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27588"/>
                  </a:ext>
                </a:extLst>
              </a:tr>
              <a:tr h="58305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Evaluaciones para prevención del suicidio </a:t>
                      </a:r>
                      <a:endParaRPr lang="es-MX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429 evaluaciones aplicadas</a:t>
                      </a:r>
                      <a:endParaRPr lang="es-MX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524 evaluaciones aplicadas</a:t>
                      </a:r>
                      <a:endParaRPr lang="es-MX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119403"/>
                  </a:ext>
                </a:extLst>
              </a:tr>
              <a:tr h="58305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Adolescentes detectados con ideación suicida </a:t>
                      </a: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(no se incluyen a las personas adultas con ideación</a:t>
                      </a:r>
                      <a:r>
                        <a:rPr lang="es-MX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suicida)</a:t>
                      </a:r>
                      <a:endParaRPr lang="es-MX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pacientes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pacientes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9946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69544FCC-FA44-9E3A-A7AE-713EAD16E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2133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51753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6C24837-D64D-75EC-0464-65EA734036B4}"/>
              </a:ext>
            </a:extLst>
          </p:cNvPr>
          <p:cNvSpPr txBox="1"/>
          <p:nvPr/>
        </p:nvSpPr>
        <p:spPr>
          <a:xfrm>
            <a:off x="3237380" y="526693"/>
            <a:ext cx="6098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SV" sz="1800" b="0" i="0" u="none" strike="noStrike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ATENCIONES GRUPALES</a:t>
            </a:r>
            <a:endParaRPr lang="es-SV" b="0" dirty="0">
              <a:effectLst/>
            </a:endParaRPr>
          </a:p>
          <a:p>
            <a:br>
              <a:rPr lang="es-SV" dirty="0"/>
            </a:br>
            <a:endParaRPr lang="es-SV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BCB40AF-9B0B-9FF5-C390-42A500D2D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590775"/>
              </p:ext>
            </p:extLst>
          </p:nvPr>
        </p:nvGraphicFramePr>
        <p:xfrm>
          <a:off x="2856380" y="1274618"/>
          <a:ext cx="7724151" cy="4747812"/>
        </p:xfrm>
        <a:graphic>
          <a:graphicData uri="http://schemas.openxmlformats.org/drawingml/2006/table">
            <a:tbl>
              <a:tblPr/>
              <a:tblGrid>
                <a:gridCol w="1943826">
                  <a:extLst>
                    <a:ext uri="{9D8B030D-6E8A-4147-A177-3AD203B41FA5}">
                      <a16:colId xmlns:a16="http://schemas.microsoft.com/office/drawing/2014/main" val="3061073924"/>
                    </a:ext>
                  </a:extLst>
                </a:gridCol>
                <a:gridCol w="1304410">
                  <a:extLst>
                    <a:ext uri="{9D8B030D-6E8A-4147-A177-3AD203B41FA5}">
                      <a16:colId xmlns:a16="http://schemas.microsoft.com/office/drawing/2014/main" val="807911235"/>
                    </a:ext>
                  </a:extLst>
                </a:gridCol>
                <a:gridCol w="1543125">
                  <a:extLst>
                    <a:ext uri="{9D8B030D-6E8A-4147-A177-3AD203B41FA5}">
                      <a16:colId xmlns:a16="http://schemas.microsoft.com/office/drawing/2014/main" val="3146196397"/>
                    </a:ext>
                  </a:extLst>
                </a:gridCol>
                <a:gridCol w="1217963">
                  <a:extLst>
                    <a:ext uri="{9D8B030D-6E8A-4147-A177-3AD203B41FA5}">
                      <a16:colId xmlns:a16="http://schemas.microsoft.com/office/drawing/2014/main" val="1492906178"/>
                    </a:ext>
                  </a:extLst>
                </a:gridCol>
                <a:gridCol w="1714827">
                  <a:extLst>
                    <a:ext uri="{9D8B030D-6E8A-4147-A177-3AD203B41FA5}">
                      <a16:colId xmlns:a16="http://schemas.microsoft.com/office/drawing/2014/main" val="1240598447"/>
                    </a:ext>
                  </a:extLst>
                </a:gridCol>
              </a:tblGrid>
              <a:tr h="371165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ACTIVIDADES CON GRUPOS </a:t>
                      </a:r>
                      <a:endParaRPr lang="es-SV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AÑO 2021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AÑO 2023</a:t>
                      </a:r>
                      <a:endParaRPr lang="es-SV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434686"/>
                  </a:ext>
                </a:extLst>
              </a:tr>
              <a:tr h="467043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N° DE SESIONES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CANTIDAD DE BENEFICIADOS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N° DE SESIONES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CANTIDAD DE BENEFICIADOS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745814"/>
                  </a:ext>
                </a:extLst>
              </a:tr>
              <a:tr h="116108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PASANTIAS HOSPITALARIAS CON EMBARAZADAS DE UCSF MICRORED JIQUILISCO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PASANTIAS </a:t>
                      </a:r>
                      <a:endParaRPr lang="es-SV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 PARTICIPANTES </a:t>
                      </a:r>
                      <a:endParaRPr lang="es-SV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PASANTIAS </a:t>
                      </a:r>
                      <a:endParaRPr lang="es-SV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 PARTICIPANTES </a:t>
                      </a:r>
                      <a:endParaRPr lang="es-SV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081023"/>
                  </a:ext>
                </a:extLst>
              </a:tr>
              <a:tr h="137426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REALIZACIÓN DE MURALES EDUCATIVOS EN SALUD MENTAL Y PREVENCIÓN DE VIOLENCIA</a:t>
                      </a:r>
                      <a:endParaRPr lang="es-MX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MURALES EDUCATIVOS</a:t>
                      </a:r>
                      <a:endParaRPr lang="es-SV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MURALES EDUCATIVOS</a:t>
                      </a:r>
                      <a:endParaRPr lang="es-SV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447222"/>
                  </a:ext>
                </a:extLst>
              </a:tr>
              <a:tr h="137426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IMPLEMENTACIÓN DEL PROGRAMA DE AUTOCUIDO CON PERSONAL DE HOSPITAL NACIONAL DE JIQUILISCO</a:t>
                      </a:r>
                      <a:endParaRPr lang="es-MX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participantes</a:t>
                      </a:r>
                      <a:endParaRPr lang="es-MX" sz="15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(9 sesiones; se planificaron más sesiones pero el personal no asistió)</a:t>
                      </a:r>
                      <a:endParaRPr lang="es-MX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 participantes</a:t>
                      </a:r>
                      <a:endParaRPr lang="es-MX" sz="15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(Se</a:t>
                      </a:r>
                      <a:r>
                        <a:rPr lang="es-MX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completaron las 16 sesiones programadas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MX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12448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3104DED-B1F1-011E-C6CF-BFEACA4DC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3138" y="2130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6329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CD1E24-8ABF-A905-91BA-6F2DEB349AF0}"/>
              </a:ext>
            </a:extLst>
          </p:cNvPr>
          <p:cNvSpPr txBox="1"/>
          <p:nvPr/>
        </p:nvSpPr>
        <p:spPr>
          <a:xfrm>
            <a:off x="5079545" y="756642"/>
            <a:ext cx="27894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latin typeface="Arial Black" panose="020B0A04020102020204" pitchFamily="34" charset="0"/>
              </a:rPr>
              <a:t>CAPACITACIONES EN TEMAS DE SALUD MENTAL Y TEMAS DE PREVENCIÓN DE LA VIOLENCIA DIRIGIDOS AL PERSONAL DE HOSPITAL DE JIQUILISCO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4" y="3474076"/>
            <a:ext cx="4116946" cy="30877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70" y="3618964"/>
            <a:ext cx="3356606" cy="25174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5" y="193183"/>
            <a:ext cx="4215685" cy="31617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34" y="756642"/>
            <a:ext cx="3185375" cy="23890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51" y="3563863"/>
            <a:ext cx="3430073" cy="257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58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04CBFA-75F9-0106-D0EA-1DCC29B7ADE5}"/>
              </a:ext>
            </a:extLst>
          </p:cNvPr>
          <p:cNvSpPr txBox="1"/>
          <p:nvPr/>
        </p:nvSpPr>
        <p:spPr>
          <a:xfrm>
            <a:off x="5055932" y="4074815"/>
            <a:ext cx="21960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SESIONES DE AUTOCUIDO CON EL PERSONAL </a:t>
            </a:r>
            <a:br>
              <a:rPr lang="es-MX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endParaRPr lang="es-SV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8" y="3232268"/>
            <a:ext cx="4421747" cy="33163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70" y="3232597"/>
            <a:ext cx="4215685" cy="31617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10" y="199622"/>
            <a:ext cx="3571741" cy="26788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05" y="199622"/>
            <a:ext cx="3760630" cy="28204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4" y="301042"/>
            <a:ext cx="3436513" cy="257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88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04CBFA-75F9-0106-D0EA-1DCC29B7ADE5}"/>
              </a:ext>
            </a:extLst>
          </p:cNvPr>
          <p:cNvSpPr txBox="1"/>
          <p:nvPr/>
        </p:nvSpPr>
        <p:spPr>
          <a:xfrm>
            <a:off x="4061264" y="4095778"/>
            <a:ext cx="31865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CHARLAS Y MURALES EDUCATIVOS DIRIGIDOS A USUARIOS DEL HOSPITAL</a:t>
            </a:r>
            <a:br>
              <a:rPr lang="es-MX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endParaRPr lang="es-SV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4" y="2800797"/>
            <a:ext cx="2782105" cy="37094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14" y="199264"/>
            <a:ext cx="4645459" cy="34840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17" y="3928056"/>
            <a:ext cx="3442952" cy="25822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4773" y="761686"/>
            <a:ext cx="3486240" cy="261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18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laboración intersectorial para la diversificación económica ...">
            <a:extLst>
              <a:ext uri="{FF2B5EF4-FFF2-40B4-BE49-F238E27FC236}">
                <a16:creationId xmlns:a16="http://schemas.microsoft.com/office/drawing/2014/main" id="{F2AC60E3-A116-3D8D-A3E7-576BC400D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96" y="649432"/>
            <a:ext cx="5058641" cy="37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E15249-7EAC-89C3-0FAF-D3F3A9607FAB}"/>
              </a:ext>
            </a:extLst>
          </p:cNvPr>
          <p:cNvSpPr txBox="1"/>
          <p:nvPr/>
        </p:nvSpPr>
        <p:spPr>
          <a:xfrm>
            <a:off x="2907723" y="4685074"/>
            <a:ext cx="6096000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44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TRABAJO</a:t>
            </a: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44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 INTERSECTORIAL</a:t>
            </a:r>
            <a:endParaRPr lang="es-SV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922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594AAA-6651-184F-0964-4A34E1A6428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126791" y="820272"/>
            <a:ext cx="7496386" cy="5707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665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903F853-D6BE-798F-37C5-E0EEC987A37A}"/>
              </a:ext>
            </a:extLst>
          </p:cNvPr>
          <p:cNvSpPr txBox="1"/>
          <p:nvPr/>
        </p:nvSpPr>
        <p:spPr>
          <a:xfrm>
            <a:off x="3048000" y="10790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18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TRABAJO INTERSECTORIAL</a:t>
            </a:r>
            <a:endParaRPr lang="es-SV" sz="1800" b="0" strike="noStrike" spc="-1" dirty="0">
              <a:latin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A3FC19-0F49-BF0A-851B-1A5A1B6ED96C}"/>
              </a:ext>
            </a:extLst>
          </p:cNvPr>
          <p:cNvSpPr txBox="1"/>
          <p:nvPr/>
        </p:nvSpPr>
        <p:spPr>
          <a:xfrm>
            <a:off x="2618508" y="1559386"/>
            <a:ext cx="7703127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2760">
              <a:lnSpc>
                <a:spcPct val="15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0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Proyecto " Red de Atención Compartida", para la atención de adolescentes denominado:  Pasantías.</a:t>
            </a:r>
            <a:endParaRPr lang="es-SV" sz="1800" b="0" strike="noStrike" spc="-1" dirty="0">
              <a:latin typeface="Arial"/>
            </a:endParaRPr>
          </a:p>
          <a:p>
            <a:pPr marL="216000" indent="-212760">
              <a:lnSpc>
                <a:spcPct val="15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0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Trabajar con el Foro Nacional de salud en la coordinación de la Unidad por el Derecho a la salud, realizando la apertura de buzones y dando respuesta a los avisos y reclamos de la población.</a:t>
            </a:r>
            <a:endParaRPr lang="es-SV" sz="1800" b="0" strike="noStrike" spc="-1" dirty="0">
              <a:latin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16DD21-3CAD-CF7D-7CD8-FD09C6DFDEAD}"/>
              </a:ext>
            </a:extLst>
          </p:cNvPr>
          <p:cNvSpPr txBox="1"/>
          <p:nvPr/>
        </p:nvSpPr>
        <p:spPr>
          <a:xfrm>
            <a:off x="2618507" y="3788896"/>
            <a:ext cx="7703127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2760">
              <a:lnSpc>
                <a:spcPct val="15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0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Gestión de insumos médicos, medicamentos y otros artículos con organizaciones e instituciones públicas y privadas.</a:t>
            </a:r>
            <a:endParaRPr lang="es-SV" sz="1800" b="0" strike="noStrike" spc="-1" dirty="0">
              <a:latin typeface="Arial"/>
            </a:endParaRPr>
          </a:p>
          <a:p>
            <a:pPr marL="216000" indent="-212760">
              <a:lnSpc>
                <a:spcPct val="15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0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Gestiones con Comité Municipal de Protección Civil</a:t>
            </a:r>
            <a:endParaRPr lang="es-SV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598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073747CA-3687-C00B-8EA2-573CFF5A8145}"/>
              </a:ext>
            </a:extLst>
          </p:cNvPr>
          <p:cNvSpPr/>
          <p:nvPr/>
        </p:nvSpPr>
        <p:spPr>
          <a:xfrm>
            <a:off x="1885821" y="525148"/>
            <a:ext cx="9156251" cy="10048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45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UNIDAD DE CLÍNICA RENAL</a:t>
            </a:r>
            <a:endParaRPr lang="es-SV" sz="4500" b="0" strike="noStrike" spc="-1" dirty="0">
              <a:latin typeface="Arial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67F178B1-30F4-8DD9-C61D-955957351C66}"/>
              </a:ext>
            </a:extLst>
          </p:cNvPr>
          <p:cNvSpPr/>
          <p:nvPr/>
        </p:nvSpPr>
        <p:spPr>
          <a:xfrm>
            <a:off x="1149928" y="1240368"/>
            <a:ext cx="6019200" cy="64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22320" rIns="4572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SV" sz="24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Unidad de Gestión Clínica Renal</a:t>
            </a:r>
            <a:endParaRPr lang="es-SV" sz="2400" b="0" strike="noStrike" spc="-1" dirty="0">
              <a:latin typeface="Arial"/>
            </a:endParaRP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F5A9E696-CCEB-D327-9723-6D24A5C53327}"/>
              </a:ext>
            </a:extLst>
          </p:cNvPr>
          <p:cNvSpPr/>
          <p:nvPr/>
        </p:nvSpPr>
        <p:spPr>
          <a:xfrm>
            <a:off x="2537622" y="2042608"/>
            <a:ext cx="9654377" cy="212466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2000" b="0" i="0" u="none" strike="noStrike" kern="0" cap="none" spc="-1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ndalus"/>
                <a:ea typeface="DejaVu Sans"/>
              </a:rPr>
              <a:t>EL HOSPITAL YA CUENTA CON CLASIFICACIÓN DE PACIENTES CON Enfermedad Renal Crónica</a:t>
            </a:r>
            <a:endParaRPr kumimoji="0" lang="es-SV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Los pacientes que cuentan con estadios III(A Y B), son vistos por medicina interna, y los IV y V por Nefrología.</a:t>
            </a:r>
            <a:endParaRPr kumimoji="0" lang="es-SV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También se cuenta con nefrólogo los días lunes y viernes (8 </a:t>
            </a:r>
            <a:r>
              <a:rPr kumimoji="0" lang="es-SV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hras</a:t>
            </a:r>
            <a:r>
              <a:rPr kumimoji="0" lang="es-SV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.)</a:t>
            </a:r>
            <a:endParaRPr kumimoji="0" lang="es-SV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Atención a pacientes en Diálisis Peritoneal Continua Ambulatoria. </a:t>
            </a:r>
            <a:endParaRPr kumimoji="0" lang="es-SV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Entrega de medicamentos a pacientes con diálisis peritoneal continua ambulatoria. Se hacen entrega de dialízales .</a:t>
            </a:r>
            <a:endParaRPr kumimoji="0" lang="es-SV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6EC4546E-0A31-F551-EA58-A6998D1A6336}"/>
              </a:ext>
            </a:extLst>
          </p:cNvPr>
          <p:cNvSpPr/>
          <p:nvPr/>
        </p:nvSpPr>
        <p:spPr>
          <a:xfrm>
            <a:off x="297170" y="4167275"/>
            <a:ext cx="8005680" cy="47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25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Actividades de Promoción de la Salud Rena</a:t>
            </a:r>
            <a:r>
              <a:rPr lang="es-SV" sz="2500" b="0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l</a:t>
            </a:r>
            <a:endParaRPr lang="es-SV" sz="2500" b="0" strike="noStrike" spc="-1" dirty="0">
              <a:latin typeface="Arial"/>
            </a:endParaRPr>
          </a:p>
        </p:txBody>
      </p:sp>
      <p:sp>
        <p:nvSpPr>
          <p:cNvPr id="6" name="CustomShape 4">
            <a:extLst>
              <a:ext uri="{FF2B5EF4-FFF2-40B4-BE49-F238E27FC236}">
                <a16:creationId xmlns:a16="http://schemas.microsoft.com/office/drawing/2014/main" id="{4500DF7C-4D1E-D3EB-DBB5-07CFBEDCE946}"/>
              </a:ext>
            </a:extLst>
          </p:cNvPr>
          <p:cNvSpPr/>
          <p:nvPr/>
        </p:nvSpPr>
        <p:spPr>
          <a:xfrm>
            <a:off x="1420814" y="4605343"/>
            <a:ext cx="4542840" cy="12025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s-SV" sz="1800" b="0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- Se realizan charlas para el personal.</a:t>
            </a:r>
            <a:br>
              <a:rPr dirty="0"/>
            </a:br>
            <a:r>
              <a:rPr lang="es-MX" dirty="0"/>
              <a:t>- </a:t>
            </a:r>
            <a:r>
              <a:rPr lang="es-SV" sz="1800" b="0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Charlas para los pacientes.</a:t>
            </a:r>
            <a:br>
              <a:rPr dirty="0"/>
            </a:br>
            <a:br>
              <a:rPr dirty="0"/>
            </a:br>
            <a:endParaRPr lang="es-SV" sz="1800" b="0" strike="noStrike" spc="-1" dirty="0">
              <a:latin typeface="Arial"/>
            </a:endParaRPr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309C9930-244F-CBAD-01CB-496895C019A5}"/>
              </a:ext>
            </a:extLst>
          </p:cNvPr>
          <p:cNvSpPr/>
          <p:nvPr/>
        </p:nvSpPr>
        <p:spPr>
          <a:xfrm>
            <a:off x="7087298" y="4827102"/>
            <a:ext cx="4542840" cy="12025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s-SV" sz="18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Proyecto:</a:t>
            </a:r>
            <a:endParaRPr lang="es-SV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800" b="0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Construcción de Clínica de atención a pacientes renales, con equipamiento, </a:t>
            </a:r>
            <a:r>
              <a:rPr lang="es-SV" spc="-1" dirty="0">
                <a:solidFill>
                  <a:srgbClr val="000000"/>
                </a:solidFill>
                <a:latin typeface="Andalus"/>
                <a:ea typeface="DejaVu Sans"/>
              </a:rPr>
              <a:t>finalizado el 11/11/2022.</a:t>
            </a:r>
            <a:endParaRPr lang="es-SV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822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E559341-3094-F6C7-284E-7838969512BD}"/>
              </a:ext>
            </a:extLst>
          </p:cNvPr>
          <p:cNvSpPr txBox="1"/>
          <p:nvPr/>
        </p:nvSpPr>
        <p:spPr>
          <a:xfrm>
            <a:off x="3046880" y="624853"/>
            <a:ext cx="609824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66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LOGROS DEL PROGRAMA DE VETERANOS DE GUERRA</a:t>
            </a:r>
            <a:endParaRPr lang="es-SV" sz="6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993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51870C59-9A02-33BF-B393-0E02F585C83F}"/>
              </a:ext>
            </a:extLst>
          </p:cNvPr>
          <p:cNvSpPr/>
          <p:nvPr/>
        </p:nvSpPr>
        <p:spPr>
          <a:xfrm>
            <a:off x="2547656" y="898137"/>
            <a:ext cx="7883280" cy="72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SV" sz="2400" b="1" strike="noStrike" spc="-1" dirty="0">
                <a:solidFill>
                  <a:srgbClr val="333333"/>
                </a:solidFill>
                <a:latin typeface="Andalus"/>
                <a:ea typeface="DejaVu Sans"/>
              </a:rPr>
              <a:t>PROGRAMA DE VETERANOS DE GUERRA. </a:t>
            </a:r>
            <a:endParaRPr lang="es-SV" sz="2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s-SV" sz="2400" b="1" strike="noStrike" spc="-1" dirty="0">
                <a:solidFill>
                  <a:srgbClr val="333333"/>
                </a:solidFill>
                <a:latin typeface="Andalus"/>
                <a:ea typeface="DejaVu Sans"/>
              </a:rPr>
              <a:t>HOSPITAL NACIONAL DE JIQUILISCO</a:t>
            </a:r>
            <a:endParaRPr lang="es-SV" sz="2400" b="0" strike="noStrike" spc="-1" dirty="0">
              <a:latin typeface="Arial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5A218EA1-3A6C-9926-327E-C809D146B4A5}"/>
              </a:ext>
            </a:extLst>
          </p:cNvPr>
          <p:cNvSpPr/>
          <p:nvPr/>
        </p:nvSpPr>
        <p:spPr>
          <a:xfrm>
            <a:off x="2605260" y="1760591"/>
            <a:ext cx="6981480" cy="2588760"/>
          </a:xfrm>
          <a:prstGeom prst="ellipse">
            <a:avLst/>
          </a:prstGeom>
          <a:solidFill>
            <a:srgbClr val="D0D0D0"/>
          </a:solidFill>
          <a:ln w="1260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SV" sz="2800" b="1" strike="noStrike" spc="-1" dirty="0">
                <a:solidFill>
                  <a:srgbClr val="333333"/>
                </a:solidFill>
                <a:latin typeface="Andalus"/>
                <a:ea typeface="DejaVu Sans"/>
              </a:rPr>
              <a:t>Atenciones en salud brindadas a veteranos de guerras por un referente del programa y un médico internista</a:t>
            </a:r>
            <a:endParaRPr lang="es-SV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SV" sz="2800" b="0" strike="noStrike" spc="-1" dirty="0">
              <a:latin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63E4-F529-CFAA-2E59-6A7DDB36F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2911875"/>
              </p:ext>
            </p:extLst>
          </p:nvPr>
        </p:nvGraphicFramePr>
        <p:xfrm>
          <a:off x="3532260" y="4491276"/>
          <a:ext cx="5127480" cy="1666440"/>
        </p:xfrm>
        <a:graphic>
          <a:graphicData uri="http://schemas.openxmlformats.org/drawingml/2006/table">
            <a:tbl>
              <a:tblPr/>
              <a:tblGrid>
                <a:gridCol w="172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548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1" strike="noStrike" spc="-1">
                          <a:solidFill>
                            <a:srgbClr val="4C4C4C"/>
                          </a:solidFill>
                          <a:latin typeface="Trebuchet MS"/>
                        </a:rPr>
                        <a:t>Año 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1" strike="noStrike" spc="-1" dirty="0">
                          <a:solidFill>
                            <a:srgbClr val="4C4C4C"/>
                          </a:solidFill>
                          <a:latin typeface="Trebuchet MS"/>
                        </a:rPr>
                        <a:t>Atenciones brindadas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AB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4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2022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48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4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2023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45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212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3">
            <a:extLst>
              <a:ext uri="{FF2B5EF4-FFF2-40B4-BE49-F238E27FC236}">
                <a16:creationId xmlns:a16="http://schemas.microsoft.com/office/drawing/2014/main" id="{1C0B2491-5814-ABC1-C90F-3D6959DB8F8D}"/>
              </a:ext>
            </a:extLst>
          </p:cNvPr>
          <p:cNvSpPr/>
          <p:nvPr/>
        </p:nvSpPr>
        <p:spPr>
          <a:xfrm>
            <a:off x="2643649" y="1492623"/>
            <a:ext cx="7235280" cy="639360"/>
          </a:xfrm>
          <a:prstGeom prst="rect">
            <a:avLst/>
          </a:prstGeom>
          <a:noFill/>
          <a:ln w="9360">
            <a:solidFill>
              <a:srgbClr val="0084B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PRINCIPALES LOGROS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803F6A13-7CA1-D21D-878B-187F81203FB5}"/>
              </a:ext>
            </a:extLst>
          </p:cNvPr>
          <p:cNvSpPr/>
          <p:nvPr/>
        </p:nvSpPr>
        <p:spPr>
          <a:xfrm>
            <a:off x="2375269" y="3645593"/>
            <a:ext cx="7772040" cy="24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0" rIns="45720" bIns="0" anchor="b">
            <a:noAutofit/>
          </a:bodyPr>
          <a:lstStyle/>
          <a:p>
            <a:pPr algn="ctr">
              <a:lnSpc>
                <a:spcPct val="100000"/>
              </a:lnSpc>
            </a:pPr>
            <a:br>
              <a:rPr dirty="0"/>
            </a:br>
            <a:r>
              <a:rPr lang="es-SV" sz="48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AVANCE DE IMPLEMENTACIÓN </a:t>
            </a:r>
            <a:r>
              <a:rPr lang="es-SV" sz="4800" b="1" spc="-1" dirty="0">
                <a:solidFill>
                  <a:srgbClr val="4C4C4C"/>
                </a:solidFill>
                <a:latin typeface="Andalus"/>
                <a:ea typeface="DejaVu Sans"/>
              </a:rPr>
              <a:t>SISTEMA INTEGRADO EN SALUD</a:t>
            </a:r>
          </a:p>
          <a:p>
            <a:pPr algn="ctr">
              <a:lnSpc>
                <a:spcPct val="100000"/>
              </a:lnSpc>
            </a:pPr>
            <a:r>
              <a:rPr lang="es-SV" sz="4800" b="1" strike="noStrike" spc="-1" dirty="0">
                <a:solidFill>
                  <a:srgbClr val="4C4C4C"/>
                </a:solidFill>
                <a:latin typeface="Andalus"/>
              </a:rPr>
              <a:t>(SIS).</a:t>
            </a:r>
            <a:endParaRPr lang="es-SV" sz="4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358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024E6FCC-51B8-8ADB-22D1-EE5267E266BB}"/>
              </a:ext>
            </a:extLst>
          </p:cNvPr>
          <p:cNvSpPr/>
          <p:nvPr/>
        </p:nvSpPr>
        <p:spPr>
          <a:xfrm>
            <a:off x="2646607" y="1421238"/>
            <a:ext cx="7382880" cy="5131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 marL="3240" algn="ctr">
              <a:lnSpc>
                <a:spcPct val="100000"/>
              </a:lnSpc>
              <a:buClr>
                <a:srgbClr val="00B0F0"/>
              </a:buClr>
            </a:pPr>
            <a:r>
              <a:rPr lang="es-SV" sz="3600" b="1" strike="noStrike" spc="-1" dirty="0">
                <a:latin typeface="Andalus"/>
                <a:ea typeface="DejaVu Sans"/>
              </a:rPr>
              <a:t>SIS</a:t>
            </a:r>
          </a:p>
          <a:p>
            <a:pPr marL="3240" algn="just">
              <a:lnSpc>
                <a:spcPct val="100000"/>
              </a:lnSpc>
              <a:buClr>
                <a:srgbClr val="00B0F0"/>
              </a:buClr>
            </a:pPr>
            <a:r>
              <a:rPr lang="es-SV" sz="2200" b="1" strike="noStrike" spc="-1" dirty="0">
                <a:solidFill>
                  <a:srgbClr val="00B0F0"/>
                </a:solidFill>
                <a:latin typeface="Andalus"/>
                <a:ea typeface="DejaVu Sans"/>
              </a:rPr>
              <a:t> </a:t>
            </a:r>
          </a:p>
          <a:p>
            <a:pPr marL="216000" indent="-21276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Se impartió capacitación a personal del Hospital encargados del manejo del modulo de citas.</a:t>
            </a: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marL="216000" indent="-21276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El módulo de médicos y el de laboratorio se </a:t>
            </a:r>
            <a:r>
              <a:rPr lang="es-SV" b="1" spc="-1" dirty="0">
                <a:solidFill>
                  <a:srgbClr val="666666"/>
                </a:solidFill>
                <a:latin typeface="Andalus"/>
                <a:ea typeface="DejaVu Sans"/>
              </a:rPr>
              <a:t>encuentra habilitado.</a:t>
            </a: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marL="216000" indent="-21276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 El modulo de farmacia ya se encuentra en línea.</a:t>
            </a: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marL="216000" indent="-21276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 El modulo de expediente clínico ya esta implementado para modulo de farmacia. </a:t>
            </a: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marL="216000" indent="-21276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 El modulo de recetas ya esta implementado en farmacia. </a:t>
            </a:r>
          </a:p>
          <a:p>
            <a:pPr marL="3240" algn="just">
              <a:lnSpc>
                <a:spcPct val="100000"/>
              </a:lnSpc>
              <a:buClr>
                <a:srgbClr val="00B0F0"/>
              </a:buClr>
            </a:pPr>
            <a:endParaRPr lang="es-SV" sz="1800" b="1" strike="noStrike" spc="-1" dirty="0">
              <a:solidFill>
                <a:srgbClr val="666666"/>
              </a:solidFill>
              <a:latin typeface="Andalus"/>
              <a:ea typeface="DejaVu Sans"/>
            </a:endParaRPr>
          </a:p>
          <a:p>
            <a:pPr marL="216000" indent="-21276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es-SV" b="1" spc="-1" dirty="0">
                <a:solidFill>
                  <a:srgbClr val="666666"/>
                </a:solidFill>
                <a:latin typeface="Andalus"/>
              </a:rPr>
              <a:t>Implementación del NUI.</a:t>
            </a: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  </a:t>
            </a:r>
            <a:endParaRPr lang="es-SV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47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F51C186D-50B5-9400-B73D-959C08EE9BDB}"/>
              </a:ext>
            </a:extLst>
          </p:cNvPr>
          <p:cNvSpPr/>
          <p:nvPr/>
        </p:nvSpPr>
        <p:spPr>
          <a:xfrm>
            <a:off x="2922692" y="1158946"/>
            <a:ext cx="7235280" cy="639360"/>
          </a:xfrm>
          <a:prstGeom prst="rect">
            <a:avLst/>
          </a:prstGeom>
          <a:noFill/>
          <a:ln w="9360">
            <a:solidFill>
              <a:srgbClr val="0084B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PRINCIPALES LOGROS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00B0F0"/>
                </a:solidFill>
                <a:latin typeface="Andalus"/>
                <a:ea typeface="DejaVu Sans"/>
              </a:rPr>
              <a:t> 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A87D724-0497-E99C-DC4B-E09A5E53AC79}"/>
              </a:ext>
            </a:extLst>
          </p:cNvPr>
          <p:cNvSpPr/>
          <p:nvPr/>
        </p:nvSpPr>
        <p:spPr>
          <a:xfrm>
            <a:off x="2922692" y="2200532"/>
            <a:ext cx="7426080" cy="3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Disminución de los tiempos de espera en Consulta de Especialidades por implementación de TRIAGE. Ya que la adecuada  clasificación permite una mejor evaluación para cada paciente.</a:t>
            </a: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Atención a pacientes  con ERC por Médico Internista y Nefrólogo.</a:t>
            </a: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Ampliación para atención a Víctimas de violencia en el Área de la Consulta Externa.</a:t>
            </a: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Implementación Informática del Sistema Integrado de salud (SIS).</a:t>
            </a: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Abastecimiento de medicamentos arriba del 93%</a:t>
            </a: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Creación de la Unidad de Gestión Clínica Renal. Con infraestructura, equipamiento y recursos humanos.</a:t>
            </a:r>
            <a:endParaRPr lang="es-SV" sz="1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987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C640271E-3317-749F-6F28-E070374FF188}"/>
              </a:ext>
            </a:extLst>
          </p:cNvPr>
          <p:cNvSpPr txBox="1"/>
          <p:nvPr/>
        </p:nvSpPr>
        <p:spPr>
          <a:xfrm>
            <a:off x="2994247" y="4162193"/>
            <a:ext cx="6552000" cy="1791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es-SV" sz="4000" b="0" strike="noStrike" spc="-1" dirty="0">
                <a:latin typeface="Arial"/>
              </a:rPr>
              <a:t>El trabajo en equipo es la clave para el éxito que el logro de los objetivos.</a:t>
            </a:r>
            <a:r>
              <a:rPr lang="es-SV" sz="1800" b="0" strike="noStrike" spc="-1" dirty="0">
                <a:latin typeface="Arial"/>
              </a:rPr>
              <a:t> </a:t>
            </a:r>
          </a:p>
        </p:txBody>
      </p:sp>
      <p:pic>
        <p:nvPicPr>
          <p:cNvPr id="1026" name="Picture 2" descr="trabajo en equipo animado - Pesquisa Google">
            <a:extLst>
              <a:ext uri="{FF2B5EF4-FFF2-40B4-BE49-F238E27FC236}">
                <a16:creationId xmlns:a16="http://schemas.microsoft.com/office/drawing/2014/main" id="{BDA6C2E0-98A4-99B9-3830-2547EC97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73319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23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E216C20B-257C-7330-563D-7FCC935AB511}"/>
              </a:ext>
            </a:extLst>
          </p:cNvPr>
          <p:cNvSpPr/>
          <p:nvPr/>
        </p:nvSpPr>
        <p:spPr>
          <a:xfrm>
            <a:off x="2806814" y="1918418"/>
            <a:ext cx="742608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32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ASIGNACIÓN PRESUPUESTARIA</a:t>
            </a:r>
            <a:endParaRPr lang="es-SV" sz="3200" b="0" strike="noStrike" spc="-1" dirty="0">
              <a:latin typeface="Arial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C1AB01FA-85BD-0260-106A-BA632D0A7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931429"/>
              </p:ext>
            </p:extLst>
          </p:nvPr>
        </p:nvGraphicFramePr>
        <p:xfrm>
          <a:off x="1842247" y="3758701"/>
          <a:ext cx="8620585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900">
                  <a:extLst>
                    <a:ext uri="{9D8B030D-6E8A-4147-A177-3AD203B41FA5}">
                      <a16:colId xmlns:a16="http://schemas.microsoft.com/office/drawing/2014/main" val="4282782378"/>
                    </a:ext>
                  </a:extLst>
                </a:gridCol>
                <a:gridCol w="1544866">
                  <a:extLst>
                    <a:ext uri="{9D8B030D-6E8A-4147-A177-3AD203B41FA5}">
                      <a16:colId xmlns:a16="http://schemas.microsoft.com/office/drawing/2014/main" val="1824702588"/>
                    </a:ext>
                  </a:extLst>
                </a:gridCol>
                <a:gridCol w="1602618">
                  <a:extLst>
                    <a:ext uri="{9D8B030D-6E8A-4147-A177-3AD203B41FA5}">
                      <a16:colId xmlns:a16="http://schemas.microsoft.com/office/drawing/2014/main" val="369664793"/>
                    </a:ext>
                  </a:extLst>
                </a:gridCol>
                <a:gridCol w="1472677">
                  <a:extLst>
                    <a:ext uri="{9D8B030D-6E8A-4147-A177-3AD203B41FA5}">
                      <a16:colId xmlns:a16="http://schemas.microsoft.com/office/drawing/2014/main" val="1111992855"/>
                    </a:ext>
                  </a:extLst>
                </a:gridCol>
                <a:gridCol w="1824028">
                  <a:extLst>
                    <a:ext uri="{9D8B030D-6E8A-4147-A177-3AD203B41FA5}">
                      <a16:colId xmlns:a16="http://schemas.microsoft.com/office/drawing/2014/main" val="3794032052"/>
                    </a:ext>
                  </a:extLst>
                </a:gridCol>
                <a:gridCol w="1454496">
                  <a:extLst>
                    <a:ext uri="{9D8B030D-6E8A-4147-A177-3AD203B41FA5}">
                      <a16:colId xmlns:a16="http://schemas.microsoft.com/office/drawing/2014/main" val="447205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AÑO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FONDOS PROPIOS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FONDO 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REFUERZOS FONDO GENERAL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DISMNUCIONES PRESUPUESTARIAS FONDO GENERAL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TOTAL PRESPUESTO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795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sz="12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$ 2,300.00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$ 4,991,255.00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$ 89,778.00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$ 490,268.00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$ 4,593,065.00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05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sz="12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$ 2,300.00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$ 4,922.545.00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$ 237,213.00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$ 385,069.00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$ 4,776,989.00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17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402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497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4C546D3D-1A6C-F337-F2BE-32AAE7870A99}"/>
              </a:ext>
            </a:extLst>
          </p:cNvPr>
          <p:cNvSpPr/>
          <p:nvPr/>
        </p:nvSpPr>
        <p:spPr>
          <a:xfrm>
            <a:off x="4327326" y="919646"/>
            <a:ext cx="56131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Remodelación de Infraestructura del Hospital Nacional de Jiquilisco.</a:t>
            </a:r>
            <a:endParaRPr lang="es-SV" sz="1800" b="0" strike="noStrike" spc="-1" dirty="0">
              <a:latin typeface="Arial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C4B4A27C-15B6-5946-BF3F-07051712DF2A}"/>
              </a:ext>
            </a:extLst>
          </p:cNvPr>
          <p:cNvSpPr/>
          <p:nvPr/>
        </p:nvSpPr>
        <p:spPr>
          <a:xfrm>
            <a:off x="6786867" y="4966824"/>
            <a:ext cx="3644640" cy="13871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s-S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Construcción de edificio para la atención de pacientes de diálisis peritoneal de tipo mixto con un valor de $ 176,029.19  </a:t>
            </a:r>
          </a:p>
          <a:p>
            <a:pPr algn="ctr">
              <a:lnSpc>
                <a:spcPct val="100000"/>
              </a:lnSpc>
            </a:pPr>
            <a:endParaRPr lang="es-SV" sz="12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51B0FA-DAD2-C11E-B372-3456BA75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412" y="1788452"/>
            <a:ext cx="6018875" cy="27120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C7B0A3-33DA-396B-C951-8422EE7FA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96" y="1288337"/>
            <a:ext cx="2976404" cy="458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0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BB4EAC-D6E3-4158-43CA-B6E3DFA0D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52" y="954105"/>
            <a:ext cx="3256541" cy="24398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stomShape 2">
            <a:extLst>
              <a:ext uri="{FF2B5EF4-FFF2-40B4-BE49-F238E27FC236}">
                <a16:creationId xmlns:a16="http://schemas.microsoft.com/office/drawing/2014/main" id="{7D0EB9AF-C7C2-C5E8-FDF4-14C4AE259977}"/>
              </a:ext>
            </a:extLst>
          </p:cNvPr>
          <p:cNvSpPr/>
          <p:nvPr/>
        </p:nvSpPr>
        <p:spPr>
          <a:xfrm>
            <a:off x="5805232" y="1441664"/>
            <a:ext cx="3644640" cy="19411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s-S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Desfogue aguas lluvias, adecuación del sistema de aguas residuales y sustitución de los sistemas internos de aguas lluvias y negras, valorado por un monto de </a:t>
            </a:r>
          </a:p>
          <a:p>
            <a:pPr algn="ctr"/>
            <a:r>
              <a:rPr lang="es-S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$ 827,700.00 </a:t>
            </a:r>
          </a:p>
          <a:p>
            <a:pPr algn="ctr">
              <a:lnSpc>
                <a:spcPct val="100000"/>
              </a:lnSpc>
            </a:pPr>
            <a:endParaRPr lang="es-SV" sz="1200" b="0" strike="noStrike" spc="-1" dirty="0">
              <a:latin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3465B1-30B6-0F0C-74A9-B03A6F07A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366" y="3853726"/>
            <a:ext cx="3357283" cy="251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7A8D00-2C88-2B1C-C680-D7B8D2DF8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88" y="3853725"/>
            <a:ext cx="3256713" cy="243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41FD45-2C76-B2AF-482B-371D2738CA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96" y="3853725"/>
            <a:ext cx="3145790" cy="2515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26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28E491C2-1D2A-9973-0C24-7E214D778CFB}"/>
              </a:ext>
            </a:extLst>
          </p:cNvPr>
          <p:cNvSpPr/>
          <p:nvPr/>
        </p:nvSpPr>
        <p:spPr>
          <a:xfrm>
            <a:off x="2573174" y="582797"/>
            <a:ext cx="8117238" cy="600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25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ADQUISICIÓN DE MOBILIARIO Y EQUIPOS. </a:t>
            </a:r>
            <a:endParaRPr lang="es-SV" sz="2500" b="0" strike="noStrike" spc="-1" dirty="0">
              <a:latin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255419-1EB2-73AC-523A-9277B4B9F6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5077143"/>
              </p:ext>
            </p:extLst>
          </p:nvPr>
        </p:nvGraphicFramePr>
        <p:xfrm>
          <a:off x="7599982" y="1505033"/>
          <a:ext cx="4329360" cy="3052080"/>
        </p:xfrm>
        <a:graphic>
          <a:graphicData uri="http://schemas.openxmlformats.org/drawingml/2006/table">
            <a:tbl>
              <a:tblPr/>
              <a:tblGrid>
                <a:gridCol w="1914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9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ESPECIFICO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MOBILIARIO Y EQUIPOS INSTITUCIONALES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46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46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2022</a:t>
                      </a:r>
                    </a:p>
                    <a:p>
                      <a:pPr algn="ctr"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4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 </a:t>
                      </a: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$ 103,402.44</a:t>
                      </a: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2023</a:t>
                      </a: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$ 88,651.99</a:t>
                      </a: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MOBILIARIO Y EQUIPO PROYECTOS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4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 $   77,421.65</a:t>
                      </a: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$ 11,421.00</a:t>
                      </a: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840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DONACIONES 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$    4,793.54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  $ 3,085.96</a:t>
                      </a: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840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MONTO TOTAL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4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$ 185,617.63</a:t>
                      </a: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$ 103,158.95</a:t>
                      </a: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E1EC273-CD31-2750-8353-193333AFF58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178256" y="4753778"/>
            <a:ext cx="3000495" cy="1848727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6FD8723-8A6E-0011-2AA2-30EAEA0CC7B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363978" y="3688072"/>
            <a:ext cx="2418392" cy="2483514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65A6017-596C-91DD-2AF3-98C66EB04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98" y="1505033"/>
            <a:ext cx="3240786" cy="1664896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C1F6FF0-B9B7-A8FC-5652-5506ABA99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533" y="1505033"/>
            <a:ext cx="2735800" cy="486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BE96569A-9EF6-7C16-E1F6-CBD0CC26E576}"/>
              </a:ext>
            </a:extLst>
          </p:cNvPr>
          <p:cNvSpPr/>
          <p:nvPr/>
        </p:nvSpPr>
        <p:spPr>
          <a:xfrm>
            <a:off x="2990034" y="2976374"/>
            <a:ext cx="5900400" cy="1393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30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Producción Hospital de Jiquilisco 2022 - 2023</a:t>
            </a:r>
            <a:endParaRPr lang="es-SV" sz="3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84989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Dividendo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2841</TotalTime>
  <Words>2366</Words>
  <Application>Microsoft Office PowerPoint</Application>
  <PresentationFormat>Panorámica</PresentationFormat>
  <Paragraphs>842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61" baseType="lpstr">
      <vt:lpstr>Andalus</vt:lpstr>
      <vt:lpstr>Arial</vt:lpstr>
      <vt:lpstr>Arial</vt:lpstr>
      <vt:lpstr>Arial Black</vt:lpstr>
      <vt:lpstr>Calibri</vt:lpstr>
      <vt:lpstr>Gill Sans MT</vt:lpstr>
      <vt:lpstr>Liberation Serif</vt:lpstr>
      <vt:lpstr>OpenSymbol</vt:lpstr>
      <vt:lpstr>Tempus Sans ITC</vt:lpstr>
      <vt:lpstr>Times New Roman</vt:lpstr>
      <vt:lpstr>Trebuchet MS</vt:lpstr>
      <vt:lpstr>Tw Cen MT</vt:lpstr>
      <vt:lpstr>Wingdings 2</vt:lpstr>
      <vt:lpstr>Dividendo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Sandra Elizabeth Bonilla Bonilla</dc:creator>
  <cp:lastModifiedBy>Sandra Elizabeth Bonilla Bonilla</cp:lastModifiedBy>
  <cp:revision>72</cp:revision>
  <cp:lastPrinted>2024-03-19T16:06:04Z</cp:lastPrinted>
  <dcterms:created xsi:type="dcterms:W3CDTF">2023-03-14T16:09:55Z</dcterms:created>
  <dcterms:modified xsi:type="dcterms:W3CDTF">2024-03-19T20:01:33Z</dcterms:modified>
</cp:coreProperties>
</file>