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3" r:id="rId3"/>
    <p:sldId id="277" r:id="rId4"/>
    <p:sldId id="278" r:id="rId5"/>
    <p:sldId id="279" r:id="rId6"/>
    <p:sldId id="281" r:id="rId7"/>
    <p:sldId id="257" r:id="rId8"/>
    <p:sldId id="259" r:id="rId9"/>
    <p:sldId id="270" r:id="rId10"/>
    <p:sldId id="284" r:id="rId11"/>
    <p:sldId id="285" r:id="rId12"/>
    <p:sldId id="265" r:id="rId13"/>
    <p:sldId id="276" r:id="rId14"/>
    <p:sldId id="275" r:id="rId15"/>
  </p:sldIdLst>
  <p:sldSz cx="6858000" cy="9144000" type="letter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88" autoAdjust="0"/>
    <p:restoredTop sz="99822" autoAdjust="0"/>
  </p:normalViewPr>
  <p:slideViewPr>
    <p:cSldViewPr snapToGrid="0" showGuides="1">
      <p:cViewPr varScale="1">
        <p:scale>
          <a:sx n="55" d="100"/>
          <a:sy n="55" d="100"/>
        </p:scale>
        <p:origin x="2532" y="90"/>
      </p:cViewPr>
      <p:guideLst>
        <p:guide orient="horz" pos="283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2"/>
    </p:cViewPr>
  </p:sorterViewPr>
  <p:notesViewPr>
    <p:cSldViewPr snapToGrid="0" showGuides="1">
      <p:cViewPr varScale="1">
        <p:scale>
          <a:sx n="65" d="100"/>
          <a:sy n="65" d="100"/>
        </p:scale>
        <p:origin x="268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FD6DA-9EE7-4A8C-92A7-3562375600D4}" type="datetimeFigureOut">
              <a:rPr lang="es-SV" smtClean="0"/>
              <a:pPr/>
              <a:t>30/12/2017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3AB5D-F301-458E-B45E-0032E6369526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1534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21B8A-DB56-47D9-9631-ED00FC6BBE8C}" type="datetimeFigureOut">
              <a:rPr lang="es-SV" smtClean="0"/>
              <a:pPr/>
              <a:t>30/12/2017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8F0EE-56F3-4F42-AE40-77ECEB0B5B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41818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7045EE-27F8-4DD3-83AB-40CEC997CD13}" type="slidenum">
              <a:rPr lang="es-SV" altLang="es-SV"/>
              <a:pPr/>
              <a:t>11</a:t>
            </a:fld>
            <a:endParaRPr lang="es-SV" altLang="es-SV"/>
          </a:p>
        </p:txBody>
      </p:sp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471738" y="763588"/>
            <a:ext cx="28289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3856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30/12/2017</a:t>
            </a:fld>
            <a:endParaRPr lang="es-SV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3645353" y="8718552"/>
            <a:ext cx="2879090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" name="CuadroTexto 7"/>
          <p:cNvSpPr txBox="1"/>
          <p:nvPr userDrawn="1"/>
        </p:nvSpPr>
        <p:spPr>
          <a:xfrm>
            <a:off x="3572086" y="8718552"/>
            <a:ext cx="30684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50" dirty="0" smtClean="0"/>
              <a:t>© Ministerio de Salud / Dirección Vigilancia Sanitaria</a:t>
            </a:r>
            <a:endParaRPr lang="es-SV" sz="1050" dirty="0" smtClean="0"/>
          </a:p>
          <a:p>
            <a:endParaRPr lang="es-SV" sz="1050" dirty="0"/>
          </a:p>
        </p:txBody>
      </p:sp>
    </p:spTree>
    <p:extLst>
      <p:ext uri="{BB962C8B-B14F-4D97-AF65-F5344CB8AC3E}">
        <p14:creationId xmlns:p14="http://schemas.microsoft.com/office/powerpoint/2010/main" val="184509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30/12/2017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8701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30/12/2017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3869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30/12/2017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776800" y="8475136"/>
            <a:ext cx="287909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mtClean="0"/>
              <a:t>© Ministerio de Salud / Dirección Vigilancia Sanitaria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3439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30/12/2017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7987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30/12/2017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010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30/12/2017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3057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30/12/2017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623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30/12/2017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41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30/12/2017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5925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30/12/2017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9660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A0302-C18C-4907-ACBA-A1EA14C484A6}" type="datetimeFigureOut">
              <a:rPr lang="es-SV" smtClean="0"/>
              <a:pPr/>
              <a:t>30/12/2017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2245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60"/>
          <a:stretch/>
        </p:blipFill>
        <p:spPr bwMode="auto">
          <a:xfrm>
            <a:off x="113030" y="207327"/>
            <a:ext cx="6744970" cy="6292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430" y="314642"/>
            <a:ext cx="1255395" cy="45529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6" y="214947"/>
            <a:ext cx="533400" cy="55499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572148" y="78485"/>
            <a:ext cx="3660909" cy="608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s-SV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República de El Salvador </a:t>
            </a:r>
          </a:p>
          <a:p>
            <a:pPr algn="ctr">
              <a:lnSpc>
                <a:spcPts val="2000"/>
              </a:lnSpc>
            </a:pPr>
            <a:r>
              <a:rPr lang="es-SV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Ministerio de Salud</a:t>
            </a:r>
            <a:endParaRPr lang="es-SV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109243" y="1158083"/>
            <a:ext cx="2392045" cy="354232"/>
            <a:chOff x="0" y="-83475"/>
            <a:chExt cx="2392045" cy="620872"/>
          </a:xfrm>
        </p:grpSpPr>
        <p:sp>
          <p:nvSpPr>
            <p:cNvPr id="17" name="Rectángulo 16"/>
            <p:cNvSpPr/>
            <p:nvPr/>
          </p:nvSpPr>
          <p:spPr>
            <a:xfrm>
              <a:off x="0" y="-83475"/>
              <a:ext cx="2392045" cy="21005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SV" sz="1600">
                <a:cs typeface="Times New Roman" pitchFamily="18" charset="0"/>
              </a:endParaRPr>
            </a:p>
          </p:txBody>
        </p:sp>
        <p:sp>
          <p:nvSpPr>
            <p:cNvPr id="18" name="Cuadro de texto 204"/>
            <p:cNvSpPr txBox="1"/>
            <p:nvPr/>
          </p:nvSpPr>
          <p:spPr>
            <a:xfrm>
              <a:off x="0" y="158852"/>
              <a:ext cx="2392045" cy="3785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91440" rIns="9144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SV" sz="1200" cap="all" dirty="0"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Times New Roman" pitchFamily="18" charset="0"/>
                </a:rPr>
                <a:t>CONTENIDO</a:t>
              </a:r>
              <a:endParaRPr lang="es-SV" sz="10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3 Rectángulo"/>
          <p:cNvSpPr>
            <a:spLocks noChangeArrowheads="1"/>
          </p:cNvSpPr>
          <p:nvPr/>
        </p:nvSpPr>
        <p:spPr bwMode="auto">
          <a:xfrm>
            <a:off x="2649960" y="1405734"/>
            <a:ext cx="3950865" cy="20804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/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s-SV" sz="1400" dirty="0">
                <a:ea typeface="Times New Roman" panose="02020603050405020304" pitchFamily="18" charset="0"/>
              </a:rPr>
              <a:t>La información presentada </a:t>
            </a:r>
            <a:r>
              <a:rPr lang="es-SV" sz="1400" dirty="0" smtClean="0">
                <a:ea typeface="Times New Roman" panose="02020603050405020304" pitchFamily="18" charset="0"/>
              </a:rPr>
              <a:t>corresponde a la recopilada desde el 24 de diciembre hasta el 30 de diciembre de 2017 (a las 8 a.m.). Se </a:t>
            </a:r>
            <a:r>
              <a:rPr lang="es-SV" sz="1400" dirty="0">
                <a:ea typeface="Times New Roman" panose="02020603050405020304" pitchFamily="18" charset="0"/>
              </a:rPr>
              <a:t>emplearon datos de casos notificados en </a:t>
            </a:r>
            <a:r>
              <a:rPr lang="es-SV" sz="1400" dirty="0" smtClean="0">
                <a:ea typeface="Times New Roman" panose="02020603050405020304" pitchFamily="18" charset="0"/>
              </a:rPr>
              <a:t>Sistema Nacional de Vigilancia Epidemiológica de El Salvador (VIGEPES). </a:t>
            </a: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s-SV" sz="14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endParaRPr lang="es-SV" sz="14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9243" y="760191"/>
            <a:ext cx="64915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Boletín Epidemiológico </a:t>
            </a:r>
            <a:r>
              <a:rPr lang="es-SV" sz="14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 periodo de vacaciones del mes de Diciembre, año 2017</a:t>
            </a:r>
          </a:p>
          <a:p>
            <a:pPr algn="ctr"/>
            <a:r>
              <a:rPr lang="es-SV" sz="1400" dirty="0" smtClean="0">
                <a:solidFill>
                  <a:srgbClr val="FF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Datos Preliminares</a:t>
            </a:r>
            <a:endParaRPr lang="es-SV" sz="1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640347" y="1139675"/>
            <a:ext cx="2651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Fecha de elaboración: 30/12/2017</a:t>
            </a: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-461665"/>
            <a:ext cx="1847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endParaRPr kumimoji="0" lang="es-SV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94967" y="3648774"/>
            <a:ext cx="6459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Principales causas de consulta, acumuladas desde el 24 de diciembre a la fecha, años 2016 - 2017</a:t>
            </a:r>
            <a:endParaRPr lang="es-SV" sz="1200" dirty="0">
              <a:cs typeface="Times New Roman" pitchFamily="18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4489245" y="8516098"/>
            <a:ext cx="2165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/>
              <a:t>F</a:t>
            </a:r>
            <a:r>
              <a:rPr lang="es-SV" sz="1000" dirty="0" smtClean="0"/>
              <a:t>uente: VIGEPES/DESASTRES-SUIS</a:t>
            </a:r>
            <a:endParaRPr lang="es-SV" sz="10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191070"/>
              </p:ext>
            </p:extLst>
          </p:nvPr>
        </p:nvGraphicFramePr>
        <p:xfrm>
          <a:off x="300776" y="3971448"/>
          <a:ext cx="6138124" cy="2940735"/>
        </p:xfrm>
        <a:graphic>
          <a:graphicData uri="http://schemas.openxmlformats.org/drawingml/2006/table">
            <a:tbl>
              <a:tblPr/>
              <a:tblGrid>
                <a:gridCol w="352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31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1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153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N°</a:t>
                      </a: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Infección respiratoria aguda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Diarrea y gastroenteritis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00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Hepatitis Aguda Tipo 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00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Neumonías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00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Casos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sospechosos de paludismo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Casos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sospechosos de dengue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00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Casos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sospechosos de </a:t>
                      </a:r>
                      <a:r>
                        <a:rPr lang="es-SV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Chikungunya</a:t>
                      </a:r>
                      <a:endParaRPr lang="es-SV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00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Lesiones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por </a:t>
                      </a:r>
                      <a:r>
                        <a:rPr lang="pt-BR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transmisor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pt-B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rabia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**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00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Intoxicación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Alimentaria aguda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00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Heridas por arma </a:t>
                      </a:r>
                      <a:r>
                        <a:rPr lang="es-SV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cortopunzante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Heridas por arma de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fuego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00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Lesiones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por </a:t>
                      </a:r>
                      <a:r>
                        <a:rPr lang="es-SV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vehiculos</a:t>
                      </a:r>
                      <a:r>
                        <a:rPr lang="es-SV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(no moto) *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4" name="7 CuadroTexto"/>
          <p:cNvSpPr txBox="1"/>
          <p:nvPr/>
        </p:nvSpPr>
        <p:spPr>
          <a:xfrm>
            <a:off x="342899" y="7362825"/>
            <a:ext cx="61531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/>
              <a:t>G</a:t>
            </a:r>
            <a:r>
              <a:rPr lang="es-SV" sz="1400" dirty="0" smtClean="0"/>
              <a:t>rupo de edad más afectado:  IRAS de 1 a 4 años con 379 casos (25%); Diarreas y Gastroenteritis de </a:t>
            </a:r>
            <a:r>
              <a:rPr lang="es-SV" sz="1400" dirty="0"/>
              <a:t>1 a 4 años con </a:t>
            </a:r>
            <a:r>
              <a:rPr lang="es-SV" sz="1400" dirty="0" smtClean="0"/>
              <a:t>95 casos (37%); Neumonías en menores de 5 </a:t>
            </a:r>
            <a:r>
              <a:rPr lang="es-SV" sz="1400" dirty="0"/>
              <a:t>años con </a:t>
            </a:r>
            <a:r>
              <a:rPr lang="es-SV" sz="1400" dirty="0" smtClean="0"/>
              <a:t>27 casos (71%); Lesiones por accidente </a:t>
            </a:r>
            <a:r>
              <a:rPr lang="es-SV" sz="1400" dirty="0"/>
              <a:t>por </a:t>
            </a:r>
            <a:r>
              <a:rPr lang="es-SV" sz="1400" dirty="0" smtClean="0"/>
              <a:t>vehículos </a:t>
            </a:r>
            <a:r>
              <a:rPr lang="es-SV" sz="1400" dirty="0"/>
              <a:t>de </a:t>
            </a:r>
            <a:r>
              <a:rPr lang="es-SV" sz="1400" dirty="0" smtClean="0"/>
              <a:t>10 </a:t>
            </a:r>
            <a:r>
              <a:rPr lang="es-SV" sz="1400" dirty="0"/>
              <a:t>a </a:t>
            </a:r>
            <a:r>
              <a:rPr lang="es-SV" sz="1400" dirty="0" smtClean="0"/>
              <a:t>19 </a:t>
            </a:r>
            <a:r>
              <a:rPr lang="es-SV" sz="1400" dirty="0"/>
              <a:t>con </a:t>
            </a:r>
            <a:r>
              <a:rPr lang="es-SV" sz="1400" dirty="0" smtClean="0"/>
              <a:t>2 casos(50% casos); Dengue </a:t>
            </a:r>
            <a:r>
              <a:rPr lang="es-SV" sz="1400" dirty="0"/>
              <a:t>de </a:t>
            </a:r>
            <a:r>
              <a:rPr lang="es-SV" sz="1400" dirty="0" smtClean="0"/>
              <a:t>20 </a:t>
            </a:r>
            <a:r>
              <a:rPr lang="es-SV" sz="1400" dirty="0"/>
              <a:t>a </a:t>
            </a:r>
            <a:r>
              <a:rPr lang="es-SV" sz="1400" dirty="0" smtClean="0"/>
              <a:t>29 </a:t>
            </a:r>
            <a:r>
              <a:rPr lang="es-SV" sz="1400" dirty="0"/>
              <a:t>años con </a:t>
            </a:r>
            <a:r>
              <a:rPr lang="es-SV" sz="1400" dirty="0" smtClean="0"/>
              <a:t>1 </a:t>
            </a:r>
            <a:r>
              <a:rPr lang="es-SV" sz="1400" dirty="0"/>
              <a:t>casos </a:t>
            </a:r>
            <a:r>
              <a:rPr lang="es-SV" sz="1400" dirty="0" smtClean="0"/>
              <a:t>(100%).</a:t>
            </a:r>
            <a:endParaRPr lang="es-SV" sz="1400" dirty="0"/>
          </a:p>
          <a:p>
            <a:pPr algn="just"/>
            <a:endParaRPr lang="es-SV" sz="1400" dirty="0" smtClean="0"/>
          </a:p>
        </p:txBody>
      </p:sp>
      <p:sp>
        <p:nvSpPr>
          <p:cNvPr id="23" name="Rectángulo 22"/>
          <p:cNvSpPr/>
          <p:nvPr/>
        </p:nvSpPr>
        <p:spPr bwMode="auto">
          <a:xfrm>
            <a:off x="109538" y="1558925"/>
            <a:ext cx="2392362" cy="20415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82880" rIns="109728" bIns="228600"/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SV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Quemados por pólvora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SV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Atenciones y consultas</a:t>
            </a:r>
            <a:endParaRPr lang="es-SV" sz="1100" dirty="0">
              <a:ea typeface="Calibri" panose="020F0502020204030204" pitchFamily="34" charset="0"/>
              <a:cs typeface="Times New Roman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Situación epidemiológica e</a:t>
            </a:r>
            <a:r>
              <a:rPr lang="es-SV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ventos agrupados</a:t>
            </a:r>
            <a:endParaRPr lang="es-SV" sz="1100" dirty="0">
              <a:ea typeface="Calibri" panose="020F0502020204030204" pitchFamily="34" charset="0"/>
              <a:cs typeface="Times New Roman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SV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Actividades de Sistema de Emergencias Medicas (SEM)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SV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Salud ambiental.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SV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Recomendaciones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s-SV" sz="1100" dirty="0">
              <a:ea typeface="Calibri" panose="020F0502020204030204" pitchFamily="34" charset="0"/>
              <a:cs typeface="Times New Roman" pitchFamily="18" charset="0"/>
            </a:endParaRPr>
          </a:p>
          <a:p>
            <a:pPr marL="228600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 </a:t>
            </a:r>
            <a:endParaRPr lang="es-SV" sz="1100" dirty="0">
              <a:ea typeface="Calibri" panose="020F0502020204030204" pitchFamily="34" charset="0"/>
              <a:cs typeface="Times New Roman" pitchFamily="18" charset="0"/>
            </a:endParaRPr>
          </a:p>
          <a:p>
            <a:pPr marL="228600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 </a:t>
            </a:r>
            <a:endParaRPr lang="es-SV" sz="1100" dirty="0">
              <a:ea typeface="Calibri" panose="020F0502020204030204" pitchFamily="34" charset="0"/>
              <a:cs typeface="Times New Roman" pitchFamily="18" charset="0"/>
            </a:endParaRPr>
          </a:p>
          <a:p>
            <a:pPr marL="457200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rPr>
              <a:t> </a:t>
            </a:r>
            <a:endParaRPr lang="es-SV" sz="1100" dirty="0"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74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raso 11"/>
          <p:cNvSpPr/>
          <p:nvPr/>
        </p:nvSpPr>
        <p:spPr>
          <a:xfrm>
            <a:off x="25757" y="280236"/>
            <a:ext cx="627385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4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5" name="Cuadro de texto 3091"/>
          <p:cNvSpPr txBox="1"/>
          <p:nvPr/>
        </p:nvSpPr>
        <p:spPr>
          <a:xfrm>
            <a:off x="701301" y="434604"/>
            <a:ext cx="5544421" cy="46857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s-SV" sz="1600" b="1" cap="all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Actividades de SISTEMA DE EMERGENCIA MÉDICAS – S.E.M. en las últimas 24 h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653142" y="2219741"/>
          <a:ext cx="5999118" cy="3605150"/>
        </p:xfrm>
        <a:graphic>
          <a:graphicData uri="http://schemas.openxmlformats.org/drawingml/2006/table">
            <a:tbl>
              <a:tblPr/>
              <a:tblGrid>
                <a:gridCol w="103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0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2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30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TIPO DE DEMANDA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DETALLE DE DEMANDA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FRECUENCIA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04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ASISTENCIALES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ACCIDENTE DE TRANSPORTE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ctr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ALTERACIONES NEUROLOGICAS Y/O DEL NIVEL DE CONCIENCIA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ctr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DOLOR NO TRAUMATICO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TRAUMATISMOS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GINECOLOGICAS/OBSTÉTRICAS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DIFICULTAD PARA RESPIRAR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ENFERMEDAD NO ESPECIFICA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PSIQUIATRICAS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HEMORRAGIAS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TRANSTORNOS GASTROINTESTINALES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ALTERACION DE LOS SIGNOS VITALES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effectLst/>
                          <a:latin typeface="Arial"/>
                        </a:rPr>
                        <a:t>INTOXICACIONES/ALERGIAS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804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INFORMATIVAS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CONSEJO</a:t>
                      </a:r>
                      <a:r>
                        <a:rPr lang="es-SV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 MÉDICO Y/O INFORMACIÓN </a:t>
                      </a:r>
                      <a:r>
                        <a:rPr lang="es-SV" sz="10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SERVICIOS </a:t>
                      </a:r>
                      <a:r>
                        <a:rPr lang="es-SV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DE SALUD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804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URGENTE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804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128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813454" y="5822465"/>
            <a:ext cx="45544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100" dirty="0"/>
              <a:t>Fuente: Sistema de Información del Sistema de Emergencias Médicas, SISEM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53142" y="1245476"/>
            <a:ext cx="4970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COORDINACIÓN DE ASISTENCIAS</a:t>
            </a:r>
          </a:p>
          <a:p>
            <a:r>
              <a:rPr lang="es-SV" b="1" dirty="0"/>
              <a:t>REPORTE DESDE 7:00 AM </a:t>
            </a:r>
            <a:r>
              <a:rPr lang="es-SV" b="1" dirty="0" smtClean="0"/>
              <a:t>DEL VIERNES 29 HASTA </a:t>
            </a:r>
            <a:r>
              <a:rPr lang="es-SV" b="1" dirty="0"/>
              <a:t>7:00 AM DE </a:t>
            </a:r>
            <a:r>
              <a:rPr lang="es-SV" b="1" dirty="0" smtClean="0"/>
              <a:t>SÁBADO 30 </a:t>
            </a:r>
            <a:r>
              <a:rPr lang="es-SV" b="1" dirty="0"/>
              <a:t>DE </a:t>
            </a:r>
            <a:r>
              <a:rPr lang="es-SV" b="1" dirty="0" smtClean="0"/>
              <a:t>DICIEMBRE </a:t>
            </a:r>
            <a:r>
              <a:rPr lang="es-SV" b="1" dirty="0"/>
              <a:t>2017</a:t>
            </a:r>
          </a:p>
          <a:p>
            <a:endParaRPr lang="es-SV" dirty="0"/>
          </a:p>
        </p:txBody>
      </p:sp>
      <p:sp>
        <p:nvSpPr>
          <p:cNvPr id="2" name="Rectángulo 1"/>
          <p:cNvSpPr/>
          <p:nvPr/>
        </p:nvSpPr>
        <p:spPr>
          <a:xfrm>
            <a:off x="653142" y="6457455"/>
            <a:ext cx="58873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000" dirty="0"/>
              <a:t>Estas coordinaciones de asistencias comprenden:</a:t>
            </a:r>
          </a:p>
          <a:p>
            <a:endParaRPr lang="es-SV" sz="1000" dirty="0"/>
          </a:p>
          <a:p>
            <a:r>
              <a:rPr lang="es-SV" sz="1000" dirty="0"/>
              <a:t>1) Demandas asistenciales: Envío de ambulancias, coordinadas con ambulancias SEM, Cuerpos de Socorro y Unidades del Sistema de Emergencias-911.</a:t>
            </a:r>
          </a:p>
          <a:p>
            <a:endParaRPr lang="es-SV" sz="1000" dirty="0"/>
          </a:p>
          <a:p>
            <a:r>
              <a:rPr lang="es-SV" sz="1000" dirty="0"/>
              <a:t>2) Demandas Informativas: Consejos en salud e información de servicios del sistema nacional de salud.</a:t>
            </a:r>
          </a:p>
          <a:p>
            <a:endParaRPr lang="es-SV" sz="1000" dirty="0"/>
          </a:p>
          <a:p>
            <a:r>
              <a:rPr lang="es-SV" sz="1000" dirty="0"/>
              <a:t>3) Demandas de transporte: Asistencias brindadas en apoyo a UCSF u hospitales de la Región Metropolitana.</a:t>
            </a:r>
          </a:p>
        </p:txBody>
      </p:sp>
    </p:spTree>
    <p:extLst>
      <p:ext uri="{BB962C8B-B14F-4D97-AF65-F5344CB8AC3E}">
        <p14:creationId xmlns:p14="http://schemas.microsoft.com/office/powerpoint/2010/main" val="1591727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3400" y="268288"/>
            <a:ext cx="2981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91440" rIns="90000" bIns="9144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s-SV" altLang="es-SV" sz="160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SALUD AMBIENTAL 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55600" y="885825"/>
            <a:ext cx="6210300" cy="436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</a:pPr>
            <a:endParaRPr lang="es-SV" altLang="es-SV" sz="2000" b="1"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Tx/>
              <a:buFontTx/>
              <a:buNone/>
            </a:pPr>
            <a:endParaRPr lang="es-SV" altLang="es-SV" sz="1600"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Tx/>
              <a:buFontTx/>
              <a:buNone/>
            </a:pPr>
            <a:endParaRPr lang="es-SV" altLang="es-SV" sz="160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s-SV" altLang="es-SV" sz="160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s-SV" altLang="es-SV" sz="160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s-SV" altLang="es-SV" sz="160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s-SV" altLang="es-SV" sz="1600">
              <a:cs typeface="Times New Roman" panose="02020603050405020304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3813" y="730250"/>
            <a:ext cx="6804025" cy="152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80" tIns="33840" rIns="67680" bIns="3384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JP DemiLight" charset="0"/>
              </a:defRPr>
            </a:lvl9pPr>
          </a:lstStyle>
          <a:p>
            <a:pPr algn="ctr" hangingPunct="1">
              <a:lnSpc>
                <a:spcPct val="90000"/>
              </a:lnSpc>
              <a:buClrTx/>
              <a:buFontTx/>
              <a:buNone/>
            </a:pPr>
            <a:endParaRPr lang="es-SV" altLang="es-SV" sz="1000" b="1">
              <a:cs typeface="Times New Roman" panose="02020603050405020304" pitchFamily="18" charset="0"/>
            </a:endParaRPr>
          </a:p>
          <a:p>
            <a:pPr algn="ctr" hangingPunct="1">
              <a:lnSpc>
                <a:spcPct val="90000"/>
              </a:lnSpc>
              <a:buClrTx/>
              <a:buFontTx/>
              <a:buNone/>
            </a:pPr>
            <a:endParaRPr lang="es-SV" altLang="es-SV" sz="1000" b="1">
              <a:cs typeface="Times New Roman" panose="02020603050405020304" pitchFamily="18" charset="0"/>
            </a:endParaRPr>
          </a:p>
          <a:p>
            <a:pPr algn="ctr" hangingPunct="1">
              <a:lnSpc>
                <a:spcPct val="90000"/>
              </a:lnSpc>
              <a:buClrTx/>
              <a:buFontTx/>
              <a:buNone/>
            </a:pPr>
            <a:r>
              <a:rPr lang="es-SV" altLang="es-SV" sz="1000" b="1">
                <a:cs typeface="Times New Roman" panose="02020603050405020304" pitchFamily="18" charset="0"/>
              </a:rPr>
              <a:t>ACCIONES SALUD AMBIENTAL </a:t>
            </a:r>
          </a:p>
          <a:p>
            <a:pPr algn="ctr" hangingPunct="1">
              <a:lnSpc>
                <a:spcPct val="90000"/>
              </a:lnSpc>
              <a:buClrTx/>
              <a:buFontTx/>
              <a:buNone/>
            </a:pPr>
            <a:r>
              <a:rPr lang="es-SV" altLang="es-SV" sz="1000" b="1">
                <a:cs typeface="Times New Roman" panose="02020603050405020304" pitchFamily="18" charset="0"/>
              </a:rPr>
              <a:t>PLAN BELEN, DICIEMBRE 2017 </a:t>
            </a:r>
          </a:p>
          <a:p>
            <a:pPr algn="ctr" hangingPunct="1">
              <a:lnSpc>
                <a:spcPct val="90000"/>
              </a:lnSpc>
              <a:buClrTx/>
              <a:buFontTx/>
              <a:buNone/>
            </a:pPr>
            <a:endParaRPr lang="es-SV" altLang="es-SV" sz="1200" b="1">
              <a:cs typeface="Times New Roman" panose="02020603050405020304" pitchFamily="18" charset="0"/>
            </a:endParaRPr>
          </a:p>
          <a:p>
            <a:pPr algn="ctr" hangingPunct="1">
              <a:lnSpc>
                <a:spcPct val="90000"/>
              </a:lnSpc>
              <a:buClrTx/>
              <a:buFontTx/>
              <a:buNone/>
            </a:pPr>
            <a:r>
              <a:rPr lang="es-SV" altLang="es-SV" sz="900">
                <a:cs typeface="Times New Roman" panose="02020603050405020304" pitchFamily="18" charset="0"/>
              </a:rPr>
              <a:t>Fecha: 30 de Diciembre de 2017            Técnicos de turno: Licda. Concepción Marina Panameño Panameño y M. V. Jacqueline Villatoro</a:t>
            </a:r>
          </a:p>
          <a:p>
            <a:pPr algn="ctr" hangingPunct="1">
              <a:lnSpc>
                <a:spcPct val="90000"/>
              </a:lnSpc>
              <a:buClrTx/>
              <a:buFontTx/>
              <a:buNone/>
            </a:pPr>
            <a:endParaRPr lang="es-SV" altLang="es-SV" sz="900">
              <a:cs typeface="Times New Roman" panose="02020603050405020304" pitchFamily="18" charset="0"/>
            </a:endParaRPr>
          </a:p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es-SV" altLang="es-SV" sz="900">
                <a:cs typeface="Times New Roman" panose="02020603050405020304" pitchFamily="18" charset="0"/>
              </a:rPr>
              <a:t>Análisis de resultados: esta información corresponde al período acumulado del 23 al 29 de Diciembre, siendo informado el día 30 de Diciembre a las 8:10 a.m. contiene las acciones “DURANTE” el período vacacional Diciembre 2017, los casos de sospecha de rabia animal reportados en los departamentos de San Miguel y Chalatenango, corresponden a error en la digitación y a dos animales en observación por agresión, respectivamente, de acuerdo a información brindada por personal de Saneamiento Ambiental de las Regiones de Salud Oriental y Central.</a:t>
            </a:r>
          </a:p>
          <a:p>
            <a:pPr algn="just" hangingPunct="1">
              <a:lnSpc>
                <a:spcPct val="100000"/>
              </a:lnSpc>
              <a:buClrTx/>
              <a:buFontTx/>
              <a:buNone/>
            </a:pPr>
            <a:endParaRPr lang="es-SV" altLang="es-SV" sz="900">
              <a:cs typeface="Times New Roman" panose="02020603050405020304" pitchFamily="18" charset="0"/>
            </a:endParaRPr>
          </a:p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es-SV" altLang="es-SV" sz="9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592388"/>
            <a:ext cx="5292725" cy="560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traso 6"/>
          <p:cNvSpPr/>
          <p:nvPr/>
        </p:nvSpPr>
        <p:spPr>
          <a:xfrm>
            <a:off x="25757" y="280236"/>
            <a:ext cx="627385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1280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23869" y="234317"/>
            <a:ext cx="5768289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 </a:t>
            </a:r>
            <a:endParaRPr lang="es-SV" sz="1600" cap="all" dirty="0" smtClean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24280" y="691659"/>
            <a:ext cx="5967466" cy="772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SV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Prevención de quemaduras por pirotécnicos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Recomendaciones </a:t>
            </a:r>
            <a:r>
              <a:rPr lang="es-SV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niñas, niños y adolescentes: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QUEMES PÓLVORA. Te puedes quedar ciego, amputado, con grave daño a tu cuerpo o te puede ocasionar la muerte.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transites por lugares donde están quemando pólvora.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Nunca recojas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“cuete”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no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explotado.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aceptes que te regalen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“cuetes”.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Infórmale a tus padres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Recomendaciones </a:t>
            </a:r>
            <a:r>
              <a:rPr lang="es-SV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adultos</a:t>
            </a:r>
            <a:r>
              <a:rPr lang="es-SV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s-MX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SE CONFIE. No hay pólvora segura, los adultos también se queman.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proporcione pólvora a menores de 18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años, ni la queme si hay niñas o niños presentes: le puede costar hasta 10 salarios mínimos (promedio $2,500 USD)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queme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“cuetes”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alto poder.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manipule pólvora bajo los efectos del alcohol o drogas. 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queme pólvora dentro de las viviendas ni en predios baldíos porque puede causar un incendio.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SV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Recuerde que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Los casos de niñas,  niños y adolescentes que se quemen y no reciban atención médica inmediata, se aplicarán las sanciones legales pertinentes a sus madres, padres o cuidadores de acuerdo con el Código </a:t>
            </a:r>
            <a:r>
              <a:rPr lang="es-SV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Penal, la Ley de Regulación y control de Actividades pirotécnicas </a:t>
            </a:r>
            <a:r>
              <a:rPr lang="es-SV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la LEPINA</a:t>
            </a:r>
            <a:r>
              <a:rPr lang="es-SV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0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61935" y="693247"/>
            <a:ext cx="6284008" cy="36120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2000" b="1" dirty="0" smtClean="0">
                <a:latin typeface="Arial" pitchFamily="34" charset="0"/>
                <a:cs typeface="Arial" pitchFamily="34" charset="0"/>
              </a:rPr>
              <a:t>Prevención de accidentes de tránsito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Adoptar medidas preventivas al conducir a la defensiva, respetando el reglamento general de tránsito.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Uso de casco para motociclista o ciclista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Uso de cinturón de seguridad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Asignar conductor si toma bebidas alcohólicas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Evitar distracciones al manejar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No maneje mientras esté hablando por teléfono o mandando un texto; salga del camino y estacione en un lugar seguro para hacerlo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R</a:t>
            </a:r>
            <a:r>
              <a:rPr lang="es-SV" sz="1600" dirty="0" smtClean="0">
                <a:latin typeface="Arial" pitchFamily="34" charset="0"/>
                <a:cs typeface="Arial" pitchFamily="34" charset="0"/>
              </a:rPr>
              <a:t>ealizar controles periódicos sobre el estado de seguridad del vehículo tales como  los frenos, presión de aire de los neumáticos, sillas para niños,  higiene de los vidrios del vehículo, etc.</a:t>
            </a:r>
          </a:p>
          <a:p>
            <a:pPr algn="l"/>
            <a:endParaRPr lang="es-SV" sz="1600" dirty="0" smtClean="0">
              <a:latin typeface="Arial" pitchFamily="34" charset="0"/>
              <a:cs typeface="Arial" pitchFamily="34" charset="0"/>
            </a:endParaRPr>
          </a:p>
          <a:p>
            <a:endParaRPr lang="es-SV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340568" y="4754640"/>
            <a:ext cx="6350000" cy="39240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2200" b="1" dirty="0">
                <a:latin typeface="Arial" pitchFamily="34" charset="0"/>
                <a:cs typeface="Arial" pitchFamily="34" charset="0"/>
              </a:rPr>
              <a:t>Prevención de EDAS (alimentos y agua)</a:t>
            </a:r>
          </a:p>
          <a:p>
            <a:pPr marL="342900" indent="-342900" algn="l"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Lavarse</a:t>
            </a:r>
            <a:r>
              <a:rPr lang="es-SV" sz="1700" dirty="0" smtClean="0">
                <a:latin typeface="Arial" pitchFamily="34" charset="0"/>
                <a:cs typeface="Arial" pitchFamily="34" charset="0"/>
              </a:rPr>
              <a:t> las manos después de ir al baño y antes de manipular alimentos o de comer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Procure comer siempre en su casa, de no ser así, coma en lugares higiénicos,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Enseñe a los pequeños a no llevarse objetos a la boca,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Lavar frutas y verduras antes de consumir,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Cuidado al cocer la comida, sobre todo las carnes y huevos, recuerde que deben tener una buena cocción,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Utiliza gel antibacterial frecuentemente para limpiarse las manos,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Tome precauciones al consumir mariscos, hágalo en lugares confiables,</a:t>
            </a:r>
          </a:p>
          <a:p>
            <a:pPr marL="342900" indent="-342900" algn="l">
              <a:buAutoNum type="arabicPeriod"/>
            </a:pPr>
            <a:r>
              <a:rPr lang="es-SV" sz="1700" dirty="0" smtClean="0">
                <a:latin typeface="Arial" pitchFamily="34" charset="0"/>
                <a:cs typeface="Arial" pitchFamily="34" charset="0"/>
              </a:rPr>
              <a:t>Beba agua embotellada.</a:t>
            </a:r>
            <a:r>
              <a:rPr lang="es-SV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SV" sz="1600" dirty="0" smtClean="0">
                <a:latin typeface="Arial" pitchFamily="34" charset="0"/>
                <a:cs typeface="Arial" pitchFamily="34" charset="0"/>
              </a:rPr>
            </a:b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93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SV" sz="16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</a:t>
            </a:r>
            <a:endParaRPr lang="es-SV" sz="1100" dirty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355599" y="886358"/>
            <a:ext cx="6210301" cy="43655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Prevención de IRAS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Evitar cambios bruscos de temperatura,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Consumir frutas y verduras ricas en vitaminas A y C. Como por ejemplo: zanahoria, naranja, mandarina y limón, entre otras,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No fumar en lugares cerrados, ni cerca de niños, ancianos y personas enfermas,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Evitar lugares de alta concentración poblacional, como cines, teatros, bares, autobuses, etc.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Cubrir nariz y boca con pañuelos desechables al toser o estornudar y lavarse las manos para proteger a las demás personas,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No saludar de forma directa (dando un beso o estrechando la mano) para no contagiar a otras personas,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Tratar de mantenerse alejado de multitudes y sitios públicos.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Acudir al establecimiento de salud más cercano o consultar a su médico, especialmente en el caso de niños y ancianos con fiebre alta, debilidad generalizada, dificultad al respirar, tos seca persistente y dolores musculares.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 smtClean="0">
                <a:latin typeface="Arial" pitchFamily="34" charset="0"/>
                <a:cs typeface="Arial" pitchFamily="34" charset="0"/>
              </a:rPr>
              <a:t>Evitar tocarse ojos, boca y nariz, ya que los gérmenes se diseminan cuando una persona toca algún objeto contaminado y luego se toca los ojos, boca o nariz. </a:t>
            </a:r>
          </a:p>
          <a:p>
            <a:pPr algn="l"/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76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21"/>
          <p:cNvSpPr txBox="1"/>
          <p:nvPr/>
        </p:nvSpPr>
        <p:spPr>
          <a:xfrm>
            <a:off x="944880" y="180904"/>
            <a:ext cx="5478204" cy="35868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cs typeface="Arial" panose="020B0604020202020204" pitchFamily="34" charset="0"/>
              </a:rPr>
              <a:t>Quemados por pólvora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raso 2"/>
          <p:cNvSpPr/>
          <p:nvPr/>
        </p:nvSpPr>
        <p:spPr>
          <a:xfrm>
            <a:off x="1909" y="260305"/>
            <a:ext cx="696591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</a:rPr>
              <a:t>1</a:t>
            </a:r>
            <a:endParaRPr kumimoji="0" lang="es-SV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350204" y="3825398"/>
            <a:ext cx="5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</a:rPr>
              <a:t>Caracterización de quemados por pólvora, El Salvador Plan Belén 2016 – 2017</a:t>
            </a:r>
            <a:endParaRPr kumimoji="0" lang="es-SV" sz="1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12" name="18 Forma libre"/>
          <p:cNvSpPr/>
          <p:nvPr/>
        </p:nvSpPr>
        <p:spPr>
          <a:xfrm>
            <a:off x="5019734" y="8107332"/>
            <a:ext cx="362170" cy="323576"/>
          </a:xfrm>
          <a:custGeom>
            <a:avLst/>
            <a:gdLst>
              <a:gd name="connsiteX0" fmla="*/ 178594 w 367054"/>
              <a:gd name="connsiteY0" fmla="*/ 4366 h 318691"/>
              <a:gd name="connsiteX1" fmla="*/ 188119 w 367054"/>
              <a:gd name="connsiteY1" fmla="*/ 6747 h 318691"/>
              <a:gd name="connsiteX2" fmla="*/ 200025 w 367054"/>
              <a:gd name="connsiteY2" fmla="*/ 9128 h 318691"/>
              <a:gd name="connsiteX3" fmla="*/ 207169 w 367054"/>
              <a:gd name="connsiteY3" fmla="*/ 13891 h 318691"/>
              <a:gd name="connsiteX4" fmla="*/ 211931 w 367054"/>
              <a:gd name="connsiteY4" fmla="*/ 21035 h 318691"/>
              <a:gd name="connsiteX5" fmla="*/ 233362 w 367054"/>
              <a:gd name="connsiteY5" fmla="*/ 25797 h 318691"/>
              <a:gd name="connsiteX6" fmla="*/ 257175 w 367054"/>
              <a:gd name="connsiteY6" fmla="*/ 23416 h 318691"/>
              <a:gd name="connsiteX7" fmla="*/ 302419 w 367054"/>
              <a:gd name="connsiteY7" fmla="*/ 18653 h 318691"/>
              <a:gd name="connsiteX8" fmla="*/ 345281 w 367054"/>
              <a:gd name="connsiteY8" fmla="*/ 42466 h 318691"/>
              <a:gd name="connsiteX9" fmla="*/ 347662 w 367054"/>
              <a:gd name="connsiteY9" fmla="*/ 51991 h 318691"/>
              <a:gd name="connsiteX10" fmla="*/ 352425 w 367054"/>
              <a:gd name="connsiteY10" fmla="*/ 97235 h 318691"/>
              <a:gd name="connsiteX11" fmla="*/ 354806 w 367054"/>
              <a:gd name="connsiteY11" fmla="*/ 106760 h 318691"/>
              <a:gd name="connsiteX12" fmla="*/ 359569 w 367054"/>
              <a:gd name="connsiteY12" fmla="*/ 113903 h 318691"/>
              <a:gd name="connsiteX13" fmla="*/ 361950 w 367054"/>
              <a:gd name="connsiteY13" fmla="*/ 121047 h 318691"/>
              <a:gd name="connsiteX14" fmla="*/ 366712 w 367054"/>
              <a:gd name="connsiteY14" fmla="*/ 128191 h 318691"/>
              <a:gd name="connsiteX15" fmla="*/ 361950 w 367054"/>
              <a:gd name="connsiteY15" fmla="*/ 161528 h 318691"/>
              <a:gd name="connsiteX16" fmla="*/ 357187 w 367054"/>
              <a:gd name="connsiteY16" fmla="*/ 168672 h 318691"/>
              <a:gd name="connsiteX17" fmla="*/ 350044 w 367054"/>
              <a:gd name="connsiteY17" fmla="*/ 173435 h 318691"/>
              <a:gd name="connsiteX18" fmla="*/ 338137 w 367054"/>
              <a:gd name="connsiteY18" fmla="*/ 187722 h 318691"/>
              <a:gd name="connsiteX19" fmla="*/ 321469 w 367054"/>
              <a:gd name="connsiteY19" fmla="*/ 209153 h 318691"/>
              <a:gd name="connsiteX20" fmla="*/ 295275 w 367054"/>
              <a:gd name="connsiteY20" fmla="*/ 211535 h 318691"/>
              <a:gd name="connsiteX21" fmla="*/ 288131 w 367054"/>
              <a:gd name="connsiteY21" fmla="*/ 213916 h 318691"/>
              <a:gd name="connsiteX22" fmla="*/ 266700 w 367054"/>
              <a:gd name="connsiteY22" fmla="*/ 232966 h 318691"/>
              <a:gd name="connsiteX23" fmla="*/ 259556 w 367054"/>
              <a:gd name="connsiteY23" fmla="*/ 240110 h 318691"/>
              <a:gd name="connsiteX24" fmla="*/ 254794 w 367054"/>
              <a:gd name="connsiteY24" fmla="*/ 247253 h 318691"/>
              <a:gd name="connsiteX25" fmla="*/ 240506 w 367054"/>
              <a:gd name="connsiteY25" fmla="*/ 261541 h 318691"/>
              <a:gd name="connsiteX26" fmla="*/ 235744 w 367054"/>
              <a:gd name="connsiteY26" fmla="*/ 268685 h 318691"/>
              <a:gd name="connsiteX27" fmla="*/ 228600 w 367054"/>
              <a:gd name="connsiteY27" fmla="*/ 271066 h 318691"/>
              <a:gd name="connsiteX28" fmla="*/ 221456 w 367054"/>
              <a:gd name="connsiteY28" fmla="*/ 275828 h 318691"/>
              <a:gd name="connsiteX29" fmla="*/ 200025 w 367054"/>
              <a:gd name="connsiteY29" fmla="*/ 282972 h 318691"/>
              <a:gd name="connsiteX30" fmla="*/ 192881 w 367054"/>
              <a:gd name="connsiteY30" fmla="*/ 285353 h 318691"/>
              <a:gd name="connsiteX31" fmla="*/ 185737 w 367054"/>
              <a:gd name="connsiteY31" fmla="*/ 287735 h 318691"/>
              <a:gd name="connsiteX32" fmla="*/ 161925 w 367054"/>
              <a:gd name="connsiteY32" fmla="*/ 290116 h 318691"/>
              <a:gd name="connsiteX33" fmla="*/ 145256 w 367054"/>
              <a:gd name="connsiteY33" fmla="*/ 294878 h 318691"/>
              <a:gd name="connsiteX34" fmla="*/ 138112 w 367054"/>
              <a:gd name="connsiteY34" fmla="*/ 302022 h 318691"/>
              <a:gd name="connsiteX35" fmla="*/ 126206 w 367054"/>
              <a:gd name="connsiteY35" fmla="*/ 316310 h 318691"/>
              <a:gd name="connsiteX36" fmla="*/ 116681 w 367054"/>
              <a:gd name="connsiteY36" fmla="*/ 318691 h 318691"/>
              <a:gd name="connsiteX37" fmla="*/ 64294 w 367054"/>
              <a:gd name="connsiteY37" fmla="*/ 316310 h 318691"/>
              <a:gd name="connsiteX38" fmla="*/ 47625 w 367054"/>
              <a:gd name="connsiteY38" fmla="*/ 309166 h 318691"/>
              <a:gd name="connsiteX39" fmla="*/ 33337 w 367054"/>
              <a:gd name="connsiteY39" fmla="*/ 299641 h 318691"/>
              <a:gd name="connsiteX40" fmla="*/ 26194 w 367054"/>
              <a:gd name="connsiteY40" fmla="*/ 297260 h 318691"/>
              <a:gd name="connsiteX41" fmla="*/ 11906 w 367054"/>
              <a:gd name="connsiteY41" fmla="*/ 285353 h 318691"/>
              <a:gd name="connsiteX42" fmla="*/ 0 w 367054"/>
              <a:gd name="connsiteY42" fmla="*/ 271066 h 318691"/>
              <a:gd name="connsiteX43" fmla="*/ 7144 w 367054"/>
              <a:gd name="connsiteY43" fmla="*/ 252016 h 318691"/>
              <a:gd name="connsiteX44" fmla="*/ 14287 w 367054"/>
              <a:gd name="connsiteY44" fmla="*/ 249635 h 318691"/>
              <a:gd name="connsiteX45" fmla="*/ 19050 w 367054"/>
              <a:gd name="connsiteY45" fmla="*/ 242491 h 318691"/>
              <a:gd name="connsiteX46" fmla="*/ 26194 w 367054"/>
              <a:gd name="connsiteY46" fmla="*/ 240110 h 318691"/>
              <a:gd name="connsiteX47" fmla="*/ 33337 w 367054"/>
              <a:gd name="connsiteY47" fmla="*/ 235347 h 318691"/>
              <a:gd name="connsiteX48" fmla="*/ 47625 w 367054"/>
              <a:gd name="connsiteY48" fmla="*/ 221060 h 318691"/>
              <a:gd name="connsiteX49" fmla="*/ 61912 w 367054"/>
              <a:gd name="connsiteY49" fmla="*/ 216297 h 318691"/>
              <a:gd name="connsiteX50" fmla="*/ 80962 w 367054"/>
              <a:gd name="connsiteY50" fmla="*/ 199628 h 318691"/>
              <a:gd name="connsiteX51" fmla="*/ 88106 w 367054"/>
              <a:gd name="connsiteY51" fmla="*/ 192485 h 318691"/>
              <a:gd name="connsiteX52" fmla="*/ 95250 w 367054"/>
              <a:gd name="connsiteY52" fmla="*/ 187722 h 318691"/>
              <a:gd name="connsiteX53" fmla="*/ 100012 w 367054"/>
              <a:gd name="connsiteY53" fmla="*/ 180578 h 318691"/>
              <a:gd name="connsiteX54" fmla="*/ 107156 w 367054"/>
              <a:gd name="connsiteY54" fmla="*/ 178197 h 318691"/>
              <a:gd name="connsiteX55" fmla="*/ 114300 w 367054"/>
              <a:gd name="connsiteY55" fmla="*/ 171053 h 318691"/>
              <a:gd name="connsiteX56" fmla="*/ 119062 w 367054"/>
              <a:gd name="connsiteY56" fmla="*/ 156766 h 318691"/>
              <a:gd name="connsiteX57" fmla="*/ 121444 w 367054"/>
              <a:gd name="connsiteY57" fmla="*/ 149622 h 318691"/>
              <a:gd name="connsiteX58" fmla="*/ 133350 w 367054"/>
              <a:gd name="connsiteY58" fmla="*/ 135335 h 318691"/>
              <a:gd name="connsiteX59" fmla="*/ 138112 w 367054"/>
              <a:gd name="connsiteY59" fmla="*/ 128191 h 318691"/>
              <a:gd name="connsiteX60" fmla="*/ 145256 w 367054"/>
              <a:gd name="connsiteY60" fmla="*/ 123428 h 318691"/>
              <a:gd name="connsiteX61" fmla="*/ 159544 w 367054"/>
              <a:gd name="connsiteY61" fmla="*/ 111522 h 318691"/>
              <a:gd name="connsiteX62" fmla="*/ 164306 w 367054"/>
              <a:gd name="connsiteY62" fmla="*/ 104378 h 318691"/>
              <a:gd name="connsiteX63" fmla="*/ 169069 w 367054"/>
              <a:gd name="connsiteY63" fmla="*/ 90091 h 318691"/>
              <a:gd name="connsiteX64" fmla="*/ 171450 w 367054"/>
              <a:gd name="connsiteY64" fmla="*/ 44847 h 318691"/>
              <a:gd name="connsiteX65" fmla="*/ 173831 w 367054"/>
              <a:gd name="connsiteY65" fmla="*/ 37703 h 318691"/>
              <a:gd name="connsiteX66" fmla="*/ 180975 w 367054"/>
              <a:gd name="connsiteY66" fmla="*/ 32941 h 318691"/>
              <a:gd name="connsiteX67" fmla="*/ 178594 w 367054"/>
              <a:gd name="connsiteY67" fmla="*/ 4366 h 318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67054" h="318691">
                <a:moveTo>
                  <a:pt x="178594" y="4366"/>
                </a:moveTo>
                <a:cubicBezTo>
                  <a:pt x="179785" y="0"/>
                  <a:pt x="184924" y="6037"/>
                  <a:pt x="188119" y="6747"/>
                </a:cubicBezTo>
                <a:cubicBezTo>
                  <a:pt x="192070" y="7625"/>
                  <a:pt x="196235" y="7707"/>
                  <a:pt x="200025" y="9128"/>
                </a:cubicBezTo>
                <a:cubicBezTo>
                  <a:pt x="202705" y="10133"/>
                  <a:pt x="204788" y="12303"/>
                  <a:pt x="207169" y="13891"/>
                </a:cubicBezTo>
                <a:cubicBezTo>
                  <a:pt x="208756" y="16272"/>
                  <a:pt x="209696" y="19247"/>
                  <a:pt x="211931" y="21035"/>
                </a:cubicBezTo>
                <a:cubicBezTo>
                  <a:pt x="215016" y="23503"/>
                  <a:pt x="233217" y="25773"/>
                  <a:pt x="233362" y="25797"/>
                </a:cubicBezTo>
                <a:cubicBezTo>
                  <a:pt x="241300" y="25003"/>
                  <a:pt x="249221" y="24028"/>
                  <a:pt x="257175" y="23416"/>
                </a:cubicBezTo>
                <a:cubicBezTo>
                  <a:pt x="300063" y="20117"/>
                  <a:pt x="282753" y="25210"/>
                  <a:pt x="302419" y="18653"/>
                </a:cubicBezTo>
                <a:cubicBezTo>
                  <a:pt x="352903" y="21624"/>
                  <a:pt x="339904" y="7512"/>
                  <a:pt x="345281" y="42466"/>
                </a:cubicBezTo>
                <a:cubicBezTo>
                  <a:pt x="345779" y="45701"/>
                  <a:pt x="346868" y="48816"/>
                  <a:pt x="347662" y="51991"/>
                </a:cubicBezTo>
                <a:cubicBezTo>
                  <a:pt x="349670" y="80100"/>
                  <a:pt x="348100" y="77770"/>
                  <a:pt x="352425" y="97235"/>
                </a:cubicBezTo>
                <a:cubicBezTo>
                  <a:pt x="353135" y="100430"/>
                  <a:pt x="353517" y="103752"/>
                  <a:pt x="354806" y="106760"/>
                </a:cubicBezTo>
                <a:cubicBezTo>
                  <a:pt x="355933" y="109390"/>
                  <a:pt x="357981" y="111522"/>
                  <a:pt x="359569" y="113903"/>
                </a:cubicBezTo>
                <a:cubicBezTo>
                  <a:pt x="360363" y="116284"/>
                  <a:pt x="360828" y="118802"/>
                  <a:pt x="361950" y="121047"/>
                </a:cubicBezTo>
                <a:cubicBezTo>
                  <a:pt x="363230" y="123607"/>
                  <a:pt x="366508" y="125336"/>
                  <a:pt x="366712" y="128191"/>
                </a:cubicBezTo>
                <a:cubicBezTo>
                  <a:pt x="367054" y="132980"/>
                  <a:pt x="366259" y="152911"/>
                  <a:pt x="361950" y="161528"/>
                </a:cubicBezTo>
                <a:cubicBezTo>
                  <a:pt x="360670" y="164088"/>
                  <a:pt x="359211" y="166648"/>
                  <a:pt x="357187" y="168672"/>
                </a:cubicBezTo>
                <a:cubicBezTo>
                  <a:pt x="355163" y="170696"/>
                  <a:pt x="352425" y="171847"/>
                  <a:pt x="350044" y="173435"/>
                </a:cubicBezTo>
                <a:cubicBezTo>
                  <a:pt x="333008" y="198984"/>
                  <a:pt x="359549" y="160192"/>
                  <a:pt x="338137" y="187722"/>
                </a:cubicBezTo>
                <a:cubicBezTo>
                  <a:pt x="337890" y="188040"/>
                  <a:pt x="326103" y="207829"/>
                  <a:pt x="321469" y="209153"/>
                </a:cubicBezTo>
                <a:cubicBezTo>
                  <a:pt x="313039" y="211562"/>
                  <a:pt x="304006" y="210741"/>
                  <a:pt x="295275" y="211535"/>
                </a:cubicBezTo>
                <a:cubicBezTo>
                  <a:pt x="292894" y="212329"/>
                  <a:pt x="290376" y="212794"/>
                  <a:pt x="288131" y="213916"/>
                </a:cubicBezTo>
                <a:cubicBezTo>
                  <a:pt x="279630" y="218166"/>
                  <a:pt x="273014" y="226651"/>
                  <a:pt x="266700" y="232966"/>
                </a:cubicBezTo>
                <a:lnTo>
                  <a:pt x="259556" y="240110"/>
                </a:lnTo>
                <a:cubicBezTo>
                  <a:pt x="257533" y="242133"/>
                  <a:pt x="256695" y="245114"/>
                  <a:pt x="254794" y="247253"/>
                </a:cubicBezTo>
                <a:cubicBezTo>
                  <a:pt x="250319" y="252287"/>
                  <a:pt x="244242" y="255937"/>
                  <a:pt x="240506" y="261541"/>
                </a:cubicBezTo>
                <a:cubicBezTo>
                  <a:pt x="238919" y="263922"/>
                  <a:pt x="237979" y="266897"/>
                  <a:pt x="235744" y="268685"/>
                </a:cubicBezTo>
                <a:cubicBezTo>
                  <a:pt x="233784" y="270253"/>
                  <a:pt x="230845" y="269944"/>
                  <a:pt x="228600" y="271066"/>
                </a:cubicBezTo>
                <a:cubicBezTo>
                  <a:pt x="226040" y="272346"/>
                  <a:pt x="224071" y="274666"/>
                  <a:pt x="221456" y="275828"/>
                </a:cubicBezTo>
                <a:cubicBezTo>
                  <a:pt x="221442" y="275834"/>
                  <a:pt x="203604" y="281779"/>
                  <a:pt x="200025" y="282972"/>
                </a:cubicBezTo>
                <a:lnTo>
                  <a:pt x="192881" y="285353"/>
                </a:lnTo>
                <a:cubicBezTo>
                  <a:pt x="190500" y="286147"/>
                  <a:pt x="188235" y="287485"/>
                  <a:pt x="185737" y="287735"/>
                </a:cubicBezTo>
                <a:lnTo>
                  <a:pt x="161925" y="290116"/>
                </a:lnTo>
                <a:cubicBezTo>
                  <a:pt x="160655" y="290433"/>
                  <a:pt x="147305" y="293512"/>
                  <a:pt x="145256" y="294878"/>
                </a:cubicBezTo>
                <a:cubicBezTo>
                  <a:pt x="142454" y="296746"/>
                  <a:pt x="140268" y="299435"/>
                  <a:pt x="138112" y="302022"/>
                </a:cubicBezTo>
                <a:cubicBezTo>
                  <a:pt x="133628" y="307403"/>
                  <a:pt x="132848" y="312514"/>
                  <a:pt x="126206" y="316310"/>
                </a:cubicBezTo>
                <a:cubicBezTo>
                  <a:pt x="123364" y="317934"/>
                  <a:pt x="119856" y="317897"/>
                  <a:pt x="116681" y="318691"/>
                </a:cubicBezTo>
                <a:cubicBezTo>
                  <a:pt x="99219" y="317897"/>
                  <a:pt x="81719" y="317704"/>
                  <a:pt x="64294" y="316310"/>
                </a:cubicBezTo>
                <a:cubicBezTo>
                  <a:pt x="60507" y="316007"/>
                  <a:pt x="49887" y="310523"/>
                  <a:pt x="47625" y="309166"/>
                </a:cubicBezTo>
                <a:cubicBezTo>
                  <a:pt x="42717" y="306221"/>
                  <a:pt x="38767" y="301451"/>
                  <a:pt x="33337" y="299641"/>
                </a:cubicBezTo>
                <a:lnTo>
                  <a:pt x="26194" y="297260"/>
                </a:lnTo>
                <a:cubicBezTo>
                  <a:pt x="5333" y="276399"/>
                  <a:pt x="31790" y="301922"/>
                  <a:pt x="11906" y="285353"/>
                </a:cubicBezTo>
                <a:cubicBezTo>
                  <a:pt x="5028" y="279622"/>
                  <a:pt x="4684" y="278093"/>
                  <a:pt x="0" y="271066"/>
                </a:cubicBezTo>
                <a:cubicBezTo>
                  <a:pt x="1291" y="264610"/>
                  <a:pt x="1304" y="256688"/>
                  <a:pt x="7144" y="252016"/>
                </a:cubicBezTo>
                <a:cubicBezTo>
                  <a:pt x="9104" y="250448"/>
                  <a:pt x="11906" y="250429"/>
                  <a:pt x="14287" y="249635"/>
                </a:cubicBezTo>
                <a:cubicBezTo>
                  <a:pt x="15875" y="247254"/>
                  <a:pt x="16815" y="244279"/>
                  <a:pt x="19050" y="242491"/>
                </a:cubicBezTo>
                <a:cubicBezTo>
                  <a:pt x="21010" y="240923"/>
                  <a:pt x="23949" y="241233"/>
                  <a:pt x="26194" y="240110"/>
                </a:cubicBezTo>
                <a:cubicBezTo>
                  <a:pt x="28754" y="238830"/>
                  <a:pt x="31198" y="237248"/>
                  <a:pt x="33337" y="235347"/>
                </a:cubicBezTo>
                <a:cubicBezTo>
                  <a:pt x="38371" y="230872"/>
                  <a:pt x="42862" y="225822"/>
                  <a:pt x="47625" y="221060"/>
                </a:cubicBezTo>
                <a:cubicBezTo>
                  <a:pt x="51175" y="217510"/>
                  <a:pt x="61912" y="216297"/>
                  <a:pt x="61912" y="216297"/>
                </a:cubicBezTo>
                <a:cubicBezTo>
                  <a:pt x="69850" y="204391"/>
                  <a:pt x="64294" y="210741"/>
                  <a:pt x="80962" y="199628"/>
                </a:cubicBezTo>
                <a:cubicBezTo>
                  <a:pt x="83764" y="197760"/>
                  <a:pt x="85519" y="194641"/>
                  <a:pt x="88106" y="192485"/>
                </a:cubicBezTo>
                <a:cubicBezTo>
                  <a:pt x="90305" y="190653"/>
                  <a:pt x="92869" y="189310"/>
                  <a:pt x="95250" y="187722"/>
                </a:cubicBezTo>
                <a:cubicBezTo>
                  <a:pt x="96837" y="185341"/>
                  <a:pt x="97777" y="182366"/>
                  <a:pt x="100012" y="180578"/>
                </a:cubicBezTo>
                <a:cubicBezTo>
                  <a:pt x="101972" y="179010"/>
                  <a:pt x="105067" y="179589"/>
                  <a:pt x="107156" y="178197"/>
                </a:cubicBezTo>
                <a:cubicBezTo>
                  <a:pt x="109958" y="176329"/>
                  <a:pt x="111919" y="173434"/>
                  <a:pt x="114300" y="171053"/>
                </a:cubicBezTo>
                <a:lnTo>
                  <a:pt x="119062" y="156766"/>
                </a:lnTo>
                <a:cubicBezTo>
                  <a:pt x="119856" y="154385"/>
                  <a:pt x="120052" y="151711"/>
                  <a:pt x="121444" y="149622"/>
                </a:cubicBezTo>
                <a:cubicBezTo>
                  <a:pt x="133267" y="131885"/>
                  <a:pt x="118071" y="153669"/>
                  <a:pt x="133350" y="135335"/>
                </a:cubicBezTo>
                <a:cubicBezTo>
                  <a:pt x="135182" y="133136"/>
                  <a:pt x="136088" y="130215"/>
                  <a:pt x="138112" y="128191"/>
                </a:cubicBezTo>
                <a:cubicBezTo>
                  <a:pt x="140136" y="126167"/>
                  <a:pt x="143057" y="125260"/>
                  <a:pt x="145256" y="123428"/>
                </a:cubicBezTo>
                <a:cubicBezTo>
                  <a:pt x="163592" y="108149"/>
                  <a:pt x="141806" y="123348"/>
                  <a:pt x="159544" y="111522"/>
                </a:cubicBezTo>
                <a:cubicBezTo>
                  <a:pt x="161131" y="109141"/>
                  <a:pt x="163144" y="106993"/>
                  <a:pt x="164306" y="104378"/>
                </a:cubicBezTo>
                <a:cubicBezTo>
                  <a:pt x="166345" y="99791"/>
                  <a:pt x="169069" y="90091"/>
                  <a:pt x="169069" y="90091"/>
                </a:cubicBezTo>
                <a:cubicBezTo>
                  <a:pt x="169863" y="75010"/>
                  <a:pt x="170083" y="59887"/>
                  <a:pt x="171450" y="44847"/>
                </a:cubicBezTo>
                <a:cubicBezTo>
                  <a:pt x="171677" y="42347"/>
                  <a:pt x="172263" y="39663"/>
                  <a:pt x="173831" y="37703"/>
                </a:cubicBezTo>
                <a:cubicBezTo>
                  <a:pt x="175619" y="35468"/>
                  <a:pt x="178594" y="34528"/>
                  <a:pt x="180975" y="32941"/>
                </a:cubicBezTo>
                <a:cubicBezTo>
                  <a:pt x="189259" y="20513"/>
                  <a:pt x="177403" y="8732"/>
                  <a:pt x="178594" y="4366"/>
                </a:cubicBezTo>
                <a:close/>
              </a:path>
            </a:pathLst>
          </a:custGeom>
          <a:solidFill>
            <a:srgbClr val="C6D9F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s-SV" sz="1100">
              <a:solidFill>
                <a:schemeClr val="lt1"/>
              </a:solidFill>
              <a:ea typeface="+mn-ea"/>
              <a:cs typeface="+mn-cs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480275" y="4172188"/>
            <a:ext cx="3377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200" b="1" dirty="0">
                <a:cs typeface="Arial" panose="020B0604020202020204" pitchFamily="34" charset="0"/>
              </a:rPr>
              <a:t>Sitios anatómicos más </a:t>
            </a:r>
            <a:r>
              <a:rPr lang="es-SV" sz="1200" b="1" dirty="0" smtClean="0">
                <a:cs typeface="Arial" panose="020B0604020202020204" pitchFamily="34" charset="0"/>
              </a:rPr>
              <a:t>afectados por quemaduras, período Plan Belén 2017</a:t>
            </a:r>
          </a:p>
        </p:txBody>
      </p:sp>
      <p:sp>
        <p:nvSpPr>
          <p:cNvPr id="31" name="CuadroTexto 21"/>
          <p:cNvSpPr txBox="1"/>
          <p:nvPr/>
        </p:nvSpPr>
        <p:spPr>
          <a:xfrm>
            <a:off x="1361168" y="8283809"/>
            <a:ext cx="19512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 smtClean="0"/>
              <a:t>Fuente: VIGEPES/DESASTRES-SUIS</a:t>
            </a:r>
            <a:endParaRPr lang="es-SV" sz="1000" dirty="0"/>
          </a:p>
        </p:txBody>
      </p:sp>
      <p:sp>
        <p:nvSpPr>
          <p:cNvPr id="2049" name="2048 CuadroTexto"/>
          <p:cNvSpPr txBox="1"/>
          <p:nvPr/>
        </p:nvSpPr>
        <p:spPr>
          <a:xfrm>
            <a:off x="3556475" y="8403072"/>
            <a:ext cx="3265759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Una persona puede quemarse más de una región corporal</a:t>
            </a:r>
            <a:endParaRPr lang="es-SV" sz="1000" b="1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261283"/>
              </p:ext>
            </p:extLst>
          </p:nvPr>
        </p:nvGraphicFramePr>
        <p:xfrm>
          <a:off x="305516" y="4274310"/>
          <a:ext cx="3127700" cy="3739385"/>
        </p:xfrm>
        <a:graphic>
          <a:graphicData uri="http://schemas.openxmlformats.org/drawingml/2006/table">
            <a:tbl>
              <a:tblPr/>
              <a:tblGrid>
                <a:gridCol w="1066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3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327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 smtClean="0">
                          <a:effectLst/>
                          <a:latin typeface="+mn-lt"/>
                        </a:rPr>
                        <a:t>2016</a:t>
                      </a:r>
                      <a:endParaRPr lang="es-SV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es-SV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effectLst/>
                          <a:latin typeface="+mn-lt"/>
                        </a:rPr>
                        <a:t>Sexo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effectLst/>
                          <a:latin typeface="+mn-lt"/>
                        </a:rPr>
                        <a:t>Femenino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effectLst/>
                          <a:latin typeface="+mn-lt"/>
                        </a:rPr>
                        <a:t>Masculino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Area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effectLst/>
                          <a:latin typeface="+mn-lt"/>
                        </a:rPr>
                        <a:t>Rural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effectLst/>
                          <a:latin typeface="+mn-lt"/>
                        </a:rPr>
                        <a:t>Urbano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Circunstancia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effectLst/>
                          <a:latin typeface="+mn-lt"/>
                        </a:rPr>
                        <a:t>Fabricando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effectLst/>
                          <a:latin typeface="+mn-lt"/>
                        </a:rPr>
                        <a:t>Vendiendo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effectLst/>
                          <a:latin typeface="+mn-lt"/>
                        </a:rPr>
                        <a:t>Comprando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effectLst/>
                          <a:latin typeface="+mn-lt"/>
                        </a:rPr>
                        <a:t>Encendiendo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En el Lugar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Otros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Profundidad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Grado 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Grado II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Grado III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Manejo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Ambulatorio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effectLst/>
                          <a:latin typeface="+mn-lt"/>
                        </a:rPr>
                        <a:t>Ingreso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0382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effectLst/>
                          <a:latin typeface="+mn-lt"/>
                        </a:rPr>
                        <a:t>Referido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6" name="Cuadro de texto 21"/>
          <p:cNvSpPr txBox="1"/>
          <p:nvPr/>
        </p:nvSpPr>
        <p:spPr>
          <a:xfrm>
            <a:off x="694114" y="550626"/>
            <a:ext cx="5478204" cy="35868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cs typeface="Arial" panose="020B0604020202020204" pitchFamily="34" charset="0"/>
              </a:rPr>
              <a:t>Casos</a:t>
            </a:r>
            <a:r>
              <a:rPr kumimoji="0" lang="es-SV" sz="1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cs typeface="Arial" panose="020B0604020202020204" pitchFamily="34" charset="0"/>
              </a:rPr>
              <a:t> de quemados plan belén 2016 -2017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SV" sz="1200" b="1" baseline="0" dirty="0" smtClean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Según</a:t>
            </a:r>
            <a:r>
              <a:rPr lang="es-SV" sz="1200" b="1" dirty="0" smtClean="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fecha de quemadura</a:t>
            </a:r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181438"/>
              </p:ext>
            </p:extLst>
          </p:nvPr>
        </p:nvGraphicFramePr>
        <p:xfrm>
          <a:off x="3636051" y="4685524"/>
          <a:ext cx="2561549" cy="3328170"/>
        </p:xfrm>
        <a:graphic>
          <a:graphicData uri="http://schemas.openxmlformats.org/drawingml/2006/table">
            <a:tbl>
              <a:tblPr/>
              <a:tblGrid>
                <a:gridCol w="1536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74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Sitio Anatómico mas frecuente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66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Cabeza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7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Ojos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422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Extremidades Superiores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20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8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Dedos Manos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7050" t="5475" r="6936" b="7452"/>
          <a:stretch/>
        </p:blipFill>
        <p:spPr>
          <a:xfrm>
            <a:off x="847725" y="952500"/>
            <a:ext cx="5324593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48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43907"/>
            <a:ext cx="4801120" cy="42516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Quemados po</a:t>
            </a:r>
            <a:r>
              <a:rPr lang="es-SV" sz="16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pólvora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1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2013856" y="625205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grupos de edad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161522" y="977804"/>
            <a:ext cx="4499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</a:rPr>
              <a:t>Pacientes quemados por pirotécnicos según grupo de edad,30 de Diciembre (8 a.m.) 2016-2017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179810" y="4747880"/>
            <a:ext cx="4499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Pacientes quemados por pirotécnicos según grupo de edad, Plan Belén 2016-2017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8040" t="7378" r="7413" b="7170"/>
          <a:stretch/>
        </p:blipFill>
        <p:spPr>
          <a:xfrm>
            <a:off x="532880" y="1482355"/>
            <a:ext cx="5829820" cy="315013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28321" t="6400" r="7881" b="5766"/>
          <a:stretch/>
        </p:blipFill>
        <p:spPr>
          <a:xfrm>
            <a:off x="838200" y="5324936"/>
            <a:ext cx="52197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85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17663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QUEMADOS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1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1539920" y="415913"/>
            <a:ext cx="3599544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DEPARTAMENTO DE PROCEDENCIA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1"/>
          <p:cNvSpPr txBox="1"/>
          <p:nvPr/>
        </p:nvSpPr>
        <p:spPr>
          <a:xfrm>
            <a:off x="523870" y="5152703"/>
            <a:ext cx="59683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 smtClean="0"/>
              <a:t>Desde el 1 de noviembre a la fecha del año 2017 se registran una reducción de un 6 % (6 casos) en comparación con el mismo periodo del año 2016; el departamento de San Salvador concentra un 23% (22 casos), en segundo lugar el Departamento La Paz y Cabañas con el 11% (11 casos); y los departamentos de Santa Ana y Sonsonate coinciden en tercer lugar con el 11% (10 casos) cada uno; en total estos 5 departamentos reportan el 66% (64 casos) del acumulado nacional durante ese periodo.</a:t>
            </a:r>
          </a:p>
          <a:p>
            <a:pPr algn="just"/>
            <a:endParaRPr lang="es-SV" sz="1600" dirty="0"/>
          </a:p>
          <a:p>
            <a:pPr algn="just"/>
            <a:r>
              <a:rPr lang="es-SV" sz="1600" dirty="0" smtClean="0"/>
              <a:t>Durante el período del Plan Belén (del 24 de diciembre a las 8 am de este día) se ha registrado una reducción de 34 % (28 casos) respecto al mismo período del 2016; el departamento de San Salvador concentra el 22% (12 casos), seguido de la Paz con 16 % (9 casos) y Santa Ana, 14 % (8 casos) durante ese período.</a:t>
            </a:r>
            <a:endParaRPr lang="es-SV" sz="1600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167942"/>
              </p:ext>
            </p:extLst>
          </p:nvPr>
        </p:nvGraphicFramePr>
        <p:xfrm>
          <a:off x="382532" y="816908"/>
          <a:ext cx="5874374" cy="3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Hoja de cálculo" r:id="rId3" imgW="7115288" imgH="4752766" progId="Excel.Sheet.12">
                  <p:embed/>
                </p:oleObj>
              </mc:Choice>
              <mc:Fallback>
                <p:oleObj name="Hoja de cálculo" r:id="rId3" imgW="7115288" imgH="4752766" progId="Excel.Sheet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32" y="816908"/>
                        <a:ext cx="5874374" cy="3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71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QUEMADOS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1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1937656" y="42429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PRODUCTO PIROTÉCNICO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 de texto 3091"/>
          <p:cNvSpPr txBox="1"/>
          <p:nvPr/>
        </p:nvSpPr>
        <p:spPr>
          <a:xfrm>
            <a:off x="1937656" y="516416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SEGÚN CIRCUNSTANCIA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32880" y="4303337"/>
            <a:ext cx="59280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/>
              <a:t>Desde el 1 de noviembre a la fecha del año </a:t>
            </a:r>
            <a:r>
              <a:rPr lang="es-SV" sz="1600" dirty="0" smtClean="0"/>
              <a:t>2017, el 36% (35/96) de los casos ocurrió por el uso de morteros.</a:t>
            </a:r>
            <a:endParaRPr lang="es-SV" sz="1600" dirty="0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777148"/>
              </p:ext>
            </p:extLst>
          </p:nvPr>
        </p:nvGraphicFramePr>
        <p:xfrm>
          <a:off x="579438" y="5162550"/>
          <a:ext cx="5403850" cy="344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Hoja de cálculo" r:id="rId3" imgW="7439093" imgH="4743463" progId="Excel.Sheet.12">
                  <p:embed/>
                </p:oleObj>
              </mc:Choice>
              <mc:Fallback>
                <p:oleObj name="Hoja de cálculo" r:id="rId3" imgW="7439093" imgH="4743463" progId="Excel.Shee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5162550"/>
                        <a:ext cx="5403850" cy="344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757133"/>
              </p:ext>
            </p:extLst>
          </p:nvPr>
        </p:nvGraphicFramePr>
        <p:xfrm>
          <a:off x="779463" y="722313"/>
          <a:ext cx="5203825" cy="3581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Hoja de cálculo" r:id="rId5" imgW="6924542" imgH="5029306" progId="Excel.Sheet.12">
                  <p:embed/>
                </p:oleObj>
              </mc:Choice>
              <mc:Fallback>
                <p:oleObj name="Hoja de cálculo" r:id="rId5" imgW="6924542" imgH="5029306" progId="Excel.Sheet.12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463" y="722313"/>
                        <a:ext cx="5203825" cy="3581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965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QUEMADOS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1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7" name="Cuadro de texto 3091"/>
          <p:cNvSpPr txBox="1"/>
          <p:nvPr/>
        </p:nvSpPr>
        <p:spPr>
          <a:xfrm>
            <a:off x="1996929" y="6037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SEGÚN GRADO DE QUEMADURA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 de texto 3091"/>
          <p:cNvSpPr txBox="1"/>
          <p:nvPr/>
        </p:nvSpPr>
        <p:spPr>
          <a:xfrm>
            <a:off x="1937656" y="5117522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200" cap="all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SEGÚN MANEJO RECIBIDO</a:t>
            </a:r>
            <a:endParaRPr lang="es-SV" sz="10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48904" y="3722646"/>
            <a:ext cx="59280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/>
              <a:t>Desde el 1 de noviembre a la fecha del año </a:t>
            </a:r>
            <a:r>
              <a:rPr lang="es-SV" sz="1600" dirty="0" smtClean="0"/>
              <a:t>2017, el 39 % (37/96) de los casos corresponde a lesiones grado II de profundidad. </a:t>
            </a:r>
            <a:r>
              <a:rPr lang="es-SV" sz="1600" dirty="0"/>
              <a:t>D</a:t>
            </a:r>
            <a:r>
              <a:rPr lang="es-SV" sz="1600" dirty="0" smtClean="0"/>
              <a:t>urante el Plan Belén, predominan las lesiones grado I y II 41% cada una respectivamente.</a:t>
            </a:r>
            <a:endParaRPr lang="es-SV" sz="1600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101060"/>
              </p:ext>
            </p:extLst>
          </p:nvPr>
        </p:nvGraphicFramePr>
        <p:xfrm>
          <a:off x="606425" y="1063625"/>
          <a:ext cx="5857875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Hoja de cálculo" r:id="rId3" imgW="7086655" imgH="3133696" progId="Excel.Sheet.12">
                  <p:embed/>
                </p:oleObj>
              </mc:Choice>
              <mc:Fallback>
                <p:oleObj name="Hoja de cálculo" r:id="rId3" imgW="7086655" imgH="3133696" progId="Excel.Sheet.12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1063625"/>
                        <a:ext cx="5857875" cy="197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059331"/>
              </p:ext>
            </p:extLst>
          </p:nvPr>
        </p:nvGraphicFramePr>
        <p:xfrm>
          <a:off x="494414" y="5632709"/>
          <a:ext cx="6042476" cy="2479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Hoja de cálculo" r:id="rId5" imgW="7105604" imgH="3238562" progId="Excel.Sheet.12">
                  <p:embed/>
                </p:oleObj>
              </mc:Choice>
              <mc:Fallback>
                <p:oleObj name="Hoja de cálculo" r:id="rId5" imgW="7105604" imgH="3238562" progId="Excel.Shee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414" y="5632709"/>
                        <a:ext cx="6042476" cy="24799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438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21"/>
          <p:cNvSpPr txBox="1"/>
          <p:nvPr/>
        </p:nvSpPr>
        <p:spPr>
          <a:xfrm>
            <a:off x="525781" y="206621"/>
            <a:ext cx="5144586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Atenciones y consultas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raso 2"/>
          <p:cNvSpPr/>
          <p:nvPr/>
        </p:nvSpPr>
        <p:spPr>
          <a:xfrm>
            <a:off x="1911" y="177663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2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234151" y="4270525"/>
            <a:ext cx="16238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b="1" dirty="0" smtClean="0"/>
              <a:t>Fuente: VIGEPES/DESASTRES-SUIS</a:t>
            </a:r>
            <a:endParaRPr lang="es-SV" sz="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322585" y="8334375"/>
            <a:ext cx="55386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MX" sz="1000" i="1" dirty="0" smtClean="0"/>
              <a:t>NOTA: Los datos corresponden a lo reportado en los días 24 al 29 de diciembre a las 6 am 2014 – 2015.</a:t>
            </a:r>
            <a:endParaRPr lang="es-SV" sz="1000" i="1" dirty="0"/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89415"/>
              </p:ext>
            </p:extLst>
          </p:nvPr>
        </p:nvGraphicFramePr>
        <p:xfrm>
          <a:off x="578682" y="3540441"/>
          <a:ext cx="5762458" cy="762000"/>
        </p:xfrm>
        <a:graphic>
          <a:graphicData uri="http://schemas.openxmlformats.org/drawingml/2006/table">
            <a:tbl>
              <a:tblPr/>
              <a:tblGrid>
                <a:gridCol w="280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6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6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Atenciones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consultas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Emergencias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Referencias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450929"/>
              </p:ext>
            </p:extLst>
          </p:nvPr>
        </p:nvGraphicFramePr>
        <p:xfrm>
          <a:off x="612040" y="7478700"/>
          <a:ext cx="5728469" cy="762000"/>
        </p:xfrm>
        <a:graphic>
          <a:graphicData uri="http://schemas.openxmlformats.org/drawingml/2006/table">
            <a:tbl>
              <a:tblPr/>
              <a:tblGrid>
                <a:gridCol w="2632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7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Atenciones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consultas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Emergencias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Referencias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939800" y="525189"/>
            <a:ext cx="5659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Total consultas, emergencias y referencias, por institución en establecimientos del sistema nacional de salud, vacaciones de fin de año, día 30/12/2017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865890" y="4414971"/>
            <a:ext cx="5659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Total consultas, emergencias y referencias, por institución en establecimientos del sistema nacional de salud, vacaciones de fin de año, a la fecha 2016 - 2017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18193" t="5421" r="8164"/>
          <a:stretch/>
        </p:blipFill>
        <p:spPr>
          <a:xfrm>
            <a:off x="717883" y="1122418"/>
            <a:ext cx="5622626" cy="233089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l="18543" t="7857" r="6102"/>
          <a:stretch/>
        </p:blipFill>
        <p:spPr>
          <a:xfrm>
            <a:off x="673749" y="5076871"/>
            <a:ext cx="5650851" cy="230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8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 de texto 28"/>
          <p:cNvSpPr txBox="1"/>
          <p:nvPr/>
        </p:nvSpPr>
        <p:spPr>
          <a:xfrm>
            <a:off x="549683" y="250297"/>
            <a:ext cx="5762625" cy="47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Situación epidemiológica de Eventos agrupados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traso 11"/>
          <p:cNvSpPr/>
          <p:nvPr/>
        </p:nvSpPr>
        <p:spPr>
          <a:xfrm>
            <a:off x="2316" y="25029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3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784408" y="8409293"/>
            <a:ext cx="1846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900" dirty="0"/>
              <a:t>F</a:t>
            </a:r>
            <a:r>
              <a:rPr lang="es-SV" sz="900" dirty="0" smtClean="0"/>
              <a:t>uente: VIGEPES/DESASTRES-SUIS</a:t>
            </a:r>
            <a:endParaRPr lang="es-SV" sz="9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90705" y="8521727"/>
            <a:ext cx="48429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MX" sz="1000" i="1" dirty="0" smtClean="0"/>
              <a:t>NOTA: Los datos corresponden a lo reportado en los días -- al -- de diciembre 2015 – 2016.</a:t>
            </a:r>
            <a:endParaRPr lang="es-SV" sz="1000" i="1" dirty="0"/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391626"/>
              </p:ext>
            </p:extLst>
          </p:nvPr>
        </p:nvGraphicFramePr>
        <p:xfrm>
          <a:off x="340598" y="3413671"/>
          <a:ext cx="5971710" cy="1066800"/>
        </p:xfrm>
        <a:graphic>
          <a:graphicData uri="http://schemas.openxmlformats.org/drawingml/2006/table">
            <a:tbl>
              <a:tblPr/>
              <a:tblGrid>
                <a:gridCol w="2508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7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Infecciones Respiratorias Agudas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Enfermedad </a:t>
                      </a:r>
                      <a:r>
                        <a:rPr lang="es-SV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Diarréica</a:t>
                      </a:r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Aguda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Neumonías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Mordidos animal trasmisor rabia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181849"/>
              </p:ext>
            </p:extLst>
          </p:nvPr>
        </p:nvGraphicFramePr>
        <p:xfrm>
          <a:off x="618691" y="7399707"/>
          <a:ext cx="5963492" cy="1066800"/>
        </p:xfrm>
        <a:graphic>
          <a:graphicData uri="http://schemas.openxmlformats.org/drawingml/2006/table">
            <a:tbl>
              <a:tblPr/>
              <a:tblGrid>
                <a:gridCol w="2380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4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9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Infecciones Respiratorias Agudas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Enfermedad </a:t>
                      </a:r>
                      <a:r>
                        <a:rPr lang="es-SV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Diarréica</a:t>
                      </a:r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Aguda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Neumonías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Mordidos animal trasmisor rabia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91216" y="699637"/>
            <a:ext cx="47820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agrupada objetos de vigilancia en vacaciones de fin de año, fecha 30/12/2017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84940" y="4524353"/>
            <a:ext cx="4782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</a:t>
            </a:r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agrupada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objetos de vigilancia en vacaciones de fin de año, a la fecha 2016 - 2017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7382"/>
          <a:stretch/>
        </p:blipFill>
        <p:spPr>
          <a:xfrm>
            <a:off x="366405" y="1130524"/>
            <a:ext cx="5945902" cy="215532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t="5730"/>
          <a:stretch/>
        </p:blipFill>
        <p:spPr>
          <a:xfrm>
            <a:off x="305124" y="4965700"/>
            <a:ext cx="6007183" cy="245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38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raso 11"/>
          <p:cNvSpPr/>
          <p:nvPr/>
        </p:nvSpPr>
        <p:spPr>
          <a:xfrm>
            <a:off x="25758" y="137736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3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4" name="CuadroTexto 12"/>
          <p:cNvSpPr txBox="1"/>
          <p:nvPr/>
        </p:nvSpPr>
        <p:spPr>
          <a:xfrm>
            <a:off x="1891976" y="8733710"/>
            <a:ext cx="16238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dirty="0"/>
              <a:t>F</a:t>
            </a:r>
            <a:r>
              <a:rPr lang="es-SV" sz="800" dirty="0" smtClean="0"/>
              <a:t>uente: VIGEPES/DESASTRES-SUIS</a:t>
            </a:r>
            <a:endParaRPr lang="es-SV" sz="800" dirty="0"/>
          </a:p>
        </p:txBody>
      </p:sp>
      <p:sp>
        <p:nvSpPr>
          <p:cNvPr id="21" name="Cuadro de texto 28"/>
          <p:cNvSpPr txBox="1"/>
          <p:nvPr/>
        </p:nvSpPr>
        <p:spPr>
          <a:xfrm>
            <a:off x="604547" y="61852"/>
            <a:ext cx="6308317" cy="47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400" cap="all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Situación epidemiológica de Eventos agrupados</a:t>
            </a:r>
            <a:endParaRPr lang="es-SV" sz="105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553997"/>
              </p:ext>
            </p:extLst>
          </p:nvPr>
        </p:nvGraphicFramePr>
        <p:xfrm>
          <a:off x="414934" y="2658032"/>
          <a:ext cx="6055479" cy="1175385"/>
        </p:xfrm>
        <a:graphic>
          <a:graphicData uri="http://schemas.openxmlformats.org/drawingml/2006/table">
            <a:tbl>
              <a:tblPr/>
              <a:tblGrid>
                <a:gridCol w="2543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8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Lesiones por vehículos (no moto) 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de fuego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cortopunzante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Intoxicación Alimentaria aguda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Hepatitis aguda tipo 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173401"/>
              </p:ext>
            </p:extLst>
          </p:nvPr>
        </p:nvGraphicFramePr>
        <p:xfrm>
          <a:off x="548640" y="6956425"/>
          <a:ext cx="6091215" cy="1175385"/>
        </p:xfrm>
        <a:graphic>
          <a:graphicData uri="http://schemas.openxmlformats.org/drawingml/2006/table">
            <a:tbl>
              <a:tblPr/>
              <a:tblGrid>
                <a:gridCol w="2297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Lesiones por vehículos (no moto) 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de fuego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Heridas por arma </a:t>
                      </a:r>
                      <a:r>
                        <a:rPr lang="es-SV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cortopunzante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Intoxicación Alimentaria aguda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Hepatitis aguda tipo 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CuadroTexto 17"/>
          <p:cNvSpPr txBox="1"/>
          <p:nvPr/>
        </p:nvSpPr>
        <p:spPr>
          <a:xfrm>
            <a:off x="4423636" y="3858271"/>
            <a:ext cx="21276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 smtClean="0"/>
              <a:t>fuente: VIGEPES/DESASTRES-SUIS</a:t>
            </a:r>
            <a:endParaRPr lang="es-SV" sz="1000" dirty="0"/>
          </a:p>
        </p:txBody>
      </p:sp>
      <p:sp>
        <p:nvSpPr>
          <p:cNvPr id="23" name="CuadroTexto 22"/>
          <p:cNvSpPr txBox="1"/>
          <p:nvPr/>
        </p:nvSpPr>
        <p:spPr>
          <a:xfrm>
            <a:off x="1081054" y="379216"/>
            <a:ext cx="47820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agrupada objetos de vigilancia en vacaciones de fin de año, fecha 30/12/2017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897640" y="4090521"/>
            <a:ext cx="4782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</a:t>
            </a:r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agrupada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objetos de vigilancia en vacaciones de fin de año, a la fecha 2016 - 2017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t="7725" r="7366"/>
          <a:stretch/>
        </p:blipFill>
        <p:spPr>
          <a:xfrm>
            <a:off x="692474" y="718623"/>
            <a:ext cx="5190458" cy="191072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547" y="4552185"/>
            <a:ext cx="5604866" cy="240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2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4771</TotalTime>
  <Words>2118</Words>
  <Application>Microsoft Office PowerPoint</Application>
  <PresentationFormat>Carta (216 x 279 mm)</PresentationFormat>
  <Paragraphs>479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Times New Roman</vt:lpstr>
      <vt:lpstr>Tema de Office</vt:lpstr>
      <vt:lpstr>Hoja de cálculo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</dc:creator>
  <cp:lastModifiedBy>Hewlett-Packard Company</cp:lastModifiedBy>
  <cp:revision>367</cp:revision>
  <cp:lastPrinted>2015-12-26T21:51:15Z</cp:lastPrinted>
  <dcterms:created xsi:type="dcterms:W3CDTF">2014-07-23T17:05:02Z</dcterms:created>
  <dcterms:modified xsi:type="dcterms:W3CDTF">2017-12-30T17:19:33Z</dcterms:modified>
</cp:coreProperties>
</file>