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7010400" cy="939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3C2EC76-3D15-49BF-AC38-CF7366E2B43D}" type="datetimeFigureOut">
              <a:rPr lang="es-ES" smtClean="0"/>
              <a:pPr/>
              <a:t>12/09/2017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DD93FB-9E46-46D7-A6CF-4BB39AB6DD5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3C2EC76-3D15-49BF-AC38-CF7366E2B43D}" type="datetimeFigureOut">
              <a:rPr lang="es-ES" smtClean="0"/>
              <a:pPr/>
              <a:t>12/09/2017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DD93FB-9E46-46D7-A6CF-4BB39AB6DD5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3C2EC76-3D15-49BF-AC38-CF7366E2B43D}" type="datetimeFigureOut">
              <a:rPr lang="es-ES" smtClean="0"/>
              <a:pPr/>
              <a:t>12/09/2017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DD93FB-9E46-46D7-A6CF-4BB39AB6DD5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3C2EC76-3D15-49BF-AC38-CF7366E2B43D}" type="datetimeFigureOut">
              <a:rPr lang="es-ES" smtClean="0"/>
              <a:pPr/>
              <a:t>12/09/2017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DD93FB-9E46-46D7-A6CF-4BB39AB6DD5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3C2EC76-3D15-49BF-AC38-CF7366E2B43D}" type="datetimeFigureOut">
              <a:rPr lang="es-ES" smtClean="0"/>
              <a:pPr/>
              <a:t>12/09/2017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DD93FB-9E46-46D7-A6CF-4BB39AB6DD5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3C2EC76-3D15-49BF-AC38-CF7366E2B43D}" type="datetimeFigureOut">
              <a:rPr lang="es-ES" smtClean="0"/>
              <a:pPr/>
              <a:t>12/09/2017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EDD93FB-9E46-46D7-A6CF-4BB39AB6DD5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3C2EC76-3D15-49BF-AC38-CF7366E2B43D}" type="datetimeFigureOut">
              <a:rPr lang="es-ES" smtClean="0"/>
              <a:pPr/>
              <a:t>12/09/2017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EDD93FB-9E46-46D7-A6CF-4BB39AB6DD5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3C2EC76-3D15-49BF-AC38-CF7366E2B43D}" type="datetimeFigureOut">
              <a:rPr lang="es-ES" smtClean="0"/>
              <a:pPr/>
              <a:t>12/09/2017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EDD93FB-9E46-46D7-A6CF-4BB39AB6DD5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3C2EC76-3D15-49BF-AC38-CF7366E2B43D}" type="datetimeFigureOut">
              <a:rPr lang="es-ES" smtClean="0"/>
              <a:pPr/>
              <a:t>12/09/2017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EDD93FB-9E46-46D7-A6CF-4BB39AB6DD5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3C2EC76-3D15-49BF-AC38-CF7366E2B43D}" type="datetimeFigureOut">
              <a:rPr lang="es-ES" smtClean="0"/>
              <a:pPr/>
              <a:t>12/09/2017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EDD93FB-9E46-46D7-A6CF-4BB39AB6DD5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3C2EC76-3D15-49BF-AC38-CF7366E2B43D}" type="datetimeFigureOut">
              <a:rPr lang="es-ES" smtClean="0"/>
              <a:pPr/>
              <a:t>12/09/2017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EDD93FB-9E46-46D7-A6CF-4BB39AB6DD5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2EC76-3D15-49BF-AC38-CF7366E2B43D}" type="datetimeFigureOut">
              <a:rPr lang="es-ES" smtClean="0"/>
              <a:pPr/>
              <a:t>12/09/2017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D93FB-9E46-46D7-A6CF-4BB39AB6DD5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8.xml"/><Relationship Id="rId18" Type="http://schemas.openxmlformats.org/officeDocument/2006/relationships/slide" Target="slide18.xml"/><Relationship Id="rId26" Type="http://schemas.openxmlformats.org/officeDocument/2006/relationships/slide" Target="slide24.xml"/><Relationship Id="rId39" Type="http://schemas.openxmlformats.org/officeDocument/2006/relationships/slide" Target="slide37.xml"/><Relationship Id="rId3" Type="http://schemas.openxmlformats.org/officeDocument/2006/relationships/image" Target="../media/image1.png"/><Relationship Id="rId21" Type="http://schemas.openxmlformats.org/officeDocument/2006/relationships/slide" Target="slide16.xml"/><Relationship Id="rId34" Type="http://schemas.openxmlformats.org/officeDocument/2006/relationships/slide" Target="slide34.xml"/><Relationship Id="rId7" Type="http://schemas.openxmlformats.org/officeDocument/2006/relationships/slide" Target="slide3.xml"/><Relationship Id="rId12" Type="http://schemas.openxmlformats.org/officeDocument/2006/relationships/slide" Target="slide9.xml"/><Relationship Id="rId17" Type="http://schemas.openxmlformats.org/officeDocument/2006/relationships/slide" Target="slide14.xml"/><Relationship Id="rId25" Type="http://schemas.openxmlformats.org/officeDocument/2006/relationships/slide" Target="slide23.xml"/><Relationship Id="rId33" Type="http://schemas.openxmlformats.org/officeDocument/2006/relationships/slide" Target="slide30.xml"/><Relationship Id="rId38" Type="http://schemas.openxmlformats.org/officeDocument/2006/relationships/slide" Target="slide36.xml"/><Relationship Id="rId2" Type="http://schemas.openxmlformats.org/officeDocument/2006/relationships/slide" Target="slide1.xml"/><Relationship Id="rId16" Type="http://schemas.openxmlformats.org/officeDocument/2006/relationships/slide" Target="slide17.xml"/><Relationship Id="rId20" Type="http://schemas.openxmlformats.org/officeDocument/2006/relationships/slide" Target="slide19.xml"/><Relationship Id="rId29" Type="http://schemas.openxmlformats.org/officeDocument/2006/relationships/slide" Target="slide27.xml"/><Relationship Id="rId41" Type="http://schemas.openxmlformats.org/officeDocument/2006/relationships/slide" Target="slide39.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0.xml"/><Relationship Id="rId24" Type="http://schemas.openxmlformats.org/officeDocument/2006/relationships/slide" Target="slide22.xml"/><Relationship Id="rId32" Type="http://schemas.openxmlformats.org/officeDocument/2006/relationships/slide" Target="slide33.xml"/><Relationship Id="rId37" Type="http://schemas.openxmlformats.org/officeDocument/2006/relationships/slide" Target="slide32.xml"/><Relationship Id="rId40" Type="http://schemas.openxmlformats.org/officeDocument/2006/relationships/slide" Target="slide38.xml"/><Relationship Id="rId5" Type="http://schemas.openxmlformats.org/officeDocument/2006/relationships/slide" Target="slide5.xml"/><Relationship Id="rId15" Type="http://schemas.openxmlformats.org/officeDocument/2006/relationships/slide" Target="slide13.xml"/><Relationship Id="rId23" Type="http://schemas.openxmlformats.org/officeDocument/2006/relationships/slide" Target="slide21.xml"/><Relationship Id="rId28" Type="http://schemas.openxmlformats.org/officeDocument/2006/relationships/slide" Target="slide26.xml"/><Relationship Id="rId36" Type="http://schemas.openxmlformats.org/officeDocument/2006/relationships/slide" Target="slide35.xml"/><Relationship Id="rId10" Type="http://schemas.openxmlformats.org/officeDocument/2006/relationships/slide" Target="slide11.xml"/><Relationship Id="rId19" Type="http://schemas.openxmlformats.org/officeDocument/2006/relationships/slide" Target="slide15.xml"/><Relationship Id="rId31" Type="http://schemas.openxmlformats.org/officeDocument/2006/relationships/slide" Target="slide29.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12.xml"/><Relationship Id="rId22" Type="http://schemas.openxmlformats.org/officeDocument/2006/relationships/slide" Target="slide20.xml"/><Relationship Id="rId27" Type="http://schemas.openxmlformats.org/officeDocument/2006/relationships/slide" Target="slide25.xml"/><Relationship Id="rId30" Type="http://schemas.openxmlformats.org/officeDocument/2006/relationships/slide" Target="slide28.xml"/><Relationship Id="rId35" Type="http://schemas.openxmlformats.org/officeDocument/2006/relationships/slide" Target="slide31.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ction="ppaction://hlinksldjump"/>
          </p:cNvPr>
          <p:cNvPicPr>
            <a:picLocks noChangeAspect="1" noChangeArrowheads="1"/>
          </p:cNvPicPr>
          <p:nvPr/>
        </p:nvPicPr>
        <p:blipFill>
          <a:blip r:embed="rId3" cstate="print"/>
          <a:srcRect/>
          <a:stretch>
            <a:fillRect/>
          </a:stretch>
        </p:blipFill>
        <p:spPr bwMode="auto">
          <a:xfrm rot="16200000">
            <a:off x="1259632" y="-1035497"/>
            <a:ext cx="6552728" cy="8856984"/>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5" name="4 Rectángulo"/>
          <p:cNvSpPr/>
          <p:nvPr/>
        </p:nvSpPr>
        <p:spPr>
          <a:xfrm>
            <a:off x="4067944" y="836712"/>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4067944" y="1340768"/>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a:hlinkClick r:id="rId4" action="ppaction://hlinksldjump"/>
          </p:cNvPr>
          <p:cNvSpPr/>
          <p:nvPr/>
        </p:nvSpPr>
        <p:spPr>
          <a:xfrm>
            <a:off x="2483768" y="1772816"/>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5652120" y="1772816"/>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5652120" y="2204864"/>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5652120" y="2636912"/>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5652120" y="3068960"/>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a:hlinkClick r:id="rId4" action="ppaction://hlinksldjump"/>
          </p:cNvPr>
          <p:cNvSpPr/>
          <p:nvPr/>
        </p:nvSpPr>
        <p:spPr>
          <a:xfrm>
            <a:off x="2483768" y="2204864"/>
            <a:ext cx="100811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a:hlinkClick r:id="rId5" action="ppaction://hlinksldjump"/>
          </p:cNvPr>
          <p:cNvSpPr/>
          <p:nvPr/>
        </p:nvSpPr>
        <p:spPr>
          <a:xfrm>
            <a:off x="2483768" y="2636912"/>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2483768" y="3068960"/>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755576" y="4005064"/>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3203848" y="4005064"/>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5580112" y="4005064"/>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7452320" y="4005064"/>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179512" y="4509120"/>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Rectángulo"/>
          <p:cNvSpPr/>
          <p:nvPr/>
        </p:nvSpPr>
        <p:spPr>
          <a:xfrm>
            <a:off x="1331640" y="4509120"/>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Rectángulo"/>
          <p:cNvSpPr/>
          <p:nvPr/>
        </p:nvSpPr>
        <p:spPr>
          <a:xfrm>
            <a:off x="179512" y="4941168"/>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p:cNvSpPr/>
          <p:nvPr/>
        </p:nvSpPr>
        <p:spPr>
          <a:xfrm>
            <a:off x="1331640" y="4941168"/>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Rectángulo"/>
          <p:cNvSpPr/>
          <p:nvPr/>
        </p:nvSpPr>
        <p:spPr>
          <a:xfrm>
            <a:off x="179512" y="5373216"/>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a:off x="1331640" y="5373216"/>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p:cNvSpPr/>
          <p:nvPr/>
        </p:nvSpPr>
        <p:spPr>
          <a:xfrm>
            <a:off x="179512" y="5805264"/>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Rectángulo"/>
          <p:cNvSpPr/>
          <p:nvPr/>
        </p:nvSpPr>
        <p:spPr>
          <a:xfrm>
            <a:off x="1331640" y="5805264"/>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Rectángulo"/>
          <p:cNvSpPr/>
          <p:nvPr/>
        </p:nvSpPr>
        <p:spPr>
          <a:xfrm>
            <a:off x="2555776" y="4509120"/>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a:off x="3779912" y="4509120"/>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Rectángulo"/>
          <p:cNvSpPr/>
          <p:nvPr/>
        </p:nvSpPr>
        <p:spPr>
          <a:xfrm>
            <a:off x="2555776" y="4941168"/>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Rectángulo"/>
          <p:cNvSpPr/>
          <p:nvPr/>
        </p:nvSpPr>
        <p:spPr>
          <a:xfrm>
            <a:off x="3779912" y="4941168"/>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Rectángulo"/>
          <p:cNvSpPr/>
          <p:nvPr/>
        </p:nvSpPr>
        <p:spPr>
          <a:xfrm>
            <a:off x="2555776" y="5373216"/>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Rectángulo"/>
          <p:cNvSpPr/>
          <p:nvPr/>
        </p:nvSpPr>
        <p:spPr>
          <a:xfrm>
            <a:off x="3779912" y="5373216"/>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Rectángulo"/>
          <p:cNvSpPr/>
          <p:nvPr/>
        </p:nvSpPr>
        <p:spPr>
          <a:xfrm>
            <a:off x="5004048" y="4509120"/>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Rectángulo"/>
          <p:cNvSpPr/>
          <p:nvPr/>
        </p:nvSpPr>
        <p:spPr>
          <a:xfrm>
            <a:off x="6156176" y="4509120"/>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Rectángulo"/>
          <p:cNvSpPr/>
          <p:nvPr/>
        </p:nvSpPr>
        <p:spPr>
          <a:xfrm>
            <a:off x="5004048" y="4941168"/>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Rectángulo"/>
          <p:cNvSpPr/>
          <p:nvPr/>
        </p:nvSpPr>
        <p:spPr>
          <a:xfrm>
            <a:off x="6156176" y="4941168"/>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36 Rectángulo"/>
          <p:cNvSpPr/>
          <p:nvPr/>
        </p:nvSpPr>
        <p:spPr>
          <a:xfrm>
            <a:off x="5004048" y="5373216"/>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37 Rectángulo"/>
          <p:cNvSpPr/>
          <p:nvPr/>
        </p:nvSpPr>
        <p:spPr>
          <a:xfrm>
            <a:off x="6156176" y="5373216"/>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38 Rectángulo"/>
          <p:cNvSpPr/>
          <p:nvPr/>
        </p:nvSpPr>
        <p:spPr>
          <a:xfrm>
            <a:off x="5004048" y="5373216"/>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39 Rectángulo"/>
          <p:cNvSpPr/>
          <p:nvPr/>
        </p:nvSpPr>
        <p:spPr>
          <a:xfrm>
            <a:off x="6156176" y="5373216"/>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40 Rectángulo"/>
          <p:cNvSpPr/>
          <p:nvPr/>
        </p:nvSpPr>
        <p:spPr>
          <a:xfrm>
            <a:off x="5004048" y="5805264"/>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41 Rectángulo"/>
          <p:cNvSpPr/>
          <p:nvPr/>
        </p:nvSpPr>
        <p:spPr>
          <a:xfrm>
            <a:off x="6156176" y="5805264"/>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42 Rectángulo"/>
          <p:cNvSpPr/>
          <p:nvPr/>
        </p:nvSpPr>
        <p:spPr>
          <a:xfrm>
            <a:off x="6156176" y="6237312"/>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43 Rectángulo"/>
          <p:cNvSpPr/>
          <p:nvPr/>
        </p:nvSpPr>
        <p:spPr>
          <a:xfrm>
            <a:off x="7452320" y="4509120"/>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44 Rectángulo redondeado">
            <a:hlinkClick r:id="rId6" action="ppaction://hlinksldjump"/>
          </p:cNvPr>
          <p:cNvSpPr/>
          <p:nvPr/>
        </p:nvSpPr>
        <p:spPr>
          <a:xfrm>
            <a:off x="3995936" y="769264"/>
            <a:ext cx="1080120" cy="427488"/>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6" name="45 Rectángulo redondeado">
            <a:hlinkClick r:id="rId7" action="ppaction://hlinksldjump"/>
          </p:cNvPr>
          <p:cNvSpPr/>
          <p:nvPr/>
        </p:nvSpPr>
        <p:spPr>
          <a:xfrm>
            <a:off x="4067944" y="1345328"/>
            <a:ext cx="1080120" cy="427488"/>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7" name="46 Rectángulo redondeado">
            <a:hlinkClick r:id="rId5" action="ppaction://hlinksldjump"/>
          </p:cNvPr>
          <p:cNvSpPr/>
          <p:nvPr/>
        </p:nvSpPr>
        <p:spPr>
          <a:xfrm>
            <a:off x="2483768" y="2204864"/>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8" name="47 Rectángulo redondeado">
            <a:hlinkClick r:id="rId8" action="ppaction://hlinksldjump"/>
          </p:cNvPr>
          <p:cNvSpPr/>
          <p:nvPr/>
        </p:nvSpPr>
        <p:spPr>
          <a:xfrm>
            <a:off x="2483768" y="2636912"/>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9" name="48 Rectángulo redondeado">
            <a:hlinkClick r:id="rId9" action="ppaction://hlinksldjump"/>
          </p:cNvPr>
          <p:cNvSpPr/>
          <p:nvPr/>
        </p:nvSpPr>
        <p:spPr>
          <a:xfrm>
            <a:off x="2483768" y="3068960"/>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0" name="49 Rectángulo redondeado">
            <a:hlinkClick r:id="rId4" action="ppaction://hlinksldjump"/>
          </p:cNvPr>
          <p:cNvSpPr/>
          <p:nvPr/>
        </p:nvSpPr>
        <p:spPr>
          <a:xfrm>
            <a:off x="2483768" y="1772816"/>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1" name="50 Rectángulo redondeado">
            <a:hlinkClick r:id="rId10" action="ppaction://hlinksldjump"/>
          </p:cNvPr>
          <p:cNvSpPr/>
          <p:nvPr/>
        </p:nvSpPr>
        <p:spPr>
          <a:xfrm>
            <a:off x="5652120" y="3140968"/>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2" name="51 Rectángulo redondeado">
            <a:hlinkClick r:id="rId11" action="ppaction://hlinksldjump"/>
          </p:cNvPr>
          <p:cNvSpPr/>
          <p:nvPr/>
        </p:nvSpPr>
        <p:spPr>
          <a:xfrm>
            <a:off x="5652120" y="2708920"/>
            <a:ext cx="1008112" cy="288032"/>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3" name="52 Rectángulo redondeado">
            <a:hlinkClick r:id="rId12" action="ppaction://hlinksldjump"/>
          </p:cNvPr>
          <p:cNvSpPr/>
          <p:nvPr/>
        </p:nvSpPr>
        <p:spPr>
          <a:xfrm>
            <a:off x="5652120" y="2276872"/>
            <a:ext cx="1008112" cy="288032"/>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4" name="53 Rectángulo redondeado">
            <a:hlinkClick r:id="rId13" action="ppaction://hlinksldjump"/>
          </p:cNvPr>
          <p:cNvSpPr/>
          <p:nvPr/>
        </p:nvSpPr>
        <p:spPr>
          <a:xfrm>
            <a:off x="5652120" y="1772816"/>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5" name="54 Rectángulo redondeado">
            <a:hlinkClick r:id="rId14" action="ppaction://hlinksldjump"/>
          </p:cNvPr>
          <p:cNvSpPr/>
          <p:nvPr/>
        </p:nvSpPr>
        <p:spPr>
          <a:xfrm>
            <a:off x="755576" y="4005064"/>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6" name="55 Rectángulo redondeado">
            <a:hlinkClick r:id="rId15" action="ppaction://hlinksldjump"/>
          </p:cNvPr>
          <p:cNvSpPr/>
          <p:nvPr/>
        </p:nvSpPr>
        <p:spPr>
          <a:xfrm>
            <a:off x="179512" y="4509120"/>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7" name="56 Rectángulo redondeado">
            <a:hlinkClick r:id="rId16" action="ppaction://hlinksldjump"/>
          </p:cNvPr>
          <p:cNvSpPr/>
          <p:nvPr/>
        </p:nvSpPr>
        <p:spPr>
          <a:xfrm>
            <a:off x="1331640" y="4509120"/>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8" name="57 Rectángulo redondeado">
            <a:hlinkClick r:id="rId17" action="ppaction://hlinksldjump"/>
          </p:cNvPr>
          <p:cNvSpPr/>
          <p:nvPr/>
        </p:nvSpPr>
        <p:spPr>
          <a:xfrm>
            <a:off x="179512" y="4941168"/>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9" name="58 Rectángulo redondeado">
            <a:hlinkClick r:id="rId18" action="ppaction://hlinksldjump"/>
          </p:cNvPr>
          <p:cNvSpPr/>
          <p:nvPr/>
        </p:nvSpPr>
        <p:spPr>
          <a:xfrm>
            <a:off x="1331640" y="4941168"/>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0" name="59 Rectángulo redondeado">
            <a:hlinkClick r:id="rId19" action="ppaction://hlinksldjump"/>
          </p:cNvPr>
          <p:cNvSpPr/>
          <p:nvPr/>
        </p:nvSpPr>
        <p:spPr>
          <a:xfrm>
            <a:off x="179512" y="5373216"/>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1" name="60 Rectángulo redondeado">
            <a:hlinkClick r:id="rId20" action="ppaction://hlinksldjump"/>
          </p:cNvPr>
          <p:cNvSpPr/>
          <p:nvPr/>
        </p:nvSpPr>
        <p:spPr>
          <a:xfrm>
            <a:off x="1331640" y="5373216"/>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2" name="61 Rectángulo redondeado">
            <a:hlinkClick r:id="rId21" action="ppaction://hlinksldjump"/>
          </p:cNvPr>
          <p:cNvSpPr/>
          <p:nvPr/>
        </p:nvSpPr>
        <p:spPr>
          <a:xfrm>
            <a:off x="179512" y="5805264"/>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3" name="62 Rectángulo redondeado">
            <a:hlinkClick r:id="rId22" action="ppaction://hlinksldjump"/>
          </p:cNvPr>
          <p:cNvSpPr/>
          <p:nvPr/>
        </p:nvSpPr>
        <p:spPr>
          <a:xfrm>
            <a:off x="1403648" y="5805264"/>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4" name="63 Rectángulo redondeado">
            <a:hlinkClick r:id="rId23" action="ppaction://hlinksldjump"/>
          </p:cNvPr>
          <p:cNvSpPr/>
          <p:nvPr/>
        </p:nvSpPr>
        <p:spPr>
          <a:xfrm>
            <a:off x="3203848" y="4005064"/>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5" name="64 Rectángulo redondeado">
            <a:hlinkClick r:id="rId24" action="ppaction://hlinksldjump"/>
          </p:cNvPr>
          <p:cNvSpPr/>
          <p:nvPr/>
        </p:nvSpPr>
        <p:spPr>
          <a:xfrm>
            <a:off x="2555776" y="4509120"/>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6" name="65 Rectángulo redondeado">
            <a:hlinkClick r:id="rId25" action="ppaction://hlinksldjump"/>
          </p:cNvPr>
          <p:cNvSpPr/>
          <p:nvPr/>
        </p:nvSpPr>
        <p:spPr>
          <a:xfrm>
            <a:off x="2555776" y="4941168"/>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7" name="66 Rectángulo redondeado">
            <a:hlinkClick r:id="rId26" action="ppaction://hlinksldjump"/>
          </p:cNvPr>
          <p:cNvSpPr/>
          <p:nvPr/>
        </p:nvSpPr>
        <p:spPr>
          <a:xfrm>
            <a:off x="2555776" y="5373216"/>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8" name="67 Rectángulo redondeado">
            <a:hlinkClick r:id="rId27" action="ppaction://hlinksldjump"/>
          </p:cNvPr>
          <p:cNvSpPr/>
          <p:nvPr/>
        </p:nvSpPr>
        <p:spPr>
          <a:xfrm>
            <a:off x="3779912" y="4509120"/>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9" name="68 Rectángulo redondeado">
            <a:hlinkClick r:id="rId28" action="ppaction://hlinksldjump"/>
          </p:cNvPr>
          <p:cNvSpPr/>
          <p:nvPr/>
        </p:nvSpPr>
        <p:spPr>
          <a:xfrm>
            <a:off x="3779912" y="4941168"/>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0" name="69 Rectángulo redondeado">
            <a:hlinkClick r:id="rId29" action="ppaction://hlinksldjump"/>
          </p:cNvPr>
          <p:cNvSpPr/>
          <p:nvPr/>
        </p:nvSpPr>
        <p:spPr>
          <a:xfrm>
            <a:off x="3779912" y="5373216"/>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1" name="70 Rectángulo redondeado">
            <a:hlinkClick r:id="rId30" action="ppaction://hlinksldjump"/>
          </p:cNvPr>
          <p:cNvSpPr/>
          <p:nvPr/>
        </p:nvSpPr>
        <p:spPr>
          <a:xfrm>
            <a:off x="5580112" y="4005064"/>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2" name="71 Rectángulo redondeado">
            <a:hlinkClick r:id="rId31" action="ppaction://hlinksldjump"/>
          </p:cNvPr>
          <p:cNvSpPr/>
          <p:nvPr/>
        </p:nvSpPr>
        <p:spPr>
          <a:xfrm>
            <a:off x="4932040" y="4509120"/>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3" name="72 Rectángulo redondeado">
            <a:hlinkClick r:id="rId32" action="ppaction://hlinksldjump"/>
          </p:cNvPr>
          <p:cNvSpPr/>
          <p:nvPr/>
        </p:nvSpPr>
        <p:spPr>
          <a:xfrm>
            <a:off x="6156176" y="4509120"/>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4" name="73 Rectángulo redondeado">
            <a:hlinkClick r:id="rId33" action="ppaction://hlinksldjump"/>
          </p:cNvPr>
          <p:cNvSpPr/>
          <p:nvPr/>
        </p:nvSpPr>
        <p:spPr>
          <a:xfrm>
            <a:off x="5004048" y="4941168"/>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5" name="74 Rectángulo redondeado">
            <a:hlinkClick r:id="rId34" action="ppaction://hlinksldjump"/>
          </p:cNvPr>
          <p:cNvSpPr/>
          <p:nvPr/>
        </p:nvSpPr>
        <p:spPr>
          <a:xfrm>
            <a:off x="6156176" y="4941168"/>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6" name="75 Rectángulo redondeado">
            <a:hlinkClick r:id="rId35" action="ppaction://hlinksldjump"/>
          </p:cNvPr>
          <p:cNvSpPr/>
          <p:nvPr/>
        </p:nvSpPr>
        <p:spPr>
          <a:xfrm>
            <a:off x="5004048" y="5373216"/>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7" name="76 Rectángulo redondeado">
            <a:hlinkClick r:id="rId36" action="ppaction://hlinksldjump"/>
          </p:cNvPr>
          <p:cNvSpPr/>
          <p:nvPr/>
        </p:nvSpPr>
        <p:spPr>
          <a:xfrm>
            <a:off x="6156176" y="5373216"/>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8" name="77 Rectángulo redondeado">
            <a:hlinkClick r:id="rId37" action="ppaction://hlinksldjump"/>
          </p:cNvPr>
          <p:cNvSpPr/>
          <p:nvPr/>
        </p:nvSpPr>
        <p:spPr>
          <a:xfrm>
            <a:off x="5004048" y="5805264"/>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9" name="78 Rectángulo redondeado">
            <a:hlinkClick r:id="rId38" action="ppaction://hlinksldjump"/>
          </p:cNvPr>
          <p:cNvSpPr/>
          <p:nvPr/>
        </p:nvSpPr>
        <p:spPr>
          <a:xfrm>
            <a:off x="6156176" y="5805264"/>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0" name="79 Rectángulo redondeado">
            <a:hlinkClick r:id="rId39" action="ppaction://hlinksldjump"/>
          </p:cNvPr>
          <p:cNvSpPr/>
          <p:nvPr/>
        </p:nvSpPr>
        <p:spPr>
          <a:xfrm>
            <a:off x="6156176" y="6237312"/>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1" name="80 Rectángulo redondeado">
            <a:hlinkClick r:id="rId40" action="ppaction://hlinksldjump"/>
          </p:cNvPr>
          <p:cNvSpPr/>
          <p:nvPr/>
        </p:nvSpPr>
        <p:spPr>
          <a:xfrm>
            <a:off x="7452320" y="4005064"/>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2" name="81 Rectángulo redondeado">
            <a:hlinkClick r:id="rId41" action="ppaction://hlinksldjump"/>
          </p:cNvPr>
          <p:cNvSpPr/>
          <p:nvPr/>
        </p:nvSpPr>
        <p:spPr>
          <a:xfrm>
            <a:off x="7452320" y="4509120"/>
            <a:ext cx="1008112" cy="360040"/>
          </a:xfrm>
          <a:prstGeom prst="roundRect">
            <a:avLst/>
          </a:prstGeom>
          <a:solidFill>
            <a:srgbClr val="C6D9F1">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Unidad de Epidemiologia, Estadística e Información</a:t>
            </a:r>
            <a:r>
              <a:rPr kumimoji="0" lang="es-SV" sz="4400" b="0" i="0" u="none" strike="noStrike" kern="1200" cap="none" spc="0" normalizeH="0" noProof="0" dirty="0" smtClean="0">
                <a:ln>
                  <a:noFill/>
                </a:ln>
                <a:solidFill>
                  <a:schemeClr val="tx1"/>
                </a:solidFill>
                <a:effectLst/>
                <a:uLnTx/>
                <a:uFillTx/>
                <a:latin typeface="+mj-lt"/>
                <a:ea typeface="+mj-ea"/>
                <a:cs typeface="+mj-cs"/>
              </a:rPr>
              <a:t> en Salud</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44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33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11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Planificación, organización y control de las actividades administrativas en apoyo a la ejecución de programas de la Unidad de Vigilancia Sanitaria.                                    Manejar información estadística de atención a los usuarios y reportar a las instancias según requerimientos</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Unidad de Informática</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3 Hombres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Soporte técnico en informática a todas las áreas.</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lvl="0" algn="ctr">
              <a:spcBef>
                <a:spcPct val="0"/>
              </a:spcBef>
            </a:pPr>
            <a:r>
              <a:rPr lang="es-SV" sz="4400" dirty="0" smtClean="0"/>
              <a:t>División Medica</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73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43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30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Planificación, Organización, Dirección y Supervisión  de las diferentes actividades de los Departamentos Médicos del Hospital</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Departamento de Cirugía</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66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8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58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Planificación, organización y supervisión del cumplimiento de funciones administrativas, médico preventivo, asistenciales, investigación y docencia del Departamento de Cirugía </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Departamento</a:t>
            </a:r>
            <a:r>
              <a:rPr kumimoji="0" lang="es-SV" sz="4400" b="0" i="0" u="none" strike="noStrike" kern="1200" cap="none" spc="0" normalizeH="0" noProof="0" dirty="0" smtClean="0">
                <a:ln>
                  <a:noFill/>
                </a:ln>
                <a:solidFill>
                  <a:schemeClr val="tx1"/>
                </a:solidFill>
                <a:effectLst/>
                <a:uLnTx/>
                <a:uFillTx/>
                <a:latin typeface="+mj-lt"/>
                <a:ea typeface="+mj-ea"/>
                <a:cs typeface="+mj-cs"/>
              </a:rPr>
              <a:t> de Ginecología y Obstetricia</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47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41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6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Planificación, organización y supervisión del cumplimiento de funciones administrativas, médico preventivo, asistenciales, investigación y docencia del Departamento de Ginecología</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Servicio de Consulta Externa</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11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7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4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Coordinación y programación de actividades relativas a la atención de la consulta preventiva programada</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Departamento de Enfermería</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501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471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30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Aplicación del proceso administrativo con alto grado de responsabilidad en el quehacer de enfermería, a nivel hospitalario, asegurando</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Departamento</a:t>
            </a:r>
            <a:r>
              <a:rPr kumimoji="0" lang="es-SV" sz="4400" b="0" i="0" u="none" strike="noStrike" kern="1200" cap="none" spc="0" normalizeH="0" noProof="0" dirty="0" smtClean="0">
                <a:ln>
                  <a:noFill/>
                </a:ln>
                <a:solidFill>
                  <a:schemeClr val="tx1"/>
                </a:solidFill>
                <a:effectLst/>
                <a:uLnTx/>
                <a:uFillTx/>
                <a:latin typeface="+mj-lt"/>
                <a:ea typeface="+mj-ea"/>
                <a:cs typeface="+mj-cs"/>
              </a:rPr>
              <a:t> de Pediatría</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58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34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24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Planificación, organización y supervisión del cumplimiento de funciones administrativas, médico preventivo, asistenciales, investigación y docencia del Departamento de Pediatría</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Departamento</a:t>
            </a:r>
            <a:r>
              <a:rPr kumimoji="0" lang="es-SV" sz="4400" b="0" i="0" u="none" strike="noStrike" kern="1200" cap="none" spc="0" normalizeH="0" noProof="0" dirty="0" smtClean="0">
                <a:ln>
                  <a:noFill/>
                </a:ln>
                <a:solidFill>
                  <a:schemeClr val="tx1"/>
                </a:solidFill>
                <a:effectLst/>
                <a:uLnTx/>
                <a:uFillTx/>
                <a:latin typeface="+mj-lt"/>
                <a:ea typeface="+mj-ea"/>
                <a:cs typeface="+mj-cs"/>
              </a:rPr>
              <a:t> de Medicina Interna</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79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28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51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Planificación, organización y supervisión del cumplimiento de funciones administrativas, médico preventivo, asistenciales, investigación y docencia del Departamento de Medicina Interna</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Servicio de Emergencia</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28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13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15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Planificación, organización y supervisión de las actividades administrativas, medico-asistenciales y docentes de la Unidad.</a:t>
            </a: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21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14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7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Planificación, Dirección, Organización, Supervisión y  evaluación de los programas y actividades médicas-</a:t>
            </a:r>
            <a:r>
              <a:rPr lang="es-ES" sz="3200" dirty="0" err="1" smtClean="0"/>
              <a:t>cientificas</a:t>
            </a:r>
            <a:r>
              <a:rPr lang="es-ES" sz="3200" dirty="0" smtClean="0"/>
              <a:t> y administrativas del establecimiento. </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1 Título"/>
          <p:cNvSpPr txBox="1">
            <a:spLocks/>
          </p:cNvSpPr>
          <p:nvPr/>
        </p:nvSpPr>
        <p:spPr>
          <a:xfrm>
            <a:off x="457200" y="274638"/>
            <a:ext cx="8229600" cy="1143000"/>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Dirección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 Hospital</a:t>
            </a:r>
            <a:r>
              <a:rPr kumimoji="0" lang="es-SV" sz="4400" b="0" i="0" u="none" strike="noStrike" kern="1200" cap="none" spc="0" normalizeH="0" noProof="0" dirty="0" smtClean="0">
                <a:ln>
                  <a:noFill/>
                </a:ln>
                <a:solidFill>
                  <a:schemeClr val="tx1"/>
                </a:solidFill>
                <a:effectLst/>
                <a:uLnTx/>
                <a:uFillTx/>
                <a:latin typeface="+mj-lt"/>
                <a:ea typeface="+mj-ea"/>
                <a:cs typeface="+mj-cs"/>
              </a:rPr>
              <a:t> Nacional San Juan de Dios</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Departamento</a:t>
            </a:r>
            <a:r>
              <a:rPr kumimoji="0" lang="es-SV" sz="4400" b="0" i="0" u="none" strike="noStrike" kern="1200" cap="none" spc="0" normalizeH="0" noProof="0" dirty="0" smtClean="0">
                <a:ln>
                  <a:noFill/>
                </a:ln>
                <a:solidFill>
                  <a:schemeClr val="tx1"/>
                </a:solidFill>
                <a:effectLst/>
                <a:uLnTx/>
                <a:uFillTx/>
                <a:latin typeface="+mj-lt"/>
                <a:ea typeface="+mj-ea"/>
                <a:cs typeface="+mj-cs"/>
              </a:rPr>
              <a:t> de Anestesiología</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38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21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17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Proporcionar servicios de anestesia a los pacientes en el área de sala de operaciones</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División</a:t>
            </a:r>
            <a:r>
              <a:rPr kumimoji="0" lang="es-SV" sz="4400" b="0" i="0" u="none" strike="noStrike" kern="1200" cap="none" spc="0" normalizeH="0" noProof="0" dirty="0" smtClean="0">
                <a:ln>
                  <a:noFill/>
                </a:ln>
                <a:solidFill>
                  <a:schemeClr val="tx1"/>
                </a:solidFill>
                <a:effectLst/>
                <a:uLnTx/>
                <a:uFillTx/>
                <a:latin typeface="+mj-lt"/>
                <a:ea typeface="+mj-ea"/>
                <a:cs typeface="+mj-cs"/>
              </a:rPr>
              <a:t> Administrativa</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Planificación, organización y control de las actividades administrativas en apoyo a la ejecución de programas de conservación y mantenimiento</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Departamento de Recursos Humanos</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7 Mujeres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Planificación, Organización, Ejecución, Control, y supervisión de las actividades que desarrolla el Departamento de Recursos Humanos. </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Departamento</a:t>
            </a:r>
            <a:r>
              <a:rPr kumimoji="0" lang="es-SV" sz="4400" b="0" i="0" u="none" strike="noStrike" kern="1200" cap="none" spc="0" normalizeH="0" noProof="0" dirty="0" smtClean="0">
                <a:ln>
                  <a:noFill/>
                </a:ln>
                <a:solidFill>
                  <a:schemeClr val="tx1"/>
                </a:solidFill>
                <a:effectLst/>
                <a:uLnTx/>
                <a:uFillTx/>
                <a:latin typeface="+mj-lt"/>
                <a:ea typeface="+mj-ea"/>
                <a:cs typeface="+mj-cs"/>
              </a:rPr>
              <a:t> de Servicios Generales</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77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43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34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Organización y distribución del recurso humano del área en los distintos ambientes hospitalarios, Desarrollar programar las actividades relacionadas con la comunicación intra y extra hospitalaria</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Unidad de Adquisicion</a:t>
            </a:r>
            <a:r>
              <a:rPr lang="es-SV" sz="4400" dirty="0" smtClean="0">
                <a:latin typeface="+mj-lt"/>
                <a:ea typeface="+mj-ea"/>
                <a:cs typeface="+mj-cs"/>
              </a:rPr>
              <a:t>es y Contrataciones</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3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3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Ejecutar procesos de adquisiciones y contrataciones de conformidad con las políticas, lineamientos y disposiciones técnicas  que sean establecidas por la UNAC.</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Departamento de Conservación y Mantenimiento</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27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26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Conservación y mantenimiento (preventivo y correctivo) del mobiliario, equipo e infraestructura</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Departamento de Suministros</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21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10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11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Almacenamiento, Resguardo y distribución de los insumos médicos de uso hospitalario</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Sección de Activo Fijo</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 Hombres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Controlar los bienes del hospitalario por medio de un inventario actualizada</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División de Servicios de Diagnostico</a:t>
            </a:r>
            <a:r>
              <a:rPr kumimoji="0" lang="es-SV" sz="4400" b="0" i="0" u="none" strike="noStrike" kern="1200" cap="none" spc="0" normalizeH="0" noProof="0" dirty="0" smtClean="0">
                <a:ln>
                  <a:noFill/>
                </a:ln>
                <a:solidFill>
                  <a:schemeClr val="tx1"/>
                </a:solidFill>
                <a:effectLst/>
                <a:uLnTx/>
                <a:uFillTx/>
                <a:latin typeface="+mj-lt"/>
                <a:ea typeface="+mj-ea"/>
                <a:cs typeface="+mj-cs"/>
              </a:rPr>
              <a:t> y de Apoyo</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0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0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Planificación, Organización, Dirección y Supervisión  de las diferentes actividades de los Departamentos bajo su cargo.</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Servicio de Medicina Física</a:t>
            </a:r>
            <a:r>
              <a:rPr kumimoji="0" lang="es-SV" sz="4400" b="0" i="0" u="none" strike="noStrike" kern="1200" cap="none" spc="0" normalizeH="0" noProof="0" dirty="0" smtClean="0">
                <a:ln>
                  <a:noFill/>
                </a:ln>
                <a:solidFill>
                  <a:schemeClr val="tx1"/>
                </a:solidFill>
                <a:effectLst/>
                <a:uLnTx/>
                <a:uFillTx/>
                <a:latin typeface="+mj-lt"/>
                <a:ea typeface="+mj-ea"/>
                <a:cs typeface="+mj-cs"/>
              </a:rPr>
              <a:t> y Rehabilitación</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4 Mujeres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Atender pacientes en rehabilitación por medio de terapia física.</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s-SV" sz="4400" dirty="0" smtClean="0">
              <a:latin typeface="+mj-lt"/>
              <a:ea typeface="+mj-ea"/>
              <a:cs typeface="+mj-cs"/>
            </a:endParaRPr>
          </a:p>
          <a:p>
            <a:pPr lvl="0" algn="ctr">
              <a:spcBef>
                <a:spcPct val="0"/>
              </a:spcBef>
              <a:defRPr/>
            </a:pPr>
            <a:r>
              <a:rPr lang="es-SV" sz="8400" dirty="0" smtClean="0">
                <a:latin typeface="+mj-lt"/>
                <a:ea typeface="+mj-ea"/>
                <a:cs typeface="+mj-cs"/>
              </a:rPr>
              <a:t>Sub </a:t>
            </a:r>
            <a:r>
              <a:rPr lang="es-SV" sz="8800" dirty="0" smtClean="0"/>
              <a:t>Dirección</a:t>
            </a:r>
            <a:endParaRPr kumimoji="0" lang="es-SV" sz="8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Planificación, Organización y supervisión en coordinación directa con el Director; las actividades técnico-administrativas del establecimiento.</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Servicio de Laboratorio Clínico</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29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25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4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Proporcionar resultados de exámenes de laboratorio para el tratamiento de pacientes</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Servicio de Farmacia</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29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24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s-SV" sz="3200" dirty="0" smtClean="0"/>
              <a:t>5</a:t>
            </a:r>
            <a:r>
              <a:rPr kumimoji="0" lang="es-SV" sz="3200" b="0" i="0" u="none" strike="noStrike" kern="1200" cap="none" spc="0" normalizeH="0" baseline="0" noProof="0" dirty="0" smtClean="0">
                <a:ln>
                  <a:noFill/>
                </a:ln>
                <a:solidFill>
                  <a:schemeClr val="tx1"/>
                </a:solidFill>
                <a:effectLst/>
                <a:uLnTx/>
                <a:uFillTx/>
                <a:latin typeface="+mn-lt"/>
                <a:ea typeface="+mn-ea"/>
                <a:cs typeface="+mn-cs"/>
              </a:rPr>
              <a:t>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Despacho de recetas de las prescripciones médicas</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Servicio de Citología</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11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10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Estudios diagnósticos de muestras de citología</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SV" sz="4400" dirty="0" smtClean="0">
                <a:latin typeface="+mj-lt"/>
                <a:ea typeface="+mj-ea"/>
                <a:cs typeface="+mj-cs"/>
              </a:rPr>
              <a:t>Radiología e Imágenes</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26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10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16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Coordina actividades técnica, administrativas del servicios de radiología. Tomar de radiografía y realización de estudios radiológicos especializados</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Departamento de Servicio Social</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8 Mujeres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Investigación diagnostico y tratamiento social de los casos atendidos</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Servicio de Patología</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10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5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5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Proporcionar resultados de exámenes de laboratorio patológico para el tratamiento de pacientes</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Servicio de Banco de Sangre</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14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9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5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Proveer de los servicios de sangre humana que se utilizan en pacientes en tratamiento quirúrgico.</a:t>
            </a:r>
          </a:p>
          <a:p>
            <a:pPr marL="342900" lvl="0" indent="-342900" algn="just">
              <a:spcBef>
                <a:spcPct val="20000"/>
              </a:spcBef>
            </a:pP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Servicio de Alimentación y Dietas</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17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16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Preparación, distribución y control de alimentos y dietas a pacientes hospitalizados</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Unidad de Desarrollo Profesional</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3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Coordinación de la actividad académica, docente e investigación en conjunto con las instituciones formadoras</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Coordinadores Docentes</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2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Coordina  la actividad académica, docente e investigación de las área de medicas</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SV" sz="4400" dirty="0" smtClean="0">
                <a:latin typeface="+mj-lt"/>
                <a:ea typeface="+mj-ea"/>
                <a:cs typeface="+mj-cs"/>
              </a:rPr>
              <a:t>Asesor Jurídico</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 Hombres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Brindar asesoría en materia legal</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Unidad Financiera Institucional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(UFI)</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14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12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2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Administrar los recursos financieros de la Institución, de manera que se efectúe un uso racional y oportuno de dichos recursos, acorde a las necesidades del Hospital. </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SV" sz="4400" dirty="0" smtClean="0">
                <a:latin typeface="+mj-lt"/>
                <a:ea typeface="+mj-ea"/>
                <a:cs typeface="+mj-cs"/>
              </a:rPr>
              <a:t>Asesor de Suministros</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 Mujeres</a:t>
            </a:r>
          </a:p>
          <a:p>
            <a:pPr marL="342900" lvl="0" indent="-342900" algn="just">
              <a:spcBef>
                <a:spcPct val="20000"/>
              </a:spcBef>
            </a:pPr>
            <a:endParaRPr kumimoji="0" lang="es-SV" sz="3200" b="1"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Coordinar y Asesorar las actividades relacionadas a la gestión de medicamentos, insumos médicos y reactivos.</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Unidad Organizativa de la Calidad</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 Mujeres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Asesorar en la formulación de planes de mejora de los resultados de evaluación de los estándares de calidad para la implementación de la estrategia de la mejora continua de la calidad, monitoreo y supervisión del cumplimiento de los estándares de calidad de los servicios de hospitalización, emergencia y consulta externa.</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Unidad de Auditoria Interna</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 Mujeres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Aplicación de proceso de contraloría a todos los ambientes Hospitalario</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constancias.bmp"/>
          <p:cNvPicPr>
            <a:picLocks noChangeAspect="1"/>
          </p:cNvPicPr>
          <p:nvPr/>
        </p:nvPicPr>
        <p:blipFill>
          <a:blip r:embed="rId2" cstate="print"/>
          <a:stretch>
            <a:fillRect/>
          </a:stretch>
        </p:blipFill>
        <p:spPr>
          <a:xfrm>
            <a:off x="5868144" y="2720514"/>
            <a:ext cx="3094087" cy="3948846"/>
          </a:xfrm>
          <a:prstGeom prst="rect">
            <a:avLst/>
          </a:prstGeom>
        </p:spPr>
      </p:pic>
      <p:sp>
        <p:nvSpPr>
          <p:cNvPr id="2" name="1 Título"/>
          <p:cNvSpPr txBox="1">
            <a:spLocks/>
          </p:cNvSpPr>
          <p:nvPr/>
        </p:nvSpPr>
        <p:spPr>
          <a:xfrm>
            <a:off x="457200" y="274638"/>
            <a:ext cx="8229600" cy="1143000"/>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4400" b="0" i="0" u="none" strike="noStrike" kern="1200" cap="none" spc="0" normalizeH="0" baseline="0" noProof="0" dirty="0" smtClean="0">
                <a:ln>
                  <a:noFill/>
                </a:ln>
                <a:solidFill>
                  <a:schemeClr val="tx1"/>
                </a:solidFill>
                <a:effectLst/>
                <a:uLnTx/>
                <a:uFillTx/>
                <a:latin typeface="+mj-lt"/>
                <a:ea typeface="+mj-ea"/>
                <a:cs typeface="+mj-cs"/>
              </a:rPr>
              <a:t>Relaciones Publicas, Oficina por el Derecho a la Salud</a:t>
            </a:r>
            <a:endParaRPr kumimoji="0" lang="es-SV"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Marcador de contenido"/>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Total de Empleados 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3 Mujeres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SV" sz="3200" b="0" i="0" u="none" strike="noStrike" kern="1200" cap="none" spc="0" normalizeH="0" baseline="0" noProof="0" dirty="0" smtClean="0">
                <a:ln>
                  <a:noFill/>
                </a:ln>
                <a:solidFill>
                  <a:schemeClr val="tx1"/>
                </a:solidFill>
                <a:effectLst/>
                <a:uLnTx/>
                <a:uFillTx/>
                <a:latin typeface="+mn-lt"/>
                <a:ea typeface="+mn-ea"/>
                <a:cs typeface="+mn-cs"/>
              </a:rPr>
              <a:t>1 Hombres</a:t>
            </a:r>
          </a:p>
          <a:p>
            <a:pPr marL="342900" lvl="0" indent="-342900" algn="just">
              <a:spcBef>
                <a:spcPct val="20000"/>
              </a:spcBef>
            </a:pPr>
            <a:r>
              <a:rPr kumimoji="0" lang="es-SV" sz="3200" b="1" i="0" u="none" strike="noStrike" kern="1200" cap="none" spc="0" normalizeH="0" baseline="0" noProof="0" dirty="0" smtClean="0">
                <a:ln>
                  <a:noFill/>
                </a:ln>
                <a:solidFill>
                  <a:schemeClr val="tx1"/>
                </a:solidFill>
                <a:effectLst/>
                <a:uLnTx/>
                <a:uFillTx/>
                <a:latin typeface="+mn-lt"/>
                <a:ea typeface="+mn-ea"/>
                <a:cs typeface="+mn-cs"/>
              </a:rPr>
              <a:t>Competencias y Facultades: </a:t>
            </a:r>
          </a:p>
          <a:p>
            <a:pPr marL="342900" lvl="0" indent="-342900" algn="just">
              <a:spcBef>
                <a:spcPct val="20000"/>
              </a:spcBef>
            </a:pPr>
            <a:r>
              <a:rPr lang="es-ES" sz="3200" dirty="0" smtClean="0"/>
              <a:t>Manejo de información intra y extra </a:t>
            </a:r>
            <a:r>
              <a:rPr lang="es-ES" sz="3200" dirty="0" smtClean="0"/>
              <a:t>hospitalaria</a:t>
            </a:r>
            <a:endParaRPr kumimoji="0" lang="es-SV"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S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Flecha izquierda">
            <a:hlinkClick r:id="rId3" action="ppaction://hlinksldjump"/>
          </p:cNvPr>
          <p:cNvSpPr/>
          <p:nvPr/>
        </p:nvSpPr>
        <p:spPr>
          <a:xfrm>
            <a:off x="7956376" y="61653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1248</Words>
  <Application>Microsoft Office PowerPoint</Application>
  <PresentationFormat>Presentación en pantalla (4:3)</PresentationFormat>
  <Paragraphs>226</Paragraphs>
  <Slides>39</Slides>
  <Notes>0</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vector>
  </TitlesOfParts>
  <Company>Ministerio de Salud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Hospital Nacional San Miguel</dc:creator>
  <cp:lastModifiedBy>Releaciones Publicas</cp:lastModifiedBy>
  <cp:revision>39</cp:revision>
  <dcterms:created xsi:type="dcterms:W3CDTF">2017-08-14T17:08:58Z</dcterms:created>
  <dcterms:modified xsi:type="dcterms:W3CDTF">2017-09-12T14:12:01Z</dcterms:modified>
</cp:coreProperties>
</file>