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93" r:id="rId5"/>
    <p:sldId id="291" r:id="rId6"/>
    <p:sldId id="292" r:id="rId7"/>
    <p:sldId id="295" r:id="rId8"/>
    <p:sldId id="267" r:id="rId9"/>
    <p:sldId id="269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21125-77F4-4175-8FEA-F5414147432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83DF544-DE40-4615-AA4E-4F6E05710941}">
      <dgm:prSet custT="1"/>
      <dgm:spPr/>
      <dgm:t>
        <a:bodyPr/>
        <a:lstStyle/>
        <a:p>
          <a:pPr algn="r">
            <a:defRPr cap="all"/>
          </a:pPr>
          <a:r>
            <a:rPr lang="en-US" sz="2800" b="1" dirty="0">
              <a:latin typeface="Gabriola" panose="04040605051002020D02" pitchFamily="82" charset="0"/>
            </a:rPr>
            <a:t>Promedio de </a:t>
          </a:r>
          <a:r>
            <a:rPr lang="en-US" sz="2800" b="1" dirty="0" err="1">
              <a:latin typeface="Gabriola" panose="04040605051002020D02" pitchFamily="82" charset="0"/>
            </a:rPr>
            <a:t>abastecimiento</a:t>
          </a:r>
          <a:r>
            <a:rPr lang="en-US" sz="2800" b="1" dirty="0">
              <a:latin typeface="Gabriola" panose="04040605051002020D02" pitchFamily="82" charset="0"/>
            </a:rPr>
            <a:t> de </a:t>
          </a:r>
          <a:r>
            <a:rPr lang="en-US" sz="2800" b="1" dirty="0" err="1">
              <a:latin typeface="Gabriola" panose="04040605051002020D02" pitchFamily="82" charset="0"/>
            </a:rPr>
            <a:t>medicamentos</a:t>
          </a:r>
          <a:r>
            <a:rPr lang="en-US" sz="2800" b="1" dirty="0">
              <a:latin typeface="Gabriola" panose="04040605051002020D02" pitchFamily="82" charset="0"/>
            </a:rPr>
            <a:t>: &gt;82.5%</a:t>
          </a:r>
        </a:p>
      </dgm:t>
    </dgm:pt>
    <dgm:pt modelId="{C0E41588-F1D6-4A45-BBFC-5F7B71845E09}" type="parTrans" cxnId="{70AE7CFE-340D-497B-878A-5B80E74ED682}">
      <dgm:prSet/>
      <dgm:spPr/>
      <dgm:t>
        <a:bodyPr/>
        <a:lstStyle/>
        <a:p>
          <a:endParaRPr lang="en-US"/>
        </a:p>
      </dgm:t>
    </dgm:pt>
    <dgm:pt modelId="{498DEE21-835D-4D63-9B26-163D0B18BCAB}" type="sibTrans" cxnId="{70AE7CFE-340D-497B-878A-5B80E74ED682}">
      <dgm:prSet/>
      <dgm:spPr/>
      <dgm:t>
        <a:bodyPr/>
        <a:lstStyle/>
        <a:p>
          <a:endParaRPr lang="en-US"/>
        </a:p>
      </dgm:t>
    </dgm:pt>
    <dgm:pt modelId="{94679E8E-51FA-49F1-94DF-0FFED8545F47}">
      <dgm:prSet custT="1"/>
      <dgm:spPr/>
      <dgm:t>
        <a:bodyPr/>
        <a:lstStyle/>
        <a:p>
          <a:pPr algn="r">
            <a:defRPr cap="all"/>
          </a:pPr>
          <a:r>
            <a:rPr lang="en-US" sz="2800" b="1" dirty="0">
              <a:latin typeface="Gabriola" panose="04040605051002020D02" pitchFamily="82" charset="0"/>
            </a:rPr>
            <a:t>Promedio de abastecimiento de insumos medicos: &gt;66%</a:t>
          </a:r>
        </a:p>
      </dgm:t>
    </dgm:pt>
    <dgm:pt modelId="{84F5A5EF-6FF1-473F-B213-739EA0954956}" type="parTrans" cxnId="{1B32A32D-F622-454E-AF8D-61905E690A23}">
      <dgm:prSet/>
      <dgm:spPr/>
      <dgm:t>
        <a:bodyPr/>
        <a:lstStyle/>
        <a:p>
          <a:endParaRPr lang="en-US"/>
        </a:p>
      </dgm:t>
    </dgm:pt>
    <dgm:pt modelId="{F0AA6CEB-C0EC-4C7B-8CE7-D468F4918F53}" type="sibTrans" cxnId="{1B32A32D-F622-454E-AF8D-61905E690A23}">
      <dgm:prSet/>
      <dgm:spPr/>
      <dgm:t>
        <a:bodyPr/>
        <a:lstStyle/>
        <a:p>
          <a:endParaRPr lang="en-US"/>
        </a:p>
      </dgm:t>
    </dgm:pt>
    <dgm:pt modelId="{8ED499ED-6AB5-4641-948F-6660EEB98664}" type="pres">
      <dgm:prSet presAssocID="{96C21125-77F4-4175-8FEA-F54141474325}" presName="root" presStyleCnt="0">
        <dgm:presLayoutVars>
          <dgm:dir/>
          <dgm:resizeHandles val="exact"/>
        </dgm:presLayoutVars>
      </dgm:prSet>
      <dgm:spPr/>
    </dgm:pt>
    <dgm:pt modelId="{856E86D2-0F2C-441E-B657-75D380FB16CE}" type="pres">
      <dgm:prSet presAssocID="{A83DF544-DE40-4615-AA4E-4F6E05710941}" presName="compNode" presStyleCnt="0"/>
      <dgm:spPr/>
    </dgm:pt>
    <dgm:pt modelId="{86158FA1-6CCA-4B10-A5FF-3758236CE1F9}" type="pres">
      <dgm:prSet presAssocID="{A83DF544-DE40-4615-AA4E-4F6E05710941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C7193D4-96FC-4DBF-8409-3E8839076622}" type="pres">
      <dgm:prSet presAssocID="{A83DF544-DE40-4615-AA4E-4F6E057109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B284378C-3F79-4039-B263-041E545226A6}" type="pres">
      <dgm:prSet presAssocID="{A83DF544-DE40-4615-AA4E-4F6E05710941}" presName="spaceRect" presStyleCnt="0"/>
      <dgm:spPr/>
    </dgm:pt>
    <dgm:pt modelId="{2C2496BA-B69B-44F7-8649-A9FA71BDC38C}" type="pres">
      <dgm:prSet presAssocID="{A83DF544-DE40-4615-AA4E-4F6E05710941}" presName="textRect" presStyleLbl="revTx" presStyleIdx="0" presStyleCnt="2">
        <dgm:presLayoutVars>
          <dgm:chMax val="1"/>
          <dgm:chPref val="1"/>
        </dgm:presLayoutVars>
      </dgm:prSet>
      <dgm:spPr/>
    </dgm:pt>
    <dgm:pt modelId="{2037B962-7631-4AF2-9C95-94B5814098F8}" type="pres">
      <dgm:prSet presAssocID="{498DEE21-835D-4D63-9B26-163D0B18BCAB}" presName="sibTrans" presStyleCnt="0"/>
      <dgm:spPr/>
    </dgm:pt>
    <dgm:pt modelId="{5607337F-10A7-4346-B3E5-A1B2F88DE88D}" type="pres">
      <dgm:prSet presAssocID="{94679E8E-51FA-49F1-94DF-0FFED8545F47}" presName="compNode" presStyleCnt="0"/>
      <dgm:spPr/>
    </dgm:pt>
    <dgm:pt modelId="{AF124875-03F3-4009-A0A3-0129768BA327}" type="pres">
      <dgm:prSet presAssocID="{94679E8E-51FA-49F1-94DF-0FFED8545F4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5BF182C-4230-4AA8-B2E4-129C769E32CE}" type="pres">
      <dgm:prSet presAssocID="{94679E8E-51FA-49F1-94DF-0FFED8545F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0F876E83-16B8-4DD6-B31D-EF3F8674C79D}" type="pres">
      <dgm:prSet presAssocID="{94679E8E-51FA-49F1-94DF-0FFED8545F47}" presName="spaceRect" presStyleCnt="0"/>
      <dgm:spPr/>
    </dgm:pt>
    <dgm:pt modelId="{98EFE2E8-B096-43DD-A9D1-5CBE1BE356B8}" type="pres">
      <dgm:prSet presAssocID="{94679E8E-51FA-49F1-94DF-0FFED8545F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00C314-E3B5-4B67-8A5A-7E5E54DF17AC}" type="presOf" srcId="{A83DF544-DE40-4615-AA4E-4F6E05710941}" destId="{2C2496BA-B69B-44F7-8649-A9FA71BDC38C}" srcOrd="0" destOrd="0" presId="urn:microsoft.com/office/officeart/2018/5/layout/IconLeafLabelList"/>
    <dgm:cxn modelId="{F6795728-0FB7-464C-B74C-020B71FC08D6}" type="presOf" srcId="{96C21125-77F4-4175-8FEA-F54141474325}" destId="{8ED499ED-6AB5-4641-948F-6660EEB98664}" srcOrd="0" destOrd="0" presId="urn:microsoft.com/office/officeart/2018/5/layout/IconLeafLabelList"/>
    <dgm:cxn modelId="{1B32A32D-F622-454E-AF8D-61905E690A23}" srcId="{96C21125-77F4-4175-8FEA-F54141474325}" destId="{94679E8E-51FA-49F1-94DF-0FFED8545F47}" srcOrd="1" destOrd="0" parTransId="{84F5A5EF-6FF1-473F-B213-739EA0954956}" sibTransId="{F0AA6CEB-C0EC-4C7B-8CE7-D468F4918F53}"/>
    <dgm:cxn modelId="{6A29C679-EDCE-49E2-8C7D-CE8390854458}" type="presOf" srcId="{94679E8E-51FA-49F1-94DF-0FFED8545F47}" destId="{98EFE2E8-B096-43DD-A9D1-5CBE1BE356B8}" srcOrd="0" destOrd="0" presId="urn:microsoft.com/office/officeart/2018/5/layout/IconLeafLabelList"/>
    <dgm:cxn modelId="{70AE7CFE-340D-497B-878A-5B80E74ED682}" srcId="{96C21125-77F4-4175-8FEA-F54141474325}" destId="{A83DF544-DE40-4615-AA4E-4F6E05710941}" srcOrd="0" destOrd="0" parTransId="{C0E41588-F1D6-4A45-BBFC-5F7B71845E09}" sibTransId="{498DEE21-835D-4D63-9B26-163D0B18BCAB}"/>
    <dgm:cxn modelId="{331DF0C2-8C24-46BE-B250-6BF4C444DD43}" type="presParOf" srcId="{8ED499ED-6AB5-4641-948F-6660EEB98664}" destId="{856E86D2-0F2C-441E-B657-75D380FB16CE}" srcOrd="0" destOrd="0" presId="urn:microsoft.com/office/officeart/2018/5/layout/IconLeafLabelList"/>
    <dgm:cxn modelId="{FE924934-458F-4B70-8028-99752C2C97A4}" type="presParOf" srcId="{856E86D2-0F2C-441E-B657-75D380FB16CE}" destId="{86158FA1-6CCA-4B10-A5FF-3758236CE1F9}" srcOrd="0" destOrd="0" presId="urn:microsoft.com/office/officeart/2018/5/layout/IconLeafLabelList"/>
    <dgm:cxn modelId="{9C1F1357-ECDD-4CE2-9BF7-6660E56FD321}" type="presParOf" srcId="{856E86D2-0F2C-441E-B657-75D380FB16CE}" destId="{3C7193D4-96FC-4DBF-8409-3E8839076622}" srcOrd="1" destOrd="0" presId="urn:microsoft.com/office/officeart/2018/5/layout/IconLeafLabelList"/>
    <dgm:cxn modelId="{C8CA96D2-A8B0-4676-8712-A2EBDA3A6A4D}" type="presParOf" srcId="{856E86D2-0F2C-441E-B657-75D380FB16CE}" destId="{B284378C-3F79-4039-B263-041E545226A6}" srcOrd="2" destOrd="0" presId="urn:microsoft.com/office/officeart/2018/5/layout/IconLeafLabelList"/>
    <dgm:cxn modelId="{8F7F8483-837D-411F-9E74-A32B6276B94C}" type="presParOf" srcId="{856E86D2-0F2C-441E-B657-75D380FB16CE}" destId="{2C2496BA-B69B-44F7-8649-A9FA71BDC38C}" srcOrd="3" destOrd="0" presId="urn:microsoft.com/office/officeart/2018/5/layout/IconLeafLabelList"/>
    <dgm:cxn modelId="{142C8AB5-805F-423C-9548-AB016D48E4CD}" type="presParOf" srcId="{8ED499ED-6AB5-4641-948F-6660EEB98664}" destId="{2037B962-7631-4AF2-9C95-94B5814098F8}" srcOrd="1" destOrd="0" presId="urn:microsoft.com/office/officeart/2018/5/layout/IconLeafLabelList"/>
    <dgm:cxn modelId="{573DBC5F-5019-4650-9EA6-379DC70DA4E4}" type="presParOf" srcId="{8ED499ED-6AB5-4641-948F-6660EEB98664}" destId="{5607337F-10A7-4346-B3E5-A1B2F88DE88D}" srcOrd="2" destOrd="0" presId="urn:microsoft.com/office/officeart/2018/5/layout/IconLeafLabelList"/>
    <dgm:cxn modelId="{D6877EB9-9E8E-4A25-8641-EF0638277D28}" type="presParOf" srcId="{5607337F-10A7-4346-B3E5-A1B2F88DE88D}" destId="{AF124875-03F3-4009-A0A3-0129768BA327}" srcOrd="0" destOrd="0" presId="urn:microsoft.com/office/officeart/2018/5/layout/IconLeafLabelList"/>
    <dgm:cxn modelId="{03D620D9-8C48-4509-B43F-ABB6AA5B3589}" type="presParOf" srcId="{5607337F-10A7-4346-B3E5-A1B2F88DE88D}" destId="{15BF182C-4230-4AA8-B2E4-129C769E32CE}" srcOrd="1" destOrd="0" presId="urn:microsoft.com/office/officeart/2018/5/layout/IconLeafLabelList"/>
    <dgm:cxn modelId="{9796AF1C-1EB4-45B9-AF9F-865B24FF7935}" type="presParOf" srcId="{5607337F-10A7-4346-B3E5-A1B2F88DE88D}" destId="{0F876E83-16B8-4DD6-B31D-EF3F8674C79D}" srcOrd="2" destOrd="0" presId="urn:microsoft.com/office/officeart/2018/5/layout/IconLeafLabelList"/>
    <dgm:cxn modelId="{CF8905B3-650D-421D-9C0A-629B9FA7C00D}" type="presParOf" srcId="{5607337F-10A7-4346-B3E5-A1B2F88DE88D}" destId="{98EFE2E8-B096-43DD-A9D1-5CBE1BE356B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78D1D-4AEA-4E05-BB16-909D603587D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99D231-4308-4165-92E9-CFD7B43FD17B}">
      <dgm:prSet custT="1"/>
      <dgm:spPr/>
      <dgm:t>
        <a:bodyPr/>
        <a:lstStyle/>
        <a:p>
          <a:r>
            <a:rPr lang="en-US" sz="3600" b="1" dirty="0" err="1">
              <a:latin typeface="Gabriola" panose="04040605051002020D02" pitchFamily="82" charset="0"/>
            </a:rPr>
            <a:t>Cobertura</a:t>
          </a:r>
          <a:r>
            <a:rPr lang="en-US" sz="3600" b="1" dirty="0">
              <a:latin typeface="Gabriola" panose="04040605051002020D02" pitchFamily="82" charset="0"/>
            </a:rPr>
            <a:t> de </a:t>
          </a:r>
          <a:r>
            <a:rPr lang="en-US" sz="3600" b="1" dirty="0" err="1">
              <a:latin typeface="Gabriola" panose="04040605051002020D02" pitchFamily="82" charset="0"/>
            </a:rPr>
            <a:t>mantenimientos</a:t>
          </a:r>
          <a:r>
            <a:rPr lang="en-US" sz="3600" b="1" dirty="0">
              <a:latin typeface="Gabriola" panose="04040605051002020D02" pitchFamily="82" charset="0"/>
            </a:rPr>
            <a:t> </a:t>
          </a:r>
          <a:r>
            <a:rPr lang="en-US" sz="3600" b="1" dirty="0" err="1">
              <a:latin typeface="Gabriola" panose="04040605051002020D02" pitchFamily="82" charset="0"/>
            </a:rPr>
            <a:t>preventivos</a:t>
          </a:r>
          <a:r>
            <a:rPr lang="en-US" sz="3600" b="1" dirty="0">
              <a:latin typeface="Gabriola" panose="04040605051002020D02" pitchFamily="82" charset="0"/>
            </a:rPr>
            <a:t>: &gt;95%</a:t>
          </a:r>
        </a:p>
      </dgm:t>
    </dgm:pt>
    <dgm:pt modelId="{9C8A8D68-B3FB-4FF8-A586-238ABC0CDCF8}" type="parTrans" cxnId="{72C5C4C9-850B-4649-B59D-D591EB22DA7D}">
      <dgm:prSet/>
      <dgm:spPr/>
      <dgm:t>
        <a:bodyPr/>
        <a:lstStyle/>
        <a:p>
          <a:endParaRPr lang="en-US"/>
        </a:p>
      </dgm:t>
    </dgm:pt>
    <dgm:pt modelId="{8894F4BC-89C5-4865-A555-3C638FD2EC49}" type="sibTrans" cxnId="{72C5C4C9-850B-4649-B59D-D591EB22DA7D}">
      <dgm:prSet/>
      <dgm:spPr/>
      <dgm:t>
        <a:bodyPr/>
        <a:lstStyle/>
        <a:p>
          <a:endParaRPr lang="en-US"/>
        </a:p>
      </dgm:t>
    </dgm:pt>
    <dgm:pt modelId="{43FD6AA8-607A-4BCD-9E74-A78EAC0DB482}">
      <dgm:prSet custT="1"/>
      <dgm:spPr/>
      <dgm:t>
        <a:bodyPr/>
        <a:lstStyle/>
        <a:p>
          <a:r>
            <a:rPr lang="en-US" sz="3600" b="1" dirty="0" err="1">
              <a:latin typeface="Gabriola" panose="04040605051002020D02" pitchFamily="82" charset="0"/>
            </a:rPr>
            <a:t>Cobertura</a:t>
          </a:r>
          <a:r>
            <a:rPr lang="en-US" sz="3600" b="1" dirty="0">
              <a:latin typeface="Gabriola" panose="04040605051002020D02" pitchFamily="82" charset="0"/>
            </a:rPr>
            <a:t> de </a:t>
          </a:r>
          <a:r>
            <a:rPr lang="en-US" sz="3600" b="1" dirty="0" err="1">
              <a:latin typeface="Gabriola" panose="04040605051002020D02" pitchFamily="82" charset="0"/>
            </a:rPr>
            <a:t>mantenimientos</a:t>
          </a:r>
          <a:r>
            <a:rPr lang="en-US" sz="3600" b="1" dirty="0">
              <a:latin typeface="Gabriola" panose="04040605051002020D02" pitchFamily="82" charset="0"/>
            </a:rPr>
            <a:t> </a:t>
          </a:r>
          <a:r>
            <a:rPr lang="en-US" sz="3600" b="1" dirty="0" err="1">
              <a:latin typeface="Gabriola" panose="04040605051002020D02" pitchFamily="82" charset="0"/>
            </a:rPr>
            <a:t>correctivos</a:t>
          </a:r>
          <a:r>
            <a:rPr lang="en-US" sz="3600" b="1" dirty="0">
              <a:latin typeface="Gabriola" panose="04040605051002020D02" pitchFamily="82" charset="0"/>
            </a:rPr>
            <a:t>: &gt;100%</a:t>
          </a:r>
        </a:p>
      </dgm:t>
    </dgm:pt>
    <dgm:pt modelId="{9504E2B5-DEBD-4B57-ADA8-BFB9E68EC479}" type="parTrans" cxnId="{DCAED0B8-2B2F-41FC-BA29-D0686A14808B}">
      <dgm:prSet/>
      <dgm:spPr/>
      <dgm:t>
        <a:bodyPr/>
        <a:lstStyle/>
        <a:p>
          <a:endParaRPr lang="en-US"/>
        </a:p>
      </dgm:t>
    </dgm:pt>
    <dgm:pt modelId="{41C9F515-AF17-4B0F-9424-63418A412196}" type="sibTrans" cxnId="{DCAED0B8-2B2F-41FC-BA29-D0686A14808B}">
      <dgm:prSet/>
      <dgm:spPr/>
      <dgm:t>
        <a:bodyPr/>
        <a:lstStyle/>
        <a:p>
          <a:endParaRPr lang="en-US"/>
        </a:p>
      </dgm:t>
    </dgm:pt>
    <dgm:pt modelId="{9E3708C5-905E-443D-8C65-4AEA29D1DA6E}" type="pres">
      <dgm:prSet presAssocID="{BA678D1D-4AEA-4E05-BB16-909D603587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1C53CA-C3DE-48FB-828A-FA2C029C305D}" type="pres">
      <dgm:prSet presAssocID="{B299D231-4308-4165-92E9-CFD7B43FD17B}" presName="hierRoot1" presStyleCnt="0"/>
      <dgm:spPr/>
    </dgm:pt>
    <dgm:pt modelId="{307E02A5-0979-4D83-BBCD-AADC391DBE1A}" type="pres">
      <dgm:prSet presAssocID="{B299D231-4308-4165-92E9-CFD7B43FD17B}" presName="composite" presStyleCnt="0"/>
      <dgm:spPr/>
    </dgm:pt>
    <dgm:pt modelId="{7CD09F84-7847-4E13-8020-5F16FF5C1EA7}" type="pres">
      <dgm:prSet presAssocID="{B299D231-4308-4165-92E9-CFD7B43FD17B}" presName="background" presStyleLbl="node0" presStyleIdx="0" presStyleCnt="2"/>
      <dgm:spPr>
        <a:ln>
          <a:solidFill>
            <a:schemeClr val="accent1">
              <a:lumMod val="50000"/>
            </a:schemeClr>
          </a:solidFill>
        </a:ln>
      </dgm:spPr>
    </dgm:pt>
    <dgm:pt modelId="{F659C897-E55F-4E2C-800E-F3ED5F1738AF}" type="pres">
      <dgm:prSet presAssocID="{B299D231-4308-4165-92E9-CFD7B43FD17B}" presName="text" presStyleLbl="fgAcc0" presStyleIdx="0" presStyleCnt="2">
        <dgm:presLayoutVars>
          <dgm:chPref val="3"/>
        </dgm:presLayoutVars>
      </dgm:prSet>
      <dgm:spPr/>
    </dgm:pt>
    <dgm:pt modelId="{56245841-E8FD-450F-A4FC-7969364AF64F}" type="pres">
      <dgm:prSet presAssocID="{B299D231-4308-4165-92E9-CFD7B43FD17B}" presName="hierChild2" presStyleCnt="0"/>
      <dgm:spPr/>
    </dgm:pt>
    <dgm:pt modelId="{19C43849-AB48-499D-AD7E-66E5FC764531}" type="pres">
      <dgm:prSet presAssocID="{43FD6AA8-607A-4BCD-9E74-A78EAC0DB482}" presName="hierRoot1" presStyleCnt="0"/>
      <dgm:spPr/>
    </dgm:pt>
    <dgm:pt modelId="{8114EB30-FAF6-4F80-91AC-E2B4F151A4E5}" type="pres">
      <dgm:prSet presAssocID="{43FD6AA8-607A-4BCD-9E74-A78EAC0DB482}" presName="composite" presStyleCnt="0"/>
      <dgm:spPr/>
    </dgm:pt>
    <dgm:pt modelId="{31BBF8B3-4359-4A2F-B9C1-5D2215C6CF9D}" type="pres">
      <dgm:prSet presAssocID="{43FD6AA8-607A-4BCD-9E74-A78EAC0DB482}" presName="background" presStyleLbl="node0" presStyleIdx="1" presStyleCnt="2"/>
      <dgm:spPr>
        <a:ln>
          <a:solidFill>
            <a:schemeClr val="accent1">
              <a:lumMod val="50000"/>
            </a:schemeClr>
          </a:solidFill>
        </a:ln>
      </dgm:spPr>
    </dgm:pt>
    <dgm:pt modelId="{0E5765F6-E236-4824-8FF2-A197CCD5373F}" type="pres">
      <dgm:prSet presAssocID="{43FD6AA8-607A-4BCD-9E74-A78EAC0DB482}" presName="text" presStyleLbl="fgAcc0" presStyleIdx="1" presStyleCnt="2">
        <dgm:presLayoutVars>
          <dgm:chPref val="3"/>
        </dgm:presLayoutVars>
      </dgm:prSet>
      <dgm:spPr/>
    </dgm:pt>
    <dgm:pt modelId="{37661B2D-98A9-4125-86D3-530A74372908}" type="pres">
      <dgm:prSet presAssocID="{43FD6AA8-607A-4BCD-9E74-A78EAC0DB482}" presName="hierChild2" presStyleCnt="0"/>
      <dgm:spPr/>
    </dgm:pt>
  </dgm:ptLst>
  <dgm:cxnLst>
    <dgm:cxn modelId="{3C3F0D1A-5E1D-4283-AB2B-49BFA7FA36FB}" type="presOf" srcId="{B299D231-4308-4165-92E9-CFD7B43FD17B}" destId="{F659C897-E55F-4E2C-800E-F3ED5F1738AF}" srcOrd="0" destOrd="0" presId="urn:microsoft.com/office/officeart/2005/8/layout/hierarchy1"/>
    <dgm:cxn modelId="{BB08C366-4557-415E-843B-50650238AD5E}" type="presOf" srcId="{43FD6AA8-607A-4BCD-9E74-A78EAC0DB482}" destId="{0E5765F6-E236-4824-8FF2-A197CCD5373F}" srcOrd="0" destOrd="0" presId="urn:microsoft.com/office/officeart/2005/8/layout/hierarchy1"/>
    <dgm:cxn modelId="{DCAED0B8-2B2F-41FC-BA29-D0686A14808B}" srcId="{BA678D1D-4AEA-4E05-BB16-909D603587D5}" destId="{43FD6AA8-607A-4BCD-9E74-A78EAC0DB482}" srcOrd="1" destOrd="0" parTransId="{9504E2B5-DEBD-4B57-ADA8-BFB9E68EC479}" sibTransId="{41C9F515-AF17-4B0F-9424-63418A412196}"/>
    <dgm:cxn modelId="{72C5C4C9-850B-4649-B59D-D591EB22DA7D}" srcId="{BA678D1D-4AEA-4E05-BB16-909D603587D5}" destId="{B299D231-4308-4165-92E9-CFD7B43FD17B}" srcOrd="0" destOrd="0" parTransId="{9C8A8D68-B3FB-4FF8-A586-238ABC0CDCF8}" sibTransId="{8894F4BC-89C5-4865-A555-3C638FD2EC49}"/>
    <dgm:cxn modelId="{398366F1-D0E3-4D63-B0D4-B7BA2C203F97}" type="presOf" srcId="{BA678D1D-4AEA-4E05-BB16-909D603587D5}" destId="{9E3708C5-905E-443D-8C65-4AEA29D1DA6E}" srcOrd="0" destOrd="0" presId="urn:microsoft.com/office/officeart/2005/8/layout/hierarchy1"/>
    <dgm:cxn modelId="{DCE4130E-E392-4F9E-BC6B-C9A0AEA738F0}" type="presParOf" srcId="{9E3708C5-905E-443D-8C65-4AEA29D1DA6E}" destId="{6D1C53CA-C3DE-48FB-828A-FA2C029C305D}" srcOrd="0" destOrd="0" presId="urn:microsoft.com/office/officeart/2005/8/layout/hierarchy1"/>
    <dgm:cxn modelId="{AD829290-CFD7-43C1-981A-96D556D9ECA6}" type="presParOf" srcId="{6D1C53CA-C3DE-48FB-828A-FA2C029C305D}" destId="{307E02A5-0979-4D83-BBCD-AADC391DBE1A}" srcOrd="0" destOrd="0" presId="urn:microsoft.com/office/officeart/2005/8/layout/hierarchy1"/>
    <dgm:cxn modelId="{35FB24C3-4405-4AAE-9DC1-73DE40CBD46F}" type="presParOf" srcId="{307E02A5-0979-4D83-BBCD-AADC391DBE1A}" destId="{7CD09F84-7847-4E13-8020-5F16FF5C1EA7}" srcOrd="0" destOrd="0" presId="urn:microsoft.com/office/officeart/2005/8/layout/hierarchy1"/>
    <dgm:cxn modelId="{B5ACC4B8-6794-4739-B1B1-C55795B58FFA}" type="presParOf" srcId="{307E02A5-0979-4D83-BBCD-AADC391DBE1A}" destId="{F659C897-E55F-4E2C-800E-F3ED5F1738AF}" srcOrd="1" destOrd="0" presId="urn:microsoft.com/office/officeart/2005/8/layout/hierarchy1"/>
    <dgm:cxn modelId="{8F6F4EFA-ED21-4200-98EA-A9DA9244763B}" type="presParOf" srcId="{6D1C53CA-C3DE-48FB-828A-FA2C029C305D}" destId="{56245841-E8FD-450F-A4FC-7969364AF64F}" srcOrd="1" destOrd="0" presId="urn:microsoft.com/office/officeart/2005/8/layout/hierarchy1"/>
    <dgm:cxn modelId="{8BF0EFC6-1095-47AD-A6E5-8BA42A77AA26}" type="presParOf" srcId="{9E3708C5-905E-443D-8C65-4AEA29D1DA6E}" destId="{19C43849-AB48-499D-AD7E-66E5FC764531}" srcOrd="1" destOrd="0" presId="urn:microsoft.com/office/officeart/2005/8/layout/hierarchy1"/>
    <dgm:cxn modelId="{DE59DD64-349B-407E-BBDA-0F09D0297495}" type="presParOf" srcId="{19C43849-AB48-499D-AD7E-66E5FC764531}" destId="{8114EB30-FAF6-4F80-91AC-E2B4F151A4E5}" srcOrd="0" destOrd="0" presId="urn:microsoft.com/office/officeart/2005/8/layout/hierarchy1"/>
    <dgm:cxn modelId="{C0831C68-9FAC-4BE8-ABC1-D4DCB5D06FEF}" type="presParOf" srcId="{8114EB30-FAF6-4F80-91AC-E2B4F151A4E5}" destId="{31BBF8B3-4359-4A2F-B9C1-5D2215C6CF9D}" srcOrd="0" destOrd="0" presId="urn:microsoft.com/office/officeart/2005/8/layout/hierarchy1"/>
    <dgm:cxn modelId="{A6F6BE84-780D-40DE-93EF-5CF8DD8FA641}" type="presParOf" srcId="{8114EB30-FAF6-4F80-91AC-E2B4F151A4E5}" destId="{0E5765F6-E236-4824-8FF2-A197CCD5373F}" srcOrd="1" destOrd="0" presId="urn:microsoft.com/office/officeart/2005/8/layout/hierarchy1"/>
    <dgm:cxn modelId="{4E830E44-92F0-49AC-A69A-1C706E781BA9}" type="presParOf" srcId="{19C43849-AB48-499D-AD7E-66E5FC764531}" destId="{37661B2D-98A9-4125-86D3-530A743729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58FA1-6CCA-4B10-A5FF-3758236CE1F9}">
      <dsp:nvSpPr>
        <dsp:cNvPr id="0" name=""/>
        <dsp:cNvSpPr/>
      </dsp:nvSpPr>
      <dsp:spPr>
        <a:xfrm>
          <a:off x="637665" y="754955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193D4-96FC-4DBF-8409-3E8839076622}">
      <dsp:nvSpPr>
        <dsp:cNvPr id="0" name=""/>
        <dsp:cNvSpPr/>
      </dsp:nvSpPr>
      <dsp:spPr>
        <a:xfrm>
          <a:off x="1039853" y="115714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96BA-B69B-44F7-8649-A9FA71BDC38C}">
      <dsp:nvSpPr>
        <dsp:cNvPr id="0" name=""/>
        <dsp:cNvSpPr/>
      </dsp:nvSpPr>
      <dsp:spPr>
        <a:xfrm>
          <a:off x="34384" y="3229956"/>
          <a:ext cx="3093750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>
              <a:latin typeface="Gabriola" panose="04040605051002020D02" pitchFamily="82" charset="0"/>
            </a:rPr>
            <a:t>Promedio de </a:t>
          </a:r>
          <a:r>
            <a:rPr lang="en-US" sz="2800" b="1" kern="1200" dirty="0" err="1">
              <a:latin typeface="Gabriola" panose="04040605051002020D02" pitchFamily="82" charset="0"/>
            </a:rPr>
            <a:t>abastecimiento</a:t>
          </a:r>
          <a:r>
            <a:rPr lang="en-US" sz="2800" b="1" kern="1200" dirty="0">
              <a:latin typeface="Gabriola" panose="04040605051002020D02" pitchFamily="82" charset="0"/>
            </a:rPr>
            <a:t> de </a:t>
          </a:r>
          <a:r>
            <a:rPr lang="en-US" sz="2800" b="1" kern="1200" dirty="0" err="1">
              <a:latin typeface="Gabriola" panose="04040605051002020D02" pitchFamily="82" charset="0"/>
            </a:rPr>
            <a:t>medicamentos</a:t>
          </a:r>
          <a:r>
            <a:rPr lang="en-US" sz="2800" b="1" kern="1200" dirty="0">
              <a:latin typeface="Gabriola" panose="04040605051002020D02" pitchFamily="82" charset="0"/>
            </a:rPr>
            <a:t>: &gt;82.5%</a:t>
          </a:r>
        </a:p>
      </dsp:txBody>
      <dsp:txXfrm>
        <a:off x="34384" y="3229956"/>
        <a:ext cx="3093750" cy="1665000"/>
      </dsp:txXfrm>
    </dsp:sp>
    <dsp:sp modelId="{AF124875-03F3-4009-A0A3-0129768BA327}">
      <dsp:nvSpPr>
        <dsp:cNvPr id="0" name=""/>
        <dsp:cNvSpPr/>
      </dsp:nvSpPr>
      <dsp:spPr>
        <a:xfrm>
          <a:off x="4272821" y="754955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182C-4230-4AA8-B2E4-129C769E32CE}">
      <dsp:nvSpPr>
        <dsp:cNvPr id="0" name=""/>
        <dsp:cNvSpPr/>
      </dsp:nvSpPr>
      <dsp:spPr>
        <a:xfrm>
          <a:off x="4675009" y="115714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FE2E8-B096-43DD-A9D1-5CBE1BE356B8}">
      <dsp:nvSpPr>
        <dsp:cNvPr id="0" name=""/>
        <dsp:cNvSpPr/>
      </dsp:nvSpPr>
      <dsp:spPr>
        <a:xfrm>
          <a:off x="3669540" y="3229956"/>
          <a:ext cx="3093750" cy="16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>
              <a:latin typeface="Gabriola" panose="04040605051002020D02" pitchFamily="82" charset="0"/>
            </a:rPr>
            <a:t>Promedio de abastecimiento de insumos medicos: &gt;66%</a:t>
          </a:r>
        </a:p>
      </dsp:txBody>
      <dsp:txXfrm>
        <a:off x="3669540" y="3229956"/>
        <a:ext cx="3093750" cy="16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09F84-7847-4E13-8020-5F16FF5C1EA7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9C897-E55F-4E2C-800E-F3ED5F1738AF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Gabriola" panose="04040605051002020D02" pitchFamily="82" charset="0"/>
            </a:rPr>
            <a:t>Cobertura</a:t>
          </a:r>
          <a:r>
            <a:rPr lang="en-US" sz="3600" b="1" kern="1200" dirty="0">
              <a:latin typeface="Gabriola" panose="04040605051002020D02" pitchFamily="82" charset="0"/>
            </a:rPr>
            <a:t> de </a:t>
          </a:r>
          <a:r>
            <a:rPr lang="en-US" sz="3600" b="1" kern="1200" dirty="0" err="1">
              <a:latin typeface="Gabriola" panose="04040605051002020D02" pitchFamily="82" charset="0"/>
            </a:rPr>
            <a:t>mantenimientos</a:t>
          </a:r>
          <a:r>
            <a:rPr lang="en-US" sz="3600" b="1" kern="1200" dirty="0">
              <a:latin typeface="Gabriola" panose="04040605051002020D02" pitchFamily="82" charset="0"/>
            </a:rPr>
            <a:t> </a:t>
          </a:r>
          <a:r>
            <a:rPr lang="en-US" sz="3600" b="1" kern="1200" dirty="0" err="1">
              <a:latin typeface="Gabriola" panose="04040605051002020D02" pitchFamily="82" charset="0"/>
            </a:rPr>
            <a:t>preventivos</a:t>
          </a:r>
          <a:r>
            <a:rPr lang="en-US" sz="3600" b="1" kern="1200" dirty="0">
              <a:latin typeface="Gabriola" panose="04040605051002020D02" pitchFamily="82" charset="0"/>
            </a:rPr>
            <a:t>: &gt;95%</a:t>
          </a:r>
        </a:p>
      </dsp:txBody>
      <dsp:txXfrm>
        <a:off x="560236" y="832323"/>
        <a:ext cx="4149382" cy="2576345"/>
      </dsp:txXfrm>
    </dsp:sp>
    <dsp:sp modelId="{31BBF8B3-4359-4A2F-B9C1-5D2215C6CF9D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765F6-E236-4824-8FF2-A197CCD5373F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Gabriola" panose="04040605051002020D02" pitchFamily="82" charset="0"/>
            </a:rPr>
            <a:t>Cobertura</a:t>
          </a:r>
          <a:r>
            <a:rPr lang="en-US" sz="3600" b="1" kern="1200" dirty="0">
              <a:latin typeface="Gabriola" panose="04040605051002020D02" pitchFamily="82" charset="0"/>
            </a:rPr>
            <a:t> de </a:t>
          </a:r>
          <a:r>
            <a:rPr lang="en-US" sz="3600" b="1" kern="1200" dirty="0" err="1">
              <a:latin typeface="Gabriola" panose="04040605051002020D02" pitchFamily="82" charset="0"/>
            </a:rPr>
            <a:t>mantenimientos</a:t>
          </a:r>
          <a:r>
            <a:rPr lang="en-US" sz="3600" b="1" kern="1200" dirty="0">
              <a:latin typeface="Gabriola" panose="04040605051002020D02" pitchFamily="82" charset="0"/>
            </a:rPr>
            <a:t> </a:t>
          </a:r>
          <a:r>
            <a:rPr lang="en-US" sz="3600" b="1" kern="1200" dirty="0" err="1">
              <a:latin typeface="Gabriola" panose="04040605051002020D02" pitchFamily="82" charset="0"/>
            </a:rPr>
            <a:t>correctivos</a:t>
          </a:r>
          <a:r>
            <a:rPr lang="en-US" sz="3600" b="1" kern="1200" dirty="0">
              <a:latin typeface="Gabriola" panose="04040605051002020D02" pitchFamily="82" charset="0"/>
            </a:rPr>
            <a:t>: &gt;100%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2F0D-454D-4DFF-9752-D9686FB5F189}" type="datetimeFigureOut">
              <a:rPr lang="es-SV" smtClean="0"/>
              <a:t>19/2/2025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E740-B6E8-46DD-BC14-B8F0256069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153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3E740-B6E8-46DD-BC14-B8F025606960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770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39A-8A47-42D8-903C-5CF4FFB83AFB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2C0D-FBEE-4717-A5C9-C23BFE9079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18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7445A-DEA5-74DE-9494-94633512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059" y="2689643"/>
            <a:ext cx="10443882" cy="4204446"/>
          </a:xfrm>
        </p:spPr>
        <p:txBody>
          <a:bodyPr>
            <a:noAutofit/>
          </a:bodyPr>
          <a:lstStyle/>
          <a:p>
            <a:r>
              <a:rPr lang="es-SV" sz="6600" b="1" dirty="0">
                <a:latin typeface="Gabriola" panose="04040605051002020D02" pitchFamily="82" charset="0"/>
              </a:rPr>
              <a:t>HOSPITAL   NACIONAL   “SANTA GERTRUDIS”,   SAN   VICENTE.</a:t>
            </a:r>
            <a:br>
              <a:rPr lang="es-SV" sz="1000" b="1" dirty="0">
                <a:latin typeface="Gabriola" panose="04040605051002020D02" pitchFamily="82" charset="0"/>
              </a:rPr>
            </a:br>
            <a:br>
              <a:rPr lang="es-SV" sz="6600" b="1" dirty="0">
                <a:latin typeface="Gabriola" panose="04040605051002020D02" pitchFamily="82" charset="0"/>
              </a:rPr>
            </a:br>
            <a:r>
              <a:rPr lang="es-SV" sz="66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MEMORIA   DE   LABORES   2024</a:t>
            </a:r>
            <a:br>
              <a:rPr lang="es-SV" sz="8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endParaRPr lang="es-SV" sz="80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87D15BF-AD87-2F9D-5912-C6010F91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09" y="-152400"/>
            <a:ext cx="3755335" cy="22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9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2C138-97B9-1620-99C0-486C8846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71" y="959819"/>
            <a:ext cx="3553182" cy="4938361"/>
          </a:xfrm>
        </p:spPr>
        <p:txBody>
          <a:bodyPr anchor="ctr">
            <a:normAutofit/>
          </a:bodyPr>
          <a:lstStyle/>
          <a:p>
            <a:r>
              <a:rPr lang="es-MX" sz="4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Mantenimiento de  la operatividad.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EE311-EC2A-979C-31C5-50BADA07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280347" cy="493885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800" b="1" dirty="0">
                <a:latin typeface="Gabriola" panose="04040605051002020D02" pitchFamily="82" charset="0"/>
              </a:rPr>
              <a:t>Se realizaron gestiones oportunas y eficaces para mantener la operatividad del hospital en sus diferentes departamentos y unidades, en optimas condiciones, derivando recursos financieros según la necesidad de cada uno de ellos. </a:t>
            </a:r>
          </a:p>
        </p:txBody>
      </p:sp>
    </p:spTree>
    <p:extLst>
      <p:ext uri="{BB962C8B-B14F-4D97-AF65-F5344CB8AC3E}">
        <p14:creationId xmlns:p14="http://schemas.microsoft.com/office/powerpoint/2010/main" val="341485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3A4E3-2414-229D-0010-BF3717D7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963997"/>
            <a:ext cx="3816309" cy="4938361"/>
          </a:xfrm>
        </p:spPr>
        <p:txBody>
          <a:bodyPr anchor="ctr">
            <a:normAutofit/>
          </a:bodyPr>
          <a:lstStyle/>
          <a:p>
            <a:pPr algn="r"/>
            <a:r>
              <a:rPr lang="es-MX" sz="4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Ejecución presupuestaria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00D247-41B5-F282-A9B2-BDDFE441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r"/>
            <a:r>
              <a:rPr lang="es-MX" sz="3200" b="1" dirty="0">
                <a:latin typeface="Gabriola" panose="04040605051002020D02" pitchFamily="82" charset="0"/>
              </a:rPr>
              <a:t>El hospital realizó una ejecución presupuestaria de: 99.95%</a:t>
            </a:r>
          </a:p>
        </p:txBody>
      </p:sp>
    </p:spTree>
    <p:extLst>
      <p:ext uri="{BB962C8B-B14F-4D97-AF65-F5344CB8AC3E}">
        <p14:creationId xmlns:p14="http://schemas.microsoft.com/office/powerpoint/2010/main" val="33346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B3168-24EA-61AF-6BE6-EDA7AC804B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79929"/>
            <a:ext cx="10390720" cy="5199530"/>
          </a:xfrm>
        </p:spPr>
        <p:txBody>
          <a:bodyPr>
            <a:normAutofit fontScale="5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5600" b="1" dirty="0">
                <a:latin typeface="Gabriola" panose="04040605051002020D02" pitchFamily="82" charset="0"/>
              </a:rPr>
              <a:t>Para el inicio del año 2024, nos lleva a plantear Y mejorar el compromiso de una atención mas humanizada en los servicios de salud.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dirty="0">
              <a:latin typeface="Gabriola" panose="04040605051002020D02" pitchFamily="8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5600" b="1" dirty="0">
                <a:latin typeface="Gabriola" panose="04040605051002020D02" pitchFamily="82" charset="0"/>
              </a:rPr>
              <a:t>El hospital de san Vicente, mantiene sus principios de eficiencia, eficacia y transparencia en el desarrollo como institución pública de salud al servicio de la población del departamento de san Vicente.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dirty="0">
              <a:latin typeface="Gabriola" panose="04040605051002020D02" pitchFamily="8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5600" b="1" dirty="0">
                <a:latin typeface="Gabriola" panose="04040605051002020D02" pitchFamily="82" charset="0"/>
              </a:rPr>
              <a:t>En resumen nuestros esfuerzos en la siguiente memoria de labores.</a:t>
            </a:r>
          </a:p>
          <a:p>
            <a:endParaRPr lang="es-SV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0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BD62A-415D-AD5A-A1F7-0170635A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9294"/>
            <a:ext cx="10364451" cy="1219200"/>
          </a:xfrm>
        </p:spPr>
        <p:txBody>
          <a:bodyPr>
            <a:normAutofit/>
          </a:bodyPr>
          <a:lstStyle/>
          <a:p>
            <a:r>
              <a:rPr lang="es-SV" sz="4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apertura de unidad de cuidados paliativos.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BEDF41-069E-DC54-0633-A6348699CD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8" y="1398494"/>
            <a:ext cx="10971604" cy="493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76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04A7-3980-3BF8-BBAD-A82171098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6B096-A437-3F88-A7FD-250888AD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3620"/>
            <a:ext cx="10364451" cy="1246095"/>
          </a:xfrm>
        </p:spPr>
        <p:txBody>
          <a:bodyPr>
            <a:normAutofit/>
          </a:bodyPr>
          <a:lstStyle/>
          <a:p>
            <a:r>
              <a:rPr lang="es-SV" sz="4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Inauguración de unidad de terapia dialítica.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1C1069-18D2-48A1-882F-7B14E832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53" t="26276" r="13489" b="-1"/>
          <a:stretch/>
        </p:blipFill>
        <p:spPr>
          <a:xfrm>
            <a:off x="7452432" y="4159623"/>
            <a:ext cx="4551309" cy="2561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BA1C7F-B532-EE63-7EA6-C2A3FDB6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48" t="9149" r="22380" b="15261"/>
          <a:stretch/>
        </p:blipFill>
        <p:spPr>
          <a:xfrm>
            <a:off x="3138795" y="2223247"/>
            <a:ext cx="4622367" cy="280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EB5B49-D602-611B-7C77-C81F7DD5D2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96" t="3529" r="11753" b="7713"/>
          <a:stretch/>
        </p:blipFill>
        <p:spPr>
          <a:xfrm>
            <a:off x="206188" y="1147480"/>
            <a:ext cx="3675529" cy="246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782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47818F6-7564-5E74-C133-C0349ED3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22" r="9314" b="10457"/>
          <a:stretch/>
        </p:blipFill>
        <p:spPr>
          <a:xfrm>
            <a:off x="214604" y="1005675"/>
            <a:ext cx="7706171" cy="545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C88C98-7FED-55F6-DB16-AD27E858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121299"/>
            <a:ext cx="6876661" cy="1343607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Celebración del día mundial del niño prematuro.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B5DEFF-8A99-2049-82F1-F3D0C463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43" t="27974" r="19804" b="22615"/>
          <a:stretch/>
        </p:blipFill>
        <p:spPr>
          <a:xfrm>
            <a:off x="7002615" y="121299"/>
            <a:ext cx="4974781" cy="352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EF436E-020A-1E5B-C25B-D31351B1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51" y="3497805"/>
            <a:ext cx="4629549" cy="3472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04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3BA45D9-E9D2-B9F3-50D8-06BE610C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62"/>
          <a:stretch/>
        </p:blipFill>
        <p:spPr>
          <a:xfrm>
            <a:off x="3432707" y="1117158"/>
            <a:ext cx="4709459" cy="266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02C14A6-4280-DBE6-B1D4-B41737CA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9" t="5246" r="11562" b="12048"/>
          <a:stretch/>
        </p:blipFill>
        <p:spPr>
          <a:xfrm>
            <a:off x="284709" y="119971"/>
            <a:ext cx="2870597" cy="379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CA7072-4CA0-932E-1DFC-788175BA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729" y="-4988"/>
            <a:ext cx="9840054" cy="89647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Celebración del día NACIONAL del juego.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497B4E-9FEE-85BE-D908-5DEEC67E3D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44" t="25386" r="4035"/>
          <a:stretch/>
        </p:blipFill>
        <p:spPr>
          <a:xfrm>
            <a:off x="165249" y="3916500"/>
            <a:ext cx="4138830" cy="275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D493E-2662-A0B1-58A9-C646826AAD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45" t="7727"/>
          <a:stretch/>
        </p:blipFill>
        <p:spPr>
          <a:xfrm>
            <a:off x="4423539" y="3465192"/>
            <a:ext cx="4452034" cy="326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4CB480C-1275-4C15-3CF0-A5AA724A93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955" b="28235"/>
          <a:stretch/>
        </p:blipFill>
        <p:spPr>
          <a:xfrm>
            <a:off x="8261626" y="1066800"/>
            <a:ext cx="3460325" cy="243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36770F0-C7AB-A5F7-AE3A-0DECC25220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408" r="7099" b="2236"/>
          <a:stretch/>
        </p:blipFill>
        <p:spPr>
          <a:xfrm>
            <a:off x="8875573" y="3095069"/>
            <a:ext cx="3145396" cy="376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D6C5A-5FA3-8DDE-A2F7-20DDDC58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457" y="760008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GestiÓn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hospitalaria</a:t>
            </a:r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52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9BE9A-7FCC-41E6-A0DA-D620F1E0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GESTIÓN </a:t>
            </a:r>
            <a:b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MEDICA.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C683D997-DD43-D245-3A00-A09496E93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7483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56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ontent Placeholder 30">
            <a:extLst>
              <a:ext uri="{FF2B5EF4-FFF2-40B4-BE49-F238E27FC236}">
                <a16:creationId xmlns:a16="http://schemas.microsoft.com/office/drawing/2014/main" id="{139B14E5-4F99-90E4-8FE3-47593D6AC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0342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Content Placeholder 30">
            <a:extLst>
              <a:ext uri="{FF2B5EF4-FFF2-40B4-BE49-F238E27FC236}">
                <a16:creationId xmlns:a16="http://schemas.microsoft.com/office/drawing/2014/main" id="{AA02D9B9-DC9A-497B-B8A2-EAE9911055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4950" y="722393"/>
            <a:ext cx="9650413" cy="7916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DEPARTAMENTO DE MANTENIMIENTO. </a:t>
            </a:r>
          </a:p>
        </p:txBody>
      </p:sp>
    </p:spTree>
    <p:extLst>
      <p:ext uri="{BB962C8B-B14F-4D97-AF65-F5344CB8AC3E}">
        <p14:creationId xmlns:p14="http://schemas.microsoft.com/office/powerpoint/2010/main" val="257130902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566</TotalTime>
  <Words>215</Words>
  <Application>Microsoft Office PowerPoint</Application>
  <PresentationFormat>Panorámica</PresentationFormat>
  <Paragraphs>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Gabriola</vt:lpstr>
      <vt:lpstr>Tw Cen MT</vt:lpstr>
      <vt:lpstr>Gota</vt:lpstr>
      <vt:lpstr>HOSPITAL   NACIONAL   “SANTA GERTRUDIS”,   SAN   VICENTE.  MEMORIA   DE   LABORES   2024 </vt:lpstr>
      <vt:lpstr>Presentación de PowerPoint</vt:lpstr>
      <vt:lpstr>apertura de unidad de cuidados paliativos.</vt:lpstr>
      <vt:lpstr>Inauguración de unidad de terapia dialítica.</vt:lpstr>
      <vt:lpstr>Celebración del día mundial del niño prematuro.</vt:lpstr>
      <vt:lpstr>Celebración del día NACIONAL del juego.</vt:lpstr>
      <vt:lpstr>GestiÓn hospitalaria.</vt:lpstr>
      <vt:lpstr>GESTIÓN  MEDICA.</vt:lpstr>
      <vt:lpstr>Presentación de PowerPoint</vt:lpstr>
      <vt:lpstr>Mantenimiento de  la operatividad.</vt:lpstr>
      <vt:lpstr>Ejecución presupuestaria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Tecnico</dc:creator>
  <cp:lastModifiedBy>Tecnico</cp:lastModifiedBy>
  <cp:revision>13</cp:revision>
  <dcterms:created xsi:type="dcterms:W3CDTF">2025-02-13T18:03:17Z</dcterms:created>
  <dcterms:modified xsi:type="dcterms:W3CDTF">2025-02-19T19:31:19Z</dcterms:modified>
</cp:coreProperties>
</file>