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476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009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184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478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652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79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3194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644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273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407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8503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681E-3FA4-40A6-8542-B1F58A052B56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CB92-74CB-425E-AFD9-F683B59675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6500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675" y="0"/>
            <a:ext cx="871540" cy="695004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69070"/>
              </p:ext>
            </p:extLst>
          </p:nvPr>
        </p:nvGraphicFramePr>
        <p:xfrm>
          <a:off x="169767" y="94103"/>
          <a:ext cx="11919143" cy="6763896"/>
        </p:xfrm>
        <a:graphic>
          <a:graphicData uri="http://schemas.openxmlformats.org/drawingml/2006/table">
            <a:tbl>
              <a:tblPr/>
              <a:tblGrid>
                <a:gridCol w="1813278">
                  <a:extLst>
                    <a:ext uri="{9D8B030D-6E8A-4147-A177-3AD203B41FA5}">
                      <a16:colId xmlns:a16="http://schemas.microsoft.com/office/drawing/2014/main" val="450079354"/>
                    </a:ext>
                  </a:extLst>
                </a:gridCol>
                <a:gridCol w="381135">
                  <a:extLst>
                    <a:ext uri="{9D8B030D-6E8A-4147-A177-3AD203B41FA5}">
                      <a16:colId xmlns:a16="http://schemas.microsoft.com/office/drawing/2014/main" val="10411992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3330624275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4036817892"/>
                    </a:ext>
                  </a:extLst>
                </a:gridCol>
                <a:gridCol w="358035">
                  <a:extLst>
                    <a:ext uri="{9D8B030D-6E8A-4147-A177-3AD203B41FA5}">
                      <a16:colId xmlns:a16="http://schemas.microsoft.com/office/drawing/2014/main" val="925027090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443544451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2312270768"/>
                    </a:ext>
                  </a:extLst>
                </a:gridCol>
                <a:gridCol w="369586">
                  <a:extLst>
                    <a:ext uri="{9D8B030D-6E8A-4147-A177-3AD203B41FA5}">
                      <a16:colId xmlns:a16="http://schemas.microsoft.com/office/drawing/2014/main" val="2803519272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251352820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1563387595"/>
                    </a:ext>
                  </a:extLst>
                </a:gridCol>
                <a:gridCol w="392685">
                  <a:extLst>
                    <a:ext uri="{9D8B030D-6E8A-4147-A177-3AD203B41FA5}">
                      <a16:colId xmlns:a16="http://schemas.microsoft.com/office/drawing/2014/main" val="3034490914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88940605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797177248"/>
                    </a:ext>
                  </a:extLst>
                </a:gridCol>
                <a:gridCol w="381135">
                  <a:extLst>
                    <a:ext uri="{9D8B030D-6E8A-4147-A177-3AD203B41FA5}">
                      <a16:colId xmlns:a16="http://schemas.microsoft.com/office/drawing/2014/main" val="2261175990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2820924010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2853383380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3072617334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2277303268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433582932"/>
                    </a:ext>
                  </a:extLst>
                </a:gridCol>
                <a:gridCol w="381135">
                  <a:extLst>
                    <a:ext uri="{9D8B030D-6E8A-4147-A177-3AD203B41FA5}">
                      <a16:colId xmlns:a16="http://schemas.microsoft.com/office/drawing/2014/main" val="3694921210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2229251850"/>
                    </a:ext>
                  </a:extLst>
                </a:gridCol>
                <a:gridCol w="531280">
                  <a:extLst>
                    <a:ext uri="{9D8B030D-6E8A-4147-A177-3AD203B41FA5}">
                      <a16:colId xmlns:a16="http://schemas.microsoft.com/office/drawing/2014/main" val="1309475321"/>
                    </a:ext>
                  </a:extLst>
                </a:gridCol>
              </a:tblGrid>
              <a:tr h="120488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NACIONAL SANTA TERESA. ZACATECOLUCA, LA PAZ.</a:t>
                      </a: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65986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Sistema de Programación, Monitoreo y Evaluación de Actividades Hospitalarias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13659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Reporte: Monitoreo Consulta Externa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59728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Periodo: Desde: Enero/2020 Hasta: Junio/2020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896903"/>
                  </a:ext>
                </a:extLst>
              </a:tr>
              <a:tr h="133510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074303"/>
                  </a:ext>
                </a:extLst>
              </a:tr>
              <a:tr h="1037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599299"/>
                  </a:ext>
                </a:extLst>
              </a:tr>
              <a:tr h="10379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997348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Finales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35803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 Médica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699481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General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218355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General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1,528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1,346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8,250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4,495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882353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34600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 Básicas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0423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4,275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2,690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75312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General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2,108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928459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 General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1,998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69747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3,480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420510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389767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820771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 de Medicina Interna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44932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Nefrología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593025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Neumología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1,510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281903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 de Cirugía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83924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Anestesiología / Algologia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407063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Ortopedia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08182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Urología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541704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 de Pediatría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19531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Pediatrica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605859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Neonatología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76214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 de Obstetricia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214560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Embarazo de Alto Riesgo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05342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67745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Medicina Interna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794432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2,066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2,506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1,993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2,361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2,145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2,017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1,993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1,993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1,095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2,208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1,194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12,398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10,233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627299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Neumología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868379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Cirugía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48462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General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1,226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1,096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1,073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1,221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6,764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4,371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81560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Ortopedia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267087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Pediatría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429610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Pediátrica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757881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 Gral.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1,382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1,382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1,164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1,562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1,444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1,523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1,953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9,246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4,054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51825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Gineco-Obstetricia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75838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31699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4,196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3,720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966188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Otras Atenciones Consulta Emergencia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198298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Bienestar Magisterial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114223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Emergencia/Consulta General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1,548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484455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Selección 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5,029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30,174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212254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Otras Atenciones Consulta Externa Médica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96222"/>
                  </a:ext>
                </a:extLst>
              </a:tr>
              <a:tr h="111859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Bienestar Magisterial / Servicios por Contrato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29044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Clínica de Ulceras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191%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328287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Colposcopia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142116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Nutrición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518258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Planificación Familiar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637863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Programa de Atención Integral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781168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Psicología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265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1,677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77543"/>
                  </a:ext>
                </a:extLst>
              </a:tr>
              <a:tr h="103791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 Odontológica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14254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Odontológica de primera vez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143%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205961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Odontológica subsecuente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672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3,840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1,788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221690"/>
                  </a:ext>
                </a:extLst>
              </a:tr>
              <a:tr h="103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Oral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239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3293" marR="3293" marT="32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644586"/>
                  </a:ext>
                </a:extLst>
              </a:tr>
              <a:tr h="120488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SV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Fuente de Datos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862690"/>
                  </a:ext>
                </a:extLst>
              </a:tr>
              <a:tr h="120488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* Programación: Ingreso de datos (SPME).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760221"/>
                  </a:ext>
                </a:extLst>
              </a:tr>
              <a:tr h="120488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* Producción: Consulta Externa Médica, Otras Atenciones Consulta Externa Médica (SIMMOW).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100010"/>
                  </a:ext>
                </a:extLst>
              </a:tr>
              <a:tr h="120488">
                <a:tc>
                  <a:txBody>
                    <a:bodyPr/>
                    <a:lstStyle/>
                    <a:p>
                      <a:pPr algn="l" fontAlgn="b"/>
                      <a:endParaRPr lang="es-S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3" marR="3293" marT="3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* Producción: Consulta Externa Odontológica (SIMMOW).</a:t>
                      </a: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93" marR="3293" marT="32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631060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45" y="0"/>
            <a:ext cx="1615580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12251"/>
              </p:ext>
            </p:extLst>
          </p:nvPr>
        </p:nvGraphicFramePr>
        <p:xfrm>
          <a:off x="276822" y="133342"/>
          <a:ext cx="11785188" cy="6617097"/>
        </p:xfrm>
        <a:graphic>
          <a:graphicData uri="http://schemas.openxmlformats.org/drawingml/2006/table">
            <a:tbl>
              <a:tblPr/>
              <a:tblGrid>
                <a:gridCol w="1952042">
                  <a:extLst>
                    <a:ext uri="{9D8B030D-6E8A-4147-A177-3AD203B41FA5}">
                      <a16:colId xmlns:a16="http://schemas.microsoft.com/office/drawing/2014/main" val="1469146389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1046606098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1008344754"/>
                    </a:ext>
                  </a:extLst>
                </a:gridCol>
                <a:gridCol w="551474">
                  <a:extLst>
                    <a:ext uri="{9D8B030D-6E8A-4147-A177-3AD203B41FA5}">
                      <a16:colId xmlns:a16="http://schemas.microsoft.com/office/drawing/2014/main" val="3737165335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1362881424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2048440039"/>
                    </a:ext>
                  </a:extLst>
                </a:gridCol>
                <a:gridCol w="551474">
                  <a:extLst>
                    <a:ext uri="{9D8B030D-6E8A-4147-A177-3AD203B41FA5}">
                      <a16:colId xmlns:a16="http://schemas.microsoft.com/office/drawing/2014/main" val="4083776261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2457823796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3902464274"/>
                    </a:ext>
                  </a:extLst>
                </a:gridCol>
                <a:gridCol w="525213">
                  <a:extLst>
                    <a:ext uri="{9D8B030D-6E8A-4147-A177-3AD203B41FA5}">
                      <a16:colId xmlns:a16="http://schemas.microsoft.com/office/drawing/2014/main" val="2093552493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3198724553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3853386494"/>
                    </a:ext>
                  </a:extLst>
                </a:gridCol>
                <a:gridCol w="548557">
                  <a:extLst>
                    <a:ext uri="{9D8B030D-6E8A-4147-A177-3AD203B41FA5}">
                      <a16:colId xmlns:a16="http://schemas.microsoft.com/office/drawing/2014/main" val="3775871195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1439875582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2862516603"/>
                    </a:ext>
                  </a:extLst>
                </a:gridCol>
                <a:gridCol w="525213">
                  <a:extLst>
                    <a:ext uri="{9D8B030D-6E8A-4147-A177-3AD203B41FA5}">
                      <a16:colId xmlns:a16="http://schemas.microsoft.com/office/drawing/2014/main" val="3528732934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539863377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712457449"/>
                    </a:ext>
                  </a:extLst>
                </a:gridCol>
                <a:gridCol w="548557">
                  <a:extLst>
                    <a:ext uri="{9D8B030D-6E8A-4147-A177-3AD203B41FA5}">
                      <a16:colId xmlns:a16="http://schemas.microsoft.com/office/drawing/2014/main" val="373938781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3571866221"/>
                    </a:ext>
                  </a:extLst>
                </a:gridCol>
                <a:gridCol w="431841">
                  <a:extLst>
                    <a:ext uri="{9D8B030D-6E8A-4147-A177-3AD203B41FA5}">
                      <a16:colId xmlns:a16="http://schemas.microsoft.com/office/drawing/2014/main" val="1043812242"/>
                    </a:ext>
                  </a:extLst>
                </a:gridCol>
                <a:gridCol w="536884">
                  <a:extLst>
                    <a:ext uri="{9D8B030D-6E8A-4147-A177-3AD203B41FA5}">
                      <a16:colId xmlns:a16="http://schemas.microsoft.com/office/drawing/2014/main" val="3884938045"/>
                    </a:ext>
                  </a:extLst>
                </a:gridCol>
              </a:tblGrid>
              <a:tr h="157926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NACIONAL SANTA TERESA. ZACATECOLUCA, LA PAZ.</a:t>
                      </a: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67636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Sistema de Programación, Monitoreo y Evaluación de Actividades Hospitalarias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52867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Reporte: Monitoreo Hospitalización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314838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Periodo: Desde: Enero/2020 Hasta: Junio/2020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482540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328735"/>
                  </a:ext>
                </a:extLst>
              </a:tr>
              <a:tr h="1579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10754"/>
                  </a:ext>
                </a:extLst>
              </a:tr>
              <a:tr h="15792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276573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Finales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23256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Egresos Hospitalarios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4443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 Básicas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70361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1,095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35021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086883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20775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1,476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1,417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897425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129057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28237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 de Pediatría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12802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Neonatologia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442792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Egresos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833973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Bienestar Magisterial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748870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678694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8113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 vaginales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1,076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44184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 por Cesáreas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63356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Mayor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1918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Electivas para Hospitalización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3882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Electivas Ambulatorias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9381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Emergencia para Hospitalización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197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1,050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1,169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236103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Emergencia Ambulatoria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22809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Critica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968964"/>
                  </a:ext>
                </a:extLst>
              </a:tr>
              <a:tr h="157926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Unidad de Emergencia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751269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Admisiones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1,848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1,552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908780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Transferencias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139%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173%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396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495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125%</a:t>
                      </a:r>
                    </a:p>
                  </a:txBody>
                  <a:tcPr marL="5193" marR="5193" marT="519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035418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145307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Fuente de Datos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68698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Programación: Ingreso de datos (SPME).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901895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Egresos Hospitalarios (SIMMOW).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125483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Cirugía Mayor Electivas para Hospitalización y De Emergencias para Hospitalización (SIMMOW por fecha de intervención).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60186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Cirugía Mayor Electivas Ambulatorias y De Emergencias Ambulatorias (SIMMOW por fecha de egreso).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7771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Partos (SIMMOW por fecha de parto).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391254"/>
                  </a:ext>
                </a:extLst>
              </a:tr>
              <a:tr h="157926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Medicina Critica (SEPS2).</a:t>
                      </a:r>
                    </a:p>
                  </a:txBody>
                  <a:tcPr marL="5193" marR="5193" marT="5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847233"/>
                  </a:ext>
                </a:extLst>
              </a:tr>
            </a:tbl>
          </a:graphicData>
        </a:graphic>
      </p:graphicFrame>
      <p:pic>
        <p:nvPicPr>
          <p:cNvPr id="19" name="Imagen 18" descr="http://spme.salud.gob.sv/images/mins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2" y="104774"/>
            <a:ext cx="1614487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6" y="88105"/>
            <a:ext cx="871540" cy="87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84956"/>
              </p:ext>
            </p:extLst>
          </p:nvPr>
        </p:nvGraphicFramePr>
        <p:xfrm>
          <a:off x="172043" y="111135"/>
          <a:ext cx="11782392" cy="6588320"/>
        </p:xfrm>
        <a:graphic>
          <a:graphicData uri="http://schemas.openxmlformats.org/drawingml/2006/table">
            <a:tbl>
              <a:tblPr/>
              <a:tblGrid>
                <a:gridCol w="2278128">
                  <a:extLst>
                    <a:ext uri="{9D8B030D-6E8A-4147-A177-3AD203B41FA5}">
                      <a16:colId xmlns:a16="http://schemas.microsoft.com/office/drawing/2014/main" val="2176841110"/>
                    </a:ext>
                  </a:extLst>
                </a:gridCol>
                <a:gridCol w="397128">
                  <a:extLst>
                    <a:ext uri="{9D8B030D-6E8A-4147-A177-3AD203B41FA5}">
                      <a16:colId xmlns:a16="http://schemas.microsoft.com/office/drawing/2014/main" val="2435904840"/>
                    </a:ext>
                  </a:extLst>
                </a:gridCol>
                <a:gridCol w="397128">
                  <a:extLst>
                    <a:ext uri="{9D8B030D-6E8A-4147-A177-3AD203B41FA5}">
                      <a16:colId xmlns:a16="http://schemas.microsoft.com/office/drawing/2014/main" val="3490527255"/>
                    </a:ext>
                  </a:extLst>
                </a:gridCol>
                <a:gridCol w="407863">
                  <a:extLst>
                    <a:ext uri="{9D8B030D-6E8A-4147-A177-3AD203B41FA5}">
                      <a16:colId xmlns:a16="http://schemas.microsoft.com/office/drawing/2014/main" val="187658191"/>
                    </a:ext>
                  </a:extLst>
                </a:gridCol>
                <a:gridCol w="85992">
                  <a:extLst>
                    <a:ext uri="{9D8B030D-6E8A-4147-A177-3AD203B41FA5}">
                      <a16:colId xmlns:a16="http://schemas.microsoft.com/office/drawing/2014/main" val="2342130367"/>
                    </a:ext>
                  </a:extLst>
                </a:gridCol>
                <a:gridCol w="354070">
                  <a:extLst>
                    <a:ext uri="{9D8B030D-6E8A-4147-A177-3AD203B41FA5}">
                      <a16:colId xmlns:a16="http://schemas.microsoft.com/office/drawing/2014/main" val="2946985491"/>
                    </a:ext>
                  </a:extLst>
                </a:gridCol>
                <a:gridCol w="440062">
                  <a:extLst>
                    <a:ext uri="{9D8B030D-6E8A-4147-A177-3AD203B41FA5}">
                      <a16:colId xmlns:a16="http://schemas.microsoft.com/office/drawing/2014/main" val="3565878573"/>
                    </a:ext>
                  </a:extLst>
                </a:gridCol>
                <a:gridCol w="461528">
                  <a:extLst>
                    <a:ext uri="{9D8B030D-6E8A-4147-A177-3AD203B41FA5}">
                      <a16:colId xmlns:a16="http://schemas.microsoft.com/office/drawing/2014/main" val="3608838048"/>
                    </a:ext>
                  </a:extLst>
                </a:gridCol>
                <a:gridCol w="461528">
                  <a:extLst>
                    <a:ext uri="{9D8B030D-6E8A-4147-A177-3AD203B41FA5}">
                      <a16:colId xmlns:a16="http://schemas.microsoft.com/office/drawing/2014/main" val="1948115271"/>
                    </a:ext>
                  </a:extLst>
                </a:gridCol>
                <a:gridCol w="429329">
                  <a:extLst>
                    <a:ext uri="{9D8B030D-6E8A-4147-A177-3AD203B41FA5}">
                      <a16:colId xmlns:a16="http://schemas.microsoft.com/office/drawing/2014/main" val="2760625739"/>
                    </a:ext>
                  </a:extLst>
                </a:gridCol>
                <a:gridCol w="482995">
                  <a:extLst>
                    <a:ext uri="{9D8B030D-6E8A-4147-A177-3AD203B41FA5}">
                      <a16:colId xmlns:a16="http://schemas.microsoft.com/office/drawing/2014/main" val="428553455"/>
                    </a:ext>
                  </a:extLst>
                </a:gridCol>
                <a:gridCol w="440062">
                  <a:extLst>
                    <a:ext uri="{9D8B030D-6E8A-4147-A177-3AD203B41FA5}">
                      <a16:colId xmlns:a16="http://schemas.microsoft.com/office/drawing/2014/main" val="2812201455"/>
                    </a:ext>
                  </a:extLst>
                </a:gridCol>
                <a:gridCol w="440062">
                  <a:extLst>
                    <a:ext uri="{9D8B030D-6E8A-4147-A177-3AD203B41FA5}">
                      <a16:colId xmlns:a16="http://schemas.microsoft.com/office/drawing/2014/main" val="988583083"/>
                    </a:ext>
                  </a:extLst>
                </a:gridCol>
                <a:gridCol w="461528">
                  <a:extLst>
                    <a:ext uri="{9D8B030D-6E8A-4147-A177-3AD203B41FA5}">
                      <a16:colId xmlns:a16="http://schemas.microsoft.com/office/drawing/2014/main" val="3977750186"/>
                    </a:ext>
                  </a:extLst>
                </a:gridCol>
                <a:gridCol w="440062">
                  <a:extLst>
                    <a:ext uri="{9D8B030D-6E8A-4147-A177-3AD203B41FA5}">
                      <a16:colId xmlns:a16="http://schemas.microsoft.com/office/drawing/2014/main" val="1165048333"/>
                    </a:ext>
                  </a:extLst>
                </a:gridCol>
                <a:gridCol w="440062">
                  <a:extLst>
                    <a:ext uri="{9D8B030D-6E8A-4147-A177-3AD203B41FA5}">
                      <a16:colId xmlns:a16="http://schemas.microsoft.com/office/drawing/2014/main" val="2775673896"/>
                    </a:ext>
                  </a:extLst>
                </a:gridCol>
                <a:gridCol w="558128">
                  <a:extLst>
                    <a:ext uri="{9D8B030D-6E8A-4147-A177-3AD203B41FA5}">
                      <a16:colId xmlns:a16="http://schemas.microsoft.com/office/drawing/2014/main" val="3616908074"/>
                    </a:ext>
                  </a:extLst>
                </a:gridCol>
                <a:gridCol w="461528">
                  <a:extLst>
                    <a:ext uri="{9D8B030D-6E8A-4147-A177-3AD203B41FA5}">
                      <a16:colId xmlns:a16="http://schemas.microsoft.com/office/drawing/2014/main" val="3596626516"/>
                    </a:ext>
                  </a:extLst>
                </a:gridCol>
                <a:gridCol w="461528">
                  <a:extLst>
                    <a:ext uri="{9D8B030D-6E8A-4147-A177-3AD203B41FA5}">
                      <a16:colId xmlns:a16="http://schemas.microsoft.com/office/drawing/2014/main" val="851071014"/>
                    </a:ext>
                  </a:extLst>
                </a:gridCol>
                <a:gridCol w="504462">
                  <a:extLst>
                    <a:ext uri="{9D8B030D-6E8A-4147-A177-3AD203B41FA5}">
                      <a16:colId xmlns:a16="http://schemas.microsoft.com/office/drawing/2014/main" val="3203016219"/>
                    </a:ext>
                  </a:extLst>
                </a:gridCol>
                <a:gridCol w="442746">
                  <a:extLst>
                    <a:ext uri="{9D8B030D-6E8A-4147-A177-3AD203B41FA5}">
                      <a16:colId xmlns:a16="http://schemas.microsoft.com/office/drawing/2014/main" val="2076121254"/>
                    </a:ext>
                  </a:extLst>
                </a:gridCol>
                <a:gridCol w="461528">
                  <a:extLst>
                    <a:ext uri="{9D8B030D-6E8A-4147-A177-3AD203B41FA5}">
                      <a16:colId xmlns:a16="http://schemas.microsoft.com/office/drawing/2014/main" val="3938881503"/>
                    </a:ext>
                  </a:extLst>
                </a:gridCol>
                <a:gridCol w="474945">
                  <a:extLst>
                    <a:ext uri="{9D8B030D-6E8A-4147-A177-3AD203B41FA5}">
                      <a16:colId xmlns:a16="http://schemas.microsoft.com/office/drawing/2014/main" val="1221909665"/>
                    </a:ext>
                  </a:extLst>
                </a:gridCol>
              </a:tblGrid>
              <a:tr h="21076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NACIONAL SANTA TERESA. ZACATECOLUCA, LA PAZ.</a:t>
                      </a: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12727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Sistema de Programación, Monitoreo y Evaluación de Actividades Hospitalarias</a:t>
                      </a: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81357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Reporte: Monitoreo Servicios Intermedios - Diagnóstico, Tratamiento y Rehabilitación</a:t>
                      </a: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005336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Periodo: Desde: Enero/2020 Hasta: Junio/2020</a:t>
                      </a: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05228"/>
                  </a:ext>
                </a:extLst>
              </a:tr>
              <a:tr h="409807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20141"/>
                  </a:ext>
                </a:extLst>
              </a:tr>
              <a:tr h="209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57925"/>
                  </a:ext>
                </a:extLst>
              </a:tr>
              <a:tr h="32917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3832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Intermedios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80428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Diagnostico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765305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Imagenología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79255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Fluoroscopias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210589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Radiografías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3,114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2,824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1,681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1,272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15,400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10,812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107941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Ultrasonografías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609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2,264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356250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Mamografías de Tamisaje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14348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Procedimientos Diagnósticos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775190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Colposcopias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797302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Electrocardiogramas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239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2,780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1,648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661701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Espirometrías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469981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Tratamiento y Rehabilitación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84234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Menor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15001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Crioterapias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840804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Fisioterapia (Total de sesiones brindadas)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289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5,138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2,317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850662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Inhaloterapias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2,756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2,011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2,398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1,193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3,925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1,001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23,550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9,417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042843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Receta Dispensada de Consulta Ambulatoria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27,853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26,860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18,036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11,802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10,464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12,766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162,000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107,781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06427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Recetas Dispensadas de Hospitalización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10,151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11,115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9,902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6,504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7,075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6,965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51,712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766073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Terapias Respiratorias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205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1,270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894772"/>
                  </a:ext>
                </a:extLst>
              </a:tr>
              <a:tr h="199852">
                <a:tc gridSpan="23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Trabajo Social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4517"/>
                  </a:ext>
                </a:extLst>
              </a:tr>
              <a:tr h="1998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Casos Atendidos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1,404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149%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1,277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1,676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223%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1,221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1,050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857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1,000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821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5,390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7,256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135%</a:t>
                      </a:r>
                    </a:p>
                  </a:txBody>
                  <a:tcPr marL="6827" marR="6827" marT="682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989430"/>
                  </a:ext>
                </a:extLst>
              </a:tr>
              <a:tr h="210761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Fuente de Datos</a:t>
                      </a: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31012"/>
                  </a:ext>
                </a:extLst>
              </a:tr>
              <a:tr h="210761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Programación: Ingreso de datos (SPME).</a:t>
                      </a: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328412"/>
                  </a:ext>
                </a:extLst>
              </a:tr>
              <a:tr h="210761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Diagnóstico, Tratamiento y Rehabilitación (SEPS2).</a:t>
                      </a:r>
                    </a:p>
                  </a:txBody>
                  <a:tcPr marL="6827" marR="6827" marT="68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32496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98" y="297957"/>
            <a:ext cx="1615580" cy="6950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4486" y="297957"/>
            <a:ext cx="871804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250832"/>
              </p:ext>
            </p:extLst>
          </p:nvPr>
        </p:nvGraphicFramePr>
        <p:xfrm>
          <a:off x="120663" y="133827"/>
          <a:ext cx="11923293" cy="6554355"/>
        </p:xfrm>
        <a:graphic>
          <a:graphicData uri="http://schemas.openxmlformats.org/drawingml/2006/table">
            <a:tbl>
              <a:tblPr/>
              <a:tblGrid>
                <a:gridCol w="1529804">
                  <a:extLst>
                    <a:ext uri="{9D8B030D-6E8A-4147-A177-3AD203B41FA5}">
                      <a16:colId xmlns:a16="http://schemas.microsoft.com/office/drawing/2014/main" val="2290413751"/>
                    </a:ext>
                  </a:extLst>
                </a:gridCol>
                <a:gridCol w="452821">
                  <a:extLst>
                    <a:ext uri="{9D8B030D-6E8A-4147-A177-3AD203B41FA5}">
                      <a16:colId xmlns:a16="http://schemas.microsoft.com/office/drawing/2014/main" val="3008910471"/>
                    </a:ext>
                  </a:extLst>
                </a:gridCol>
                <a:gridCol w="394688">
                  <a:extLst>
                    <a:ext uri="{9D8B030D-6E8A-4147-A177-3AD203B41FA5}">
                      <a16:colId xmlns:a16="http://schemas.microsoft.com/office/drawing/2014/main" val="3261731121"/>
                    </a:ext>
                  </a:extLst>
                </a:gridCol>
                <a:gridCol w="648636">
                  <a:extLst>
                    <a:ext uri="{9D8B030D-6E8A-4147-A177-3AD203B41FA5}">
                      <a16:colId xmlns:a16="http://schemas.microsoft.com/office/drawing/2014/main" val="379148421"/>
                    </a:ext>
                  </a:extLst>
                </a:gridCol>
                <a:gridCol w="468121">
                  <a:extLst>
                    <a:ext uri="{9D8B030D-6E8A-4147-A177-3AD203B41FA5}">
                      <a16:colId xmlns:a16="http://schemas.microsoft.com/office/drawing/2014/main" val="1429865757"/>
                    </a:ext>
                  </a:extLst>
                </a:gridCol>
                <a:gridCol w="403868">
                  <a:extLst>
                    <a:ext uri="{9D8B030D-6E8A-4147-A177-3AD203B41FA5}">
                      <a16:colId xmlns:a16="http://schemas.microsoft.com/office/drawing/2014/main" val="3116593237"/>
                    </a:ext>
                  </a:extLst>
                </a:gridCol>
                <a:gridCol w="636400">
                  <a:extLst>
                    <a:ext uri="{9D8B030D-6E8A-4147-A177-3AD203B41FA5}">
                      <a16:colId xmlns:a16="http://schemas.microsoft.com/office/drawing/2014/main" val="2988556427"/>
                    </a:ext>
                  </a:extLst>
                </a:gridCol>
                <a:gridCol w="501775">
                  <a:extLst>
                    <a:ext uri="{9D8B030D-6E8A-4147-A177-3AD203B41FA5}">
                      <a16:colId xmlns:a16="http://schemas.microsoft.com/office/drawing/2014/main" val="1161368480"/>
                    </a:ext>
                  </a:extLst>
                </a:gridCol>
                <a:gridCol w="428344">
                  <a:extLst>
                    <a:ext uri="{9D8B030D-6E8A-4147-A177-3AD203B41FA5}">
                      <a16:colId xmlns:a16="http://schemas.microsoft.com/office/drawing/2014/main" val="552462503"/>
                    </a:ext>
                  </a:extLst>
                </a:gridCol>
                <a:gridCol w="562967">
                  <a:extLst>
                    <a:ext uri="{9D8B030D-6E8A-4147-A177-3AD203B41FA5}">
                      <a16:colId xmlns:a16="http://schemas.microsoft.com/office/drawing/2014/main" val="985292453"/>
                    </a:ext>
                  </a:extLst>
                </a:gridCol>
                <a:gridCol w="452821">
                  <a:extLst>
                    <a:ext uri="{9D8B030D-6E8A-4147-A177-3AD203B41FA5}">
                      <a16:colId xmlns:a16="http://schemas.microsoft.com/office/drawing/2014/main" val="3139261095"/>
                    </a:ext>
                  </a:extLst>
                </a:gridCol>
                <a:gridCol w="428344">
                  <a:extLst>
                    <a:ext uri="{9D8B030D-6E8A-4147-A177-3AD203B41FA5}">
                      <a16:colId xmlns:a16="http://schemas.microsoft.com/office/drawing/2014/main" val="261249384"/>
                    </a:ext>
                  </a:extLst>
                </a:gridCol>
                <a:gridCol w="578267">
                  <a:extLst>
                    <a:ext uri="{9D8B030D-6E8A-4147-A177-3AD203B41FA5}">
                      <a16:colId xmlns:a16="http://schemas.microsoft.com/office/drawing/2014/main" val="4084618425"/>
                    </a:ext>
                  </a:extLst>
                </a:gridCol>
                <a:gridCol w="514015">
                  <a:extLst>
                    <a:ext uri="{9D8B030D-6E8A-4147-A177-3AD203B41FA5}">
                      <a16:colId xmlns:a16="http://schemas.microsoft.com/office/drawing/2014/main" val="1998368522"/>
                    </a:ext>
                  </a:extLst>
                </a:gridCol>
                <a:gridCol w="391629">
                  <a:extLst>
                    <a:ext uri="{9D8B030D-6E8A-4147-A177-3AD203B41FA5}">
                      <a16:colId xmlns:a16="http://schemas.microsoft.com/office/drawing/2014/main" val="4251244219"/>
                    </a:ext>
                  </a:extLst>
                </a:gridCol>
                <a:gridCol w="514015">
                  <a:extLst>
                    <a:ext uri="{9D8B030D-6E8A-4147-A177-3AD203B41FA5}">
                      <a16:colId xmlns:a16="http://schemas.microsoft.com/office/drawing/2014/main" val="880147972"/>
                    </a:ext>
                  </a:extLst>
                </a:gridCol>
                <a:gridCol w="465060">
                  <a:extLst>
                    <a:ext uri="{9D8B030D-6E8A-4147-A177-3AD203B41FA5}">
                      <a16:colId xmlns:a16="http://schemas.microsoft.com/office/drawing/2014/main" val="958108693"/>
                    </a:ext>
                  </a:extLst>
                </a:gridCol>
                <a:gridCol w="403868">
                  <a:extLst>
                    <a:ext uri="{9D8B030D-6E8A-4147-A177-3AD203B41FA5}">
                      <a16:colId xmlns:a16="http://schemas.microsoft.com/office/drawing/2014/main" val="3415361809"/>
                    </a:ext>
                  </a:extLst>
                </a:gridCol>
                <a:gridCol w="550731">
                  <a:extLst>
                    <a:ext uri="{9D8B030D-6E8A-4147-A177-3AD203B41FA5}">
                      <a16:colId xmlns:a16="http://schemas.microsoft.com/office/drawing/2014/main" val="725588996"/>
                    </a:ext>
                  </a:extLst>
                </a:gridCol>
                <a:gridCol w="578267">
                  <a:extLst>
                    <a:ext uri="{9D8B030D-6E8A-4147-A177-3AD203B41FA5}">
                      <a16:colId xmlns:a16="http://schemas.microsoft.com/office/drawing/2014/main" val="2145884908"/>
                    </a:ext>
                  </a:extLst>
                </a:gridCol>
                <a:gridCol w="468121">
                  <a:extLst>
                    <a:ext uri="{9D8B030D-6E8A-4147-A177-3AD203B41FA5}">
                      <a16:colId xmlns:a16="http://schemas.microsoft.com/office/drawing/2014/main" val="4000882837"/>
                    </a:ext>
                  </a:extLst>
                </a:gridCol>
                <a:gridCol w="550731">
                  <a:extLst>
                    <a:ext uri="{9D8B030D-6E8A-4147-A177-3AD203B41FA5}">
                      <a16:colId xmlns:a16="http://schemas.microsoft.com/office/drawing/2014/main" val="1360868237"/>
                    </a:ext>
                  </a:extLst>
                </a:gridCol>
              </a:tblGrid>
              <a:tr h="146317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NACIONAL SANTA TERESA. ZACATECOLUCA, LA PAZ.</a:t>
                      </a: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39859"/>
                  </a:ext>
                </a:extLst>
              </a:tr>
              <a:tr h="146317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Sistema de Programación, Monitoreo y Evaluación de Actividades Hospitalarias</a:t>
                      </a: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97648"/>
                  </a:ext>
                </a:extLst>
              </a:tr>
              <a:tr h="146317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Reporte: Monitoreo Servicios Intermedios - Laboratorio Clínico y Banco de Sangre</a:t>
                      </a: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21913"/>
                  </a:ext>
                </a:extLst>
              </a:tr>
              <a:tr h="146317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Periodo: Desde: Enero/2020 Hasta: Junio/2020</a:t>
                      </a: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44965"/>
                  </a:ext>
                </a:extLst>
              </a:tr>
              <a:tr h="161499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75669"/>
                  </a:ext>
                </a:extLst>
              </a:tr>
              <a:tr h="1305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608981"/>
                  </a:ext>
                </a:extLst>
              </a:tr>
              <a:tr h="13055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002162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Intermedios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369567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Diagnostico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864698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Laboratorio Clínico y Banco de Sangre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475355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Hematología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98791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1,078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6,288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3,761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834927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2,038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2,355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2,336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1,969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1,907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1,801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13,800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12,406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02663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1,567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1,602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1,226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1,257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7,086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8,452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392727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2,233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1,903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1,591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11,640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8,663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95871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Inmunología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802242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068105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3,438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132674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1,756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506210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1,748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700378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Bacteriología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966162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079394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2,539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606369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838995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1,095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534210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Parasitología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603754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249452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44098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5739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828255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Bioquímica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9710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7,593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5,986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3,025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5,010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30,060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17,835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106591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3,969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4,074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3,093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3,240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3,404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19,800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21,731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82001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3,355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3,325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2,361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3,187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3,895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15,960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19,703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500353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6,150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6,884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6,150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6,885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6,150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4,591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6,150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6,150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2,437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6,150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2,326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36,900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25,393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432126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Banco de Sangre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39985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868133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519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3,722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979349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1,530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740194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794058"/>
                  </a:ext>
                </a:extLst>
              </a:tr>
              <a:tr h="130558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Urianálisis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432973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2,280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1,365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701917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3,240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2,523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754961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851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523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4,920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4,404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454664"/>
                  </a:ext>
                </a:extLst>
              </a:tr>
              <a:tr h="1305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Referido / Otros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1,066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1,115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708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5,664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3,667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4338" marR="4338" marT="433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43001"/>
                  </a:ext>
                </a:extLst>
              </a:tr>
              <a:tr h="146317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133323"/>
                  </a:ext>
                </a:extLst>
              </a:tr>
              <a:tr h="146317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Fuente de Datos</a:t>
                      </a: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496682"/>
                  </a:ext>
                </a:extLst>
              </a:tr>
              <a:tr h="146317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Programación: Ingreso de datos (SPME).</a:t>
                      </a: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0442"/>
                  </a:ext>
                </a:extLst>
              </a:tr>
              <a:tr h="146317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Producción: Laboratorio Clínico y Banco de Sangre (SEPS2).</a:t>
                      </a:r>
                    </a:p>
                  </a:txBody>
                  <a:tcPr marL="4338" marR="4338" marT="4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560262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8" y="133827"/>
            <a:ext cx="1615580" cy="69500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0109" y="65258"/>
            <a:ext cx="832142" cy="83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475193"/>
              </p:ext>
            </p:extLst>
          </p:nvPr>
        </p:nvGraphicFramePr>
        <p:xfrm>
          <a:off x="175605" y="114386"/>
          <a:ext cx="11842223" cy="6612988"/>
        </p:xfrm>
        <a:graphic>
          <a:graphicData uri="http://schemas.openxmlformats.org/drawingml/2006/table">
            <a:tbl>
              <a:tblPr/>
              <a:tblGrid>
                <a:gridCol w="1684966">
                  <a:extLst>
                    <a:ext uri="{9D8B030D-6E8A-4147-A177-3AD203B41FA5}">
                      <a16:colId xmlns:a16="http://schemas.microsoft.com/office/drawing/2014/main" val="3776328456"/>
                    </a:ext>
                  </a:extLst>
                </a:gridCol>
                <a:gridCol w="450906">
                  <a:extLst>
                    <a:ext uri="{9D8B030D-6E8A-4147-A177-3AD203B41FA5}">
                      <a16:colId xmlns:a16="http://schemas.microsoft.com/office/drawing/2014/main" val="3923677034"/>
                    </a:ext>
                  </a:extLst>
                </a:gridCol>
                <a:gridCol w="450906">
                  <a:extLst>
                    <a:ext uri="{9D8B030D-6E8A-4147-A177-3AD203B41FA5}">
                      <a16:colId xmlns:a16="http://schemas.microsoft.com/office/drawing/2014/main" val="2745476285"/>
                    </a:ext>
                  </a:extLst>
                </a:gridCol>
                <a:gridCol w="560666">
                  <a:extLst>
                    <a:ext uri="{9D8B030D-6E8A-4147-A177-3AD203B41FA5}">
                      <a16:colId xmlns:a16="http://schemas.microsoft.com/office/drawing/2014/main" val="3515198106"/>
                    </a:ext>
                  </a:extLst>
                </a:gridCol>
                <a:gridCol w="474638">
                  <a:extLst>
                    <a:ext uri="{9D8B030D-6E8A-4147-A177-3AD203B41FA5}">
                      <a16:colId xmlns:a16="http://schemas.microsoft.com/office/drawing/2014/main" val="2884572007"/>
                    </a:ext>
                  </a:extLst>
                </a:gridCol>
                <a:gridCol w="474638">
                  <a:extLst>
                    <a:ext uri="{9D8B030D-6E8A-4147-A177-3AD203B41FA5}">
                      <a16:colId xmlns:a16="http://schemas.microsoft.com/office/drawing/2014/main" val="1392446146"/>
                    </a:ext>
                  </a:extLst>
                </a:gridCol>
                <a:gridCol w="522101">
                  <a:extLst>
                    <a:ext uri="{9D8B030D-6E8A-4147-A177-3AD203B41FA5}">
                      <a16:colId xmlns:a16="http://schemas.microsoft.com/office/drawing/2014/main" val="3192986701"/>
                    </a:ext>
                  </a:extLst>
                </a:gridCol>
                <a:gridCol w="486505">
                  <a:extLst>
                    <a:ext uri="{9D8B030D-6E8A-4147-A177-3AD203B41FA5}">
                      <a16:colId xmlns:a16="http://schemas.microsoft.com/office/drawing/2014/main" val="2409181681"/>
                    </a:ext>
                  </a:extLst>
                </a:gridCol>
                <a:gridCol w="489471">
                  <a:extLst>
                    <a:ext uri="{9D8B030D-6E8A-4147-A177-3AD203B41FA5}">
                      <a16:colId xmlns:a16="http://schemas.microsoft.com/office/drawing/2014/main" val="2529965504"/>
                    </a:ext>
                  </a:extLst>
                </a:gridCol>
                <a:gridCol w="557700">
                  <a:extLst>
                    <a:ext uri="{9D8B030D-6E8A-4147-A177-3AD203B41FA5}">
                      <a16:colId xmlns:a16="http://schemas.microsoft.com/office/drawing/2014/main" val="2334553863"/>
                    </a:ext>
                  </a:extLst>
                </a:gridCol>
                <a:gridCol w="453874">
                  <a:extLst>
                    <a:ext uri="{9D8B030D-6E8A-4147-A177-3AD203B41FA5}">
                      <a16:colId xmlns:a16="http://schemas.microsoft.com/office/drawing/2014/main" val="2408745967"/>
                    </a:ext>
                  </a:extLst>
                </a:gridCol>
                <a:gridCol w="427175">
                  <a:extLst>
                    <a:ext uri="{9D8B030D-6E8A-4147-A177-3AD203B41FA5}">
                      <a16:colId xmlns:a16="http://schemas.microsoft.com/office/drawing/2014/main" val="2232749037"/>
                    </a:ext>
                  </a:extLst>
                </a:gridCol>
                <a:gridCol w="569566">
                  <a:extLst>
                    <a:ext uri="{9D8B030D-6E8A-4147-A177-3AD203B41FA5}">
                      <a16:colId xmlns:a16="http://schemas.microsoft.com/office/drawing/2014/main" val="2427685175"/>
                    </a:ext>
                  </a:extLst>
                </a:gridCol>
                <a:gridCol w="427175">
                  <a:extLst>
                    <a:ext uri="{9D8B030D-6E8A-4147-A177-3AD203B41FA5}">
                      <a16:colId xmlns:a16="http://schemas.microsoft.com/office/drawing/2014/main" val="422849455"/>
                    </a:ext>
                  </a:extLst>
                </a:gridCol>
                <a:gridCol w="418274">
                  <a:extLst>
                    <a:ext uri="{9D8B030D-6E8A-4147-A177-3AD203B41FA5}">
                      <a16:colId xmlns:a16="http://schemas.microsoft.com/office/drawing/2014/main" val="1785207562"/>
                    </a:ext>
                  </a:extLst>
                </a:gridCol>
                <a:gridCol w="545833">
                  <a:extLst>
                    <a:ext uri="{9D8B030D-6E8A-4147-A177-3AD203B41FA5}">
                      <a16:colId xmlns:a16="http://schemas.microsoft.com/office/drawing/2014/main" val="1329152740"/>
                    </a:ext>
                  </a:extLst>
                </a:gridCol>
                <a:gridCol w="450906">
                  <a:extLst>
                    <a:ext uri="{9D8B030D-6E8A-4147-A177-3AD203B41FA5}">
                      <a16:colId xmlns:a16="http://schemas.microsoft.com/office/drawing/2014/main" val="3073142190"/>
                    </a:ext>
                  </a:extLst>
                </a:gridCol>
                <a:gridCol w="415308">
                  <a:extLst>
                    <a:ext uri="{9D8B030D-6E8A-4147-A177-3AD203B41FA5}">
                      <a16:colId xmlns:a16="http://schemas.microsoft.com/office/drawing/2014/main" val="651910995"/>
                    </a:ext>
                  </a:extLst>
                </a:gridCol>
                <a:gridCol w="533968">
                  <a:extLst>
                    <a:ext uri="{9D8B030D-6E8A-4147-A177-3AD203B41FA5}">
                      <a16:colId xmlns:a16="http://schemas.microsoft.com/office/drawing/2014/main" val="3390658096"/>
                    </a:ext>
                  </a:extLst>
                </a:gridCol>
                <a:gridCol w="415308">
                  <a:extLst>
                    <a:ext uri="{9D8B030D-6E8A-4147-A177-3AD203B41FA5}">
                      <a16:colId xmlns:a16="http://schemas.microsoft.com/office/drawing/2014/main" val="4112854313"/>
                    </a:ext>
                  </a:extLst>
                </a:gridCol>
                <a:gridCol w="439041">
                  <a:extLst>
                    <a:ext uri="{9D8B030D-6E8A-4147-A177-3AD203B41FA5}">
                      <a16:colId xmlns:a16="http://schemas.microsoft.com/office/drawing/2014/main" val="4231369489"/>
                    </a:ext>
                  </a:extLst>
                </a:gridCol>
                <a:gridCol w="593298">
                  <a:extLst>
                    <a:ext uri="{9D8B030D-6E8A-4147-A177-3AD203B41FA5}">
                      <a16:colId xmlns:a16="http://schemas.microsoft.com/office/drawing/2014/main" val="1581995439"/>
                    </a:ext>
                  </a:extLst>
                </a:gridCol>
              </a:tblGrid>
              <a:tr h="197853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NACIONAL SANTA TERESA. ZACATECOLUCA, LA PAZ.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5829"/>
                  </a:ext>
                </a:extLst>
              </a:tr>
              <a:tr h="197853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Sistema de Programación, Monitoreo y Evaluación de Actividades Hospitalarias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61363"/>
                  </a:ext>
                </a:extLst>
              </a:tr>
              <a:tr h="197853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Reporte: Monitoreo Servicios Generales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802150"/>
                  </a:ext>
                </a:extLst>
              </a:tr>
              <a:tr h="197853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Periodo: Desde: Enero/2020 Hasta: Junio/2020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875450"/>
                  </a:ext>
                </a:extLst>
              </a:tr>
              <a:tr h="25115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576671"/>
                  </a:ext>
                </a:extLst>
              </a:tr>
              <a:tr h="1555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576425"/>
                  </a:ext>
                </a:extLst>
              </a:tr>
              <a:tr h="15552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057582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Generales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28481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Alimención y Dietas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974638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19306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5,166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5,030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248031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1,264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1,178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1,056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8,916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5,615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805900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1,802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902289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5,406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4,681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871721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5,292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2,533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900284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Neonatología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2,670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2,606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97725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Psiquiatría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551839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(Convenios)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072006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Lavandería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33369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68609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3,504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4,492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3,504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3,999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3,504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4,459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3,504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3,933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3,504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3,504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21,024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16,883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961420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4,083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4,386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4,789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3,619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22,050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16,877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974545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1,722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1,933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1,806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1,606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8,964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7,067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345537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3,043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4,140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3,043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3,531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3,043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3,608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3,043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3,043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3,043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18,258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14,873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984471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1,878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1,109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1,542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7,902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5,490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616079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Neonatología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1,526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1,624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1,751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1,777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104%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1,711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10,266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6,678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63364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Psiquiatría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742589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(Convenios)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5,388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2,729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178566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431294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Médica General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486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02699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Médica Especializada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1,027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1,489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5,274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4,128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460518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Emergencias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32640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Emergencias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1,824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2,772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1,707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10,242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6,303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487213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Mantenimiento Preventivo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680306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Números de Orden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041"/>
                  </a:ext>
                </a:extLst>
              </a:tr>
              <a:tr h="15552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Transporte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57258"/>
                  </a:ext>
                </a:extLst>
              </a:tr>
              <a:tr h="15552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Kilómetros Recorridos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12,930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12,845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13,525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16,579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15,275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17,267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13,450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14,853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13,150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16,585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13,490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16,402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81,820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7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94,531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116%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994331"/>
                  </a:ext>
                </a:extLst>
              </a:tr>
              <a:tr h="19785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502004"/>
                  </a:ext>
                </a:extLst>
              </a:tr>
              <a:tr h="19785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Fuente de Datos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856908"/>
                  </a:ext>
                </a:extLst>
              </a:tr>
              <a:tr h="197853">
                <a:tc>
                  <a:txBody>
                    <a:bodyPr/>
                    <a:lstStyle/>
                    <a:p>
                      <a:pPr algn="l" fontAlgn="ctr"/>
                      <a:endParaRPr lang="es-SV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Programación y Producción: Ingreso de datos (SPME).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839278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98" y="297957"/>
            <a:ext cx="1615580" cy="69500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4486" y="297957"/>
            <a:ext cx="871804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4129</Words>
  <Application>Microsoft Office PowerPoint</Application>
  <PresentationFormat>Panorámica</PresentationFormat>
  <Paragraphs>2767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Geraldina Guevara de Gómez</dc:creator>
  <cp:lastModifiedBy>Geraldina Guevara de Gómez</cp:lastModifiedBy>
  <cp:revision>7</cp:revision>
  <dcterms:created xsi:type="dcterms:W3CDTF">2020-07-28T15:10:45Z</dcterms:created>
  <dcterms:modified xsi:type="dcterms:W3CDTF">2020-07-30T16:15:31Z</dcterms:modified>
</cp:coreProperties>
</file>