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8" r:id="rId4"/>
    <p:sldId id="259" r:id="rId5"/>
    <p:sldId id="270" r:id="rId6"/>
    <p:sldId id="303" r:id="rId7"/>
    <p:sldId id="314" r:id="rId8"/>
    <p:sldId id="276" r:id="rId9"/>
    <p:sldId id="275" r:id="rId10"/>
  </p:sldIdLst>
  <p:sldSz cx="6858000" cy="9144000" type="letter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éctor Ramos MD." initials="HRM" lastIdx="3" clrIdx="0">
    <p:extLst>
      <p:ext uri="{19B8F6BF-5375-455C-9EA6-DF929625EA0E}">
        <p15:presenceInfo xmlns:p15="http://schemas.microsoft.com/office/powerpoint/2012/main" xmlns="" userId="b69e7336e00bf72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9329" autoAdjust="0"/>
  </p:normalViewPr>
  <p:slideViewPr>
    <p:cSldViewPr snapToGrid="0" showGuides="1">
      <p:cViewPr>
        <p:scale>
          <a:sx n="100" d="100"/>
          <a:sy n="100" d="100"/>
        </p:scale>
        <p:origin x="-1182" y="-366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0"/>
    </p:cViewPr>
  </p:sorterViewPr>
  <p:notesViewPr>
    <p:cSldViewPr snapToGrid="0" showGuides="1">
      <p:cViewPr varScale="1">
        <p:scale>
          <a:sx n="65" d="100"/>
          <a:sy n="65" d="100"/>
        </p:scale>
        <p:origin x="268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D6DA-9EE7-4A8C-92A7-3562375600D4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AB5D-F301-458E-B45E-0032E6369526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33153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1B8A-DB56-47D9-9631-ED00FC6BBE8C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F0EE-56F3-4F42-AE40-77ECEB0B5B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9418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F0EE-56F3-4F42-AE40-77ECEB0B5BAE}" type="slidenum">
              <a:rPr lang="es-SV" smtClean="0"/>
              <a:pPr/>
              <a:t>3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645353" y="8718552"/>
            <a:ext cx="2879090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CuadroTexto 7"/>
          <p:cNvSpPr txBox="1"/>
          <p:nvPr userDrawn="1"/>
        </p:nvSpPr>
        <p:spPr>
          <a:xfrm>
            <a:off x="3572086" y="8718552"/>
            <a:ext cx="3068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/>
              <a:t>© Ministerio de Salud / Dirección Vigilancia Sanitaria</a:t>
            </a:r>
            <a:endParaRPr lang="es-SV" sz="1050" dirty="0"/>
          </a:p>
          <a:p>
            <a:endParaRPr lang="es-SV" sz="1050" dirty="0"/>
          </a:p>
        </p:txBody>
      </p:sp>
    </p:spTree>
    <p:extLst>
      <p:ext uri="{BB962C8B-B14F-4D97-AF65-F5344CB8AC3E}">
        <p14:creationId xmlns:p14="http://schemas.microsoft.com/office/powerpoint/2010/main" xmlns="" val="18450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98701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13869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776800" y="8475136"/>
            <a:ext cx="287909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© Ministerio de Salud / Dirección Vigilancia Sanitaria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xmlns="" val="35343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5798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8501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30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8462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4741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15925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09660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0302-C18C-4907-ACBA-A1EA14C484A6}" type="datetimeFigureOut">
              <a:rPr lang="es-SV" smtClean="0"/>
              <a:pPr/>
              <a:t>2/8/2018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5224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160"/>
          <a:stretch/>
        </p:blipFill>
        <p:spPr bwMode="auto">
          <a:xfrm>
            <a:off x="113030" y="207327"/>
            <a:ext cx="6744970" cy="6292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5430" y="314642"/>
            <a:ext cx="1255395" cy="4552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76" y="214947"/>
            <a:ext cx="533400" cy="55499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572148" y="78485"/>
            <a:ext cx="3660909" cy="608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SV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República de El Salvador </a:t>
            </a:r>
          </a:p>
          <a:p>
            <a:pPr algn="ctr">
              <a:lnSpc>
                <a:spcPts val="2000"/>
              </a:lnSpc>
            </a:pPr>
            <a:r>
              <a:rPr lang="es-SV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Ministerio de Salud</a:t>
            </a:r>
          </a:p>
        </p:txBody>
      </p:sp>
      <p:sp>
        <p:nvSpPr>
          <p:cNvPr id="19" name="3 Rectángulo"/>
          <p:cNvSpPr>
            <a:spLocks noChangeArrowheads="1"/>
          </p:cNvSpPr>
          <p:nvPr/>
        </p:nvSpPr>
        <p:spPr bwMode="auto">
          <a:xfrm>
            <a:off x="3149600" y="1334676"/>
            <a:ext cx="3451225" cy="21705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>
                <a:ea typeface="Times New Roman" panose="02020603050405020304" pitchFamily="18" charset="0"/>
              </a:rPr>
              <a:t>La información presentada corresponde al periodo de vacaciones, agosto,  comprendido de las 09:00 hrs. del día 01 de agosto hasta las 09:00 del día 02 de agosto de 2017. Se emplearon datos de casos notificados en Sistema Nacional de Vigilancia Epidemiológica de El Salvador (VIGEPES) de </a:t>
            </a:r>
            <a:r>
              <a:rPr lang="es-SV" sz="1400" dirty="0" smtClean="0">
                <a:ea typeface="Times New Roman" panose="02020603050405020304" pitchFamily="18" charset="0"/>
              </a:rPr>
              <a:t>61 </a:t>
            </a:r>
            <a:r>
              <a:rPr lang="es-SV" sz="1400" dirty="0">
                <a:ea typeface="Times New Roman" panose="02020603050405020304" pitchFamily="18" charset="0"/>
              </a:rPr>
              <a:t>unidades </a:t>
            </a:r>
            <a:r>
              <a:rPr lang="es-SV" sz="1400" dirty="0" smtClean="0">
                <a:ea typeface="Times New Roman" panose="02020603050405020304" pitchFamily="18" charset="0"/>
              </a:rPr>
              <a:t>notificadoras.</a:t>
            </a:r>
            <a:endParaRPr lang="es-SV" sz="1400" dirty="0">
              <a:ea typeface="Times New Roman" panose="02020603050405020304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endParaRPr kumimoji="0" lang="es-S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39723" y="3754691"/>
            <a:ext cx="6459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Principales causas de consulta, acumuladas desde el 01 de agosto a la fecha, años 2017 - 2018</a:t>
            </a:r>
            <a:endParaRPr lang="es-SV" sz="1200" dirty="0">
              <a:cs typeface="Times New Roman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89245" y="8516098"/>
            <a:ext cx="2165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Fuente: VIGEPES/DESASTRES-SUIS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0308504"/>
              </p:ext>
            </p:extLst>
          </p:nvPr>
        </p:nvGraphicFramePr>
        <p:xfrm>
          <a:off x="564240" y="4047456"/>
          <a:ext cx="5610365" cy="3245801"/>
        </p:xfrm>
        <a:graphic>
          <a:graphicData uri="http://schemas.openxmlformats.org/drawingml/2006/table">
            <a:tbl>
              <a:tblPr/>
              <a:tblGrid>
                <a:gridCol w="298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0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91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46239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Infección respiratoria aguda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Neumonías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4579283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Diarrea y gastroenteritis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095581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Hepatitis aguda tipo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Fiebre Tifoidea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paludismo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dengue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Chikungunya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Zika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Lesiones por transmisor de rabia**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Intoxicación Alimentaria aguda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Heridas por arma cortopunzante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Heridas por arma de fuego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Lesiones por vehículos (no moto) 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4" name="7 CuadroTexto"/>
          <p:cNvSpPr txBox="1"/>
          <p:nvPr/>
        </p:nvSpPr>
        <p:spPr>
          <a:xfrm>
            <a:off x="326026" y="7409996"/>
            <a:ext cx="61531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"/>
            <a:r>
              <a:rPr lang="es-SV" sz="1400" dirty="0"/>
              <a:t>Grupo de edad más afectado:  IRAS de 1 a 4 años con </a:t>
            </a:r>
            <a:r>
              <a:rPr lang="es-SV" sz="1400" dirty="0" smtClean="0"/>
              <a:t>98 </a:t>
            </a:r>
            <a:r>
              <a:rPr lang="es-SV" sz="1400" dirty="0"/>
              <a:t>casos </a:t>
            </a:r>
            <a:r>
              <a:rPr lang="es-SV" sz="1400" dirty="0" smtClean="0"/>
              <a:t>(20%), </a:t>
            </a:r>
            <a:r>
              <a:rPr lang="es-SV" sz="1400" dirty="0"/>
              <a:t>diarreas de 1 a 4 años con </a:t>
            </a:r>
            <a:r>
              <a:rPr lang="es-SV" sz="1400" dirty="0" smtClean="0"/>
              <a:t>23 </a:t>
            </a:r>
            <a:r>
              <a:rPr lang="es-SV" sz="1400" dirty="0"/>
              <a:t>casos </a:t>
            </a:r>
            <a:r>
              <a:rPr lang="es-SV" sz="1400" dirty="0" smtClean="0"/>
              <a:t>(32%); </a:t>
            </a:r>
            <a:r>
              <a:rPr lang="es-SV" sz="1400" dirty="0"/>
              <a:t>neumonías menor un años </a:t>
            </a:r>
            <a:r>
              <a:rPr lang="es-SV" sz="1400" dirty="0" smtClean="0"/>
              <a:t>16 (20%); </a:t>
            </a:r>
            <a:r>
              <a:rPr lang="es-SV" sz="1400" dirty="0"/>
              <a:t>lesiones por animal transmisor de rabia </a:t>
            </a:r>
            <a:r>
              <a:rPr lang="es-SV" sz="1400" dirty="0" smtClean="0"/>
              <a:t>40 </a:t>
            </a:r>
            <a:r>
              <a:rPr lang="es-SV" sz="1400" dirty="0"/>
              <a:t>a </a:t>
            </a:r>
            <a:r>
              <a:rPr lang="es-SV" sz="1400" dirty="0" smtClean="0"/>
              <a:t>49 </a:t>
            </a:r>
            <a:r>
              <a:rPr lang="es-SV" sz="1400" dirty="0"/>
              <a:t>años </a:t>
            </a:r>
            <a:r>
              <a:rPr lang="es-SV" sz="1400" dirty="0" smtClean="0"/>
              <a:t>3 </a:t>
            </a:r>
            <a:r>
              <a:rPr lang="es-SV" sz="1400" dirty="0"/>
              <a:t>casos </a:t>
            </a:r>
            <a:r>
              <a:rPr lang="es-SV" sz="1400" dirty="0" smtClean="0"/>
              <a:t>(19%). </a:t>
            </a:r>
            <a:endParaRPr lang="es-SV" sz="1400" b="1" dirty="0"/>
          </a:p>
          <a:p>
            <a:pPr algn="just"/>
            <a:endParaRPr lang="es-SV" sz="1400" dirty="0"/>
          </a:p>
        </p:txBody>
      </p:sp>
      <p:sp>
        <p:nvSpPr>
          <p:cNvPr id="25" name="12 CuadroTexto"/>
          <p:cNvSpPr txBox="1"/>
          <p:nvPr/>
        </p:nvSpPr>
        <p:spPr>
          <a:xfrm>
            <a:off x="3959655" y="980021"/>
            <a:ext cx="265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Fecha de elaboración: 02/08/2018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320634" y="1395590"/>
            <a:ext cx="2695698" cy="2365404"/>
            <a:chOff x="0" y="-83475"/>
            <a:chExt cx="2392045" cy="5644412"/>
          </a:xfrm>
        </p:grpSpPr>
        <p:sp>
          <p:nvSpPr>
            <p:cNvPr id="27" name="Rectángulo 26"/>
            <p:cNvSpPr/>
            <p:nvPr/>
          </p:nvSpPr>
          <p:spPr>
            <a:xfrm>
              <a:off x="0" y="676392"/>
              <a:ext cx="2392045" cy="488454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182880" rIns="109728" bIns="2286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Atenciones </a:t>
              </a: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y consultas</a:t>
              </a: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</a:t>
              </a:r>
              <a:endParaRPr lang="es-ES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Otros eventos</a:t>
              </a:r>
              <a:endPara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Sistema de emergencias médicas</a:t>
              </a: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Recomendaciones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0" y="-83475"/>
              <a:ext cx="2392045" cy="620872"/>
              <a:chOff x="0" y="-83475"/>
              <a:chExt cx="2392045" cy="620872"/>
            </a:xfrm>
          </p:grpSpPr>
          <p:sp>
            <p:nvSpPr>
              <p:cNvPr id="29" name="Rectángulo 28"/>
              <p:cNvSpPr/>
              <p:nvPr/>
            </p:nvSpPr>
            <p:spPr>
              <a:xfrm>
                <a:off x="0" y="-83475"/>
                <a:ext cx="2392045" cy="21005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SV" sz="1600">
                  <a:cs typeface="Times New Roman" pitchFamily="18" charset="0"/>
                </a:endParaRPr>
              </a:p>
            </p:txBody>
          </p:sp>
          <p:sp>
            <p:nvSpPr>
              <p:cNvPr id="30" name="Cuadro de texto 204"/>
              <p:cNvSpPr txBox="1"/>
              <p:nvPr/>
            </p:nvSpPr>
            <p:spPr>
              <a:xfrm>
                <a:off x="0" y="158852"/>
                <a:ext cx="2392045" cy="378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91440" rIns="91440" bIns="9144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SV" sz="1200" cap="all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Times New Roman" pitchFamily="18" charset="0"/>
                  </a:rPr>
                  <a:t>CONTENIDO</a:t>
                </a:r>
                <a:endParaRPr lang="es-SV" sz="105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1" name="Rectángulo 30"/>
          <p:cNvSpPr/>
          <p:nvPr/>
        </p:nvSpPr>
        <p:spPr>
          <a:xfrm>
            <a:off x="109243" y="801057"/>
            <a:ext cx="6491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Boletín Epidemiológico  periodo de vacaciones Agosto 2018</a:t>
            </a:r>
            <a:endParaRPr lang="es-SV" sz="1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74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2400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1</a:t>
            </a:r>
          </a:p>
        </p:txBody>
      </p:sp>
      <p:graphicFrame>
        <p:nvGraphicFramePr>
          <p:cNvPr id="11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7781445"/>
              </p:ext>
            </p:extLst>
          </p:nvPr>
        </p:nvGraphicFramePr>
        <p:xfrm>
          <a:off x="813490" y="1829131"/>
          <a:ext cx="5231019" cy="213326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174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0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64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Institución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dirty="0">
                          <a:effectLst/>
                        </a:rPr>
                        <a:t>No. de consultas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800" u="none" strike="noStrike" dirty="0">
                          <a:effectLst/>
                        </a:rPr>
                        <a:t>%</a:t>
                      </a:r>
                      <a:endParaRPr lang="es-SV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MINSAL</a:t>
                      </a:r>
                      <a:endParaRPr lang="es-S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FOSALUD</a:t>
                      </a:r>
                      <a:endParaRPr lang="es-S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>
                          <a:effectLst/>
                        </a:rPr>
                        <a:t>ISSS</a:t>
                      </a:r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5352">
                <a:tc>
                  <a:txBody>
                    <a:bodyPr/>
                    <a:lstStyle/>
                    <a:p>
                      <a:pPr algn="ctr" fontAlgn="b"/>
                      <a:r>
                        <a:rPr lang="es-SV" sz="2400" b="1" u="none" strike="noStrike" dirty="0">
                          <a:effectLst/>
                        </a:rPr>
                        <a:t>Total</a:t>
                      </a:r>
                      <a:endParaRPr lang="es-SV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SV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669635" y="795271"/>
            <a:ext cx="55187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Total de consultas atendidas por institución en los establecimientos de salud del Sistema Nacional de Salud, periodo de vacación día: 1 </a:t>
            </a:r>
            <a:r>
              <a:rPr lang="es-MX" b="1" dirty="0"/>
              <a:t>de agosto de 2018</a:t>
            </a:r>
            <a:endParaRPr lang="es-SV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32408" y="4709890"/>
            <a:ext cx="2596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b="1" dirty="0"/>
              <a:t>Fuente: VIGEPES/SUIS</a:t>
            </a:r>
          </a:p>
        </p:txBody>
      </p:sp>
    </p:spTree>
    <p:extLst>
      <p:ext uri="{BB962C8B-B14F-4D97-AF65-F5344CB8AC3E}">
        <p14:creationId xmlns:p14="http://schemas.microsoft.com/office/powerpoint/2010/main" xmlns="" val="101986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2400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458265" y="4270524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40080" y="593769"/>
            <a:ext cx="5783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 en establecimientos del sistema nacional de salud, vacaciones de agosto, día 01/08/2018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512322" y="4464946"/>
            <a:ext cx="606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referencias en establecimientos del sistema nacional de salud, vacaciones de agosto, del 01/08/2018 al  01/08/2018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79120" y="3675888"/>
            <a:ext cx="580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las atenciones brindadas para este día respecto al mismo día de 2017 se observa una reducción de </a:t>
            </a:r>
            <a:r>
              <a:rPr lang="es-SV" sz="1200" dirty="0" smtClean="0"/>
              <a:t>51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</a:t>
            </a:r>
            <a:r>
              <a:rPr lang="es-SV" sz="1200" dirty="0" smtClean="0"/>
              <a:t>3791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en las consultas,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(2007)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en emergencias y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52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(243)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de reducción de referencias </a:t>
            </a:r>
          </a:p>
        </p:txBody>
      </p:sp>
      <p:sp>
        <p:nvSpPr>
          <p:cNvPr id="12" name="CuadroTexto 9"/>
          <p:cNvSpPr txBox="1"/>
          <p:nvPr/>
        </p:nvSpPr>
        <p:spPr>
          <a:xfrm>
            <a:off x="5484053" y="8474508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pic>
        <p:nvPicPr>
          <p:cNvPr id="9218" name="Picture 2" descr="Vertical bars chart"/>
          <p:cNvPicPr>
            <a:picLocks noChangeAspect="1" noChangeArrowheads="1"/>
          </p:cNvPicPr>
          <p:nvPr/>
        </p:nvPicPr>
        <p:blipFill>
          <a:blip r:embed="rId3" cstate="print"/>
          <a:srcRect l="20185" t="9333" r="9037"/>
          <a:stretch>
            <a:fillRect/>
          </a:stretch>
        </p:blipFill>
        <p:spPr bwMode="auto">
          <a:xfrm>
            <a:off x="638175" y="1190625"/>
            <a:ext cx="6067425" cy="2514600"/>
          </a:xfrm>
          <a:prstGeom prst="rect">
            <a:avLst/>
          </a:prstGeom>
          <a:noFill/>
        </p:spPr>
      </p:pic>
      <p:pic>
        <p:nvPicPr>
          <p:cNvPr id="16" name="Picture 2" descr="Vertical bars chart"/>
          <p:cNvPicPr>
            <a:picLocks noChangeAspect="1" noChangeArrowheads="1"/>
          </p:cNvPicPr>
          <p:nvPr/>
        </p:nvPicPr>
        <p:blipFill>
          <a:blip r:embed="rId3" cstate="print"/>
          <a:srcRect l="20185" t="9333" r="9037"/>
          <a:stretch>
            <a:fillRect/>
          </a:stretch>
        </p:blipFill>
        <p:spPr bwMode="auto">
          <a:xfrm>
            <a:off x="552450" y="5076825"/>
            <a:ext cx="6067425" cy="2876550"/>
          </a:xfrm>
          <a:prstGeom prst="rect">
            <a:avLst/>
          </a:prstGeom>
          <a:noFill/>
        </p:spPr>
      </p:pic>
      <p:sp>
        <p:nvSpPr>
          <p:cNvPr id="15" name="14 CuadroTexto"/>
          <p:cNvSpPr txBox="1"/>
          <p:nvPr/>
        </p:nvSpPr>
        <p:spPr>
          <a:xfrm>
            <a:off x="750570" y="7885938"/>
            <a:ext cx="580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las atenciones brindadas para este día respecto al mismo día de 2017 se observa una reducción de </a:t>
            </a:r>
            <a:r>
              <a:rPr lang="es-SV" sz="1200" dirty="0" smtClean="0"/>
              <a:t>51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</a:t>
            </a:r>
            <a:r>
              <a:rPr lang="es-SV" sz="1200" dirty="0" smtClean="0"/>
              <a:t>3791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en las consultas,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(2007)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en emergencias y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52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(243)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de reducción de referencias </a:t>
            </a:r>
          </a:p>
        </p:txBody>
      </p:sp>
    </p:spTree>
    <p:extLst>
      <p:ext uri="{BB962C8B-B14F-4D97-AF65-F5344CB8AC3E}">
        <p14:creationId xmlns:p14="http://schemas.microsoft.com/office/powerpoint/2010/main" xmlns="" val="6965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 de texto 28"/>
          <p:cNvSpPr txBox="1"/>
          <p:nvPr/>
        </p:nvSpPr>
        <p:spPr>
          <a:xfrm>
            <a:off x="549683" y="250297"/>
            <a:ext cx="5762625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2400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raso 11"/>
          <p:cNvSpPr/>
          <p:nvPr/>
        </p:nvSpPr>
        <p:spPr>
          <a:xfrm>
            <a:off x="2316" y="25029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19100" y="968877"/>
            <a:ext cx="61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agosto, fecha 01/08/2018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27660" y="4893377"/>
            <a:ext cx="580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1 de agosto al  01/08/2018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8140" y="3881628"/>
            <a:ext cx="613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los eventos de notificación para este día respecto al mismo día de 2017 se observa que: Infección respiratoria aguda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(1349),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diarrea y gastroenteritis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68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(181),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neumonía de aumento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20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(20),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lesiones por animal transmisor  de rabia una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29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(7)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uadroTexto 17"/>
          <p:cNvSpPr txBox="1"/>
          <p:nvPr/>
        </p:nvSpPr>
        <p:spPr>
          <a:xfrm>
            <a:off x="5497725" y="8416402"/>
            <a:ext cx="1360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</a:t>
            </a:r>
            <a:r>
              <a:rPr lang="es-SV" sz="1000" dirty="0" smtClean="0"/>
              <a:t>uente</a:t>
            </a:r>
            <a:r>
              <a:rPr lang="es-SV" sz="1000" dirty="0"/>
              <a:t>: </a:t>
            </a:r>
            <a:r>
              <a:rPr lang="es-SV" sz="1000" dirty="0" smtClean="0"/>
              <a:t>VIGEPES/SUIS</a:t>
            </a:r>
            <a:endParaRPr lang="es-SV" sz="1000" dirty="0"/>
          </a:p>
        </p:txBody>
      </p:sp>
      <p:sp>
        <p:nvSpPr>
          <p:cNvPr id="17" name="CuadroTexto 17"/>
          <p:cNvSpPr txBox="1"/>
          <p:nvPr/>
        </p:nvSpPr>
        <p:spPr>
          <a:xfrm>
            <a:off x="5523513" y="4643830"/>
            <a:ext cx="1360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</a:t>
            </a:r>
            <a:r>
              <a:rPr lang="es-SV" sz="1000" dirty="0"/>
              <a:t>: </a:t>
            </a:r>
            <a:r>
              <a:rPr lang="es-SV" sz="1000" dirty="0" smtClean="0"/>
              <a:t>VIGEPES/SUIS</a:t>
            </a:r>
            <a:endParaRPr lang="es-SV" sz="1000" dirty="0"/>
          </a:p>
        </p:txBody>
      </p:sp>
      <p:pic>
        <p:nvPicPr>
          <p:cNvPr id="7170" name="Picture 2" descr="Vertical bars chart"/>
          <p:cNvPicPr>
            <a:picLocks noChangeAspect="1" noChangeArrowheads="1"/>
          </p:cNvPicPr>
          <p:nvPr/>
        </p:nvPicPr>
        <p:blipFill>
          <a:blip r:embed="rId2" cstate="print"/>
          <a:srcRect l="6296" t="9111" r="9259"/>
          <a:stretch>
            <a:fillRect/>
          </a:stretch>
        </p:blipFill>
        <p:spPr bwMode="auto">
          <a:xfrm>
            <a:off x="457200" y="1428750"/>
            <a:ext cx="5981700" cy="2476499"/>
          </a:xfrm>
          <a:prstGeom prst="rect">
            <a:avLst/>
          </a:prstGeom>
          <a:noFill/>
        </p:spPr>
      </p:pic>
      <p:pic>
        <p:nvPicPr>
          <p:cNvPr id="13" name="Picture 2" descr="Vertical bars chart"/>
          <p:cNvPicPr>
            <a:picLocks noChangeAspect="1" noChangeArrowheads="1"/>
          </p:cNvPicPr>
          <p:nvPr/>
        </p:nvPicPr>
        <p:blipFill>
          <a:blip r:embed="rId2" cstate="print"/>
          <a:srcRect l="6296" t="9111" r="9259"/>
          <a:stretch>
            <a:fillRect/>
          </a:stretch>
        </p:blipFill>
        <p:spPr bwMode="auto">
          <a:xfrm>
            <a:off x="438150" y="5324475"/>
            <a:ext cx="5981700" cy="2428874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434340" y="7663053"/>
            <a:ext cx="613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los eventos de notificación para este día respecto al mismo día de 2017 se observa que: Infección respiratoria aguda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(1349),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diarrea y gastroenteritis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68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(181),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neumonía de aumento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20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(20),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lesiones por animal transmisor  de rabia una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29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(7)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38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4" name="CuadroTexto 12"/>
          <p:cNvSpPr txBox="1"/>
          <p:nvPr/>
        </p:nvSpPr>
        <p:spPr>
          <a:xfrm>
            <a:off x="1891976" y="8733710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/>
              <a:t>Fuente: VIGEPES/DESASTRES-SUIS</a:t>
            </a:r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6308317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400" cap="all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05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528602" y="4226571"/>
            <a:ext cx="1360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</a:t>
            </a:r>
            <a:r>
              <a:rPr lang="es-SV" sz="1000" dirty="0" smtClean="0"/>
              <a:t>uente</a:t>
            </a:r>
            <a:r>
              <a:rPr lang="es-SV" sz="1000" dirty="0"/>
              <a:t>: </a:t>
            </a:r>
            <a:r>
              <a:rPr lang="es-SV" sz="1000" dirty="0" smtClean="0"/>
              <a:t>VIGEPES/SUIS</a:t>
            </a:r>
            <a:endParaRPr lang="es-SV" sz="10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898174" y="569716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agosto, fecha 01/08/2018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897640" y="4433421"/>
            <a:ext cx="524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Semana Santa, del 01/08//2017 al 01/08/2018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0520" y="7379208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los eventos de notificación hasta este día respecto al mismo día del 2017 se observa que: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Lesiones por accidente por vehículo automotor (excepto motocicleta)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(7),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heridas por arma de fuego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h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eridas por arma corto punzante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una reducción de 32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(6), 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Intoxicación alimentaria aguda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no se registran casos en ambos años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y hepatitis aguda tipo  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se registran (2) casos y el 2017 no se registran casos para el mismo periodo.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uadroTexto 17"/>
          <p:cNvSpPr txBox="1"/>
          <p:nvPr/>
        </p:nvSpPr>
        <p:spPr>
          <a:xfrm>
            <a:off x="5497725" y="8504322"/>
            <a:ext cx="13602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 smtClean="0"/>
              <a:t>Fuente</a:t>
            </a:r>
            <a:r>
              <a:rPr lang="es-SV" sz="1000" dirty="0"/>
              <a:t>: </a:t>
            </a:r>
            <a:r>
              <a:rPr lang="es-SV" sz="1000" dirty="0" smtClean="0"/>
              <a:t>VIGEPES/SUIS</a:t>
            </a:r>
            <a:endParaRPr lang="es-SV" sz="1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 t="8630" r="8778"/>
          <a:stretch>
            <a:fillRect/>
          </a:stretch>
        </p:blipFill>
        <p:spPr bwMode="auto">
          <a:xfrm>
            <a:off x="409575" y="981075"/>
            <a:ext cx="59912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 t="8630" r="8778"/>
          <a:stretch>
            <a:fillRect/>
          </a:stretch>
        </p:blipFill>
        <p:spPr bwMode="auto">
          <a:xfrm>
            <a:off x="457200" y="4819650"/>
            <a:ext cx="59912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uadroTexto"/>
          <p:cNvSpPr txBox="1"/>
          <p:nvPr/>
        </p:nvSpPr>
        <p:spPr>
          <a:xfrm>
            <a:off x="360045" y="3150108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>
                <a:latin typeface="Arial" pitchFamily="34" charset="0"/>
                <a:cs typeface="Arial" pitchFamily="34" charset="0"/>
              </a:rPr>
              <a:t>En los eventos de notificación hasta este día respecto al mismo día del 2017 se observa que: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Lesiones por accidente por vehículo automotor (excepto motocicleta)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70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(7),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heridas por arma de fuego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(1),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h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eridas por arma corto punzante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una reducción de 32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(6),  </a:t>
            </a:r>
            <a:r>
              <a:rPr lang="es-SV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Intoxicación alimentaria aguda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no se registran casos en ambos años </a:t>
            </a:r>
            <a:r>
              <a:rPr lang="es-SV" sz="1200" dirty="0">
                <a:latin typeface="Arial" pitchFamily="34" charset="0"/>
                <a:cs typeface="Arial" pitchFamily="34" charset="0"/>
              </a:rPr>
              <a:t>y hepatitis aguda tipo  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se registran (2) casos y el 2017 no se registran casos para el mismo periodo.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32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5598133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2400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Otros eventos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0976" y="469993"/>
            <a:ext cx="2981325" cy="400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91440" rIns="90000" bIns="91440" anchor="ctr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SV" sz="1600" dirty="0">
                <a:solidFill>
                  <a:srgbClr val="002060"/>
                </a:solidFill>
                <a:latin typeface="Arial Black" pitchFamily="32" charset="0"/>
                <a:cs typeface="Times New Roman" pitchFamily="16" charset="0"/>
              </a:rPr>
              <a:t>SALUD AMBIENTAL 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55600" y="883490"/>
            <a:ext cx="6210300" cy="3401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eaLnBrk="1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SV" sz="2000" b="1" dirty="0">
                <a:solidFill>
                  <a:srgbClr val="000000"/>
                </a:solidFill>
                <a:cs typeface="Times New Roman" pitchFamily="16" charset="0"/>
              </a:rPr>
              <a:t>ACCIONES TURNO 2 DE AGOSTO DE 2018 </a:t>
            </a: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 sz="16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31800" y="1871663"/>
            <a:ext cx="5846763" cy="858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0840" rIns="90000" bIns="4500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SV">
                <a:solidFill>
                  <a:srgbClr val="000000"/>
                </a:solidFill>
                <a:ea typeface="Noto Sans CJK JP DemiLight" charset="0"/>
                <a:cs typeface="Noto Sans CJK JP DemiLight" charset="0"/>
              </a:rPr>
              <a:t>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03238" y="1344613"/>
            <a:ext cx="6051550" cy="1370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0840" rIns="90000" bIns="45000"/>
          <a:lstStyle/>
          <a:p>
            <a:pPr algn="just"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SV">
                <a:solidFill>
                  <a:srgbClr val="000000"/>
                </a:solidFill>
                <a:cs typeface="Arial" charset="0"/>
              </a:rPr>
              <a:t>Información corresponde al 2 de agosto de 2018.   No hay evento de relevancia  que  reportar.  </a:t>
            </a:r>
          </a:p>
          <a:p>
            <a:pPr algn="just"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>
              <a:solidFill>
                <a:srgbClr val="000000"/>
              </a:solidFill>
              <a:cs typeface="Arial" charset="0"/>
            </a:endParaRPr>
          </a:p>
          <a:p>
            <a:pPr algn="just"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SV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algn="just"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SV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16" name="Group 6"/>
          <p:cNvGraphicFramePr>
            <a:graphicFrameLocks noGrp="1"/>
          </p:cNvGraphicFramePr>
          <p:nvPr/>
        </p:nvGraphicFramePr>
        <p:xfrm>
          <a:off x="939800" y="2139950"/>
          <a:ext cx="5411788" cy="5961068"/>
        </p:xfrm>
        <a:graphic>
          <a:graphicData uri="http://schemas.openxmlformats.org/drawingml/2006/table">
            <a:tbl>
              <a:tblPr/>
              <a:tblGrid>
                <a:gridCol w="904875"/>
                <a:gridCol w="2946400"/>
                <a:gridCol w="1560513"/>
              </a:tblGrid>
              <a:tr h="268288">
                <a:tc gridSpan="3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2. </a:t>
                      </a:r>
                      <a:r>
                        <a:rPr kumimoji="0" lang="es-SV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RESUMEN DE ACCIONES  DE SALUD AMBIENTAL DURANTE PERIODO DE VACACIONES  AGOSTO  2018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Noto Sans CJK JP DemiLight" charset="0"/>
                        <a:cs typeface="Noto Sans CJK JP DemiLight" charset="0"/>
                      </a:endParaRPr>
                    </a:p>
                  </a:txBody>
                  <a:tcPr marL="32760" marR="32760" marT="0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Noto Sans CJK JP DemiLight" charset="0"/>
                        <a:cs typeface="Noto Sans CJK JP DemiLight" charset="0"/>
                      </a:endParaRP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Noto Sans CJK JP DemiLight" charset="0"/>
                        <a:cs typeface="Noto Sans CJK JP DemiLight" charset="0"/>
                      </a:endParaRP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COMPONENTE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ACTIVIDAD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NUMERO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74638">
                <a:tc rowSpan="15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DIRECCIÓN DE SALUD AMBIENTAL</a:t>
                      </a:r>
                    </a:p>
                  </a:txBody>
                  <a:tcPr marL="32760" marR="32760" marT="3262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Lecturas de cloro residual 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34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6828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Litros de Hipoclorito de Sodio distribuidos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145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Lectura de cloro residual de agua de piscina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14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8417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No de Inspecciones sanitarias al uso y mantenimiento a letrinas provisionales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64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Calibri" pitchFamily="32" charset="0"/>
                        <a:cs typeface="Calibri" pitchFamily="32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Calibri" pitchFamily="32" charset="0"/>
                        <a:cs typeface="Calibri" pitchFamily="32" charset="0"/>
                      </a:endParaRP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No de Inspecciones sanitarias a áreas y balnearios públicos, para verificar limpieza, almacenamiento temporal adecuado y recolección de los desechos solidos comunes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12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322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No. De personas vacunadas por agresiones por animal transmisor de rabia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3493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Sospecha de rabia animal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Alimentos perecederos y no perecederos decomisados (Kg)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Alimentos perecederos y no perecederos decomisados (Lts)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Alimentos perecederos y no perecederos destruidos (Kg)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6828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Alimentos perecederos y no perecederos destruidos (Lts)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322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Inspecciones a restaurantes, comedores, supermercados, tiendas y tiendas de conveniencias 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114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28257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Manipuladores de alimentos (Capacitados por el MINSAL)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133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5083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Toma de muestras de alimentos perecederos y no perecederos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2068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Noto Sans CJK JP DemiLight" charset="0"/>
                          <a:cs typeface="Noto Sans CJK JP DemiLight" charset="0"/>
                        </a:rPr>
                        <a:t>Total de muestras de alimentos no cumplen parámetros microbiológicos</a:t>
                      </a:r>
                    </a:p>
                  </a:txBody>
                  <a:tcPr marL="32760" marR="32760" marT="28411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s-SV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Calibri" pitchFamily="32" charset="0"/>
                          <a:cs typeface="Calibri" pitchFamily="32" charset="0"/>
                        </a:rPr>
                        <a:t>0</a:t>
                      </a:r>
                    </a:p>
                  </a:txBody>
                  <a:tcPr marL="32760" marR="32760" marT="0" marB="0" anchor="b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57163">
                <a:tc gridSpan="3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Calibri" pitchFamily="32" charset="0"/>
                        <a:cs typeface="Calibri" pitchFamily="32" charset="0"/>
                      </a:endParaRPr>
                    </a:p>
                  </a:txBody>
                  <a:tcPr marL="32760" marR="32760" marT="0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7325">
                <a:tc gridSpan="3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es-SV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Calibri" pitchFamily="32" charset="0"/>
                        <a:cs typeface="Calibri" pitchFamily="32" charset="0"/>
                      </a:endParaRPr>
                    </a:p>
                  </a:txBody>
                  <a:tcPr marL="32760" marR="32760" marT="0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632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5" name="Cuadro de texto 3091"/>
          <p:cNvSpPr txBox="1"/>
          <p:nvPr/>
        </p:nvSpPr>
        <p:spPr>
          <a:xfrm>
            <a:off x="701301" y="434604"/>
            <a:ext cx="5544421" cy="468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SV" sz="1600" b="1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SISTEMA DE EMERGENCIA MÉDICAS – S.E.M. en las últimas 24 h</a:t>
            </a:r>
          </a:p>
        </p:txBody>
      </p:sp>
      <p:graphicFrame>
        <p:nvGraphicFramePr>
          <p:cNvPr id="4" name="Tab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6966817"/>
              </p:ext>
            </p:extLst>
          </p:nvPr>
        </p:nvGraphicFramePr>
        <p:xfrm>
          <a:off x="653142" y="2219741"/>
          <a:ext cx="5718704" cy="3659751"/>
        </p:xfrm>
        <a:graphic>
          <a:graphicData uri="http://schemas.openxmlformats.org/drawingml/2006/table">
            <a:tbl>
              <a:tblPr/>
              <a:tblGrid>
                <a:gridCol w="1036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65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6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30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TIPO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DETALLE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804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ASISTENCIALES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DOLOR NO TRAUMATICO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ALTERACIONES NEUROLOGICAS Y/O NIVEL DE CONCIENCIA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GINECOLOGICAS/OBSTÉTRICAS/URINARIAS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TRAUMATISMOS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ACCIDENTE DE 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DIFICULTAD PARA RESPIRAR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CLASIFICACIONES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HEMORRAGIAS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ALTERACION DE LOS SIGNOS VITALES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INTOXICACIONES/ALERGIAS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TRANSTORNOS GASTROINTESTINALES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588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PSIQUIATRICAS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INFORMATIVAS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CONSEJO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MÉDICO Y/O INFORMACIÓN DE SERVICIOS DE SALUD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URGENTE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2804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139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CuadroTexto 8"/>
          <p:cNvSpPr txBox="1"/>
          <p:nvPr/>
        </p:nvSpPr>
        <p:spPr>
          <a:xfrm>
            <a:off x="1927754" y="6195845"/>
            <a:ext cx="4554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Sistema de Información del Sistema de Emergencias Médicas, SISEM</a:t>
            </a:r>
          </a:p>
        </p:txBody>
      </p:sp>
      <p:sp>
        <p:nvSpPr>
          <p:cNvPr id="6" name="CuadroTexto 9"/>
          <p:cNvSpPr txBox="1"/>
          <p:nvPr/>
        </p:nvSpPr>
        <p:spPr>
          <a:xfrm>
            <a:off x="653142" y="1245476"/>
            <a:ext cx="44216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dirty="0"/>
              <a:t>COORDINACIÓN DE ASISTENCIAS</a:t>
            </a:r>
          </a:p>
          <a:p>
            <a:r>
              <a:rPr lang="es-SV" b="1" dirty="0"/>
              <a:t>REPORTE DESDE 7:00 AM DE 01 DE AGOSTO </a:t>
            </a:r>
          </a:p>
          <a:p>
            <a:r>
              <a:rPr lang="es-SV" b="1" dirty="0"/>
              <a:t>HASTA 7:00 AM DE 02 DE AGOSTO 2018</a:t>
            </a:r>
          </a:p>
          <a:p>
            <a:endParaRPr lang="es-SV" dirty="0"/>
          </a:p>
        </p:txBody>
      </p:sp>
      <p:sp>
        <p:nvSpPr>
          <p:cNvPr id="7" name="Rectángulo 10"/>
          <p:cNvSpPr/>
          <p:nvPr/>
        </p:nvSpPr>
        <p:spPr>
          <a:xfrm>
            <a:off x="653142" y="6457455"/>
            <a:ext cx="5887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000" dirty="0"/>
              <a:t>Estas coordinaciones de asistencias comprenden:</a:t>
            </a:r>
          </a:p>
          <a:p>
            <a:endParaRPr lang="es-SV" sz="1000" dirty="0"/>
          </a:p>
          <a:p>
            <a:r>
              <a:rPr lang="es-SV" sz="1000" dirty="0"/>
              <a:t>1) Demandas asistenciales: Envío de ambulancias, coordinadas con ambulancias SEM, Cuerpos de Socorro y Unidades del Sistema de Emergencias-911.</a:t>
            </a:r>
          </a:p>
          <a:p>
            <a:endParaRPr lang="es-SV" sz="1000" dirty="0"/>
          </a:p>
          <a:p>
            <a:r>
              <a:rPr lang="es-SV" sz="1000" dirty="0"/>
              <a:t>2) Demandas Informativas: Consejos en salud e información de servicios del sistema nacional de salud.</a:t>
            </a:r>
          </a:p>
          <a:p>
            <a:endParaRPr lang="es-SV" sz="1000" dirty="0"/>
          </a:p>
          <a:p>
            <a:r>
              <a:rPr lang="es-SV" sz="1000" dirty="0"/>
              <a:t>3) Demandas de transporte: Asistencias brindadas en apoyo a UCSF u hospitales de la Región Metropolitana.</a:t>
            </a:r>
          </a:p>
        </p:txBody>
      </p:sp>
    </p:spTree>
    <p:extLst>
      <p:ext uri="{BB962C8B-B14F-4D97-AF65-F5344CB8AC3E}">
        <p14:creationId xmlns:p14="http://schemas.microsoft.com/office/powerpoint/2010/main" xmlns="" val="208072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6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1935" y="693247"/>
            <a:ext cx="6284008" cy="3612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itchFamily="34" charset="0"/>
                <a:cs typeface="Arial" pitchFamily="34" charset="0"/>
              </a:rPr>
              <a:t>Prevención de accidentes de tránsito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Adoptar medidas preventivas al conducir a la defensiva, respetando el reglamento general de tránsito.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Uso de casco para motociclista o ciclista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Uso de cinturón de seguridad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Asignar conductor si toma bebidas alcohólicas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distracciones al manejar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maneje mientras esté hablando por teléfono o mandando un texto; salga del camino y estacione en un lugar seguro para hacerlo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Realizar controles periódicos sobre el estado de seguridad del vehículo tales como  los frenos, presión de aire de los neumáticos, sillas para niños,  higiene de los vidrios del vehículo, etc.</a:t>
            </a:r>
          </a:p>
          <a:p>
            <a:pPr algn="l"/>
            <a:endParaRPr lang="es-SV" sz="1600" dirty="0">
              <a:latin typeface="Arial" pitchFamily="34" charset="0"/>
              <a:cs typeface="Arial" pitchFamily="34" charset="0"/>
            </a:endParaRPr>
          </a:p>
          <a:p>
            <a:endParaRPr lang="es-SV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0568" y="4754640"/>
            <a:ext cx="6350000" cy="3924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2200" b="1" dirty="0">
                <a:latin typeface="Arial" pitchFamily="34" charset="0"/>
                <a:cs typeface="Arial" pitchFamily="34" charset="0"/>
              </a:rPr>
              <a:t>Prevención de diarreas tifoidea </a:t>
            </a:r>
            <a:r>
              <a:rPr lang="es-SV" sz="2200" b="1">
                <a:latin typeface="Arial" pitchFamily="34" charset="0"/>
                <a:cs typeface="Arial" pitchFamily="34" charset="0"/>
              </a:rPr>
              <a:t>y  hepatitis A (</a:t>
            </a:r>
            <a:r>
              <a:rPr lang="es-SV" sz="2200" b="1" dirty="0">
                <a:latin typeface="Arial" pitchFamily="34" charset="0"/>
                <a:cs typeface="Arial" pitchFamily="34" charset="0"/>
              </a:rPr>
              <a:t>alimentos y agua)</a:t>
            </a:r>
          </a:p>
          <a:p>
            <a:pPr marL="342900" indent="-342900" algn="l"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Lavarse</a:t>
            </a:r>
            <a:r>
              <a:rPr lang="es-SV" sz="1700" dirty="0">
                <a:latin typeface="Arial" pitchFamily="34" charset="0"/>
                <a:cs typeface="Arial" pitchFamily="34" charset="0"/>
              </a:rPr>
              <a:t> las manos después de ir al baño y antes de manipular alimentos o de comer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Procure comer siempre en su casa, de no ser así, coma en lugares higiénicos,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Enseñe a los pequeños a no llevarse objetos a la boca,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Lavar frutas y verduras antes de consumir,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Cuidado al cocer la comida, sobre todo las carnes y huevos, recuerde que deben tener una buena cocción,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Utiliza gel antibacterial frecuentemente para limpiarse las manos,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Tome precauciones al consumir mariscos, hágalo en lugares confiables,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Beba agua embotellada.</a:t>
            </a:r>
            <a:r>
              <a:rPr lang="es-SV" sz="1600" dirty="0">
                <a:latin typeface="Arial" pitchFamily="34" charset="0"/>
                <a:cs typeface="Arial" pitchFamily="34" charset="0"/>
              </a:rPr>
              <a:t/>
            </a:r>
            <a:br>
              <a:rPr lang="es-SV" sz="1600" dirty="0">
                <a:latin typeface="Arial" pitchFamily="34" charset="0"/>
                <a:cs typeface="Arial" pitchFamily="34" charset="0"/>
              </a:rPr>
            </a:b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93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SV" sz="1600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6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55599" y="886358"/>
            <a:ext cx="6210301" cy="4365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IRAS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cambios bruscos de temperatura,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Consumir frutas y verduras ricas en vitaminas A y C. Como por ejemplo: zanahoria, naranja, mandarina y limón, entre otras,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fumar en lugares cerrados, ni cerca de niños, ancianos y personas enfermas,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lugares de alta concentración poblacional, como cines, teatros, bares, autobuses, etc.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Cubrir nariz y boca con pañuelos desechables al toser o estornudar y lavarse las manos para proteger a las demás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saludar de forma directa (dando un beso o estrechando la mano) para no contagiar a otras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Tratar de mantenerse alejado de multitudes y sitios públicos.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Acudir al establecimiento de salud más cercano o consultar a su médico, especialmente en el caso de niños y ancianos con fiebre alta, debilidad generalizada, dificultad al respirar, tos seca persistente y dolores musculares.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tocarse ojos, boca y nariz, ya que los gérmenes se diseminan cuando una persona toca algún objeto contaminado y luego se toca los ojos, boca o nariz. </a:t>
            </a:r>
          </a:p>
          <a:p>
            <a:pPr algn="l"/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765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5699</TotalTime>
  <Words>1710</Words>
  <Application>Microsoft Office PowerPoint</Application>
  <PresentationFormat>Carta (216 x 279 mm)</PresentationFormat>
  <Paragraphs>279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Usuario</cp:lastModifiedBy>
  <cp:revision>506</cp:revision>
  <cp:lastPrinted>2017-08-03T16:16:14Z</cp:lastPrinted>
  <dcterms:created xsi:type="dcterms:W3CDTF">2014-07-23T17:05:02Z</dcterms:created>
  <dcterms:modified xsi:type="dcterms:W3CDTF">2018-08-02T16:19:19Z</dcterms:modified>
</cp:coreProperties>
</file>