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9" r:id="rId1"/>
  </p:sldMasterIdLst>
  <p:notesMasterIdLst>
    <p:notesMasterId r:id="rId7"/>
  </p:notesMasterIdLst>
  <p:sldIdLst>
    <p:sldId id="256" r:id="rId2"/>
    <p:sldId id="263" r:id="rId3"/>
    <p:sldId id="257" r:id="rId4"/>
    <p:sldId id="259" r:id="rId5"/>
    <p:sldId id="262" r:id="rId6"/>
  </p:sldIdLst>
  <p:sldSz cx="12192000" cy="6858000"/>
  <p:notesSz cx="7315200" cy="96012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quipo FISC1" initials="EF" lastIdx="2" clrIdx="0">
    <p:extLst>
      <p:ext uri="{19B8F6BF-5375-455C-9EA6-DF929625EA0E}">
        <p15:presenceInfo xmlns:p15="http://schemas.microsoft.com/office/powerpoint/2012/main" userId="Equipo FISC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E7F1095-536D-49D9-A775-B65053BECED0}" type="datetimeFigureOut">
              <a:rPr lang="es-SV" smtClean="0"/>
              <a:t>20/07/2017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27605E5-F383-458D-B2FB-FA86BE3ECDA9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6592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605E5-F383-458D-B2FB-FA86BE3ECDA9}" type="slidenum">
              <a:rPr lang="es-SV" smtClean="0"/>
              <a:t>1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3723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605E5-F383-458D-B2FB-FA86BE3ECDA9}" type="slidenum">
              <a:rPr lang="es-SV" smtClean="0"/>
              <a:t>4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97831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FDBC-577E-4114-84CF-6265914DC0E3}" type="datetime1">
              <a:rPr lang="es-SV" smtClean="0"/>
              <a:t>20/07/2017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7571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9323-A802-4C77-A351-AFCEAC566E46}" type="datetime1">
              <a:rPr lang="es-SV" smtClean="0"/>
              <a:t>20/07/2017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23983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B0D59-8315-4DA8-940B-55A00889949A}" type="datetime1">
              <a:rPr lang="es-SV" smtClean="0"/>
              <a:t>20/07/2017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4855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6BA6-AFF3-4957-A9F2-79635509382E}" type="datetime1">
              <a:rPr lang="es-SV" smtClean="0"/>
              <a:t>20/07/2017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12923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57D3-F7AE-4F85-8729-977A8365BA25}" type="datetime1">
              <a:rPr lang="es-SV" smtClean="0"/>
              <a:t>20/07/2017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8908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ADCD-0474-4F67-8C3E-9F28E081D266}" type="datetime1">
              <a:rPr lang="es-SV" smtClean="0"/>
              <a:t>20/07/2017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3254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FD1C7-D094-4CB6-A3F8-F8CD32473FB0}" type="datetime1">
              <a:rPr lang="es-SV" smtClean="0"/>
              <a:t>20/07/2017</a:t>
            </a:fld>
            <a:endParaRPr lang="es-SV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873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0C5C-8309-4595-BE90-E5B1A5AEBE0D}" type="datetime1">
              <a:rPr lang="es-SV" smtClean="0"/>
              <a:t>20/07/2017</a:t>
            </a:fld>
            <a:endParaRPr lang="es-SV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4911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B86E-95B8-4667-85D3-D4EC76438A4C}" type="datetime1">
              <a:rPr lang="es-SV" smtClean="0"/>
              <a:t>20/07/2017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8696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73863-348A-428F-9117-84298AD951DA}" type="datetime1">
              <a:rPr lang="es-SV" smtClean="0"/>
              <a:t>20/07/2017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8580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2A998-2E1C-43DC-85B0-7A6BDE3BE0C7}" type="datetime1">
              <a:rPr lang="es-SV" smtClean="0"/>
              <a:t>20/07/2017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008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9B887F-049D-4B8C-8A25-923F3CF2D253}" type="datetime1">
              <a:rPr lang="es-SV" smtClean="0"/>
              <a:t>20/07/2017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SV" smtClean="0"/>
              <a:t>Instrucciones fiscalización GDA 2016</a:t>
            </a:r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1063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571404"/>
            <a:ext cx="7315200" cy="3255264"/>
          </a:xfrm>
        </p:spPr>
        <p:txBody>
          <a:bodyPr>
            <a:normAutofit/>
          </a:bodyPr>
          <a:lstStyle/>
          <a:p>
            <a:r>
              <a:rPr lang="es-SV" sz="4400" dirty="0" smtClean="0"/>
              <a:t>Instrucciones para el proceso de fiscalización del Sistema Institucional de Gestión Documental y Archivos. </a:t>
            </a:r>
            <a:br>
              <a:rPr lang="es-SV" sz="4400" dirty="0" smtClean="0"/>
            </a:br>
            <a:r>
              <a:rPr lang="es-SV" sz="4400" dirty="0" smtClean="0"/>
              <a:t>Ejercicio 2017</a:t>
            </a:r>
            <a:endParaRPr lang="es-SV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984145"/>
            <a:ext cx="7315200" cy="914400"/>
          </a:xfrm>
        </p:spPr>
        <p:txBody>
          <a:bodyPr/>
          <a:lstStyle/>
          <a:p>
            <a:r>
              <a:rPr lang="es-SV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 base a los lineamientos emitidos por el IAIP y publicados en el Diario Oficial el 17 de agosto de 2015</a:t>
            </a:r>
            <a:endParaRPr lang="es-SV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7992" y="3306242"/>
            <a:ext cx="3044826" cy="99908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7474" y="2545918"/>
            <a:ext cx="746111" cy="76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4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Generalidades 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b="1" dirty="0" smtClean="0"/>
              <a:t>¿Por qué se lleva a cabo una fiscalización del SIGDA?</a:t>
            </a:r>
            <a:endParaRPr lang="es-SV" b="1" dirty="0"/>
          </a:p>
          <a:p>
            <a:r>
              <a:rPr lang="es-SV" dirty="0" smtClean="0"/>
              <a:t>Facultad del IAIP según Art. 58 de la Ley de Acceso a la Información Pública</a:t>
            </a:r>
          </a:p>
          <a:p>
            <a:r>
              <a:rPr lang="es-SV" dirty="0" smtClean="0"/>
              <a:t>Cumplir con los Arts. 42, 43 y 44 de la LAIP</a:t>
            </a:r>
          </a:p>
          <a:p>
            <a:r>
              <a:rPr lang="es-SV" dirty="0" smtClean="0"/>
              <a:t>Destacar la importancia del tema entre los entes obligados y apoyar en el cumplimiento de estas obligaciones </a:t>
            </a:r>
          </a:p>
          <a:p>
            <a:r>
              <a:rPr lang="es-SV" b="1" dirty="0" smtClean="0"/>
              <a:t>¿Qué es la novedad del proceso 2017?</a:t>
            </a:r>
          </a:p>
          <a:p>
            <a:r>
              <a:rPr lang="es-SV" dirty="0" smtClean="0"/>
              <a:t>Abarca a la totalidad de los entes de gobierno central (97) </a:t>
            </a:r>
          </a:p>
          <a:p>
            <a:r>
              <a:rPr lang="es-SV" dirty="0" smtClean="0"/>
              <a:t>Seguimiento a los evaluados en 2017 (75)</a:t>
            </a:r>
          </a:p>
          <a:p>
            <a:r>
              <a:rPr lang="es-SV" dirty="0" smtClean="0"/>
              <a:t>Primera evaluación a los 22 entes nuevos </a:t>
            </a:r>
          </a:p>
          <a:p>
            <a:r>
              <a:rPr lang="es-SV" dirty="0" smtClean="0"/>
              <a:t>Preparar las condiciones para un eventual cambio en el proceso de 2018 en lo que respecta a GDA</a:t>
            </a:r>
            <a:endParaRPr lang="es-SV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dirty="0" smtClean="0"/>
              <a:t>Instrucciones fiscalización GDA 2017</a:t>
            </a:r>
            <a:endParaRPr lang="es-SV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2</a:t>
            </a:fld>
            <a:endParaRPr lang="es-SV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26" y="6089837"/>
            <a:ext cx="2341067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2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Estructura del modelo 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SV" sz="2400" dirty="0" smtClean="0"/>
              <a:t>Una hoja de cálculo dividida en 9 áreas correspondientes a los 9 lineamientos </a:t>
            </a:r>
          </a:p>
          <a:p>
            <a:r>
              <a:rPr lang="es-SV" sz="2400" dirty="0" smtClean="0"/>
              <a:t>23 ítems de </a:t>
            </a:r>
            <a:r>
              <a:rPr lang="es-SV" sz="2400" dirty="0" smtClean="0"/>
              <a:t>evaluación</a:t>
            </a:r>
            <a:r>
              <a:rPr lang="es-SV" sz="2400" dirty="0"/>
              <a:t>:</a:t>
            </a:r>
            <a:endParaRPr lang="es-SV" sz="2400" dirty="0" smtClean="0"/>
          </a:p>
          <a:p>
            <a:pPr lvl="1"/>
            <a:r>
              <a:rPr lang="es-SV" sz="2400" dirty="0" smtClean="0"/>
              <a:t>Preguntas con ponderación (que llegan a 100 puntos, equivalente a 10)</a:t>
            </a:r>
          </a:p>
          <a:p>
            <a:pPr lvl="1"/>
            <a:r>
              <a:rPr lang="es-SV" sz="2400" dirty="0" smtClean="0"/>
              <a:t>Preguntas sin ponderación, sólo para efectos de estadística </a:t>
            </a:r>
          </a:p>
          <a:p>
            <a:pPr lvl="1"/>
            <a:r>
              <a:rPr lang="es-SV" sz="2400" dirty="0" smtClean="0"/>
              <a:t>Preguntas con puntaje extra, para los que han obtenido un mayor nivel de cumplimiento en el mismo plazo concedido (son en total 13 puntos extras) </a:t>
            </a:r>
          </a:p>
          <a:p>
            <a:r>
              <a:rPr lang="es-SV" sz="2400" dirty="0" smtClean="0"/>
              <a:t>Cada ítem refleja su ponderación y sus criterios de evaluación</a:t>
            </a:r>
            <a:endParaRPr lang="es-SV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57" y="6089837"/>
            <a:ext cx="2341067" cy="768163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3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dirty="0" smtClean="0"/>
              <a:t>Instrucciones fiscalización GDA </a:t>
            </a:r>
            <a:r>
              <a:rPr lang="es-SV" dirty="0" smtClean="0"/>
              <a:t>2017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05847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Indicaciones para su llenado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9268" y="669537"/>
            <a:ext cx="7315200" cy="5804381"/>
          </a:xfrm>
        </p:spPr>
        <p:txBody>
          <a:bodyPr>
            <a:normAutofit/>
          </a:bodyPr>
          <a:lstStyle/>
          <a:p>
            <a:r>
              <a:rPr lang="es-SV" sz="2400" dirty="0" smtClean="0"/>
              <a:t>El cuadro de</a:t>
            </a:r>
            <a:r>
              <a:rPr lang="es-SV" sz="2400" dirty="0"/>
              <a:t> </a:t>
            </a:r>
            <a:r>
              <a:rPr lang="es-SV" sz="2400" dirty="0" smtClean="0"/>
              <a:t>evaluación será llenado por Oficial de gestión documental y archivos, o en su defecto, el encargado/responsable de archivo. No requiere autorización formal de alguna autoridad. </a:t>
            </a:r>
          </a:p>
          <a:p>
            <a:r>
              <a:rPr lang="es-SV" sz="2400" dirty="0" smtClean="0"/>
              <a:t>Siga las indicaciones que se detallan en las columnas “Contenido” y “Descripción”. </a:t>
            </a:r>
          </a:p>
          <a:p>
            <a:r>
              <a:rPr lang="es-SV" sz="2400" dirty="0" smtClean="0"/>
              <a:t>“Descripción”: explicación del ítem que se evalúa</a:t>
            </a:r>
          </a:p>
          <a:p>
            <a:r>
              <a:rPr lang="es-SV" sz="2400" dirty="0"/>
              <a:t>En la columna </a:t>
            </a:r>
            <a:r>
              <a:rPr lang="es-SV" sz="2400" dirty="0" smtClean="0"/>
              <a:t>“Respuesta</a:t>
            </a:r>
            <a:r>
              <a:rPr lang="es-SV" sz="2400" dirty="0"/>
              <a:t>” escribirá si se ha llevado a cabo o no la actividad que se evalúa</a:t>
            </a:r>
          </a:p>
          <a:p>
            <a:r>
              <a:rPr lang="es-SV" sz="2400" dirty="0" smtClean="0"/>
              <a:t>Medios de verificación: documentos que respaldan la actividad mencionada </a:t>
            </a:r>
          </a:p>
          <a:p>
            <a:r>
              <a:rPr lang="es-SV" sz="2400" dirty="0" smtClean="0"/>
              <a:t>Los ítems dejados sin responder ser tomarán con fallas y se calificará con Ø puntos.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08" y="6089837"/>
            <a:ext cx="2341067" cy="768163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4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dirty="0" smtClean="0"/>
              <a:t>Instrucciones fiscalización GDA </a:t>
            </a:r>
            <a:r>
              <a:rPr lang="es-SV" dirty="0" smtClean="0"/>
              <a:t>2017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19102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Forma de entrega 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SV" sz="2400" dirty="0" smtClean="0"/>
              <a:t>Instituciones que participan por primera vez:</a:t>
            </a:r>
          </a:p>
          <a:p>
            <a:r>
              <a:rPr lang="es-SV" sz="2400" dirty="0" smtClean="0"/>
              <a:t>Llenarla y remitirla con los medios de verificación en CD con atención a la Unidad de Fiscalización a más tardar 25 de agosto hasta las 4PM.</a:t>
            </a:r>
          </a:p>
          <a:p>
            <a:endParaRPr lang="es-SV" sz="2400" dirty="0" smtClean="0"/>
          </a:p>
          <a:p>
            <a:endParaRPr lang="es-SV" sz="2400" dirty="0" smtClean="0"/>
          </a:p>
          <a:p>
            <a:r>
              <a:rPr lang="es-SV" sz="2400" dirty="0" smtClean="0"/>
              <a:t>Instituciones que participan por segunda vez: </a:t>
            </a:r>
          </a:p>
          <a:p>
            <a:r>
              <a:rPr lang="es-SV" sz="2400" dirty="0" smtClean="0"/>
              <a:t>Enviar la ficha al correo electrónico de Fiscalización a más tardar 25 de agosto a las 4PM</a:t>
            </a:r>
          </a:p>
          <a:p>
            <a:r>
              <a:rPr lang="es-SV" sz="2400" dirty="0" smtClean="0"/>
              <a:t>Preparar los medios de verificación que serán revisados por el equipo de fiscalización por medio de visita.</a:t>
            </a:r>
            <a:endParaRPr lang="es-SV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26" y="6089837"/>
            <a:ext cx="2341067" cy="768163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5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SV" dirty="0" smtClean="0"/>
              <a:t>Instrucciones fiscalización GDA </a:t>
            </a:r>
            <a:r>
              <a:rPr lang="es-SV" dirty="0" smtClean="0"/>
              <a:t>2017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30038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1839</TotalTime>
  <Words>441</Words>
  <Application>Microsoft Office PowerPoint</Application>
  <PresentationFormat>Panorámica</PresentationFormat>
  <Paragraphs>44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Instrucciones para el proceso de fiscalización del Sistema Institucional de Gestión Documental y Archivos.  Ejercicio 2017</vt:lpstr>
      <vt:lpstr>Generalidades </vt:lpstr>
      <vt:lpstr>Estructura del modelo </vt:lpstr>
      <vt:lpstr>Indicaciones para su llenado</vt:lpstr>
      <vt:lpstr>Forma de entrega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fiscalización del Sistema Institucional de Gestión Documental y Archivos</dc:title>
  <dc:creator>Óscar Campos Lara</dc:creator>
  <cp:lastModifiedBy>admin</cp:lastModifiedBy>
  <cp:revision>30</cp:revision>
  <cp:lastPrinted>2016-09-06T21:14:18Z</cp:lastPrinted>
  <dcterms:created xsi:type="dcterms:W3CDTF">2016-07-05T20:06:24Z</dcterms:created>
  <dcterms:modified xsi:type="dcterms:W3CDTF">2017-07-20T16:21:44Z</dcterms:modified>
</cp:coreProperties>
</file>