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1" r:id="rId1"/>
  </p:sldMasterIdLst>
  <p:handoutMasterIdLst>
    <p:handoutMasterId r:id="rId44"/>
  </p:handoutMasterIdLst>
  <p:sldIdLst>
    <p:sldId id="256" r:id="rId2"/>
    <p:sldId id="309" r:id="rId3"/>
    <p:sldId id="278" r:id="rId4"/>
    <p:sldId id="266" r:id="rId5"/>
    <p:sldId id="310" r:id="rId6"/>
    <p:sldId id="277" r:id="rId7"/>
    <p:sldId id="279" r:id="rId8"/>
    <p:sldId id="280" r:id="rId9"/>
    <p:sldId id="281" r:id="rId10"/>
    <p:sldId id="282" r:id="rId11"/>
    <p:sldId id="274" r:id="rId12"/>
    <p:sldId id="284" r:id="rId13"/>
    <p:sldId id="291" r:id="rId14"/>
    <p:sldId id="286" r:id="rId15"/>
    <p:sldId id="305" r:id="rId16"/>
    <p:sldId id="314" r:id="rId17"/>
    <p:sldId id="306" r:id="rId18"/>
    <p:sldId id="292" r:id="rId19"/>
    <p:sldId id="308" r:id="rId20"/>
    <p:sldId id="293" r:id="rId21"/>
    <p:sldId id="295" r:id="rId22"/>
    <p:sldId id="315" r:id="rId23"/>
    <p:sldId id="294" r:id="rId24"/>
    <p:sldId id="311" r:id="rId25"/>
    <p:sldId id="312" r:id="rId26"/>
    <p:sldId id="296" r:id="rId27"/>
    <p:sldId id="297" r:id="rId28"/>
    <p:sldId id="302" r:id="rId29"/>
    <p:sldId id="300" r:id="rId30"/>
    <p:sldId id="285" r:id="rId31"/>
    <p:sldId id="298" r:id="rId32"/>
    <p:sldId id="299" r:id="rId33"/>
    <p:sldId id="303" r:id="rId34"/>
    <p:sldId id="304" r:id="rId35"/>
    <p:sldId id="316" r:id="rId36"/>
    <p:sldId id="317" r:id="rId37"/>
    <p:sldId id="318" r:id="rId38"/>
    <p:sldId id="319" r:id="rId39"/>
    <p:sldId id="320" r:id="rId40"/>
    <p:sldId id="301" r:id="rId41"/>
    <p:sldId id="307" r:id="rId42"/>
    <p:sldId id="265" r:id="rId43"/>
  </p:sldIdLst>
  <p:sldSz cx="12192000" cy="6858000"/>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76" autoAdjust="0"/>
    <p:restoredTop sz="94434" autoAdjust="0"/>
  </p:normalViewPr>
  <p:slideViewPr>
    <p:cSldViewPr snapToGrid="0">
      <p:cViewPr>
        <p:scale>
          <a:sx n="70" d="100"/>
          <a:sy n="70" d="100"/>
        </p:scale>
        <p:origin x="612" y="-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4" d="100"/>
          <a:sy n="54" d="100"/>
        </p:scale>
        <p:origin x="196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127AC2-6BB2-484D-AC14-4E34523F6C71}" type="doc">
      <dgm:prSet loTypeId="urn:microsoft.com/office/officeart/2005/8/layout/hierarchy4" loCatId="hierarchy" qsTypeId="urn:microsoft.com/office/officeart/2005/8/quickstyle/simple3" qsCatId="simple" csTypeId="urn:microsoft.com/office/officeart/2005/8/colors/accent1_2" csCatId="accent1" phldr="1"/>
      <dgm:spPr/>
      <dgm:t>
        <a:bodyPr/>
        <a:lstStyle/>
        <a:p>
          <a:endParaRPr lang="es-SV"/>
        </a:p>
      </dgm:t>
    </dgm:pt>
    <dgm:pt modelId="{7B049CFB-4A6F-4830-93A5-DF16517F28E6}">
      <dgm:prSet phldrT="[Texto]" custT="1"/>
      <dgm:spPr/>
      <dgm:t>
        <a:bodyPr/>
        <a:lstStyle/>
        <a:p>
          <a:r>
            <a:rPr lang="es-SV" sz="1800" dirty="0">
              <a:effectLst>
                <a:outerShdw blurRad="38100" dist="38100" dir="2700000" algn="tl">
                  <a:srgbClr val="000000">
                    <a:alpha val="43137"/>
                  </a:srgbClr>
                </a:outerShdw>
              </a:effectLst>
              <a:latin typeface="+mj-lt"/>
            </a:rPr>
            <a:t>Planes Militares secretos y las negociaciones colectivas</a:t>
          </a:r>
        </a:p>
      </dgm:t>
    </dgm:pt>
    <dgm:pt modelId="{9310CD13-D1BA-465A-BC6E-F5FB01C7E18D}" type="parTrans" cxnId="{646CA447-FDC9-4ADB-B311-A0D93FC131FA}">
      <dgm:prSet/>
      <dgm:spPr/>
      <dgm:t>
        <a:bodyPr/>
        <a:lstStyle/>
        <a:p>
          <a:endParaRPr lang="es-SV">
            <a:effectLst>
              <a:outerShdw blurRad="38100" dist="38100" dir="2700000" algn="tl">
                <a:srgbClr val="000000">
                  <a:alpha val="43137"/>
                </a:srgbClr>
              </a:outerShdw>
            </a:effectLst>
          </a:endParaRPr>
        </a:p>
      </dgm:t>
    </dgm:pt>
    <dgm:pt modelId="{BA521A69-DA41-4908-95D2-346C8F8F9587}" type="sibTrans" cxnId="{646CA447-FDC9-4ADB-B311-A0D93FC131FA}">
      <dgm:prSet/>
      <dgm:spPr/>
      <dgm:t>
        <a:bodyPr/>
        <a:lstStyle/>
        <a:p>
          <a:endParaRPr lang="es-SV">
            <a:effectLst>
              <a:outerShdw blurRad="38100" dist="38100" dir="2700000" algn="tl">
                <a:srgbClr val="000000">
                  <a:alpha val="43137"/>
                </a:srgbClr>
              </a:outerShdw>
            </a:effectLst>
          </a:endParaRPr>
        </a:p>
      </dgm:t>
    </dgm:pt>
    <dgm:pt modelId="{2BA91419-3B52-4081-8D94-6B8E9FF0B949}">
      <dgm:prSet phldrT="[Texto]" custT="1"/>
      <dgm:spPr/>
      <dgm:t>
        <a:bodyPr/>
        <a:lstStyle/>
        <a:p>
          <a:r>
            <a:rPr lang="es-SV" sz="1800" dirty="0">
              <a:effectLst>
                <a:outerShdw blurRad="38100" dist="38100" dir="2700000" algn="tl">
                  <a:srgbClr val="000000">
                    <a:alpha val="43137"/>
                  </a:srgbClr>
                </a:outerShdw>
              </a:effectLst>
              <a:latin typeface="+mj-lt"/>
            </a:rPr>
            <a:t>La que perjudique o ponga en riesgo la defensa nacional y la seguridad pública</a:t>
          </a:r>
        </a:p>
      </dgm:t>
    </dgm:pt>
    <dgm:pt modelId="{446D473B-D54D-489A-88CA-E1CDB84A78BA}" type="parTrans" cxnId="{4D392606-2E7F-4128-B4A7-94EA9B54F955}">
      <dgm:prSet/>
      <dgm:spPr/>
      <dgm:t>
        <a:bodyPr/>
        <a:lstStyle/>
        <a:p>
          <a:endParaRPr lang="es-SV"/>
        </a:p>
      </dgm:t>
    </dgm:pt>
    <dgm:pt modelId="{98C18FF9-44A1-435A-B48F-794136A44B6E}" type="sibTrans" cxnId="{4D392606-2E7F-4128-B4A7-94EA9B54F955}">
      <dgm:prSet/>
      <dgm:spPr/>
      <dgm:t>
        <a:bodyPr/>
        <a:lstStyle/>
        <a:p>
          <a:endParaRPr lang="es-SV"/>
        </a:p>
      </dgm:t>
    </dgm:pt>
    <dgm:pt modelId="{42BD7060-856A-4102-8C50-FD66FAA34015}">
      <dgm:prSet phldrT="[Texto]" custT="1"/>
      <dgm:spPr/>
      <dgm:t>
        <a:bodyPr/>
        <a:lstStyle/>
        <a:p>
          <a:r>
            <a:rPr lang="es-SV" sz="1800" dirty="0">
              <a:effectLst>
                <a:outerShdw blurRad="38100" dist="38100" dir="2700000" algn="tl">
                  <a:srgbClr val="000000">
                    <a:alpha val="43137"/>
                  </a:srgbClr>
                </a:outerShdw>
              </a:effectLst>
              <a:latin typeface="+mj-lt"/>
            </a:rPr>
            <a:t>La que menoscabe las relaciones internacionales o la conducción de negociaciones diplomáticas del  país </a:t>
          </a:r>
        </a:p>
      </dgm:t>
    </dgm:pt>
    <dgm:pt modelId="{F73936E6-8706-41B6-B167-9A26997C333F}" type="parTrans" cxnId="{94965252-D8B8-40AA-AABE-DDFB4F57128C}">
      <dgm:prSet/>
      <dgm:spPr/>
      <dgm:t>
        <a:bodyPr/>
        <a:lstStyle/>
        <a:p>
          <a:endParaRPr lang="es-SV"/>
        </a:p>
      </dgm:t>
    </dgm:pt>
    <dgm:pt modelId="{2BD4BB38-2D66-4E83-8040-8A35EF2D304E}" type="sibTrans" cxnId="{94965252-D8B8-40AA-AABE-DDFB4F57128C}">
      <dgm:prSet/>
      <dgm:spPr/>
      <dgm:t>
        <a:bodyPr/>
        <a:lstStyle/>
        <a:p>
          <a:endParaRPr lang="es-SV"/>
        </a:p>
      </dgm:t>
    </dgm:pt>
    <dgm:pt modelId="{0954976D-7C87-477D-9DF4-53E77D4CD8A2}">
      <dgm:prSet phldrT="[Texto]" custT="1"/>
      <dgm:spPr/>
      <dgm:t>
        <a:bodyPr/>
        <a:lstStyle/>
        <a:p>
          <a:r>
            <a:rPr lang="es-SV" sz="1800" dirty="0">
              <a:effectLst>
                <a:outerShdw blurRad="38100" dist="38100" dir="2700000" algn="tl">
                  <a:srgbClr val="000000">
                    <a:alpha val="43137"/>
                  </a:srgbClr>
                </a:outerShdw>
              </a:effectLst>
              <a:latin typeface="+mj-lt"/>
            </a:rPr>
            <a:t>La que ponga en peligro la vida, la seguridad o la salud de cualquier persona</a:t>
          </a:r>
        </a:p>
      </dgm:t>
    </dgm:pt>
    <dgm:pt modelId="{B5BB0E3A-71C7-401E-B904-E45AC1340B9E}" type="parTrans" cxnId="{1AB5415F-973A-44FB-ABE6-168E8BBB5067}">
      <dgm:prSet/>
      <dgm:spPr/>
      <dgm:t>
        <a:bodyPr/>
        <a:lstStyle/>
        <a:p>
          <a:endParaRPr lang="es-SV"/>
        </a:p>
      </dgm:t>
    </dgm:pt>
    <dgm:pt modelId="{DC3ABEDF-68F2-462A-BF64-B6A126CB91AF}" type="sibTrans" cxnId="{1AB5415F-973A-44FB-ABE6-168E8BBB5067}">
      <dgm:prSet/>
      <dgm:spPr/>
      <dgm:t>
        <a:bodyPr/>
        <a:lstStyle/>
        <a:p>
          <a:endParaRPr lang="es-SV"/>
        </a:p>
      </dgm:t>
    </dgm:pt>
    <dgm:pt modelId="{AABA74F2-6DD1-44A4-B636-0A41F6911764}" type="pres">
      <dgm:prSet presAssocID="{08127AC2-6BB2-484D-AC14-4E34523F6C71}" presName="Name0" presStyleCnt="0">
        <dgm:presLayoutVars>
          <dgm:chPref val="1"/>
          <dgm:dir/>
          <dgm:animOne val="branch"/>
          <dgm:animLvl val="lvl"/>
          <dgm:resizeHandles/>
        </dgm:presLayoutVars>
      </dgm:prSet>
      <dgm:spPr/>
      <dgm:t>
        <a:bodyPr/>
        <a:lstStyle/>
        <a:p>
          <a:endParaRPr lang="es-SV"/>
        </a:p>
      </dgm:t>
    </dgm:pt>
    <dgm:pt modelId="{42554371-FE76-4D92-AABE-C1CA428933BB}" type="pres">
      <dgm:prSet presAssocID="{7B049CFB-4A6F-4830-93A5-DF16517F28E6}" presName="vertOne" presStyleCnt="0"/>
      <dgm:spPr/>
    </dgm:pt>
    <dgm:pt modelId="{BE65FB28-4A8D-45D8-AA95-9CD769FB8016}" type="pres">
      <dgm:prSet presAssocID="{7B049CFB-4A6F-4830-93A5-DF16517F28E6}" presName="txOne" presStyleLbl="node0" presStyleIdx="0" presStyleCnt="4" custScaleX="118594">
        <dgm:presLayoutVars>
          <dgm:chPref val="3"/>
        </dgm:presLayoutVars>
      </dgm:prSet>
      <dgm:spPr/>
      <dgm:t>
        <a:bodyPr/>
        <a:lstStyle/>
        <a:p>
          <a:endParaRPr lang="es-SV"/>
        </a:p>
      </dgm:t>
    </dgm:pt>
    <dgm:pt modelId="{4B0F88CA-BF82-492B-873F-97DC34ED1866}" type="pres">
      <dgm:prSet presAssocID="{7B049CFB-4A6F-4830-93A5-DF16517F28E6}" presName="horzOne" presStyleCnt="0"/>
      <dgm:spPr/>
    </dgm:pt>
    <dgm:pt modelId="{077FF0B2-234B-4BDE-BCC2-F334F68A3CFC}" type="pres">
      <dgm:prSet presAssocID="{BA521A69-DA41-4908-95D2-346C8F8F9587}" presName="sibSpaceOne" presStyleCnt="0"/>
      <dgm:spPr/>
    </dgm:pt>
    <dgm:pt modelId="{6982FAC3-C9B0-42EA-B76D-CFBBF38C811D}" type="pres">
      <dgm:prSet presAssocID="{2BA91419-3B52-4081-8D94-6B8E9FF0B949}" presName="vertOne" presStyleCnt="0"/>
      <dgm:spPr/>
    </dgm:pt>
    <dgm:pt modelId="{7735525D-E528-4BEA-B0DA-5A762D50B488}" type="pres">
      <dgm:prSet presAssocID="{2BA91419-3B52-4081-8D94-6B8E9FF0B949}" presName="txOne" presStyleLbl="node0" presStyleIdx="1" presStyleCnt="4">
        <dgm:presLayoutVars>
          <dgm:chPref val="3"/>
        </dgm:presLayoutVars>
      </dgm:prSet>
      <dgm:spPr/>
      <dgm:t>
        <a:bodyPr/>
        <a:lstStyle/>
        <a:p>
          <a:endParaRPr lang="es-SV"/>
        </a:p>
      </dgm:t>
    </dgm:pt>
    <dgm:pt modelId="{C4CF93C8-F493-4277-8860-ACB721B608F9}" type="pres">
      <dgm:prSet presAssocID="{2BA91419-3B52-4081-8D94-6B8E9FF0B949}" presName="horzOne" presStyleCnt="0"/>
      <dgm:spPr/>
    </dgm:pt>
    <dgm:pt modelId="{0C8CCBB7-3716-4C54-BE08-7FFC28F523CD}" type="pres">
      <dgm:prSet presAssocID="{98C18FF9-44A1-435A-B48F-794136A44B6E}" presName="sibSpaceOne" presStyleCnt="0"/>
      <dgm:spPr/>
    </dgm:pt>
    <dgm:pt modelId="{4100ED0B-8CD2-42EF-881C-91FEDBBD2526}" type="pres">
      <dgm:prSet presAssocID="{42BD7060-856A-4102-8C50-FD66FAA34015}" presName="vertOne" presStyleCnt="0"/>
      <dgm:spPr/>
    </dgm:pt>
    <dgm:pt modelId="{2BF2DCCA-B358-4E3E-82FD-3EF76BB829CC}" type="pres">
      <dgm:prSet presAssocID="{42BD7060-856A-4102-8C50-FD66FAA34015}" presName="txOne" presStyleLbl="node0" presStyleIdx="2" presStyleCnt="4">
        <dgm:presLayoutVars>
          <dgm:chPref val="3"/>
        </dgm:presLayoutVars>
      </dgm:prSet>
      <dgm:spPr/>
      <dgm:t>
        <a:bodyPr/>
        <a:lstStyle/>
        <a:p>
          <a:endParaRPr lang="es-SV"/>
        </a:p>
      </dgm:t>
    </dgm:pt>
    <dgm:pt modelId="{E1E24045-CF0B-4718-9E4E-E5C0CA5A4E0A}" type="pres">
      <dgm:prSet presAssocID="{42BD7060-856A-4102-8C50-FD66FAA34015}" presName="horzOne" presStyleCnt="0"/>
      <dgm:spPr/>
    </dgm:pt>
    <dgm:pt modelId="{13BC7B73-B2E3-49D6-AE01-AACD785B8F39}" type="pres">
      <dgm:prSet presAssocID="{2BD4BB38-2D66-4E83-8040-8A35EF2D304E}" presName="sibSpaceOne" presStyleCnt="0"/>
      <dgm:spPr/>
    </dgm:pt>
    <dgm:pt modelId="{0EDCEEC3-B1B7-4DF9-B0E9-6621A9BF69A3}" type="pres">
      <dgm:prSet presAssocID="{0954976D-7C87-477D-9DF4-53E77D4CD8A2}" presName="vertOne" presStyleCnt="0"/>
      <dgm:spPr/>
    </dgm:pt>
    <dgm:pt modelId="{458AACBC-BC06-4C43-AF57-9B1D34E49FA6}" type="pres">
      <dgm:prSet presAssocID="{0954976D-7C87-477D-9DF4-53E77D4CD8A2}" presName="txOne" presStyleLbl="node0" presStyleIdx="3" presStyleCnt="4" custLinFactNeighborX="3323">
        <dgm:presLayoutVars>
          <dgm:chPref val="3"/>
        </dgm:presLayoutVars>
      </dgm:prSet>
      <dgm:spPr/>
      <dgm:t>
        <a:bodyPr/>
        <a:lstStyle/>
        <a:p>
          <a:endParaRPr lang="es-SV"/>
        </a:p>
      </dgm:t>
    </dgm:pt>
    <dgm:pt modelId="{8A227297-EB58-4F94-9B86-7DAD36D3D68A}" type="pres">
      <dgm:prSet presAssocID="{0954976D-7C87-477D-9DF4-53E77D4CD8A2}" presName="horzOne" presStyleCnt="0"/>
      <dgm:spPr/>
    </dgm:pt>
  </dgm:ptLst>
  <dgm:cxnLst>
    <dgm:cxn modelId="{DD728B31-487F-43CB-865D-E4D9AFAC92C8}" type="presOf" srcId="{0954976D-7C87-477D-9DF4-53E77D4CD8A2}" destId="{458AACBC-BC06-4C43-AF57-9B1D34E49FA6}" srcOrd="0" destOrd="0" presId="urn:microsoft.com/office/officeart/2005/8/layout/hierarchy4"/>
    <dgm:cxn modelId="{1AB5415F-973A-44FB-ABE6-168E8BBB5067}" srcId="{08127AC2-6BB2-484D-AC14-4E34523F6C71}" destId="{0954976D-7C87-477D-9DF4-53E77D4CD8A2}" srcOrd="3" destOrd="0" parTransId="{B5BB0E3A-71C7-401E-B904-E45AC1340B9E}" sibTransId="{DC3ABEDF-68F2-462A-BF64-B6A126CB91AF}"/>
    <dgm:cxn modelId="{63942A22-249F-48D5-8C01-CAE39E589847}" type="presOf" srcId="{42BD7060-856A-4102-8C50-FD66FAA34015}" destId="{2BF2DCCA-B358-4E3E-82FD-3EF76BB829CC}" srcOrd="0" destOrd="0" presId="urn:microsoft.com/office/officeart/2005/8/layout/hierarchy4"/>
    <dgm:cxn modelId="{2C90D527-EBDD-4581-AEB9-52FD88897451}" type="presOf" srcId="{7B049CFB-4A6F-4830-93A5-DF16517F28E6}" destId="{BE65FB28-4A8D-45D8-AA95-9CD769FB8016}" srcOrd="0" destOrd="0" presId="urn:microsoft.com/office/officeart/2005/8/layout/hierarchy4"/>
    <dgm:cxn modelId="{4D392606-2E7F-4128-B4A7-94EA9B54F955}" srcId="{08127AC2-6BB2-484D-AC14-4E34523F6C71}" destId="{2BA91419-3B52-4081-8D94-6B8E9FF0B949}" srcOrd="1" destOrd="0" parTransId="{446D473B-D54D-489A-88CA-E1CDB84A78BA}" sibTransId="{98C18FF9-44A1-435A-B48F-794136A44B6E}"/>
    <dgm:cxn modelId="{EE0E3D36-E774-4324-932B-8B34E8254B08}" type="presOf" srcId="{08127AC2-6BB2-484D-AC14-4E34523F6C71}" destId="{AABA74F2-6DD1-44A4-B636-0A41F6911764}" srcOrd="0" destOrd="0" presId="urn:microsoft.com/office/officeart/2005/8/layout/hierarchy4"/>
    <dgm:cxn modelId="{646CA447-FDC9-4ADB-B311-A0D93FC131FA}" srcId="{08127AC2-6BB2-484D-AC14-4E34523F6C71}" destId="{7B049CFB-4A6F-4830-93A5-DF16517F28E6}" srcOrd="0" destOrd="0" parTransId="{9310CD13-D1BA-465A-BC6E-F5FB01C7E18D}" sibTransId="{BA521A69-DA41-4908-95D2-346C8F8F9587}"/>
    <dgm:cxn modelId="{94965252-D8B8-40AA-AABE-DDFB4F57128C}" srcId="{08127AC2-6BB2-484D-AC14-4E34523F6C71}" destId="{42BD7060-856A-4102-8C50-FD66FAA34015}" srcOrd="2" destOrd="0" parTransId="{F73936E6-8706-41B6-B167-9A26997C333F}" sibTransId="{2BD4BB38-2D66-4E83-8040-8A35EF2D304E}"/>
    <dgm:cxn modelId="{0FD5E698-B317-49B3-AE5B-10BD60A485E5}" type="presOf" srcId="{2BA91419-3B52-4081-8D94-6B8E9FF0B949}" destId="{7735525D-E528-4BEA-B0DA-5A762D50B488}" srcOrd="0" destOrd="0" presId="urn:microsoft.com/office/officeart/2005/8/layout/hierarchy4"/>
    <dgm:cxn modelId="{DC0D3039-8767-4C9F-8AE6-4A688FFB4CF2}" type="presParOf" srcId="{AABA74F2-6DD1-44A4-B636-0A41F6911764}" destId="{42554371-FE76-4D92-AABE-C1CA428933BB}" srcOrd="0" destOrd="0" presId="urn:microsoft.com/office/officeart/2005/8/layout/hierarchy4"/>
    <dgm:cxn modelId="{F3FC2497-9074-4810-8FE0-67F8FB2F0F2E}" type="presParOf" srcId="{42554371-FE76-4D92-AABE-C1CA428933BB}" destId="{BE65FB28-4A8D-45D8-AA95-9CD769FB8016}" srcOrd="0" destOrd="0" presId="urn:microsoft.com/office/officeart/2005/8/layout/hierarchy4"/>
    <dgm:cxn modelId="{5D78FA45-E35F-4506-826D-23A67FD3915D}" type="presParOf" srcId="{42554371-FE76-4D92-AABE-C1CA428933BB}" destId="{4B0F88CA-BF82-492B-873F-97DC34ED1866}" srcOrd="1" destOrd="0" presId="urn:microsoft.com/office/officeart/2005/8/layout/hierarchy4"/>
    <dgm:cxn modelId="{8AF214AD-438C-4B32-9B74-6032982A8CED}" type="presParOf" srcId="{AABA74F2-6DD1-44A4-B636-0A41F6911764}" destId="{077FF0B2-234B-4BDE-BCC2-F334F68A3CFC}" srcOrd="1" destOrd="0" presId="urn:microsoft.com/office/officeart/2005/8/layout/hierarchy4"/>
    <dgm:cxn modelId="{3BD1C0FD-F832-4890-A174-06214E219B69}" type="presParOf" srcId="{AABA74F2-6DD1-44A4-B636-0A41F6911764}" destId="{6982FAC3-C9B0-42EA-B76D-CFBBF38C811D}" srcOrd="2" destOrd="0" presId="urn:microsoft.com/office/officeart/2005/8/layout/hierarchy4"/>
    <dgm:cxn modelId="{1CA02986-B608-4112-ADF3-C976CBF0A95E}" type="presParOf" srcId="{6982FAC3-C9B0-42EA-B76D-CFBBF38C811D}" destId="{7735525D-E528-4BEA-B0DA-5A762D50B488}" srcOrd="0" destOrd="0" presId="urn:microsoft.com/office/officeart/2005/8/layout/hierarchy4"/>
    <dgm:cxn modelId="{B1C972A3-287E-4FC1-9ADE-C8A283D397D1}" type="presParOf" srcId="{6982FAC3-C9B0-42EA-B76D-CFBBF38C811D}" destId="{C4CF93C8-F493-4277-8860-ACB721B608F9}" srcOrd="1" destOrd="0" presId="urn:microsoft.com/office/officeart/2005/8/layout/hierarchy4"/>
    <dgm:cxn modelId="{0D69858F-DEF3-4B16-865E-25C43780B6ED}" type="presParOf" srcId="{AABA74F2-6DD1-44A4-B636-0A41F6911764}" destId="{0C8CCBB7-3716-4C54-BE08-7FFC28F523CD}" srcOrd="3" destOrd="0" presId="urn:microsoft.com/office/officeart/2005/8/layout/hierarchy4"/>
    <dgm:cxn modelId="{D168C79D-3068-42F5-9063-B800DBFD4E3D}" type="presParOf" srcId="{AABA74F2-6DD1-44A4-B636-0A41F6911764}" destId="{4100ED0B-8CD2-42EF-881C-91FEDBBD2526}" srcOrd="4" destOrd="0" presId="urn:microsoft.com/office/officeart/2005/8/layout/hierarchy4"/>
    <dgm:cxn modelId="{ADD0460E-03DC-4F8D-8570-AEB370F02959}" type="presParOf" srcId="{4100ED0B-8CD2-42EF-881C-91FEDBBD2526}" destId="{2BF2DCCA-B358-4E3E-82FD-3EF76BB829CC}" srcOrd="0" destOrd="0" presId="urn:microsoft.com/office/officeart/2005/8/layout/hierarchy4"/>
    <dgm:cxn modelId="{5E74F424-C191-465B-AD3E-FBCE28B51D28}" type="presParOf" srcId="{4100ED0B-8CD2-42EF-881C-91FEDBBD2526}" destId="{E1E24045-CF0B-4718-9E4E-E5C0CA5A4E0A}" srcOrd="1" destOrd="0" presId="urn:microsoft.com/office/officeart/2005/8/layout/hierarchy4"/>
    <dgm:cxn modelId="{94FB3E96-F8B0-47E7-868C-55818B95C436}" type="presParOf" srcId="{AABA74F2-6DD1-44A4-B636-0A41F6911764}" destId="{13BC7B73-B2E3-49D6-AE01-AACD785B8F39}" srcOrd="5" destOrd="0" presId="urn:microsoft.com/office/officeart/2005/8/layout/hierarchy4"/>
    <dgm:cxn modelId="{EEAFF66D-BD61-4186-9DE2-DDBADA8298D9}" type="presParOf" srcId="{AABA74F2-6DD1-44A4-B636-0A41F6911764}" destId="{0EDCEEC3-B1B7-4DF9-B0E9-6621A9BF69A3}" srcOrd="6" destOrd="0" presId="urn:microsoft.com/office/officeart/2005/8/layout/hierarchy4"/>
    <dgm:cxn modelId="{227BBA89-305E-4936-8087-A5376188B28B}" type="presParOf" srcId="{0EDCEEC3-B1B7-4DF9-B0E9-6621A9BF69A3}" destId="{458AACBC-BC06-4C43-AF57-9B1D34E49FA6}" srcOrd="0" destOrd="0" presId="urn:microsoft.com/office/officeart/2005/8/layout/hierarchy4"/>
    <dgm:cxn modelId="{E5879D65-99AA-4911-ADA3-7665315807C1}" type="presParOf" srcId="{0EDCEEC3-B1B7-4DF9-B0E9-6621A9BF69A3}" destId="{8A227297-EB58-4F94-9B86-7DAD36D3D68A}"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127AC2-6BB2-484D-AC14-4E34523F6C71}" type="doc">
      <dgm:prSet loTypeId="urn:microsoft.com/office/officeart/2005/8/layout/hierarchy4" loCatId="hierarchy" qsTypeId="urn:microsoft.com/office/officeart/2005/8/quickstyle/simple3" qsCatId="simple" csTypeId="urn:microsoft.com/office/officeart/2005/8/colors/accent1_2" csCatId="accent1" phldr="1"/>
      <dgm:spPr/>
      <dgm:t>
        <a:bodyPr/>
        <a:lstStyle/>
        <a:p>
          <a:endParaRPr lang="es-SV"/>
        </a:p>
      </dgm:t>
    </dgm:pt>
    <dgm:pt modelId="{F326BDA6-2794-4771-A121-507A24217B64}">
      <dgm:prSet phldrT="[Texto]" custT="1"/>
      <dgm:spPr/>
      <dgm:t>
        <a:bodyPr/>
        <a:lstStyle/>
        <a:p>
          <a:r>
            <a:rPr lang="es-SV" sz="1800" dirty="0">
              <a:effectLst>
                <a:outerShdw blurRad="38100" dist="38100" dir="2700000" algn="tl">
                  <a:srgbClr val="000000">
                    <a:alpha val="43137"/>
                  </a:srgbClr>
                </a:outerShdw>
              </a:effectLst>
              <a:latin typeface="+mj-lt"/>
            </a:rPr>
            <a:t>La que causare un perjuicio en la prevención, investigación o persecución de actos ilícitos</a:t>
          </a:r>
        </a:p>
      </dgm:t>
    </dgm:pt>
    <dgm:pt modelId="{0D23E8D7-CD66-4937-8B5D-7A9D8AADA97B}" type="parTrans" cxnId="{1C254778-CD58-4BFD-80E7-F13FDF796645}">
      <dgm:prSet/>
      <dgm:spPr/>
      <dgm:t>
        <a:bodyPr/>
        <a:lstStyle/>
        <a:p>
          <a:endParaRPr lang="es-SV"/>
        </a:p>
      </dgm:t>
    </dgm:pt>
    <dgm:pt modelId="{49628F6B-0B72-428C-AD3D-6DB8788EA00B}" type="sibTrans" cxnId="{1C254778-CD58-4BFD-80E7-F13FDF796645}">
      <dgm:prSet/>
      <dgm:spPr/>
      <dgm:t>
        <a:bodyPr/>
        <a:lstStyle/>
        <a:p>
          <a:endParaRPr lang="es-SV"/>
        </a:p>
      </dgm:t>
    </dgm:pt>
    <dgm:pt modelId="{24A1AC53-C073-40D5-9C2F-8991806D5360}">
      <dgm:prSet phldrT="[Texto]" custT="1"/>
      <dgm:spPr/>
      <dgm:t>
        <a:bodyPr/>
        <a:lstStyle/>
        <a:p>
          <a:r>
            <a:rPr lang="es-SV" sz="1800" dirty="0">
              <a:effectLst>
                <a:outerShdw blurRad="38100" dist="38100" dir="2700000" algn="tl">
                  <a:srgbClr val="000000">
                    <a:alpha val="43137"/>
                  </a:srgbClr>
                </a:outerShdw>
              </a:effectLst>
              <a:latin typeface="+mj-lt"/>
            </a:rPr>
            <a:t>La que comprometiera las estrategias o funciones estatales en procedimientos judiciales o administrativos en curso </a:t>
          </a:r>
        </a:p>
      </dgm:t>
    </dgm:pt>
    <dgm:pt modelId="{DD2B3521-957B-4300-B603-B90EE0DBEA5E}" type="parTrans" cxnId="{DA8967AD-4FEA-4F23-8161-C784B821A8ED}">
      <dgm:prSet/>
      <dgm:spPr/>
      <dgm:t>
        <a:bodyPr/>
        <a:lstStyle/>
        <a:p>
          <a:endParaRPr lang="es-SV"/>
        </a:p>
      </dgm:t>
    </dgm:pt>
    <dgm:pt modelId="{64AF7586-AFD8-4C7A-8902-9B18074E26ED}" type="sibTrans" cxnId="{DA8967AD-4FEA-4F23-8161-C784B821A8ED}">
      <dgm:prSet/>
      <dgm:spPr/>
      <dgm:t>
        <a:bodyPr/>
        <a:lstStyle/>
        <a:p>
          <a:endParaRPr lang="es-SV"/>
        </a:p>
      </dgm:t>
    </dgm:pt>
    <dgm:pt modelId="{7AE828C9-16F6-4F8C-A78E-19501B1A6F43}">
      <dgm:prSet phldrT="[Texto]" custT="1"/>
      <dgm:spPr/>
      <dgm:t>
        <a:bodyPr/>
        <a:lstStyle/>
        <a:p>
          <a:r>
            <a:rPr lang="es-SV" sz="1800" dirty="0">
              <a:effectLst>
                <a:outerShdw blurRad="38100" dist="38100" dir="2700000" algn="tl">
                  <a:srgbClr val="000000">
                    <a:alpha val="43137"/>
                  </a:srgbClr>
                </a:outerShdw>
              </a:effectLst>
              <a:latin typeface="+mj-lt"/>
            </a:rPr>
            <a:t>La que pueda generar una ventaja indebida a una persona en perjuicio de un tercero</a:t>
          </a:r>
        </a:p>
      </dgm:t>
    </dgm:pt>
    <dgm:pt modelId="{BE24563C-DEC2-4D9E-8F1C-958E3FCE5417}" type="parTrans" cxnId="{2D331FD6-FF6D-4053-A389-5DF27FC50375}">
      <dgm:prSet/>
      <dgm:spPr/>
      <dgm:t>
        <a:bodyPr/>
        <a:lstStyle/>
        <a:p>
          <a:endParaRPr lang="es-SV"/>
        </a:p>
      </dgm:t>
    </dgm:pt>
    <dgm:pt modelId="{B20FA26E-A7D4-4327-88B0-2850E46A473E}" type="sibTrans" cxnId="{2D331FD6-FF6D-4053-A389-5DF27FC50375}">
      <dgm:prSet/>
      <dgm:spPr/>
      <dgm:t>
        <a:bodyPr/>
        <a:lstStyle/>
        <a:p>
          <a:endParaRPr lang="es-SV"/>
        </a:p>
      </dgm:t>
    </dgm:pt>
    <dgm:pt modelId="{03BD5429-32C2-4050-84E8-032AAE409478}">
      <dgm:prSet phldrT="[Texto]" custT="1"/>
      <dgm:spPr/>
      <dgm:t>
        <a:bodyPr/>
        <a:lstStyle/>
        <a:p>
          <a:r>
            <a:rPr lang="es-SV" sz="1800" dirty="0">
              <a:effectLst>
                <a:outerShdw blurRad="38100" dist="38100" dir="2700000" algn="tl">
                  <a:srgbClr val="000000">
                    <a:alpha val="43137"/>
                  </a:srgbClr>
                </a:outerShdw>
              </a:effectLst>
              <a:latin typeface="+mj-lt"/>
            </a:rPr>
            <a:t>La que contenga opiniones o recomendaciones que formen parte del proceso deliberativo, en tanto no se adoptada la decisión definitiva </a:t>
          </a:r>
        </a:p>
      </dgm:t>
    </dgm:pt>
    <dgm:pt modelId="{85354B5E-295F-4B73-985B-089FB6D4EE2C}" type="parTrans" cxnId="{0B5A6C5E-61BE-4154-9875-6F1896BD33FF}">
      <dgm:prSet/>
      <dgm:spPr/>
    </dgm:pt>
    <dgm:pt modelId="{EEEE5AB9-E795-4AE7-B252-FB475084DF79}" type="sibTrans" cxnId="{0B5A6C5E-61BE-4154-9875-6F1896BD33FF}">
      <dgm:prSet/>
      <dgm:spPr/>
    </dgm:pt>
    <dgm:pt modelId="{AABA74F2-6DD1-44A4-B636-0A41F6911764}" type="pres">
      <dgm:prSet presAssocID="{08127AC2-6BB2-484D-AC14-4E34523F6C71}" presName="Name0" presStyleCnt="0">
        <dgm:presLayoutVars>
          <dgm:chPref val="1"/>
          <dgm:dir/>
          <dgm:animOne val="branch"/>
          <dgm:animLvl val="lvl"/>
          <dgm:resizeHandles/>
        </dgm:presLayoutVars>
      </dgm:prSet>
      <dgm:spPr/>
      <dgm:t>
        <a:bodyPr/>
        <a:lstStyle/>
        <a:p>
          <a:endParaRPr lang="es-SV"/>
        </a:p>
      </dgm:t>
    </dgm:pt>
    <dgm:pt modelId="{BCAD4FF6-A879-45A6-9404-29B8313B6DDD}" type="pres">
      <dgm:prSet presAssocID="{F326BDA6-2794-4771-A121-507A24217B64}" presName="vertOne" presStyleCnt="0"/>
      <dgm:spPr/>
    </dgm:pt>
    <dgm:pt modelId="{70A58575-C7B3-46AB-B6A0-58C077CC44DB}" type="pres">
      <dgm:prSet presAssocID="{F326BDA6-2794-4771-A121-507A24217B64}" presName="txOne" presStyleLbl="node0" presStyleIdx="0" presStyleCnt="4" custScaleX="118903">
        <dgm:presLayoutVars>
          <dgm:chPref val="3"/>
        </dgm:presLayoutVars>
      </dgm:prSet>
      <dgm:spPr/>
      <dgm:t>
        <a:bodyPr/>
        <a:lstStyle/>
        <a:p>
          <a:endParaRPr lang="es-SV"/>
        </a:p>
      </dgm:t>
    </dgm:pt>
    <dgm:pt modelId="{52317047-7DA5-43D7-9172-5FA7750ED43A}" type="pres">
      <dgm:prSet presAssocID="{F326BDA6-2794-4771-A121-507A24217B64}" presName="horzOne" presStyleCnt="0"/>
      <dgm:spPr/>
    </dgm:pt>
    <dgm:pt modelId="{0EB2DA55-1E00-41AD-96FD-6F5F7F461E3D}" type="pres">
      <dgm:prSet presAssocID="{49628F6B-0B72-428C-AD3D-6DB8788EA00B}" presName="sibSpaceOne" presStyleCnt="0"/>
      <dgm:spPr/>
    </dgm:pt>
    <dgm:pt modelId="{A359845E-A34D-49FE-A766-4B67CE4D855E}" type="pres">
      <dgm:prSet presAssocID="{24A1AC53-C073-40D5-9C2F-8991806D5360}" presName="vertOne" presStyleCnt="0"/>
      <dgm:spPr/>
    </dgm:pt>
    <dgm:pt modelId="{1A6B1F13-F572-45C0-9F55-533A0AE46E73}" type="pres">
      <dgm:prSet presAssocID="{24A1AC53-C073-40D5-9C2F-8991806D5360}" presName="txOne" presStyleLbl="node0" presStyleIdx="1" presStyleCnt="4">
        <dgm:presLayoutVars>
          <dgm:chPref val="3"/>
        </dgm:presLayoutVars>
      </dgm:prSet>
      <dgm:spPr/>
      <dgm:t>
        <a:bodyPr/>
        <a:lstStyle/>
        <a:p>
          <a:endParaRPr lang="es-SV"/>
        </a:p>
      </dgm:t>
    </dgm:pt>
    <dgm:pt modelId="{148D7843-D198-409A-9F1C-BC8C1DC76FAB}" type="pres">
      <dgm:prSet presAssocID="{24A1AC53-C073-40D5-9C2F-8991806D5360}" presName="horzOne" presStyleCnt="0"/>
      <dgm:spPr/>
    </dgm:pt>
    <dgm:pt modelId="{04A4C1E2-E85B-4BD7-9FDA-ABE94EBE41A5}" type="pres">
      <dgm:prSet presAssocID="{64AF7586-AFD8-4C7A-8902-9B18074E26ED}" presName="sibSpaceOne" presStyleCnt="0"/>
      <dgm:spPr/>
    </dgm:pt>
    <dgm:pt modelId="{951DA050-6E1E-47DC-B4FA-8700E2C57350}" type="pres">
      <dgm:prSet presAssocID="{7AE828C9-16F6-4F8C-A78E-19501B1A6F43}" presName="vertOne" presStyleCnt="0"/>
      <dgm:spPr/>
    </dgm:pt>
    <dgm:pt modelId="{34340AE7-AC55-49F0-A134-8FE1AD1CD738}" type="pres">
      <dgm:prSet presAssocID="{7AE828C9-16F6-4F8C-A78E-19501B1A6F43}" presName="txOne" presStyleLbl="node0" presStyleIdx="2" presStyleCnt="4">
        <dgm:presLayoutVars>
          <dgm:chPref val="3"/>
        </dgm:presLayoutVars>
      </dgm:prSet>
      <dgm:spPr/>
      <dgm:t>
        <a:bodyPr/>
        <a:lstStyle/>
        <a:p>
          <a:endParaRPr lang="es-SV"/>
        </a:p>
      </dgm:t>
    </dgm:pt>
    <dgm:pt modelId="{82509055-8809-4E04-AB93-C1CEDDDB109A}" type="pres">
      <dgm:prSet presAssocID="{7AE828C9-16F6-4F8C-A78E-19501B1A6F43}" presName="horzOne" presStyleCnt="0"/>
      <dgm:spPr/>
    </dgm:pt>
    <dgm:pt modelId="{C62454A8-2FAE-42B5-98A3-E6953EF2D7BB}" type="pres">
      <dgm:prSet presAssocID="{B20FA26E-A7D4-4327-88B0-2850E46A473E}" presName="sibSpaceOne" presStyleCnt="0"/>
      <dgm:spPr/>
    </dgm:pt>
    <dgm:pt modelId="{860B3453-FC0D-4A41-BF6D-4C9BEDD46B1E}" type="pres">
      <dgm:prSet presAssocID="{03BD5429-32C2-4050-84E8-032AAE409478}" presName="vertOne" presStyleCnt="0"/>
      <dgm:spPr/>
    </dgm:pt>
    <dgm:pt modelId="{51528981-3D49-408A-8A4C-52E9E5730461}" type="pres">
      <dgm:prSet presAssocID="{03BD5429-32C2-4050-84E8-032AAE409478}" presName="txOne" presStyleLbl="node0" presStyleIdx="3" presStyleCnt="4">
        <dgm:presLayoutVars>
          <dgm:chPref val="3"/>
        </dgm:presLayoutVars>
      </dgm:prSet>
      <dgm:spPr/>
      <dgm:t>
        <a:bodyPr/>
        <a:lstStyle/>
        <a:p>
          <a:endParaRPr lang="es-SV"/>
        </a:p>
      </dgm:t>
    </dgm:pt>
    <dgm:pt modelId="{D59AF1CE-3265-472F-A507-28A5EDF4FC76}" type="pres">
      <dgm:prSet presAssocID="{03BD5429-32C2-4050-84E8-032AAE409478}" presName="horzOne" presStyleCnt="0"/>
      <dgm:spPr/>
    </dgm:pt>
  </dgm:ptLst>
  <dgm:cxnLst>
    <dgm:cxn modelId="{4F5FFDA0-9C52-4320-AFEA-23B43C943349}" type="presOf" srcId="{08127AC2-6BB2-484D-AC14-4E34523F6C71}" destId="{AABA74F2-6DD1-44A4-B636-0A41F6911764}" srcOrd="0" destOrd="0" presId="urn:microsoft.com/office/officeart/2005/8/layout/hierarchy4"/>
    <dgm:cxn modelId="{DA8967AD-4FEA-4F23-8161-C784B821A8ED}" srcId="{08127AC2-6BB2-484D-AC14-4E34523F6C71}" destId="{24A1AC53-C073-40D5-9C2F-8991806D5360}" srcOrd="1" destOrd="0" parTransId="{DD2B3521-957B-4300-B603-B90EE0DBEA5E}" sibTransId="{64AF7586-AFD8-4C7A-8902-9B18074E26ED}"/>
    <dgm:cxn modelId="{0B5A6C5E-61BE-4154-9875-6F1896BD33FF}" srcId="{08127AC2-6BB2-484D-AC14-4E34523F6C71}" destId="{03BD5429-32C2-4050-84E8-032AAE409478}" srcOrd="3" destOrd="0" parTransId="{85354B5E-295F-4B73-985B-089FB6D4EE2C}" sibTransId="{EEEE5AB9-E795-4AE7-B252-FB475084DF79}"/>
    <dgm:cxn modelId="{1C254778-CD58-4BFD-80E7-F13FDF796645}" srcId="{08127AC2-6BB2-484D-AC14-4E34523F6C71}" destId="{F326BDA6-2794-4771-A121-507A24217B64}" srcOrd="0" destOrd="0" parTransId="{0D23E8D7-CD66-4937-8B5D-7A9D8AADA97B}" sibTransId="{49628F6B-0B72-428C-AD3D-6DB8788EA00B}"/>
    <dgm:cxn modelId="{D90EBDF0-3D8A-45DC-A48D-47D897069CCA}" type="presOf" srcId="{03BD5429-32C2-4050-84E8-032AAE409478}" destId="{51528981-3D49-408A-8A4C-52E9E5730461}" srcOrd="0" destOrd="0" presId="urn:microsoft.com/office/officeart/2005/8/layout/hierarchy4"/>
    <dgm:cxn modelId="{C6EF2584-3256-4BE4-B844-F2132C3E0673}" type="presOf" srcId="{F326BDA6-2794-4771-A121-507A24217B64}" destId="{70A58575-C7B3-46AB-B6A0-58C077CC44DB}" srcOrd="0" destOrd="0" presId="urn:microsoft.com/office/officeart/2005/8/layout/hierarchy4"/>
    <dgm:cxn modelId="{0F15913B-DB46-415F-BE74-2D96462037C4}" type="presOf" srcId="{7AE828C9-16F6-4F8C-A78E-19501B1A6F43}" destId="{34340AE7-AC55-49F0-A134-8FE1AD1CD738}" srcOrd="0" destOrd="0" presId="urn:microsoft.com/office/officeart/2005/8/layout/hierarchy4"/>
    <dgm:cxn modelId="{2D331FD6-FF6D-4053-A389-5DF27FC50375}" srcId="{08127AC2-6BB2-484D-AC14-4E34523F6C71}" destId="{7AE828C9-16F6-4F8C-A78E-19501B1A6F43}" srcOrd="2" destOrd="0" parTransId="{BE24563C-DEC2-4D9E-8F1C-958E3FCE5417}" sibTransId="{B20FA26E-A7D4-4327-88B0-2850E46A473E}"/>
    <dgm:cxn modelId="{482C73C5-9472-48EB-AFC9-AF08CF2462E5}" type="presOf" srcId="{24A1AC53-C073-40D5-9C2F-8991806D5360}" destId="{1A6B1F13-F572-45C0-9F55-533A0AE46E73}" srcOrd="0" destOrd="0" presId="urn:microsoft.com/office/officeart/2005/8/layout/hierarchy4"/>
    <dgm:cxn modelId="{B31987C8-6624-45A1-80A1-466B0E577234}" type="presParOf" srcId="{AABA74F2-6DD1-44A4-B636-0A41F6911764}" destId="{BCAD4FF6-A879-45A6-9404-29B8313B6DDD}" srcOrd="0" destOrd="0" presId="urn:microsoft.com/office/officeart/2005/8/layout/hierarchy4"/>
    <dgm:cxn modelId="{69A08DBE-F14D-4CDD-9AEF-9CEBE93FFCBD}" type="presParOf" srcId="{BCAD4FF6-A879-45A6-9404-29B8313B6DDD}" destId="{70A58575-C7B3-46AB-B6A0-58C077CC44DB}" srcOrd="0" destOrd="0" presId="urn:microsoft.com/office/officeart/2005/8/layout/hierarchy4"/>
    <dgm:cxn modelId="{0D402D73-3D94-4673-B90A-831817BADE1F}" type="presParOf" srcId="{BCAD4FF6-A879-45A6-9404-29B8313B6DDD}" destId="{52317047-7DA5-43D7-9172-5FA7750ED43A}" srcOrd="1" destOrd="0" presId="urn:microsoft.com/office/officeart/2005/8/layout/hierarchy4"/>
    <dgm:cxn modelId="{9D870DFA-7FAD-4AB3-A556-2DA228B0FD65}" type="presParOf" srcId="{AABA74F2-6DD1-44A4-B636-0A41F6911764}" destId="{0EB2DA55-1E00-41AD-96FD-6F5F7F461E3D}" srcOrd="1" destOrd="0" presId="urn:microsoft.com/office/officeart/2005/8/layout/hierarchy4"/>
    <dgm:cxn modelId="{08ADA837-113D-4AB7-9B3E-B0217B173E47}" type="presParOf" srcId="{AABA74F2-6DD1-44A4-B636-0A41F6911764}" destId="{A359845E-A34D-49FE-A766-4B67CE4D855E}" srcOrd="2" destOrd="0" presId="urn:microsoft.com/office/officeart/2005/8/layout/hierarchy4"/>
    <dgm:cxn modelId="{E724FE42-A860-46FB-9A5D-3081201CCB09}" type="presParOf" srcId="{A359845E-A34D-49FE-A766-4B67CE4D855E}" destId="{1A6B1F13-F572-45C0-9F55-533A0AE46E73}" srcOrd="0" destOrd="0" presId="urn:microsoft.com/office/officeart/2005/8/layout/hierarchy4"/>
    <dgm:cxn modelId="{194F29D4-CF41-4467-BC85-AF6D3DD02E39}" type="presParOf" srcId="{A359845E-A34D-49FE-A766-4B67CE4D855E}" destId="{148D7843-D198-409A-9F1C-BC8C1DC76FAB}" srcOrd="1" destOrd="0" presId="urn:microsoft.com/office/officeart/2005/8/layout/hierarchy4"/>
    <dgm:cxn modelId="{FCA6BEC1-3D51-488A-B618-60E3C3713086}" type="presParOf" srcId="{AABA74F2-6DD1-44A4-B636-0A41F6911764}" destId="{04A4C1E2-E85B-4BD7-9FDA-ABE94EBE41A5}" srcOrd="3" destOrd="0" presId="urn:microsoft.com/office/officeart/2005/8/layout/hierarchy4"/>
    <dgm:cxn modelId="{C364B387-7EB7-418B-87EA-E60B54EC0EAB}" type="presParOf" srcId="{AABA74F2-6DD1-44A4-B636-0A41F6911764}" destId="{951DA050-6E1E-47DC-B4FA-8700E2C57350}" srcOrd="4" destOrd="0" presId="urn:microsoft.com/office/officeart/2005/8/layout/hierarchy4"/>
    <dgm:cxn modelId="{F1BD1E70-1DAC-4399-B03F-06ED1018F0D6}" type="presParOf" srcId="{951DA050-6E1E-47DC-B4FA-8700E2C57350}" destId="{34340AE7-AC55-49F0-A134-8FE1AD1CD738}" srcOrd="0" destOrd="0" presId="urn:microsoft.com/office/officeart/2005/8/layout/hierarchy4"/>
    <dgm:cxn modelId="{5E4F1F09-8C43-4EDA-A2A5-C7905915D10B}" type="presParOf" srcId="{951DA050-6E1E-47DC-B4FA-8700E2C57350}" destId="{82509055-8809-4E04-AB93-C1CEDDDB109A}" srcOrd="1" destOrd="0" presId="urn:microsoft.com/office/officeart/2005/8/layout/hierarchy4"/>
    <dgm:cxn modelId="{FD7C1307-1BA2-447B-A5E4-337B9B590335}" type="presParOf" srcId="{AABA74F2-6DD1-44A4-B636-0A41F6911764}" destId="{C62454A8-2FAE-42B5-98A3-E6953EF2D7BB}" srcOrd="5" destOrd="0" presId="urn:microsoft.com/office/officeart/2005/8/layout/hierarchy4"/>
    <dgm:cxn modelId="{B42FD7FE-A257-48DC-88D0-F080E6DDC9B9}" type="presParOf" srcId="{AABA74F2-6DD1-44A4-B636-0A41F6911764}" destId="{860B3453-FC0D-4A41-BF6D-4C9BEDD46B1E}" srcOrd="6" destOrd="0" presId="urn:microsoft.com/office/officeart/2005/8/layout/hierarchy4"/>
    <dgm:cxn modelId="{EEE122B7-DDA7-4486-9F62-83F743FF0368}" type="presParOf" srcId="{860B3453-FC0D-4A41-BF6D-4C9BEDD46B1E}" destId="{51528981-3D49-408A-8A4C-52E9E5730461}" srcOrd="0" destOrd="0" presId="urn:microsoft.com/office/officeart/2005/8/layout/hierarchy4"/>
    <dgm:cxn modelId="{129407F3-C39F-498C-9465-9092C8EC6B25}" type="presParOf" srcId="{860B3453-FC0D-4A41-BF6D-4C9BEDD46B1E}" destId="{D59AF1CE-3265-472F-A507-28A5EDF4FC76}"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65FB28-4A8D-45D8-AA95-9CD769FB8016}">
      <dsp:nvSpPr>
        <dsp:cNvPr id="0" name=""/>
        <dsp:cNvSpPr/>
      </dsp:nvSpPr>
      <dsp:spPr>
        <a:xfrm>
          <a:off x="2044" y="0"/>
          <a:ext cx="2515997" cy="5026357"/>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Planes Militares secretos y las negociaciones colectivas</a:t>
          </a:r>
        </a:p>
      </dsp:txBody>
      <dsp:txXfrm>
        <a:off x="75735" y="73691"/>
        <a:ext cx="2368615" cy="4878975"/>
      </dsp:txXfrm>
    </dsp:sp>
    <dsp:sp modelId="{7735525D-E528-4BEA-B0DA-5A762D50B488}">
      <dsp:nvSpPr>
        <dsp:cNvPr id="0" name=""/>
        <dsp:cNvSpPr/>
      </dsp:nvSpPr>
      <dsp:spPr>
        <a:xfrm>
          <a:off x="2874457" y="0"/>
          <a:ext cx="2121521" cy="5026357"/>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perjudique o ponga en riesgo la defensa nacional y la seguridad pública</a:t>
          </a:r>
        </a:p>
      </dsp:txBody>
      <dsp:txXfrm>
        <a:off x="2936594" y="62137"/>
        <a:ext cx="1997247" cy="4902083"/>
      </dsp:txXfrm>
    </dsp:sp>
    <dsp:sp modelId="{2BF2DCCA-B358-4E3E-82FD-3EF76BB829CC}">
      <dsp:nvSpPr>
        <dsp:cNvPr id="0" name=""/>
        <dsp:cNvSpPr/>
      </dsp:nvSpPr>
      <dsp:spPr>
        <a:xfrm>
          <a:off x="5352394" y="0"/>
          <a:ext cx="2121521" cy="5026357"/>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menoscabe las relaciones internacionales o la conducción de negociaciones diplomáticas del  país </a:t>
          </a:r>
        </a:p>
      </dsp:txBody>
      <dsp:txXfrm>
        <a:off x="5414531" y="62137"/>
        <a:ext cx="1997247" cy="4902083"/>
      </dsp:txXfrm>
    </dsp:sp>
    <dsp:sp modelId="{458AACBC-BC06-4C43-AF57-9B1D34E49FA6}">
      <dsp:nvSpPr>
        <dsp:cNvPr id="0" name=""/>
        <dsp:cNvSpPr/>
      </dsp:nvSpPr>
      <dsp:spPr>
        <a:xfrm>
          <a:off x="7832375" y="0"/>
          <a:ext cx="2121521" cy="5026357"/>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ponga en peligro la vida, la seguridad o la salud de cualquier persona</a:t>
          </a:r>
        </a:p>
      </dsp:txBody>
      <dsp:txXfrm>
        <a:off x="7894512" y="62137"/>
        <a:ext cx="1997247" cy="49020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58575-C7B3-46AB-B6A0-58C077CC44DB}">
      <dsp:nvSpPr>
        <dsp:cNvPr id="0" name=""/>
        <dsp:cNvSpPr/>
      </dsp:nvSpPr>
      <dsp:spPr>
        <a:xfrm>
          <a:off x="4410" y="0"/>
          <a:ext cx="2486596" cy="4049486"/>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causare un perjuicio en la prevención, investigación o persecución de actos ilícitos</a:t>
          </a:r>
        </a:p>
      </dsp:txBody>
      <dsp:txXfrm>
        <a:off x="77240" y="72830"/>
        <a:ext cx="2340936" cy="3903826"/>
      </dsp:txXfrm>
    </dsp:sp>
    <dsp:sp modelId="{1A6B1F13-F572-45C0-9F55-533A0AE46E73}">
      <dsp:nvSpPr>
        <dsp:cNvPr id="0" name=""/>
        <dsp:cNvSpPr/>
      </dsp:nvSpPr>
      <dsp:spPr>
        <a:xfrm>
          <a:off x="2842342" y="0"/>
          <a:ext cx="2091281" cy="4049486"/>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comprometiera las estrategias o funciones estatales en procedimientos judiciales o administrativos en curso </a:t>
          </a:r>
        </a:p>
      </dsp:txBody>
      <dsp:txXfrm>
        <a:off x="2903594" y="61252"/>
        <a:ext cx="1968777" cy="3926982"/>
      </dsp:txXfrm>
    </dsp:sp>
    <dsp:sp modelId="{34340AE7-AC55-49F0-A134-8FE1AD1CD738}">
      <dsp:nvSpPr>
        <dsp:cNvPr id="0" name=""/>
        <dsp:cNvSpPr/>
      </dsp:nvSpPr>
      <dsp:spPr>
        <a:xfrm>
          <a:off x="5284959" y="0"/>
          <a:ext cx="2091281" cy="4049486"/>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pueda generar una ventaja indebida a una persona en perjuicio de un tercero</a:t>
          </a:r>
        </a:p>
      </dsp:txBody>
      <dsp:txXfrm>
        <a:off x="5346211" y="61252"/>
        <a:ext cx="1968777" cy="3926982"/>
      </dsp:txXfrm>
    </dsp:sp>
    <dsp:sp modelId="{51528981-3D49-408A-8A4C-52E9E5730461}">
      <dsp:nvSpPr>
        <dsp:cNvPr id="0" name=""/>
        <dsp:cNvSpPr/>
      </dsp:nvSpPr>
      <dsp:spPr>
        <a:xfrm>
          <a:off x="7727576" y="0"/>
          <a:ext cx="2091281" cy="4049486"/>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contenga opiniones o recomendaciones que formen parte del proceso deliberativo, en tanto no se adoptada la decisión definitiva </a:t>
          </a:r>
        </a:p>
      </dsp:txBody>
      <dsp:txXfrm>
        <a:off x="7788828" y="61252"/>
        <a:ext cx="1968777" cy="39269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SV"/>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D92533-1ECD-463A-AD29-D551349696CA}" type="datetimeFigureOut">
              <a:rPr lang="es-SV" smtClean="0"/>
              <a:pPr/>
              <a:t>19/07/2019</a:t>
            </a:fld>
            <a:endParaRPr lang="es-SV"/>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SV"/>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A196D2-507E-4829-B075-21F75D350419}" type="slidenum">
              <a:rPr lang="es-SV" smtClean="0"/>
              <a:pPr/>
              <a:t>‹Nº›</a:t>
            </a:fld>
            <a:endParaRPr lang="es-SV"/>
          </a:p>
        </p:txBody>
      </p:sp>
    </p:spTree>
    <p:extLst>
      <p:ext uri="{BB962C8B-B14F-4D97-AF65-F5344CB8AC3E}">
        <p14:creationId xmlns:p14="http://schemas.microsoft.com/office/powerpoint/2010/main" val="251586108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SV"/>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SV"/>
          </a:p>
        </p:txBody>
      </p:sp>
      <p:sp>
        <p:nvSpPr>
          <p:cNvPr id="4" name="Marcador de fecha 3"/>
          <p:cNvSpPr>
            <a:spLocks noGrp="1"/>
          </p:cNvSpPr>
          <p:nvPr>
            <p:ph type="dt" sz="half" idx="10"/>
          </p:nvPr>
        </p:nvSpPr>
        <p:spPr/>
        <p:txBody>
          <a:bodyPr/>
          <a:lstStyle/>
          <a:p>
            <a:fld id="{7A69DFFB-0C2D-444C-B238-E83CCE4D7F93}" type="datetimeFigureOut">
              <a:rPr lang="es-SV" smtClean="0"/>
              <a:pPr/>
              <a:t>19/07/2019</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120957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SV"/>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4" name="Marcador de fecha 3"/>
          <p:cNvSpPr>
            <a:spLocks noGrp="1"/>
          </p:cNvSpPr>
          <p:nvPr>
            <p:ph type="dt" sz="half" idx="10"/>
          </p:nvPr>
        </p:nvSpPr>
        <p:spPr/>
        <p:txBody>
          <a:bodyPr/>
          <a:lstStyle/>
          <a:p>
            <a:fld id="{7A69DFFB-0C2D-444C-B238-E83CCE4D7F93}" type="datetimeFigureOut">
              <a:rPr lang="es-SV" smtClean="0"/>
              <a:pPr/>
              <a:t>19/07/2019</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1603873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SV"/>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4" name="Marcador de fecha 3"/>
          <p:cNvSpPr>
            <a:spLocks noGrp="1"/>
          </p:cNvSpPr>
          <p:nvPr>
            <p:ph type="dt" sz="half" idx="10"/>
          </p:nvPr>
        </p:nvSpPr>
        <p:spPr/>
        <p:txBody>
          <a:bodyPr/>
          <a:lstStyle/>
          <a:p>
            <a:fld id="{7A69DFFB-0C2D-444C-B238-E83CCE4D7F93}" type="datetimeFigureOut">
              <a:rPr lang="es-SV" smtClean="0"/>
              <a:pPr/>
              <a:t>19/07/2019</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801443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SV"/>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4" name="Marcador de fecha 3"/>
          <p:cNvSpPr>
            <a:spLocks noGrp="1"/>
          </p:cNvSpPr>
          <p:nvPr>
            <p:ph type="dt" sz="half" idx="10"/>
          </p:nvPr>
        </p:nvSpPr>
        <p:spPr/>
        <p:txBody>
          <a:bodyPr/>
          <a:lstStyle/>
          <a:p>
            <a:fld id="{7A69DFFB-0C2D-444C-B238-E83CCE4D7F93}" type="datetimeFigureOut">
              <a:rPr lang="es-SV" smtClean="0"/>
              <a:pPr/>
              <a:t>19/07/2019</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3841453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SV"/>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7A69DFFB-0C2D-444C-B238-E83CCE4D7F93}" type="datetimeFigureOut">
              <a:rPr lang="es-SV" smtClean="0"/>
              <a:pPr/>
              <a:t>19/07/2019</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3414294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SV"/>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5" name="Marcador de fecha 4"/>
          <p:cNvSpPr>
            <a:spLocks noGrp="1"/>
          </p:cNvSpPr>
          <p:nvPr>
            <p:ph type="dt" sz="half" idx="10"/>
          </p:nvPr>
        </p:nvSpPr>
        <p:spPr/>
        <p:txBody>
          <a:bodyPr/>
          <a:lstStyle/>
          <a:p>
            <a:fld id="{7A69DFFB-0C2D-444C-B238-E83CCE4D7F93}" type="datetimeFigureOut">
              <a:rPr lang="es-SV" smtClean="0"/>
              <a:pPr/>
              <a:t>19/07/2019</a:t>
            </a:fld>
            <a:endParaRPr lang="es-SV"/>
          </a:p>
        </p:txBody>
      </p:sp>
      <p:sp>
        <p:nvSpPr>
          <p:cNvPr id="6" name="Marcador de pie de página 5"/>
          <p:cNvSpPr>
            <a:spLocks noGrp="1"/>
          </p:cNvSpPr>
          <p:nvPr>
            <p:ph type="ftr" sz="quarter" idx="11"/>
          </p:nvPr>
        </p:nvSpPr>
        <p:spPr/>
        <p:txBody>
          <a:bodyPr/>
          <a:lstStyle/>
          <a:p>
            <a:endParaRPr lang="es-SV"/>
          </a:p>
        </p:txBody>
      </p:sp>
      <p:sp>
        <p:nvSpPr>
          <p:cNvPr id="7" name="Marcador de número de diapositiva 6"/>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2829396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SV"/>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7" name="Marcador de fecha 6"/>
          <p:cNvSpPr>
            <a:spLocks noGrp="1"/>
          </p:cNvSpPr>
          <p:nvPr>
            <p:ph type="dt" sz="half" idx="10"/>
          </p:nvPr>
        </p:nvSpPr>
        <p:spPr/>
        <p:txBody>
          <a:bodyPr/>
          <a:lstStyle/>
          <a:p>
            <a:fld id="{7A69DFFB-0C2D-444C-B238-E83CCE4D7F93}" type="datetimeFigureOut">
              <a:rPr lang="es-SV" smtClean="0"/>
              <a:pPr/>
              <a:t>19/07/2019</a:t>
            </a:fld>
            <a:endParaRPr lang="es-SV"/>
          </a:p>
        </p:txBody>
      </p:sp>
      <p:sp>
        <p:nvSpPr>
          <p:cNvPr id="8" name="Marcador de pie de página 7"/>
          <p:cNvSpPr>
            <a:spLocks noGrp="1"/>
          </p:cNvSpPr>
          <p:nvPr>
            <p:ph type="ftr" sz="quarter" idx="11"/>
          </p:nvPr>
        </p:nvSpPr>
        <p:spPr/>
        <p:txBody>
          <a:bodyPr/>
          <a:lstStyle/>
          <a:p>
            <a:endParaRPr lang="es-SV"/>
          </a:p>
        </p:txBody>
      </p:sp>
      <p:sp>
        <p:nvSpPr>
          <p:cNvPr id="9" name="Marcador de número de diapositiva 8"/>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1276744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SV"/>
          </a:p>
        </p:txBody>
      </p:sp>
      <p:sp>
        <p:nvSpPr>
          <p:cNvPr id="3" name="Marcador de fecha 2"/>
          <p:cNvSpPr>
            <a:spLocks noGrp="1"/>
          </p:cNvSpPr>
          <p:nvPr>
            <p:ph type="dt" sz="half" idx="10"/>
          </p:nvPr>
        </p:nvSpPr>
        <p:spPr/>
        <p:txBody>
          <a:bodyPr/>
          <a:lstStyle/>
          <a:p>
            <a:fld id="{7A69DFFB-0C2D-444C-B238-E83CCE4D7F93}" type="datetimeFigureOut">
              <a:rPr lang="es-SV" smtClean="0"/>
              <a:pPr/>
              <a:t>19/07/2019</a:t>
            </a:fld>
            <a:endParaRPr lang="es-SV"/>
          </a:p>
        </p:txBody>
      </p:sp>
      <p:sp>
        <p:nvSpPr>
          <p:cNvPr id="4" name="Marcador de pie de página 3"/>
          <p:cNvSpPr>
            <a:spLocks noGrp="1"/>
          </p:cNvSpPr>
          <p:nvPr>
            <p:ph type="ftr" sz="quarter" idx="11"/>
          </p:nvPr>
        </p:nvSpPr>
        <p:spPr/>
        <p:txBody>
          <a:bodyPr/>
          <a:lstStyle/>
          <a:p>
            <a:endParaRPr lang="es-SV"/>
          </a:p>
        </p:txBody>
      </p:sp>
      <p:sp>
        <p:nvSpPr>
          <p:cNvPr id="5" name="Marcador de número de diapositiva 4"/>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691725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A69DFFB-0C2D-444C-B238-E83CCE4D7F93}" type="datetimeFigureOut">
              <a:rPr lang="es-SV" smtClean="0"/>
              <a:pPr/>
              <a:t>19/07/2019</a:t>
            </a:fld>
            <a:endParaRPr lang="es-SV"/>
          </a:p>
        </p:txBody>
      </p:sp>
      <p:sp>
        <p:nvSpPr>
          <p:cNvPr id="3" name="Marcador de pie de página 2"/>
          <p:cNvSpPr>
            <a:spLocks noGrp="1"/>
          </p:cNvSpPr>
          <p:nvPr>
            <p:ph type="ftr" sz="quarter" idx="11"/>
          </p:nvPr>
        </p:nvSpPr>
        <p:spPr/>
        <p:txBody>
          <a:bodyPr/>
          <a:lstStyle/>
          <a:p>
            <a:endParaRPr lang="es-SV"/>
          </a:p>
        </p:txBody>
      </p:sp>
      <p:sp>
        <p:nvSpPr>
          <p:cNvPr id="4" name="Marcador de número de diapositiva 3"/>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236237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SV"/>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7A69DFFB-0C2D-444C-B238-E83CCE4D7F93}" type="datetimeFigureOut">
              <a:rPr lang="es-SV" smtClean="0"/>
              <a:pPr/>
              <a:t>19/07/2019</a:t>
            </a:fld>
            <a:endParaRPr lang="es-SV"/>
          </a:p>
        </p:txBody>
      </p:sp>
      <p:sp>
        <p:nvSpPr>
          <p:cNvPr id="6" name="Marcador de pie de página 5"/>
          <p:cNvSpPr>
            <a:spLocks noGrp="1"/>
          </p:cNvSpPr>
          <p:nvPr>
            <p:ph type="ftr" sz="quarter" idx="11"/>
          </p:nvPr>
        </p:nvSpPr>
        <p:spPr/>
        <p:txBody>
          <a:bodyPr/>
          <a:lstStyle/>
          <a:p>
            <a:endParaRPr lang="es-SV"/>
          </a:p>
        </p:txBody>
      </p:sp>
      <p:sp>
        <p:nvSpPr>
          <p:cNvPr id="7" name="Marcador de número de diapositiva 6"/>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3298099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SV"/>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SV"/>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7A69DFFB-0C2D-444C-B238-E83CCE4D7F93}" type="datetimeFigureOut">
              <a:rPr lang="es-SV" smtClean="0"/>
              <a:pPr/>
              <a:t>19/07/2019</a:t>
            </a:fld>
            <a:endParaRPr lang="es-SV"/>
          </a:p>
        </p:txBody>
      </p:sp>
      <p:sp>
        <p:nvSpPr>
          <p:cNvPr id="6" name="Marcador de pie de página 5"/>
          <p:cNvSpPr>
            <a:spLocks noGrp="1"/>
          </p:cNvSpPr>
          <p:nvPr>
            <p:ph type="ftr" sz="quarter" idx="11"/>
          </p:nvPr>
        </p:nvSpPr>
        <p:spPr/>
        <p:txBody>
          <a:bodyPr/>
          <a:lstStyle/>
          <a:p>
            <a:endParaRPr lang="es-SV"/>
          </a:p>
        </p:txBody>
      </p:sp>
      <p:sp>
        <p:nvSpPr>
          <p:cNvPr id="7" name="Marcador de número de diapositiva 6"/>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3040599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SV"/>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69DFFB-0C2D-444C-B238-E83CCE4D7F93}" type="datetimeFigureOut">
              <a:rPr lang="es-SV" smtClean="0"/>
              <a:pPr/>
              <a:t>19/07/2019</a:t>
            </a:fld>
            <a:endParaRPr lang="es-SV"/>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SV"/>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B75CEC-3495-45E4-894D-AC7F8D106465}" type="slidenum">
              <a:rPr lang="es-SV" smtClean="0"/>
              <a:pPr/>
              <a:t>‹Nº›</a:t>
            </a:fld>
            <a:endParaRPr lang="es-SV"/>
          </a:p>
        </p:txBody>
      </p:sp>
    </p:spTree>
    <p:extLst>
      <p:ext uri="{BB962C8B-B14F-4D97-AF65-F5344CB8AC3E}">
        <p14:creationId xmlns:p14="http://schemas.microsoft.com/office/powerpoint/2010/main" val="2138263674"/>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529" y="-12491"/>
            <a:ext cx="12193057" cy="6882981"/>
          </a:xfrm>
          <a:prstGeom prst="rect">
            <a:avLst/>
          </a:prstGeom>
        </p:spPr>
      </p:pic>
      <p:sp>
        <p:nvSpPr>
          <p:cNvPr id="2" name="Título 1"/>
          <p:cNvSpPr>
            <a:spLocks noGrp="1"/>
          </p:cNvSpPr>
          <p:nvPr>
            <p:ph type="ctrTitle"/>
          </p:nvPr>
        </p:nvSpPr>
        <p:spPr>
          <a:xfrm>
            <a:off x="1491914" y="1957158"/>
            <a:ext cx="9144000" cy="2387600"/>
          </a:xfrm>
        </p:spPr>
        <p:txBody>
          <a:bodyPr>
            <a:normAutofit/>
          </a:bodyPr>
          <a:lstStyle/>
          <a:p>
            <a:r>
              <a:rPr lang="es-SV" sz="4800" dirty="0"/>
              <a:t>Derecho de Acceso a la Información Pública</a:t>
            </a:r>
          </a:p>
        </p:txBody>
      </p:sp>
      <p:sp>
        <p:nvSpPr>
          <p:cNvPr id="3" name="Subtítulo 2"/>
          <p:cNvSpPr>
            <a:spLocks noGrp="1"/>
          </p:cNvSpPr>
          <p:nvPr>
            <p:ph type="subTitle" idx="1"/>
          </p:nvPr>
        </p:nvSpPr>
        <p:spPr>
          <a:xfrm>
            <a:off x="1523999" y="4545214"/>
            <a:ext cx="9144000" cy="546245"/>
          </a:xfrm>
        </p:spPr>
        <p:txBody>
          <a:bodyPr>
            <a:normAutofit fontScale="85000" lnSpcReduction="10000"/>
          </a:bodyPr>
          <a:lstStyle/>
          <a:p>
            <a:r>
              <a:rPr lang="es-SV" b="1" dirty="0"/>
              <a:t>Acceso a la información, información reservada y protección de datos personales.</a:t>
            </a:r>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80285" y="514967"/>
            <a:ext cx="894744" cy="906069"/>
          </a:xfrm>
          <a:prstGeom prst="rect">
            <a:avLst/>
          </a:prstGeom>
        </p:spPr>
      </p:pic>
      <p:sp>
        <p:nvSpPr>
          <p:cNvPr id="9" name="CuadroTexto 8"/>
          <p:cNvSpPr txBox="1"/>
          <p:nvPr/>
        </p:nvSpPr>
        <p:spPr>
          <a:xfrm>
            <a:off x="7432766" y="6283234"/>
            <a:ext cx="3842263" cy="338554"/>
          </a:xfrm>
          <a:prstGeom prst="rect">
            <a:avLst/>
          </a:prstGeom>
          <a:noFill/>
        </p:spPr>
        <p:txBody>
          <a:bodyPr wrap="square" rtlCol="0">
            <a:spAutoFit/>
          </a:bodyPr>
          <a:lstStyle/>
          <a:p>
            <a:r>
              <a:rPr lang="es-SV" sz="1600" b="1" dirty="0">
                <a:solidFill>
                  <a:schemeClr val="bg1"/>
                </a:solidFill>
                <a:effectLst>
                  <a:outerShdw blurRad="38100" dist="38100" dir="2700000" algn="tl">
                    <a:srgbClr val="000000">
                      <a:alpha val="43137"/>
                    </a:srgbClr>
                  </a:outerShdw>
                </a:effectLst>
              </a:rPr>
              <a:t>San Salvador, 16 de julio de 2019</a:t>
            </a:r>
            <a:endParaRPr lang="es-SV" sz="1400" b="1" dirty="0">
              <a:solidFill>
                <a:schemeClr val="bg1"/>
              </a:solidFill>
              <a:effectLst>
                <a:outerShdw blurRad="38100" dist="38100" dir="2700000" algn="tl">
                  <a:srgbClr val="000000">
                    <a:alpha val="43137"/>
                  </a:srgbClr>
                </a:outerShdw>
              </a:effectLst>
            </a:endParaRPr>
          </a:p>
        </p:txBody>
      </p:sp>
      <p:pic>
        <p:nvPicPr>
          <p:cNvPr id="10" name="Picture 1" descr="logo"/>
          <p:cNvPicPr/>
          <p:nvPr/>
        </p:nvPicPr>
        <p:blipFill>
          <a:blip r:embed="rId4">
            <a:extLst>
              <a:ext uri="{28A0092B-C50C-407E-A947-70E740481C1C}">
                <a14:useLocalDpi xmlns:a14="http://schemas.microsoft.com/office/drawing/2010/main" val="0"/>
              </a:ext>
            </a:extLst>
          </a:blip>
          <a:srcRect/>
          <a:stretch>
            <a:fillRect/>
          </a:stretch>
        </p:blipFill>
        <p:spPr bwMode="auto">
          <a:xfrm>
            <a:off x="987764" y="514967"/>
            <a:ext cx="2645410" cy="689610"/>
          </a:xfrm>
          <a:prstGeom prst="rect">
            <a:avLst/>
          </a:prstGeom>
          <a:noFill/>
          <a:ln>
            <a:noFill/>
          </a:ln>
        </p:spPr>
      </p:pic>
    </p:spTree>
    <p:extLst>
      <p:ext uri="{BB962C8B-B14F-4D97-AF65-F5344CB8AC3E}">
        <p14:creationId xmlns:p14="http://schemas.microsoft.com/office/powerpoint/2010/main" val="750317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Tipos de Información</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11" name="Rectángulo redondeado 13"/>
          <p:cNvSpPr/>
          <p:nvPr/>
        </p:nvSpPr>
        <p:spPr>
          <a:xfrm>
            <a:off x="4100513" y="1313709"/>
            <a:ext cx="2255283" cy="1090499"/>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r>
              <a:rPr lang="es-SV" dirty="0">
                <a:effectLst>
                  <a:outerShdw blurRad="38100" dist="38100" dir="2700000" algn="tl">
                    <a:srgbClr val="000000">
                      <a:alpha val="43137"/>
                    </a:srgbClr>
                  </a:outerShdw>
                </a:effectLst>
                <a:latin typeface="+mj-lt"/>
              </a:rPr>
              <a:t>Reservada</a:t>
            </a:r>
          </a:p>
        </p:txBody>
      </p:sp>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766824" y="2543186"/>
            <a:ext cx="7646669" cy="3779758"/>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dirty="0">
                <a:latin typeface="+mj-lt"/>
              </a:rPr>
              <a:t>En aplicación del principio de máxima publicidad a que se refiere el Art. 4 letra “a” de la LAIP, las causales contenidas en el Art. 19 de la misma ley, debe interpretarse en forma restringida para evitar su aplicación indiscriminada (reserva de ley). </a:t>
            </a:r>
          </a:p>
          <a:p>
            <a:pPr algn="just"/>
            <a:endParaRPr lang="es-ES" dirty="0">
              <a:latin typeface="+mj-lt"/>
            </a:endParaRPr>
          </a:p>
          <a:p>
            <a:pPr algn="just"/>
            <a:r>
              <a:rPr lang="es-ES" dirty="0">
                <a:latin typeface="+mj-lt"/>
              </a:rPr>
              <a:t>Plazo de reserva: Hasta siete años y podrá prorrogarse por el IAIP hasta cinco años más.</a:t>
            </a:r>
          </a:p>
          <a:p>
            <a:pPr algn="just"/>
            <a:endParaRPr lang="es-ES" dirty="0">
              <a:latin typeface="+mj-lt"/>
            </a:endParaRPr>
          </a:p>
          <a:p>
            <a:pPr algn="just"/>
            <a:r>
              <a:rPr lang="es-ES" dirty="0">
                <a:latin typeface="+mj-lt"/>
              </a:rPr>
              <a:t>En las causales a y b del Art. 19 de la LAIP, pueden darse periodos adicionales.</a:t>
            </a:r>
          </a:p>
          <a:p>
            <a:pPr algn="just"/>
            <a:endParaRPr lang="es-ES" dirty="0">
              <a:latin typeface="+mj-lt"/>
            </a:endParaRPr>
          </a:p>
          <a:p>
            <a:pPr algn="just"/>
            <a:r>
              <a:rPr lang="es-ES" dirty="0">
                <a:latin typeface="+mj-lt"/>
              </a:rPr>
              <a:t>Art. 21 Declaración de reserva</a:t>
            </a:r>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8" name="Pentágono 7"/>
          <p:cNvSpPr/>
          <p:nvPr/>
        </p:nvSpPr>
        <p:spPr>
          <a:xfrm>
            <a:off x="600890" y="489614"/>
            <a:ext cx="9897979"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1" name="Título 10"/>
          <p:cNvSpPr>
            <a:spLocks noGrp="1"/>
          </p:cNvSpPr>
          <p:nvPr>
            <p:ph type="title"/>
          </p:nvPr>
        </p:nvSpPr>
        <p:spPr>
          <a:xfrm>
            <a:off x="838200" y="137738"/>
            <a:ext cx="10515600" cy="1325563"/>
          </a:xfrm>
        </p:spPr>
        <p:txBody>
          <a:bodyPr>
            <a:normAutofit/>
          </a:bodyPr>
          <a:lstStyle/>
          <a:p>
            <a:r>
              <a:rPr lang="es-SV" sz="4000" dirty="0"/>
              <a:t>Causales para declarar la reserva Art. 19 LAIP</a:t>
            </a:r>
          </a:p>
        </p:txBody>
      </p:sp>
      <p:sp>
        <p:nvSpPr>
          <p:cNvPr id="6" name="Marcador de contenido 5"/>
          <p:cNvSpPr>
            <a:spLocks noGrp="1"/>
          </p:cNvSpPr>
          <p:nvPr>
            <p:ph sz="half" idx="1"/>
          </p:nvPr>
        </p:nvSpPr>
        <p:spPr/>
        <p:txBody>
          <a:bodyPr>
            <a:normAutofit/>
          </a:bodyPr>
          <a:lstStyle/>
          <a:p>
            <a:pPr marL="0" indent="0">
              <a:buNone/>
            </a:pPr>
            <a:r>
              <a:rPr lang="es-SV" dirty="0"/>
              <a:t>	</a:t>
            </a:r>
          </a:p>
        </p:txBody>
      </p:sp>
      <p:graphicFrame>
        <p:nvGraphicFramePr>
          <p:cNvPr id="15" name="Marcador de contenido 13"/>
          <p:cNvGraphicFramePr>
            <a:graphicFrameLocks/>
          </p:cNvGraphicFramePr>
          <p:nvPr>
            <p:extLst>
              <p:ext uri="{D42A27DB-BD31-4B8C-83A1-F6EECF244321}">
                <p14:modId xmlns:p14="http://schemas.microsoft.com/office/powerpoint/2010/main" val="1286078915"/>
              </p:ext>
            </p:extLst>
          </p:nvPr>
        </p:nvGraphicFramePr>
        <p:xfrm>
          <a:off x="561703" y="1319348"/>
          <a:ext cx="9953897" cy="50263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2" name="Imagen 31"/>
          <p:cNvPicPr>
            <a:picLocks noChangeAspect="1"/>
          </p:cNvPicPr>
          <p:nvPr/>
        </p:nvPicPr>
        <p:blipFill>
          <a:blip r:embed="rId8" cstate="print"/>
          <a:stretch>
            <a:fillRect/>
          </a:stretch>
        </p:blipFill>
        <p:spPr>
          <a:xfrm>
            <a:off x="279139" y="6087752"/>
            <a:ext cx="1633430" cy="531197"/>
          </a:xfrm>
          <a:prstGeom prst="rect">
            <a:avLst/>
          </a:prstGeom>
          <a:ln>
            <a:noFill/>
          </a:ln>
        </p:spPr>
      </p:pic>
      <p:pic>
        <p:nvPicPr>
          <p:cNvPr id="33" name="Imagen 3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Tree>
    <p:extLst>
      <p:ext uri="{BB962C8B-B14F-4D97-AF65-F5344CB8AC3E}">
        <p14:creationId xmlns:p14="http://schemas.microsoft.com/office/powerpoint/2010/main" val="418082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8" name="Pentágono 7"/>
          <p:cNvSpPr/>
          <p:nvPr/>
        </p:nvSpPr>
        <p:spPr>
          <a:xfrm>
            <a:off x="600890" y="489614"/>
            <a:ext cx="9897979"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1" name="Título 10"/>
          <p:cNvSpPr>
            <a:spLocks noGrp="1"/>
          </p:cNvSpPr>
          <p:nvPr>
            <p:ph type="title"/>
          </p:nvPr>
        </p:nvSpPr>
        <p:spPr>
          <a:xfrm>
            <a:off x="838200" y="137738"/>
            <a:ext cx="10515600" cy="1325563"/>
          </a:xfrm>
        </p:spPr>
        <p:txBody>
          <a:bodyPr>
            <a:normAutofit/>
          </a:bodyPr>
          <a:lstStyle/>
          <a:p>
            <a:r>
              <a:rPr lang="es-SV" sz="4000" dirty="0"/>
              <a:t>Causales para declarar la reserva Art. 19 LAIP</a:t>
            </a:r>
          </a:p>
        </p:txBody>
      </p:sp>
      <p:sp>
        <p:nvSpPr>
          <p:cNvPr id="6" name="Marcador de contenido 5"/>
          <p:cNvSpPr>
            <a:spLocks noGrp="1"/>
          </p:cNvSpPr>
          <p:nvPr>
            <p:ph sz="half" idx="1"/>
          </p:nvPr>
        </p:nvSpPr>
        <p:spPr/>
        <p:txBody>
          <a:bodyPr>
            <a:normAutofit/>
          </a:bodyPr>
          <a:lstStyle/>
          <a:p>
            <a:pPr marL="0" indent="0">
              <a:buNone/>
            </a:pPr>
            <a:r>
              <a:rPr lang="es-SV" dirty="0"/>
              <a:t>	</a:t>
            </a:r>
          </a:p>
        </p:txBody>
      </p:sp>
      <p:graphicFrame>
        <p:nvGraphicFramePr>
          <p:cNvPr id="15" name="Marcador de contenido 13"/>
          <p:cNvGraphicFramePr>
            <a:graphicFrameLocks/>
          </p:cNvGraphicFramePr>
          <p:nvPr>
            <p:extLst>
              <p:ext uri="{D42A27DB-BD31-4B8C-83A1-F6EECF244321}">
                <p14:modId xmlns:p14="http://schemas.microsoft.com/office/powerpoint/2010/main" val="1286078915"/>
              </p:ext>
            </p:extLst>
          </p:nvPr>
        </p:nvGraphicFramePr>
        <p:xfrm>
          <a:off x="561704" y="1319349"/>
          <a:ext cx="9823268" cy="40494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2" name="Imagen 31"/>
          <p:cNvPicPr>
            <a:picLocks noChangeAspect="1"/>
          </p:cNvPicPr>
          <p:nvPr/>
        </p:nvPicPr>
        <p:blipFill>
          <a:blip r:embed="rId8" cstate="print"/>
          <a:stretch>
            <a:fillRect/>
          </a:stretch>
        </p:blipFill>
        <p:spPr>
          <a:xfrm>
            <a:off x="279139" y="6087752"/>
            <a:ext cx="1633430" cy="531197"/>
          </a:xfrm>
          <a:prstGeom prst="rect">
            <a:avLst/>
          </a:prstGeom>
          <a:ln>
            <a:noFill/>
          </a:ln>
        </p:spPr>
      </p:pic>
      <p:pic>
        <p:nvPicPr>
          <p:cNvPr id="33" name="Imagen 3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Tree>
    <p:extLst>
      <p:ext uri="{BB962C8B-B14F-4D97-AF65-F5344CB8AC3E}">
        <p14:creationId xmlns:p14="http://schemas.microsoft.com/office/powerpoint/2010/main" val="418082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603718" y="1207153"/>
            <a:ext cx="9649059" cy="5005626"/>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dirty="0">
                <a:latin typeface="+mj-lt"/>
              </a:rPr>
              <a:t>¿Quiénes pueden clasificar información como reservada? </a:t>
            </a:r>
            <a:endParaRPr lang="es-ES" dirty="0" smtClean="0">
              <a:latin typeface="+mj-lt"/>
            </a:endParaRPr>
          </a:p>
          <a:p>
            <a:pPr algn="just"/>
            <a:endParaRPr lang="es-ES" b="1" dirty="0">
              <a:latin typeface="+mj-lt"/>
            </a:endParaRPr>
          </a:p>
          <a:p>
            <a:pPr algn="just"/>
            <a:r>
              <a:rPr lang="es-ES" b="1" dirty="0" smtClean="0">
                <a:latin typeface="+mj-lt"/>
              </a:rPr>
              <a:t>Los </a:t>
            </a:r>
            <a:r>
              <a:rPr lang="es-ES" b="1" dirty="0">
                <a:latin typeface="+mj-lt"/>
              </a:rPr>
              <a:t>Titulares de los Entes </a:t>
            </a:r>
            <a:r>
              <a:rPr lang="es-ES" b="1" dirty="0" smtClean="0">
                <a:latin typeface="+mj-lt"/>
              </a:rPr>
              <a:t>Obligados. </a:t>
            </a:r>
            <a:r>
              <a:rPr lang="es-SV" b="1" dirty="0">
                <a:latin typeface="+mj-lt"/>
              </a:rPr>
              <a:t>La ejecución de dicha </a:t>
            </a:r>
            <a:r>
              <a:rPr lang="es-ES" b="1" dirty="0">
                <a:latin typeface="+mj-lt"/>
              </a:rPr>
              <a:t>atribución y facultad podrá delegarse o descentralizarse en los </a:t>
            </a:r>
            <a:r>
              <a:rPr lang="es-SV" b="1" dirty="0">
                <a:latin typeface="+mj-lt"/>
              </a:rPr>
              <a:t>funcionarios</a:t>
            </a:r>
            <a:r>
              <a:rPr lang="pt-BR" b="1" dirty="0">
                <a:latin typeface="+mj-lt"/>
              </a:rPr>
              <a:t> o Unidades Administrativas internas.</a:t>
            </a:r>
          </a:p>
          <a:p>
            <a:pPr algn="just"/>
            <a:endParaRPr lang="pt-BR" b="1" dirty="0">
              <a:latin typeface="+mj-lt"/>
            </a:endParaRPr>
          </a:p>
          <a:p>
            <a:pPr algn="just"/>
            <a:r>
              <a:rPr lang="es-SV" b="1" dirty="0">
                <a:latin typeface="+mj-lt"/>
              </a:rPr>
              <a:t>Una vez se delega esta atribución para volver a poseerla debe revocar el acto administrativo de delegación (Art. 43 Ley de la Jurisdicción Contencioso Administrativa).</a:t>
            </a:r>
          </a:p>
          <a:p>
            <a:pPr algn="just"/>
            <a:endParaRPr lang="es-ES" dirty="0">
              <a:latin typeface="+mj-lt"/>
            </a:endParaRPr>
          </a:p>
          <a:p>
            <a:r>
              <a:rPr lang="es-ES" dirty="0">
                <a:latin typeface="+mj-lt"/>
              </a:rPr>
              <a:t>Cuando se trate de un órgano colegiado, se deberá adoptar la decisión de clasificar la información por la mayoría de sus miembros, siempre y  la información sea </a:t>
            </a:r>
            <a:r>
              <a:rPr lang="es-SV" dirty="0">
                <a:latin typeface="+mj-lt"/>
              </a:rPr>
              <a:t>emitida por dicho organismo.</a:t>
            </a:r>
          </a:p>
          <a:p>
            <a:endParaRPr lang="es-SV" dirty="0">
              <a:latin typeface="+mj-lt"/>
            </a:endParaRPr>
          </a:p>
          <a:p>
            <a:pPr algn="just"/>
            <a:r>
              <a:rPr lang="es-ES" dirty="0">
                <a:latin typeface="+mj-lt"/>
              </a:rPr>
              <a:t>Tratándose de información que no provenga ni del ente colegiado, ni de su titular, la entidad generadora deberá informar de manera inmediata a quien o quienes ejerzan el gobierno del ente Obligado para que a través de él se clasifique la información. </a:t>
            </a:r>
          </a:p>
          <a:p>
            <a:endParaRPr lang="es-ES" dirty="0">
              <a:latin typeface="+mj-lt"/>
            </a:endParaRPr>
          </a:p>
          <a:p>
            <a:endParaRPr lang="es-ES" dirty="0">
              <a:latin typeface="+mj-lt"/>
            </a:endParaRPr>
          </a:p>
        </p:txBody>
      </p:sp>
    </p:spTree>
    <p:extLst>
      <p:ext uri="{BB962C8B-B14F-4D97-AF65-F5344CB8AC3E}">
        <p14:creationId xmlns:p14="http://schemas.microsoft.com/office/powerpoint/2010/main" val="350071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0" y="497308"/>
            <a:ext cx="9022975"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1"/>
            <a:ext cx="10515600" cy="11974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11" name="Rectángulo redondeado 13"/>
          <p:cNvSpPr/>
          <p:nvPr/>
        </p:nvSpPr>
        <p:spPr>
          <a:xfrm>
            <a:off x="4114800" y="1495945"/>
            <a:ext cx="2255283" cy="1090499"/>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r>
              <a:rPr lang="es-SV" dirty="0">
                <a:effectLst>
                  <a:outerShdw blurRad="38100" dist="38100" dir="2700000" algn="tl">
                    <a:srgbClr val="000000">
                      <a:alpha val="43137"/>
                    </a:srgbClr>
                  </a:outerShdw>
                </a:effectLst>
                <a:latin typeface="+mj-lt"/>
              </a:rPr>
              <a:t>Reservada</a:t>
            </a:r>
          </a:p>
        </p:txBody>
      </p:sp>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828800" y="2873829"/>
            <a:ext cx="7700963" cy="1804749"/>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just">
              <a:buFont typeface="Arial" charset="0"/>
              <a:buChar char="•"/>
            </a:pPr>
            <a:r>
              <a:rPr lang="es-ES" sz="2000" dirty="0">
                <a:latin typeface="+mj-lt"/>
              </a:rPr>
              <a:t>Requisito de Legalidad.</a:t>
            </a:r>
          </a:p>
          <a:p>
            <a:pPr marL="285750" indent="-285750" algn="just">
              <a:buFont typeface="Arial" charset="0"/>
              <a:buChar char="•"/>
            </a:pPr>
            <a:endParaRPr lang="es-ES" sz="2000" dirty="0">
              <a:latin typeface="+mj-lt"/>
            </a:endParaRPr>
          </a:p>
          <a:p>
            <a:pPr marL="285750" indent="-285750" algn="just">
              <a:buFont typeface="Arial" charset="0"/>
              <a:buChar char="•"/>
            </a:pPr>
            <a:r>
              <a:rPr lang="es-ES" sz="2000" dirty="0">
                <a:latin typeface="+mj-lt"/>
              </a:rPr>
              <a:t>Requisito de Temporalidad.</a:t>
            </a:r>
          </a:p>
          <a:p>
            <a:pPr marL="285750" indent="-285750" algn="just">
              <a:buFont typeface="Arial" charset="0"/>
              <a:buChar char="•"/>
            </a:pPr>
            <a:endParaRPr lang="es-ES" sz="2000" dirty="0">
              <a:latin typeface="+mj-lt"/>
            </a:endParaRPr>
          </a:p>
          <a:p>
            <a:pPr marL="285750" indent="-285750" algn="just">
              <a:buFont typeface="Arial" charset="0"/>
              <a:buChar char="•"/>
            </a:pPr>
            <a:r>
              <a:rPr lang="es-ES" sz="2000" dirty="0">
                <a:latin typeface="+mj-lt"/>
              </a:rPr>
              <a:t>Requisito de Razonabilidad (Teoría del daño</a:t>
            </a:r>
            <a:r>
              <a:rPr lang="es-ES" sz="1600" dirty="0">
                <a:latin typeface="+mj-lt"/>
              </a:rPr>
              <a:t>).</a:t>
            </a:r>
          </a:p>
        </p:txBody>
      </p:sp>
    </p:spTree>
    <p:extLst>
      <p:ext uri="{BB962C8B-B14F-4D97-AF65-F5344CB8AC3E}">
        <p14:creationId xmlns:p14="http://schemas.microsoft.com/office/powerpoint/2010/main" val="1045537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172" y="-92091"/>
            <a:ext cx="12192000" cy="6709448"/>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766482" y="1725040"/>
            <a:ext cx="9399494" cy="646331"/>
          </a:xfrm>
          <a:prstGeom prst="rect">
            <a:avLst/>
          </a:prstGeom>
          <a:noFill/>
        </p:spPr>
        <p:txBody>
          <a:bodyPr wrap="square" rtlCol="0">
            <a:spAutoFit/>
          </a:bodyPr>
          <a:lstStyle/>
          <a:p>
            <a:pPr marL="285750" lvl="0" indent="-285750" algn="just"/>
            <a:endParaRPr lang="es-SV" sz="3600" b="1" dirty="0">
              <a:latin typeface="+mj-lt"/>
            </a:endParaRPr>
          </a:p>
        </p:txBody>
      </p:sp>
      <p:sp>
        <p:nvSpPr>
          <p:cNvPr id="12" name="Pentágono 11"/>
          <p:cNvSpPr/>
          <p:nvPr/>
        </p:nvSpPr>
        <p:spPr>
          <a:xfrm>
            <a:off x="1172" y="336764"/>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200" b="1" dirty="0" smtClean="0">
                <a:solidFill>
                  <a:schemeClr val="tx1"/>
                </a:solidFill>
                <a:latin typeface="+mj-lt"/>
              </a:rPr>
              <a:t>Requisitos de legales de la reserva de información</a:t>
            </a:r>
            <a:r>
              <a:rPr lang="es-SV" sz="3600" dirty="0" smtClean="0">
                <a:solidFill>
                  <a:schemeClr val="tx1"/>
                </a:solidFill>
                <a:latin typeface="+mj-lt"/>
              </a:rPr>
              <a:t>:</a:t>
            </a:r>
            <a:endParaRPr lang="es-SV" sz="3600" dirty="0">
              <a:solidFill>
                <a:schemeClr val="tx1"/>
              </a:solidFill>
              <a:latin typeface="+mj-lt"/>
            </a:endParaRPr>
          </a:p>
        </p:txBody>
      </p:sp>
      <p:pic>
        <p:nvPicPr>
          <p:cNvPr id="2" name="Imagen 1"/>
          <p:cNvPicPr>
            <a:picLocks noChangeAspect="1"/>
          </p:cNvPicPr>
          <p:nvPr/>
        </p:nvPicPr>
        <p:blipFill>
          <a:blip r:embed="rId5"/>
          <a:stretch>
            <a:fillRect/>
          </a:stretch>
        </p:blipFill>
        <p:spPr>
          <a:xfrm>
            <a:off x="882413" y="1271186"/>
            <a:ext cx="8829675" cy="1724025"/>
          </a:xfrm>
          <a:prstGeom prst="rect">
            <a:avLst/>
          </a:prstGeom>
        </p:spPr>
      </p:pic>
      <p:pic>
        <p:nvPicPr>
          <p:cNvPr id="5" name="Imagen 4"/>
          <p:cNvPicPr>
            <a:picLocks noChangeAspect="1"/>
          </p:cNvPicPr>
          <p:nvPr/>
        </p:nvPicPr>
        <p:blipFill>
          <a:blip r:embed="rId6"/>
          <a:stretch>
            <a:fillRect/>
          </a:stretch>
        </p:blipFill>
        <p:spPr>
          <a:xfrm>
            <a:off x="832185" y="3368805"/>
            <a:ext cx="8839200" cy="2876550"/>
          </a:xfrm>
          <a:prstGeom prst="rect">
            <a:avLst/>
          </a:prstGeom>
        </p:spPr>
      </p:pic>
      <p:sp>
        <p:nvSpPr>
          <p:cNvPr id="3" name="Flecha derecha 2"/>
          <p:cNvSpPr/>
          <p:nvPr/>
        </p:nvSpPr>
        <p:spPr>
          <a:xfrm rot="772372">
            <a:off x="3004" y="4919163"/>
            <a:ext cx="827348" cy="9009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val="2663751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4081"/>
            <a:ext cx="12192000" cy="6709448"/>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9507811" y="153780"/>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766482" y="1725040"/>
            <a:ext cx="9399494" cy="646331"/>
          </a:xfrm>
          <a:prstGeom prst="rect">
            <a:avLst/>
          </a:prstGeom>
          <a:noFill/>
        </p:spPr>
        <p:txBody>
          <a:bodyPr wrap="square" rtlCol="0">
            <a:spAutoFit/>
          </a:bodyPr>
          <a:lstStyle/>
          <a:p>
            <a:pPr marL="285750" lvl="0" indent="-285750" algn="just"/>
            <a:endParaRPr lang="es-SV" sz="3600" b="1" dirty="0">
              <a:latin typeface="+mj-lt"/>
            </a:endParaRPr>
          </a:p>
        </p:txBody>
      </p:sp>
      <p:sp>
        <p:nvSpPr>
          <p:cNvPr id="12" name="Pentágono 11"/>
          <p:cNvSpPr/>
          <p:nvPr/>
        </p:nvSpPr>
        <p:spPr>
          <a:xfrm>
            <a:off x="-16997" y="231634"/>
            <a:ext cx="9211987" cy="821902"/>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3200" dirty="0">
                <a:solidFill>
                  <a:schemeClr val="tx1"/>
                </a:solidFill>
              </a:rPr>
              <a:t>Requisito de Razonabilidad (</a:t>
            </a:r>
            <a:r>
              <a:rPr lang="es-ES" sz="3200" dirty="0" smtClean="0">
                <a:solidFill>
                  <a:schemeClr val="tx1"/>
                </a:solidFill>
              </a:rPr>
              <a:t>Teoría o prueba </a:t>
            </a:r>
            <a:r>
              <a:rPr lang="es-ES" sz="3200" dirty="0">
                <a:solidFill>
                  <a:schemeClr val="tx1"/>
                </a:solidFill>
              </a:rPr>
              <a:t>del daño</a:t>
            </a:r>
            <a:r>
              <a:rPr lang="es-ES" sz="2400" dirty="0" smtClean="0">
                <a:solidFill>
                  <a:schemeClr val="tx1"/>
                </a:solidFill>
              </a:rPr>
              <a:t>):</a:t>
            </a:r>
            <a:endParaRPr lang="es-ES" sz="2400" dirty="0">
              <a:solidFill>
                <a:schemeClr val="tx1"/>
              </a:solidFill>
            </a:endParaRPr>
          </a:p>
        </p:txBody>
      </p:sp>
      <p:sp>
        <p:nvSpPr>
          <p:cNvPr id="3" name="Rectángulo 2">
            <a:extLst>
              <a:ext uri="{FF2B5EF4-FFF2-40B4-BE49-F238E27FC236}">
                <a16:creationId xmlns:a16="http://schemas.microsoft.com/office/drawing/2014/main" xmlns="" id="{7FCDA651-045A-4A68-8160-739C5C3A77BA}"/>
              </a:ext>
            </a:extLst>
          </p:cNvPr>
          <p:cNvSpPr/>
          <p:nvPr/>
        </p:nvSpPr>
        <p:spPr>
          <a:xfrm>
            <a:off x="766011" y="1163107"/>
            <a:ext cx="9324472" cy="5450851"/>
          </a:xfrm>
          <a:prstGeom prst="rect">
            <a:avLst/>
          </a:prstGeom>
        </p:spPr>
        <p:txBody>
          <a:bodyPr wrap="square">
            <a:spAutoFit/>
          </a:bodyPr>
          <a:lstStyle/>
          <a:p>
            <a:pPr algn="just">
              <a:lnSpc>
                <a:spcPct val="150000"/>
              </a:lnSpc>
            </a:pPr>
            <a:endParaRPr lang="es-ES" b="1" dirty="0">
              <a:latin typeface="+mj-lt"/>
            </a:endParaRPr>
          </a:p>
          <a:p>
            <a:pPr algn="just">
              <a:lnSpc>
                <a:spcPct val="150000"/>
              </a:lnSpc>
            </a:pPr>
            <a:r>
              <a:rPr lang="es-ES" b="1" dirty="0">
                <a:latin typeface="+mj-lt"/>
              </a:rPr>
              <a:t>La “prueba de daño” pretende garantizar el principio de máxima publicidad sin desproteger aquellos intereses y derechos en virtud de los cuales es válido restringir el acceso a la información públic</a:t>
            </a:r>
            <a:r>
              <a:rPr lang="es-ES" dirty="0">
                <a:latin typeface="+mj-lt"/>
              </a:rPr>
              <a:t>a, esto se consigue exigiéndole al funcionario el análisis y valoración de los tres elementos que </a:t>
            </a:r>
            <a:r>
              <a:rPr lang="es-SV" dirty="0">
                <a:latin typeface="+mj-lt"/>
              </a:rPr>
              <a:t>componen el artículo 21.</a:t>
            </a:r>
          </a:p>
          <a:p>
            <a:pPr algn="just">
              <a:lnSpc>
                <a:spcPct val="150000"/>
              </a:lnSpc>
            </a:pPr>
            <a:endParaRPr lang="es-SV" dirty="0">
              <a:latin typeface="+mj-lt"/>
            </a:endParaRPr>
          </a:p>
          <a:p>
            <a:pPr algn="just">
              <a:lnSpc>
                <a:spcPct val="150000"/>
              </a:lnSpc>
            </a:pPr>
            <a:r>
              <a:rPr lang="es-ES" dirty="0">
                <a:latin typeface="+mj-lt"/>
              </a:rPr>
              <a:t>Según la Comisión de Asuntos Jurídicos y Políticos de la OEA, “en el caso que la información que se</a:t>
            </a:r>
          </a:p>
          <a:p>
            <a:pPr algn="just">
              <a:lnSpc>
                <a:spcPct val="150000"/>
              </a:lnSpc>
            </a:pPr>
            <a:r>
              <a:rPr lang="es-ES" dirty="0">
                <a:latin typeface="+mj-lt"/>
              </a:rPr>
              <a:t>requiere al Estado caiga dentro de una de las excepciones permitidas, se invierte la carga de la prueba y el solicitante puede acreditar ante las autoridades un interés público más fuerte que el esgrimido en la excepción, en el caso que de la colisión de derechos surja que se debe resolver a favor del solicitante.”</a:t>
            </a:r>
          </a:p>
          <a:p>
            <a:pPr algn="just">
              <a:lnSpc>
                <a:spcPct val="150000"/>
              </a:lnSpc>
            </a:pPr>
            <a:r>
              <a:rPr lang="es-ES" dirty="0">
                <a:latin typeface="+mj-lt"/>
              </a:rPr>
              <a:t> No obstante, según queda plasmado en la LAIP que, el funcionario siempre debe hacer esta valoración, aún si el interesado no lo ha argumentado.</a:t>
            </a:r>
            <a:endParaRPr lang="es-SV" sz="1400" dirty="0">
              <a:effectLst/>
              <a:latin typeface="+mj-lt"/>
              <a:ea typeface="Calibri" panose="020F0502020204030204" pitchFamily="34" charset="0"/>
            </a:endParaRPr>
          </a:p>
        </p:txBody>
      </p:sp>
    </p:spTree>
    <p:extLst>
      <p:ext uri="{BB962C8B-B14F-4D97-AF65-F5344CB8AC3E}">
        <p14:creationId xmlns:p14="http://schemas.microsoft.com/office/powerpoint/2010/main" val="31603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4081"/>
            <a:ext cx="12192000" cy="6709448"/>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9507811" y="153780"/>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766482" y="1725040"/>
            <a:ext cx="9399494" cy="646331"/>
          </a:xfrm>
          <a:prstGeom prst="rect">
            <a:avLst/>
          </a:prstGeom>
          <a:noFill/>
        </p:spPr>
        <p:txBody>
          <a:bodyPr wrap="square" rtlCol="0">
            <a:spAutoFit/>
          </a:bodyPr>
          <a:lstStyle/>
          <a:p>
            <a:pPr marL="285750" lvl="0" indent="-285750" algn="just"/>
            <a:endParaRPr lang="es-SV" sz="3600" b="1" dirty="0">
              <a:latin typeface="+mj-lt"/>
            </a:endParaRPr>
          </a:p>
        </p:txBody>
      </p:sp>
      <p:sp>
        <p:nvSpPr>
          <p:cNvPr id="12" name="Pentágono 11"/>
          <p:cNvSpPr/>
          <p:nvPr/>
        </p:nvSpPr>
        <p:spPr>
          <a:xfrm>
            <a:off x="0" y="249324"/>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200" b="1" dirty="0">
                <a:solidFill>
                  <a:schemeClr val="tx1"/>
                </a:solidFill>
                <a:latin typeface="+mj-lt"/>
              </a:rPr>
              <a:t>Requisitos de legales de la reserva de </a:t>
            </a:r>
            <a:r>
              <a:rPr lang="es-SV" sz="3200" b="1" dirty="0" smtClean="0">
                <a:solidFill>
                  <a:schemeClr val="tx1"/>
                </a:solidFill>
                <a:latin typeface="+mj-lt"/>
              </a:rPr>
              <a:t>información:</a:t>
            </a:r>
            <a:endParaRPr lang="es-SV" sz="3200" dirty="0">
              <a:solidFill>
                <a:schemeClr val="tx1"/>
              </a:solidFill>
              <a:latin typeface="+mj-lt"/>
            </a:endParaRPr>
          </a:p>
        </p:txBody>
      </p:sp>
      <p:pic>
        <p:nvPicPr>
          <p:cNvPr id="3" name="Imagen 2"/>
          <p:cNvPicPr>
            <a:picLocks noChangeAspect="1"/>
          </p:cNvPicPr>
          <p:nvPr/>
        </p:nvPicPr>
        <p:blipFill>
          <a:blip r:embed="rId5"/>
          <a:stretch>
            <a:fillRect/>
          </a:stretch>
        </p:blipFill>
        <p:spPr>
          <a:xfrm>
            <a:off x="513776" y="2032850"/>
            <a:ext cx="9810750" cy="2514600"/>
          </a:xfrm>
          <a:prstGeom prst="rect">
            <a:avLst/>
          </a:prstGeom>
        </p:spPr>
      </p:pic>
    </p:spTree>
    <p:extLst>
      <p:ext uri="{BB962C8B-B14F-4D97-AF65-F5344CB8AC3E}">
        <p14:creationId xmlns:p14="http://schemas.microsoft.com/office/powerpoint/2010/main" val="2269915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80669"/>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p>
        </p:txBody>
      </p:sp>
      <p:pic>
        <p:nvPicPr>
          <p:cNvPr id="16" name="Imagen 15"/>
          <p:cNvPicPr>
            <a:picLocks noChangeAspect="1"/>
          </p:cNvPicPr>
          <p:nvPr/>
        </p:nvPicPr>
        <p:blipFill>
          <a:blip r:embed="rId3" cstate="print"/>
          <a:stretch>
            <a:fillRect/>
          </a:stretch>
        </p:blipFill>
        <p:spPr>
          <a:xfrm>
            <a:off x="0" y="6382359"/>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019202" y="1153623"/>
            <a:ext cx="9295073" cy="4852392"/>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50000"/>
              </a:lnSpc>
            </a:pPr>
            <a:r>
              <a:rPr lang="pt-BR" dirty="0">
                <a:latin typeface="+mj-lt"/>
              </a:rPr>
              <a:t>La </a:t>
            </a:r>
            <a:r>
              <a:rPr lang="es-SV" dirty="0">
                <a:latin typeface="+mj-lt"/>
              </a:rPr>
              <a:t>clasificación</a:t>
            </a:r>
            <a:r>
              <a:rPr lang="pt-BR" dirty="0">
                <a:latin typeface="+mj-lt"/>
              </a:rPr>
              <a:t> de </a:t>
            </a:r>
            <a:r>
              <a:rPr lang="es-SV" dirty="0">
                <a:latin typeface="+mj-lt"/>
              </a:rPr>
              <a:t>información</a:t>
            </a:r>
            <a:r>
              <a:rPr lang="pt-BR" dirty="0">
                <a:latin typeface="+mj-lt"/>
              </a:rPr>
              <a:t> </a:t>
            </a:r>
            <a:r>
              <a:rPr lang="es-ES" dirty="0">
                <a:latin typeface="+mj-lt"/>
              </a:rPr>
              <a:t>reserva:</a:t>
            </a:r>
          </a:p>
          <a:p>
            <a:pPr marL="285750" indent="-285750" algn="just">
              <a:lnSpc>
                <a:spcPct val="150000"/>
              </a:lnSpc>
              <a:buFont typeface="Arial" panose="020B0604020202020204" pitchFamily="34" charset="0"/>
              <a:buChar char="•"/>
            </a:pPr>
            <a:r>
              <a:rPr lang="es-ES" dirty="0">
                <a:latin typeface="+mj-lt"/>
              </a:rPr>
              <a:t>Clasificación inmediata.</a:t>
            </a:r>
          </a:p>
          <a:p>
            <a:pPr marL="285750" indent="-285750" algn="just">
              <a:lnSpc>
                <a:spcPct val="150000"/>
              </a:lnSpc>
              <a:buFont typeface="Arial" panose="020B0604020202020204" pitchFamily="34" charset="0"/>
              <a:buChar char="•"/>
            </a:pPr>
            <a:r>
              <a:rPr lang="es-ES" dirty="0">
                <a:latin typeface="+mj-lt"/>
              </a:rPr>
              <a:t>Clasificación posterior.</a:t>
            </a:r>
          </a:p>
          <a:p>
            <a:endParaRPr lang="es-ES" dirty="0">
              <a:latin typeface="+mj-lt"/>
            </a:endParaRPr>
          </a:p>
          <a:p>
            <a:r>
              <a:rPr lang="es-ES" dirty="0">
                <a:latin typeface="+mj-lt"/>
              </a:rPr>
              <a:t>¿Qué debe contener la  resolución de declaratoria de reserva de información?</a:t>
            </a:r>
          </a:p>
          <a:p>
            <a:endParaRPr lang="es-ES" dirty="0">
              <a:latin typeface="+mj-lt"/>
            </a:endParaRPr>
          </a:p>
          <a:p>
            <a:r>
              <a:rPr lang="es-ES" dirty="0">
                <a:latin typeface="+mj-lt"/>
              </a:rPr>
              <a:t>a. Órgano, ente o fuente que produjo la información.</a:t>
            </a:r>
          </a:p>
          <a:p>
            <a:r>
              <a:rPr lang="es-ES" dirty="0">
                <a:latin typeface="+mj-lt"/>
              </a:rPr>
              <a:t>b. La fecha.</a:t>
            </a:r>
          </a:p>
          <a:p>
            <a:r>
              <a:rPr lang="es-ES" dirty="0">
                <a:latin typeface="+mj-lt"/>
              </a:rPr>
              <a:t>c. La autoridad que adoptó la decisión de reservar la información.</a:t>
            </a:r>
          </a:p>
          <a:p>
            <a:r>
              <a:rPr lang="es-ES" dirty="0">
                <a:latin typeface="+mj-lt"/>
              </a:rPr>
              <a:t>d. Las personas o instancias autorizadas a acceder a esa información, preservando el carácter</a:t>
            </a:r>
          </a:p>
          <a:p>
            <a:r>
              <a:rPr lang="es-ES" dirty="0">
                <a:latin typeface="+mj-lt"/>
              </a:rPr>
              <a:t>confidencial, en caso que la hubiere.</a:t>
            </a:r>
          </a:p>
          <a:p>
            <a:r>
              <a:rPr lang="es-ES" dirty="0">
                <a:latin typeface="+mj-lt"/>
              </a:rPr>
              <a:t>e. </a:t>
            </a:r>
            <a:r>
              <a:rPr lang="es-ES" b="1" dirty="0">
                <a:latin typeface="+mj-lt"/>
              </a:rPr>
              <a:t>Las partes de información que son sometidas a confidencialidad o reserva</a:t>
            </a:r>
            <a:r>
              <a:rPr lang="es-ES" dirty="0">
                <a:latin typeface="+mj-lt"/>
              </a:rPr>
              <a:t> y las que están disponibles </a:t>
            </a:r>
            <a:r>
              <a:rPr lang="es-SV" dirty="0">
                <a:latin typeface="+mj-lt"/>
              </a:rPr>
              <a:t>para acceso al público. (reserva parcial).</a:t>
            </a:r>
            <a:endParaRPr lang="es-ES" dirty="0">
              <a:latin typeface="+mj-lt"/>
            </a:endParaRPr>
          </a:p>
          <a:p>
            <a:endParaRPr lang="es-ES" dirty="0">
              <a:latin typeface="+mj-lt"/>
            </a:endParaRPr>
          </a:p>
        </p:txBody>
      </p:sp>
    </p:spTree>
    <p:extLst>
      <p:ext uri="{BB962C8B-B14F-4D97-AF65-F5344CB8AC3E}">
        <p14:creationId xmlns:p14="http://schemas.microsoft.com/office/powerpoint/2010/main" val="412641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116106" y="1479343"/>
            <a:ext cx="8973319" cy="4239458"/>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50000"/>
              </a:lnSpc>
            </a:pPr>
            <a:r>
              <a:rPr lang="pt-BR" dirty="0">
                <a:latin typeface="+mj-lt"/>
              </a:rPr>
              <a:t>Índice de </a:t>
            </a:r>
            <a:r>
              <a:rPr lang="es-SV" dirty="0">
                <a:latin typeface="+mj-lt"/>
              </a:rPr>
              <a:t>información</a:t>
            </a:r>
            <a:r>
              <a:rPr lang="pt-BR" dirty="0">
                <a:latin typeface="+mj-lt"/>
              </a:rPr>
              <a:t> </a:t>
            </a:r>
            <a:r>
              <a:rPr lang="es-ES" dirty="0">
                <a:latin typeface="+mj-lt"/>
              </a:rPr>
              <a:t>reserva:</a:t>
            </a:r>
          </a:p>
          <a:p>
            <a:pPr>
              <a:lnSpc>
                <a:spcPct val="150000"/>
              </a:lnSpc>
            </a:pPr>
            <a:endParaRPr lang="es-ES" dirty="0">
              <a:latin typeface="+mj-lt"/>
            </a:endParaRPr>
          </a:p>
          <a:p>
            <a:pPr>
              <a:lnSpc>
                <a:spcPct val="150000"/>
              </a:lnSpc>
            </a:pPr>
            <a:r>
              <a:rPr lang="es-ES" dirty="0" smtClean="0">
                <a:latin typeface="+mj-lt"/>
              </a:rPr>
              <a:t>Los </a:t>
            </a:r>
            <a:r>
              <a:rPr lang="es-ES" dirty="0">
                <a:latin typeface="+mj-lt"/>
              </a:rPr>
              <a:t>Oficiales de Información elaborarán, </a:t>
            </a:r>
            <a:r>
              <a:rPr lang="es-SV" dirty="0">
                <a:latin typeface="+mj-lt"/>
              </a:rPr>
              <a:t>semestralmente</a:t>
            </a:r>
            <a:r>
              <a:rPr lang="es-ES" dirty="0">
                <a:latin typeface="+mj-lt"/>
              </a:rPr>
              <a:t> de conformidad con los requisitos establecidos en el Art. 22 de la Ley, un índice de la </a:t>
            </a:r>
            <a:r>
              <a:rPr lang="es-SV" dirty="0">
                <a:latin typeface="+mj-lt"/>
              </a:rPr>
              <a:t>información reservada.</a:t>
            </a:r>
          </a:p>
          <a:p>
            <a:pPr>
              <a:lnSpc>
                <a:spcPct val="150000"/>
              </a:lnSpc>
            </a:pPr>
            <a:endParaRPr lang="es-SV" dirty="0">
              <a:latin typeface="+mj-lt"/>
            </a:endParaRPr>
          </a:p>
          <a:p>
            <a:r>
              <a:rPr lang="es-ES" dirty="0">
                <a:latin typeface="+mj-lt"/>
              </a:rPr>
              <a:t>Dicho índice deberá contener la siguiente información:</a:t>
            </a:r>
          </a:p>
          <a:p>
            <a:pPr marL="285750" indent="-285750">
              <a:buFont typeface="Arial" panose="020B0604020202020204" pitchFamily="34" charset="0"/>
              <a:buChar char="•"/>
            </a:pPr>
            <a:r>
              <a:rPr lang="es-ES" dirty="0">
                <a:latin typeface="+mj-lt"/>
              </a:rPr>
              <a:t>La unidad administrativa que generó la información.</a:t>
            </a:r>
          </a:p>
          <a:p>
            <a:pPr marL="285750" indent="-285750">
              <a:buFont typeface="Arial" panose="020B0604020202020204" pitchFamily="34" charset="0"/>
              <a:buChar char="•"/>
            </a:pPr>
            <a:r>
              <a:rPr lang="es-ES" dirty="0">
                <a:latin typeface="+mj-lt"/>
              </a:rPr>
              <a:t>La fecha de la clasificación.</a:t>
            </a:r>
          </a:p>
          <a:p>
            <a:pPr marL="285750" indent="-285750">
              <a:buFont typeface="Arial" panose="020B0604020202020204" pitchFamily="34" charset="0"/>
              <a:buChar char="•"/>
            </a:pPr>
            <a:r>
              <a:rPr lang="es-ES" dirty="0">
                <a:latin typeface="+mj-lt"/>
              </a:rPr>
              <a:t>Su fundamento.</a:t>
            </a:r>
          </a:p>
          <a:p>
            <a:pPr marL="285750" indent="-285750">
              <a:buFont typeface="Arial" panose="020B0604020202020204" pitchFamily="34" charset="0"/>
              <a:buChar char="•"/>
            </a:pPr>
            <a:r>
              <a:rPr lang="es-ES" dirty="0">
                <a:latin typeface="+mj-lt"/>
              </a:rPr>
              <a:t>El plazo de reserva.</a:t>
            </a:r>
          </a:p>
          <a:p>
            <a:pPr marL="285750" indent="-285750">
              <a:buFont typeface="Arial" panose="020B0604020202020204" pitchFamily="34" charset="0"/>
              <a:buChar char="•"/>
            </a:pPr>
            <a:r>
              <a:rPr lang="es-ES" dirty="0">
                <a:latin typeface="+mj-lt"/>
              </a:rPr>
              <a:t> Y, en su caso, las partes de los documentos que se reservan</a:t>
            </a:r>
            <a:r>
              <a:rPr lang="es-ES" dirty="0" smtClean="0">
                <a:latin typeface="+mj-lt"/>
              </a:rPr>
              <a:t>.</a:t>
            </a:r>
            <a:endParaRPr lang="es-ES" dirty="0">
              <a:latin typeface="+mj-lt"/>
            </a:endParaRPr>
          </a:p>
        </p:txBody>
      </p:sp>
    </p:spTree>
    <p:extLst>
      <p:ext uri="{BB962C8B-B14F-4D97-AF65-F5344CB8AC3E}">
        <p14:creationId xmlns:p14="http://schemas.microsoft.com/office/powerpoint/2010/main" val="3722459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lgn="just">
              <a:buNone/>
            </a:pPr>
            <a:r>
              <a:rPr lang="es-SV" sz="1800" dirty="0">
                <a:latin typeface="+mj-lt"/>
              </a:rPr>
              <a:t>Desarrollo jurisprudencial por parte de la Sala de lo Constitucional de la Corte Suprema de Justicia:</a:t>
            </a:r>
          </a:p>
          <a:p>
            <a:pPr marL="0" indent="0">
              <a:buNone/>
            </a:pPr>
            <a:r>
              <a:rPr lang="es-SV" dirty="0">
                <a:latin typeface="+mj-lt"/>
              </a:rPr>
              <a:t>	</a:t>
            </a:r>
          </a:p>
        </p:txBody>
      </p:sp>
      <p:sp>
        <p:nvSpPr>
          <p:cNvPr id="10" name="CuadroTexto 9"/>
          <p:cNvSpPr txBox="1"/>
          <p:nvPr/>
        </p:nvSpPr>
        <p:spPr>
          <a:xfrm>
            <a:off x="1291389" y="2708747"/>
            <a:ext cx="7331242" cy="2894409"/>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sz="1600" dirty="0">
                <a:latin typeface="+mj-lt"/>
              </a:rPr>
              <a:t>El derecho de acceso a la información tiene una condición indiscutible de derecho fundamental, </a:t>
            </a:r>
            <a:r>
              <a:rPr lang="es-ES" sz="1600" b="1" dirty="0">
                <a:latin typeface="+mj-lt"/>
              </a:rPr>
              <a:t>anclada en el reconocimiento constitucional del derecho a la libertad de expresión </a:t>
            </a:r>
            <a:r>
              <a:rPr lang="es-ES" sz="1600" dirty="0">
                <a:latin typeface="+mj-lt"/>
              </a:rPr>
              <a:t>(art. 6 </a:t>
            </a:r>
            <a:r>
              <a:rPr lang="es-ES" sz="1600" dirty="0" err="1">
                <a:latin typeface="+mj-lt"/>
              </a:rPr>
              <a:t>Cn</a:t>
            </a:r>
            <a:r>
              <a:rPr lang="es-ES" sz="1600" dirty="0">
                <a:latin typeface="+mj-lt"/>
              </a:rPr>
              <a:t>.), que tiene como </a:t>
            </a:r>
            <a:r>
              <a:rPr lang="es-ES" sz="1600" b="1" dirty="0">
                <a:latin typeface="+mj-lt"/>
              </a:rPr>
              <a:t>presupuesto el derecho de investigar o buscar y recibir informaciones de toda índole, pública o privada,</a:t>
            </a:r>
            <a:r>
              <a:rPr lang="es-ES" sz="1600" dirty="0">
                <a:latin typeface="+mj-lt"/>
              </a:rPr>
              <a:t> que tengan interés público y en el principio democrático del Estado de Derecho o República como forma de Estado (art. 85 </a:t>
            </a:r>
            <a:r>
              <a:rPr lang="es-ES" sz="1600" dirty="0" err="1">
                <a:latin typeface="+mj-lt"/>
              </a:rPr>
              <a:t>Cn</a:t>
            </a:r>
            <a:r>
              <a:rPr lang="es-ES" sz="1600" dirty="0">
                <a:latin typeface="+mj-lt"/>
              </a:rPr>
              <a:t>.), que impone a los poderes públicos el deber de garantizar la transparencia y la publicidad en la Administración, así como la rendición de cuentas sobre el destino de los recursos y fondos públicos. </a:t>
            </a:r>
          </a:p>
          <a:p>
            <a:pPr algn="just"/>
            <a:endParaRPr lang="es-ES" sz="1600" dirty="0">
              <a:latin typeface="+mj-lt"/>
            </a:endParaRPr>
          </a:p>
          <a:p>
            <a:pPr algn="r"/>
            <a:r>
              <a:rPr lang="es-ES" sz="1600" i="1" dirty="0">
                <a:latin typeface="+mj-lt"/>
              </a:rPr>
              <a:t>Sentencia del 5-XII-2012, pronunciada en la Inc. 13-2012</a:t>
            </a:r>
            <a:r>
              <a:rPr lang="es-ES" sz="1600" dirty="0">
                <a:latin typeface="+mj-lt"/>
              </a:rPr>
              <a:t>.</a:t>
            </a: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Antecedentes de la LAIP</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Tree>
    <p:extLst>
      <p:ext uri="{BB962C8B-B14F-4D97-AF65-F5344CB8AC3E}">
        <p14:creationId xmlns:p14="http://schemas.microsoft.com/office/powerpoint/2010/main" val="2790390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981635" y="1315425"/>
            <a:ext cx="8932386" cy="4392692"/>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endParaRPr lang="es-ES" dirty="0">
              <a:latin typeface="+mj-lt"/>
            </a:endParaRPr>
          </a:p>
          <a:p>
            <a:pPr algn="ctr"/>
            <a:r>
              <a:rPr lang="es-ES" dirty="0">
                <a:latin typeface="+mj-lt"/>
              </a:rPr>
              <a:t>Debemos distinguir dos momentos:</a:t>
            </a: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p:txBody>
      </p:sp>
      <p:sp>
        <p:nvSpPr>
          <p:cNvPr id="2" name="Rectángulo redondeado 1"/>
          <p:cNvSpPr/>
          <p:nvPr/>
        </p:nvSpPr>
        <p:spPr>
          <a:xfrm>
            <a:off x="1781188" y="2248316"/>
            <a:ext cx="1602621" cy="1620925"/>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dirty="0">
                <a:solidFill>
                  <a:schemeClr val="tx1"/>
                </a:solidFill>
              </a:rPr>
              <a:t>Resolución de clasificación de reserva de información</a:t>
            </a:r>
          </a:p>
        </p:txBody>
      </p:sp>
      <p:sp>
        <p:nvSpPr>
          <p:cNvPr id="3" name="Rectángulo redondeado 2"/>
          <p:cNvSpPr/>
          <p:nvPr/>
        </p:nvSpPr>
        <p:spPr>
          <a:xfrm>
            <a:off x="6623126" y="2235486"/>
            <a:ext cx="1566782" cy="162092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dirty="0">
                <a:solidFill>
                  <a:schemeClr val="tx1"/>
                </a:solidFill>
              </a:rPr>
              <a:t>Elaboración del Índice  de información reservada</a:t>
            </a:r>
          </a:p>
        </p:txBody>
      </p:sp>
      <p:sp>
        <p:nvSpPr>
          <p:cNvPr id="7" name="Rectángulo redondeado 6"/>
          <p:cNvSpPr/>
          <p:nvPr/>
        </p:nvSpPr>
        <p:spPr>
          <a:xfrm>
            <a:off x="1848915" y="4262099"/>
            <a:ext cx="1482724" cy="967753"/>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dirty="0">
                <a:solidFill>
                  <a:schemeClr val="tx1"/>
                </a:solidFill>
              </a:rPr>
              <a:t>Titulares o jefaturas delegadas</a:t>
            </a:r>
          </a:p>
        </p:txBody>
      </p:sp>
      <p:sp>
        <p:nvSpPr>
          <p:cNvPr id="19" name="Rectángulo redondeado 18"/>
          <p:cNvSpPr/>
          <p:nvPr/>
        </p:nvSpPr>
        <p:spPr>
          <a:xfrm>
            <a:off x="6703157" y="4366859"/>
            <a:ext cx="1486750" cy="862994"/>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dirty="0">
                <a:solidFill>
                  <a:schemeClr val="tx1"/>
                </a:solidFill>
              </a:rPr>
              <a:t>Oficial de Información</a:t>
            </a:r>
          </a:p>
        </p:txBody>
      </p:sp>
    </p:spTree>
    <p:extLst>
      <p:ext uri="{BB962C8B-B14F-4D97-AF65-F5344CB8AC3E}">
        <p14:creationId xmlns:p14="http://schemas.microsoft.com/office/powerpoint/2010/main" val="119063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pic>
        <p:nvPicPr>
          <p:cNvPr id="3" name="Imagen 2"/>
          <p:cNvPicPr>
            <a:picLocks noChangeAspect="1"/>
          </p:cNvPicPr>
          <p:nvPr/>
        </p:nvPicPr>
        <p:blipFill>
          <a:blip r:embed="rId5"/>
          <a:stretch>
            <a:fillRect/>
          </a:stretch>
        </p:blipFill>
        <p:spPr>
          <a:xfrm>
            <a:off x="-1" y="1158340"/>
            <a:ext cx="11141242" cy="5029200"/>
          </a:xfrm>
          <a:prstGeom prst="rect">
            <a:avLst/>
          </a:prstGeom>
        </p:spPr>
      </p:pic>
    </p:spTree>
    <p:extLst>
      <p:ext uri="{BB962C8B-B14F-4D97-AF65-F5344CB8AC3E}">
        <p14:creationId xmlns:p14="http://schemas.microsoft.com/office/powerpoint/2010/main" val="51343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pic>
        <p:nvPicPr>
          <p:cNvPr id="2" name="Imagen 1"/>
          <p:cNvPicPr>
            <a:picLocks noChangeAspect="1"/>
          </p:cNvPicPr>
          <p:nvPr/>
        </p:nvPicPr>
        <p:blipFill>
          <a:blip r:embed="rId5"/>
          <a:stretch>
            <a:fillRect/>
          </a:stretch>
        </p:blipFill>
        <p:spPr>
          <a:xfrm>
            <a:off x="76391" y="1223682"/>
            <a:ext cx="10452656" cy="4471211"/>
          </a:xfrm>
          <a:prstGeom prst="rect">
            <a:avLst/>
          </a:prstGeom>
        </p:spPr>
      </p:pic>
    </p:spTree>
    <p:extLst>
      <p:ext uri="{BB962C8B-B14F-4D97-AF65-F5344CB8AC3E}">
        <p14:creationId xmlns:p14="http://schemas.microsoft.com/office/powerpoint/2010/main" val="348251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Índice de información reservada: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pic>
        <p:nvPicPr>
          <p:cNvPr id="2" name="Imagen 1">
            <a:extLst>
              <a:ext uri="{FF2B5EF4-FFF2-40B4-BE49-F238E27FC236}">
                <a16:creationId xmlns:a16="http://schemas.microsoft.com/office/drawing/2014/main" xmlns="" id="{2AB1429E-640D-482F-972F-F71F623AF89C}"/>
              </a:ext>
            </a:extLst>
          </p:cNvPr>
          <p:cNvPicPr>
            <a:picLocks noChangeAspect="1"/>
          </p:cNvPicPr>
          <p:nvPr/>
        </p:nvPicPr>
        <p:blipFill>
          <a:blip r:embed="rId5"/>
          <a:stretch>
            <a:fillRect/>
          </a:stretch>
        </p:blipFill>
        <p:spPr>
          <a:xfrm>
            <a:off x="123825" y="1202864"/>
            <a:ext cx="10732669" cy="5010150"/>
          </a:xfrm>
          <a:prstGeom prst="rect">
            <a:avLst/>
          </a:prstGeom>
        </p:spPr>
      </p:pic>
    </p:spTree>
    <p:extLst>
      <p:ext uri="{BB962C8B-B14F-4D97-AF65-F5344CB8AC3E}">
        <p14:creationId xmlns:p14="http://schemas.microsoft.com/office/powerpoint/2010/main" val="3882346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Resolución de declaración de reserva: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pic>
        <p:nvPicPr>
          <p:cNvPr id="3" name="Imagen 2"/>
          <p:cNvPicPr>
            <a:picLocks noChangeAspect="1"/>
          </p:cNvPicPr>
          <p:nvPr/>
        </p:nvPicPr>
        <p:blipFill>
          <a:blip r:embed="rId5"/>
          <a:stretch>
            <a:fillRect/>
          </a:stretch>
        </p:blipFill>
        <p:spPr>
          <a:xfrm>
            <a:off x="457382" y="1335474"/>
            <a:ext cx="4752975" cy="4886325"/>
          </a:xfrm>
          <a:prstGeom prst="rect">
            <a:avLst/>
          </a:prstGeom>
        </p:spPr>
      </p:pic>
      <p:pic>
        <p:nvPicPr>
          <p:cNvPr id="5" name="Imagen 4"/>
          <p:cNvPicPr>
            <a:picLocks noChangeAspect="1"/>
          </p:cNvPicPr>
          <p:nvPr/>
        </p:nvPicPr>
        <p:blipFill>
          <a:blip r:embed="rId6"/>
          <a:stretch>
            <a:fillRect/>
          </a:stretch>
        </p:blipFill>
        <p:spPr>
          <a:xfrm>
            <a:off x="5223209" y="1400153"/>
            <a:ext cx="5460833" cy="4619625"/>
          </a:xfrm>
          <a:prstGeom prst="rect">
            <a:avLst/>
          </a:prstGeom>
        </p:spPr>
      </p:pic>
    </p:spTree>
    <p:extLst>
      <p:ext uri="{BB962C8B-B14F-4D97-AF65-F5344CB8AC3E}">
        <p14:creationId xmlns:p14="http://schemas.microsoft.com/office/powerpoint/2010/main" val="3387852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Resolución de declaración de reserva: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pic>
        <p:nvPicPr>
          <p:cNvPr id="2" name="Imagen 1"/>
          <p:cNvPicPr>
            <a:picLocks noChangeAspect="1"/>
          </p:cNvPicPr>
          <p:nvPr/>
        </p:nvPicPr>
        <p:blipFill>
          <a:blip r:embed="rId5"/>
          <a:stretch>
            <a:fillRect/>
          </a:stretch>
        </p:blipFill>
        <p:spPr>
          <a:xfrm>
            <a:off x="2713609" y="1339884"/>
            <a:ext cx="5753100" cy="4981575"/>
          </a:xfrm>
          <a:prstGeom prst="rect">
            <a:avLst/>
          </a:prstGeom>
        </p:spPr>
      </p:pic>
    </p:spTree>
    <p:extLst>
      <p:ext uri="{BB962C8B-B14F-4D97-AF65-F5344CB8AC3E}">
        <p14:creationId xmlns:p14="http://schemas.microsoft.com/office/powerpoint/2010/main" val="3794932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1402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Errores comunes al clasificar información:</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794352" y="1519099"/>
            <a:ext cx="9595352" cy="4699159"/>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endParaRPr lang="es-ES" dirty="0">
              <a:latin typeface="+mj-lt"/>
            </a:endParaRPr>
          </a:p>
        </p:txBody>
      </p:sp>
      <p:pic>
        <p:nvPicPr>
          <p:cNvPr id="2" name="Imagen 1">
            <a:extLst>
              <a:ext uri="{FF2B5EF4-FFF2-40B4-BE49-F238E27FC236}">
                <a16:creationId xmlns:a16="http://schemas.microsoft.com/office/drawing/2014/main" xmlns="" id="{CF0A76BB-01AF-47E8-B63E-C01245DBCCDC}"/>
              </a:ext>
            </a:extLst>
          </p:cNvPr>
          <p:cNvPicPr>
            <a:picLocks noChangeAspect="1"/>
          </p:cNvPicPr>
          <p:nvPr/>
        </p:nvPicPr>
        <p:blipFill>
          <a:blip r:embed="rId5"/>
          <a:stretch>
            <a:fillRect/>
          </a:stretch>
        </p:blipFill>
        <p:spPr>
          <a:xfrm>
            <a:off x="4093609" y="1868466"/>
            <a:ext cx="6000750" cy="3120473"/>
          </a:xfrm>
          <a:prstGeom prst="rect">
            <a:avLst/>
          </a:prstGeom>
        </p:spPr>
      </p:pic>
      <p:pic>
        <p:nvPicPr>
          <p:cNvPr id="3" name="Imagen 2">
            <a:extLst>
              <a:ext uri="{FF2B5EF4-FFF2-40B4-BE49-F238E27FC236}">
                <a16:creationId xmlns:a16="http://schemas.microsoft.com/office/drawing/2014/main" xmlns="" id="{AC55B6A6-BCA1-47E6-9E8F-6C42DD16C958}"/>
              </a:ext>
            </a:extLst>
          </p:cNvPr>
          <p:cNvPicPr>
            <a:picLocks noChangeAspect="1"/>
          </p:cNvPicPr>
          <p:nvPr/>
        </p:nvPicPr>
        <p:blipFill>
          <a:blip r:embed="rId6"/>
          <a:stretch>
            <a:fillRect/>
          </a:stretch>
        </p:blipFill>
        <p:spPr>
          <a:xfrm>
            <a:off x="934510" y="1640597"/>
            <a:ext cx="3259363" cy="3807413"/>
          </a:xfrm>
          <a:prstGeom prst="rect">
            <a:avLst/>
          </a:prstGeom>
        </p:spPr>
      </p:pic>
    </p:spTree>
    <p:extLst>
      <p:ext uri="{BB962C8B-B14F-4D97-AF65-F5344CB8AC3E}">
        <p14:creationId xmlns:p14="http://schemas.microsoft.com/office/powerpoint/2010/main" val="2294220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275237"/>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0" y="512143"/>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1" y="22747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Errores comunes al clasificar información:</a:t>
            </a:r>
          </a:p>
        </p:txBody>
      </p:sp>
      <p:pic>
        <p:nvPicPr>
          <p:cNvPr id="16" name="Imagen 15"/>
          <p:cNvPicPr>
            <a:picLocks noChangeAspect="1"/>
          </p:cNvPicPr>
          <p:nvPr/>
        </p:nvPicPr>
        <p:blipFill>
          <a:blip r:embed="rId3" cstate="print"/>
          <a:stretch>
            <a:fillRect/>
          </a:stretch>
        </p:blipFill>
        <p:spPr>
          <a:xfrm>
            <a:off x="9898495" y="570161"/>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794352" y="1479343"/>
            <a:ext cx="9119669" cy="6844427"/>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endParaRPr lang="es-ES" dirty="0">
              <a:latin typeface="+mj-lt"/>
            </a:endParaRPr>
          </a:p>
          <a:p>
            <a:r>
              <a:rPr lang="es-ES" dirty="0">
                <a:latin typeface="+mj-lt"/>
              </a:rPr>
              <a:t>Desde el 2013 a la fecha los errores en la clasificación de información detectados en algunas apelaciones son los siguientes:</a:t>
            </a:r>
          </a:p>
          <a:p>
            <a:endParaRPr lang="es-ES" dirty="0">
              <a:latin typeface="+mj-lt"/>
            </a:endParaRPr>
          </a:p>
          <a:p>
            <a:pPr marL="285750" indent="-285750" algn="just">
              <a:lnSpc>
                <a:spcPct val="150000"/>
              </a:lnSpc>
              <a:buFont typeface="Arial" panose="020B0604020202020204" pitchFamily="34" charset="0"/>
              <a:buChar char="•"/>
            </a:pPr>
            <a:r>
              <a:rPr lang="es-ES" dirty="0">
                <a:latin typeface="+mj-lt"/>
              </a:rPr>
              <a:t>Clasificar información confidencial como reservada.</a:t>
            </a:r>
          </a:p>
          <a:p>
            <a:pPr marL="285750" indent="-285750" algn="just">
              <a:lnSpc>
                <a:spcPct val="150000"/>
              </a:lnSpc>
              <a:buFont typeface="Arial" panose="020B0604020202020204" pitchFamily="34" charset="0"/>
              <a:buChar char="•"/>
            </a:pPr>
            <a:r>
              <a:rPr lang="es-ES" dirty="0">
                <a:latin typeface="+mj-lt"/>
              </a:rPr>
              <a:t>Realizar reservas de información por periodos indefinidos.</a:t>
            </a:r>
          </a:p>
          <a:p>
            <a:pPr marL="285750" indent="-285750" algn="just">
              <a:lnSpc>
                <a:spcPct val="150000"/>
              </a:lnSpc>
              <a:buFont typeface="Arial" panose="020B0604020202020204" pitchFamily="34" charset="0"/>
              <a:buChar char="•"/>
            </a:pPr>
            <a:r>
              <a:rPr lang="es-ES" dirty="0">
                <a:latin typeface="+mj-lt"/>
              </a:rPr>
              <a:t>Confundir las causales de reserva.</a:t>
            </a:r>
          </a:p>
          <a:p>
            <a:pPr marL="285750" indent="-285750" algn="just">
              <a:lnSpc>
                <a:spcPct val="150000"/>
              </a:lnSpc>
              <a:buFont typeface="Arial" panose="020B0604020202020204" pitchFamily="34" charset="0"/>
              <a:buChar char="•"/>
            </a:pPr>
            <a:r>
              <a:rPr lang="es-ES" b="1" dirty="0">
                <a:latin typeface="+mj-lt"/>
              </a:rPr>
              <a:t>No aportar elementos probatorios  en los procesos de apelación que sustenten la reserva realizada (Pueden ofrecerse en el informe de defensa y en la audiencia oral</a:t>
            </a:r>
            <a:r>
              <a:rPr lang="es-ES" b="1" dirty="0" smtClean="0">
                <a:latin typeface="+mj-lt"/>
              </a:rPr>
              <a:t>), en especial la prueba del daño.</a:t>
            </a:r>
            <a:endParaRPr lang="es-ES" b="1" dirty="0">
              <a:latin typeface="+mj-lt"/>
            </a:endParaRPr>
          </a:p>
          <a:p>
            <a:pPr marL="285750" indent="-285750" algn="just">
              <a:lnSpc>
                <a:spcPct val="150000"/>
              </a:lnSpc>
              <a:buFont typeface="Arial" panose="020B0604020202020204" pitchFamily="34" charset="0"/>
              <a:buChar char="•"/>
            </a:pPr>
            <a:r>
              <a:rPr lang="es-ES" dirty="0">
                <a:latin typeface="+mj-lt"/>
              </a:rPr>
              <a:t>Desconocimiento del apoderado de la institución de las causales de reserva de información.</a:t>
            </a:r>
          </a:p>
          <a:p>
            <a:pPr marL="285750" indent="-285750" algn="just">
              <a:lnSpc>
                <a:spcPct val="150000"/>
              </a:lnSpc>
              <a:buFont typeface="Arial" panose="020B0604020202020204" pitchFamily="34" charset="0"/>
              <a:buChar char="•"/>
            </a:pPr>
            <a:r>
              <a:rPr lang="es-ES" dirty="0">
                <a:latin typeface="+mj-lt"/>
              </a:rPr>
              <a:t>Clasificar información como confidencial en el tramite de la solicitud de información, clasificarla como reservada en el informe de defensa de apelación, declararla inexistente al momento de ejecutar la orden emitida por el IAIP en la resolución definitiva.</a:t>
            </a:r>
          </a:p>
        </p:txBody>
      </p:sp>
    </p:spTree>
    <p:extLst>
      <p:ext uri="{BB962C8B-B14F-4D97-AF65-F5344CB8AC3E}">
        <p14:creationId xmlns:p14="http://schemas.microsoft.com/office/powerpoint/2010/main" val="3547371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4081"/>
            <a:ext cx="12192000" cy="6709448"/>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766482" y="1725040"/>
            <a:ext cx="9399494" cy="1200329"/>
          </a:xfrm>
          <a:prstGeom prst="rect">
            <a:avLst/>
          </a:prstGeom>
          <a:noFill/>
        </p:spPr>
        <p:txBody>
          <a:bodyPr wrap="square" rtlCol="0">
            <a:spAutoFit/>
          </a:bodyPr>
          <a:lstStyle/>
          <a:p>
            <a:pPr marL="285750" lvl="0" indent="-285750" algn="just"/>
            <a:r>
              <a:rPr lang="es-SV" sz="3600" b="1" dirty="0">
                <a:latin typeface="+mj-lt"/>
              </a:rPr>
              <a:t>CLASIFICACIONES DE RESERVAS REALIZADAS CONFORME A LA LAIP.</a:t>
            </a:r>
          </a:p>
        </p:txBody>
      </p:sp>
      <p:pic>
        <p:nvPicPr>
          <p:cNvPr id="1026" name="Picture 2" descr="Resultado de imagen para oficial de informac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5366" y="2929132"/>
            <a:ext cx="4855744" cy="36898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9853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14" name="Pentágono 13"/>
          <p:cNvSpPr/>
          <p:nvPr/>
        </p:nvSpPr>
        <p:spPr>
          <a:xfrm>
            <a:off x="0" y="529390"/>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600" dirty="0">
                <a:solidFill>
                  <a:schemeClr val="tx1"/>
                </a:solidFill>
                <a:latin typeface="+mj-lt"/>
              </a:rPr>
              <a:t>Apelación IAIP 28-A-2013</a:t>
            </a: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 name="Marcador de contenido 1"/>
          <p:cNvSpPr>
            <a:spLocks noGrp="1"/>
          </p:cNvSpPr>
          <p:nvPr>
            <p:ph idx="1"/>
          </p:nvPr>
        </p:nvSpPr>
        <p:spPr>
          <a:xfrm>
            <a:off x="838200" y="1825625"/>
            <a:ext cx="9677400" cy="4351338"/>
          </a:xfrm>
        </p:spPr>
        <p:txBody>
          <a:bodyPr>
            <a:normAutofit fontScale="92500"/>
          </a:bodyPr>
          <a:lstStyle/>
          <a:p>
            <a:pPr marL="0" indent="0" algn="just">
              <a:lnSpc>
                <a:spcPct val="150000"/>
              </a:lnSpc>
              <a:buNone/>
            </a:pPr>
            <a:r>
              <a:rPr lang="es-SV" sz="1900" dirty="0">
                <a:latin typeface="+mj-lt"/>
              </a:rPr>
              <a:t>La Oficial de Información de, </a:t>
            </a:r>
            <a:r>
              <a:rPr lang="es-SV" sz="1900" b="1" dirty="0">
                <a:latin typeface="+mj-lt"/>
              </a:rPr>
              <a:t>“ANDA”, </a:t>
            </a:r>
            <a:r>
              <a:rPr lang="es-SV" sz="1900" dirty="0">
                <a:latin typeface="+mj-lt"/>
              </a:rPr>
              <a:t>denegó la información pública, referente a la “revalidación de la factibilidad de servicios de agua potable y alcantarillados extendida por dicha institución el 15 de diciembre de 2010 para el proyecto de construcción de </a:t>
            </a:r>
            <a:r>
              <a:rPr lang="es-SV" sz="1900" dirty="0" err="1">
                <a:latin typeface="+mj-lt"/>
              </a:rPr>
              <a:t>WallMart</a:t>
            </a:r>
            <a:r>
              <a:rPr lang="es-SV" sz="1900" dirty="0">
                <a:latin typeface="+mj-lt"/>
              </a:rPr>
              <a:t> Mejicanos”. </a:t>
            </a:r>
          </a:p>
          <a:p>
            <a:pPr marL="0" indent="0" algn="just">
              <a:buNone/>
            </a:pPr>
            <a:endParaRPr lang="es-SV" sz="1900" dirty="0"/>
          </a:p>
          <a:p>
            <a:pPr marL="0" indent="0" algn="just">
              <a:lnSpc>
                <a:spcPct val="150000"/>
              </a:lnSpc>
              <a:buNone/>
            </a:pPr>
            <a:r>
              <a:rPr lang="es-SV" sz="1900" dirty="0">
                <a:latin typeface="+mj-lt"/>
              </a:rPr>
              <a:t>El argumento de la denegatoria fue: “la información sobre revalidaciones de la factibilidad de servicios de agua potable y alcantarillados de factibilidad extendida por ANDA en 15/12/2010, para Wal-Mart Constitución, mejor conocido como Proyecto Híper </a:t>
            </a:r>
            <a:r>
              <a:rPr lang="es-SV" sz="1900" dirty="0" err="1">
                <a:latin typeface="+mj-lt"/>
              </a:rPr>
              <a:t>Paiz</a:t>
            </a:r>
            <a:r>
              <a:rPr lang="es-SV" sz="1900" dirty="0">
                <a:latin typeface="+mj-lt"/>
              </a:rPr>
              <a:t> Mejicanos se encuentra entre las excepciones que cita el Art. 19 literales e) g) y h) relacionado con el Art. 21 literal b) y c) ambos de la LAIP se clasifica la misma como </a:t>
            </a:r>
            <a:r>
              <a:rPr lang="es-SV" sz="1900" b="1" dirty="0">
                <a:latin typeface="+mj-lt"/>
              </a:rPr>
              <a:t>INFORMACIÓN RESERVADA</a:t>
            </a:r>
            <a:r>
              <a:rPr lang="es-SV" sz="1900" dirty="0">
                <a:latin typeface="+mj-lt"/>
              </a:rPr>
              <a:t>, dado que ese tipo de trámite forma parte de procesos realizados exclusivamente entre el solicitante o interesado y la institución” </a:t>
            </a:r>
          </a:p>
          <a:p>
            <a:pPr marL="0" indent="0" algn="just">
              <a:lnSpc>
                <a:spcPct val="150000"/>
              </a:lnSpc>
              <a:buNone/>
            </a:pPr>
            <a:endParaRPr lang="es-SV" sz="1800" dirty="0">
              <a:latin typeface="+mj-lt"/>
            </a:endParaRPr>
          </a:p>
        </p:txBody>
      </p:sp>
    </p:spTree>
    <p:extLst>
      <p:ext uri="{BB962C8B-B14F-4D97-AF65-F5344CB8AC3E}">
        <p14:creationId xmlns:p14="http://schemas.microsoft.com/office/powerpoint/2010/main" val="3662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lgn="just">
              <a:buNone/>
            </a:pPr>
            <a:r>
              <a:rPr lang="es-SV" sz="1800" dirty="0">
                <a:latin typeface="+mj-lt"/>
              </a:rPr>
              <a:t>Desarrollo legal en la Ley de Acceso a la Información Pública:</a:t>
            </a:r>
          </a:p>
          <a:p>
            <a:pPr marL="0" indent="0">
              <a:buNone/>
            </a:pPr>
            <a:r>
              <a:rPr lang="es-SV" dirty="0">
                <a:latin typeface="+mj-lt"/>
              </a:rPr>
              <a:t>	</a:t>
            </a:r>
          </a:p>
        </p:txBody>
      </p:sp>
      <p:sp>
        <p:nvSpPr>
          <p:cNvPr id="10" name="CuadroTexto 9"/>
          <p:cNvSpPr txBox="1"/>
          <p:nvPr/>
        </p:nvSpPr>
        <p:spPr>
          <a:xfrm>
            <a:off x="1562851" y="2635872"/>
            <a:ext cx="7331242" cy="2247424"/>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b="1" dirty="0" smtClean="0">
                <a:latin typeface="+mj-lt"/>
              </a:rPr>
              <a:t>“Toda </a:t>
            </a:r>
            <a:r>
              <a:rPr lang="es-ES" b="1" dirty="0">
                <a:latin typeface="+mj-lt"/>
              </a:rPr>
              <a:t>persona </a:t>
            </a:r>
            <a:r>
              <a:rPr lang="es-ES" dirty="0">
                <a:latin typeface="+mj-lt"/>
              </a:rPr>
              <a:t>tiene derecho a solicitar y recibir información generada, administrada o en poder de las instituciones públicas y demás entes obligados de manera oportuna y veraz, sin sustentar interés p motivación </a:t>
            </a:r>
            <a:r>
              <a:rPr lang="es-ES" dirty="0" smtClean="0">
                <a:latin typeface="+mj-lt"/>
              </a:rPr>
              <a:t>alguna”.</a:t>
            </a:r>
            <a:endParaRPr lang="es-ES" dirty="0">
              <a:latin typeface="+mj-lt"/>
            </a:endParaRPr>
          </a:p>
          <a:p>
            <a:pPr algn="just"/>
            <a:endParaRPr lang="es-ES" dirty="0">
              <a:latin typeface="+mj-lt"/>
            </a:endParaRPr>
          </a:p>
          <a:p>
            <a:pPr algn="just"/>
            <a:endParaRPr lang="es-ES" dirty="0">
              <a:latin typeface="+mj-lt"/>
            </a:endParaRPr>
          </a:p>
          <a:p>
            <a:pPr algn="r"/>
            <a:r>
              <a:rPr lang="es-ES" i="1" dirty="0">
                <a:latin typeface="+mj-lt"/>
              </a:rPr>
              <a:t>Artículo 2 de la LAIP</a:t>
            </a: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Antecedentes de la LAIP</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pic>
        <p:nvPicPr>
          <p:cNvPr id="2" name="Marcador de contenido 1"/>
          <p:cNvPicPr>
            <a:picLocks noGrp="1" noChangeAspect="1"/>
          </p:cNvPicPr>
          <p:nvPr>
            <p:ph idx="1"/>
          </p:nvPr>
        </p:nvPicPr>
        <p:blipFill>
          <a:blip r:embed="rId3"/>
          <a:stretch>
            <a:fillRect/>
          </a:stretch>
        </p:blipFill>
        <p:spPr>
          <a:xfrm>
            <a:off x="1095854" y="1415177"/>
            <a:ext cx="7772462" cy="3968750"/>
          </a:xfrm>
          <a:prstGeom prst="rect">
            <a:avLst/>
          </a:prstGeom>
        </p:spPr>
      </p:pic>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600" dirty="0">
                <a:solidFill>
                  <a:schemeClr val="tx1"/>
                </a:solidFill>
                <a:latin typeface="+mj-lt"/>
              </a:rPr>
              <a:t>Pruebas ofrecidas:</a:t>
            </a: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 </a:t>
            </a:r>
          </a:p>
        </p:txBody>
      </p:sp>
      <p:pic>
        <p:nvPicPr>
          <p:cNvPr id="16" name="Imagen 15"/>
          <p:cNvPicPr>
            <a:picLocks noChangeAspect="1"/>
          </p:cNvPicPr>
          <p:nvPr/>
        </p:nvPicPr>
        <p:blipFill>
          <a:blip r:embed="rId4"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3" name="Flecha izquierda 2"/>
          <p:cNvSpPr/>
          <p:nvPr/>
        </p:nvSpPr>
        <p:spPr>
          <a:xfrm rot="20061114">
            <a:off x="7454059" y="474866"/>
            <a:ext cx="1572973" cy="799934"/>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1" name="Flecha izquierda 10"/>
          <p:cNvSpPr/>
          <p:nvPr/>
        </p:nvSpPr>
        <p:spPr>
          <a:xfrm rot="20061114">
            <a:off x="8862083" y="2863563"/>
            <a:ext cx="1572973" cy="799934"/>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3" name="Flecha izquierda 12"/>
          <p:cNvSpPr/>
          <p:nvPr/>
        </p:nvSpPr>
        <p:spPr>
          <a:xfrm rot="10800000">
            <a:off x="-637002" y="1841063"/>
            <a:ext cx="1572973" cy="799934"/>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57" y="153780"/>
            <a:ext cx="12193057" cy="6858594"/>
          </a:xfrm>
          <a:prstGeom prst="rect">
            <a:avLst/>
          </a:prstGeom>
        </p:spPr>
      </p:pic>
      <p:sp>
        <p:nvSpPr>
          <p:cNvPr id="14" name="Pentágono 13"/>
          <p:cNvSpPr/>
          <p:nvPr/>
        </p:nvSpPr>
        <p:spPr>
          <a:xfrm>
            <a:off x="0" y="497307"/>
            <a:ext cx="7624481"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600" dirty="0">
                <a:solidFill>
                  <a:schemeClr val="tx1"/>
                </a:solidFill>
                <a:latin typeface="+mj-lt"/>
              </a:rPr>
              <a:t>Pertinencia y utilidad de la prueba:</a:t>
            </a: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pic>
        <p:nvPicPr>
          <p:cNvPr id="5" name="Marcador de contenido 4"/>
          <p:cNvPicPr>
            <a:picLocks noGrp="1" noChangeAspect="1"/>
          </p:cNvPicPr>
          <p:nvPr>
            <p:ph idx="1"/>
          </p:nvPr>
        </p:nvPicPr>
        <p:blipFill>
          <a:blip r:embed="rId5"/>
          <a:stretch>
            <a:fillRect/>
          </a:stretch>
        </p:blipFill>
        <p:spPr>
          <a:xfrm>
            <a:off x="1095854" y="1404031"/>
            <a:ext cx="8465924" cy="4351338"/>
          </a:xfrm>
          <a:prstGeom prst="rect">
            <a:avLst/>
          </a:prstGeom>
        </p:spPr>
      </p:pic>
      <p:sp>
        <p:nvSpPr>
          <p:cNvPr id="7" name="Flecha izquierda 6"/>
          <p:cNvSpPr/>
          <p:nvPr/>
        </p:nvSpPr>
        <p:spPr>
          <a:xfrm rot="19840785">
            <a:off x="9315757" y="4316507"/>
            <a:ext cx="1432466" cy="806823"/>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val="95711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14" name="Pentágono 13"/>
          <p:cNvSpPr/>
          <p:nvPr/>
        </p:nvSpPr>
        <p:spPr>
          <a:xfrm>
            <a:off x="-2729" y="335230"/>
            <a:ext cx="7960658"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600" dirty="0">
                <a:solidFill>
                  <a:schemeClr val="tx1"/>
                </a:solidFill>
                <a:latin typeface="+mj-lt"/>
              </a:rPr>
              <a:t>Pertinencia y utilidad de la prueba</a:t>
            </a:r>
            <a:endParaRPr lang="es-SV" sz="3600"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pic>
        <p:nvPicPr>
          <p:cNvPr id="3" name="Marcador de contenido 2"/>
          <p:cNvPicPr>
            <a:picLocks noGrp="1" noChangeAspect="1"/>
          </p:cNvPicPr>
          <p:nvPr>
            <p:ph idx="1"/>
          </p:nvPr>
        </p:nvPicPr>
        <p:blipFill>
          <a:blip r:embed="rId5"/>
          <a:stretch>
            <a:fillRect/>
          </a:stretch>
        </p:blipFill>
        <p:spPr>
          <a:xfrm>
            <a:off x="806543" y="1071649"/>
            <a:ext cx="9610725" cy="4276725"/>
          </a:xfrm>
          <a:prstGeom prst="rect">
            <a:avLst/>
          </a:prstGeom>
        </p:spPr>
      </p:pic>
      <p:sp>
        <p:nvSpPr>
          <p:cNvPr id="10" name="Flecha izquierda 9"/>
          <p:cNvSpPr/>
          <p:nvPr/>
        </p:nvSpPr>
        <p:spPr>
          <a:xfrm rot="19840785">
            <a:off x="10425008" y="3010445"/>
            <a:ext cx="1432466" cy="806823"/>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val="1676711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4081"/>
            <a:ext cx="12192000" cy="6709448"/>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766482" y="1725040"/>
            <a:ext cx="9399494" cy="1200329"/>
          </a:xfrm>
          <a:prstGeom prst="rect">
            <a:avLst/>
          </a:prstGeom>
          <a:noFill/>
        </p:spPr>
        <p:txBody>
          <a:bodyPr wrap="square" rtlCol="0">
            <a:spAutoFit/>
          </a:bodyPr>
          <a:lstStyle/>
          <a:p>
            <a:pPr marL="285750" lvl="0" indent="-285750" algn="just"/>
            <a:r>
              <a:rPr lang="es-SV" sz="3600" b="1" dirty="0">
                <a:latin typeface="+mj-lt"/>
              </a:rPr>
              <a:t>CLASIFICACIONES DE RESERVAS REALIZADAS</a:t>
            </a:r>
          </a:p>
          <a:p>
            <a:pPr marL="285750" lvl="0" indent="-285750" algn="just"/>
            <a:r>
              <a:rPr lang="es-SV" sz="3600" b="1" dirty="0">
                <a:latin typeface="+mj-lt"/>
              </a:rPr>
              <a:t>ERRONEAMENTE.</a:t>
            </a:r>
          </a:p>
        </p:txBody>
      </p:sp>
      <p:pic>
        <p:nvPicPr>
          <p:cNvPr id="9" name="Imagen 8">
            <a:extLst>
              <a:ext uri="{FF2B5EF4-FFF2-40B4-BE49-F238E27FC236}">
                <a16:creationId xmlns:a16="http://schemas.microsoft.com/office/drawing/2014/main" xmlns="" id="{AC55B6A6-BCA1-47E6-9E8F-6C42DD16C958}"/>
              </a:ext>
            </a:extLst>
          </p:cNvPr>
          <p:cNvPicPr>
            <a:picLocks noChangeAspect="1"/>
          </p:cNvPicPr>
          <p:nvPr/>
        </p:nvPicPr>
        <p:blipFill>
          <a:blip r:embed="rId5"/>
          <a:stretch>
            <a:fillRect/>
          </a:stretch>
        </p:blipFill>
        <p:spPr>
          <a:xfrm>
            <a:off x="3946651" y="2911490"/>
            <a:ext cx="3259363" cy="3556545"/>
          </a:xfrm>
          <a:prstGeom prst="rect">
            <a:avLst/>
          </a:prstGeom>
        </p:spPr>
      </p:pic>
    </p:spTree>
    <p:extLst>
      <p:ext uri="{BB962C8B-B14F-4D97-AF65-F5344CB8AC3E}">
        <p14:creationId xmlns:p14="http://schemas.microsoft.com/office/powerpoint/2010/main" val="2661147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799312"/>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0" y="512143"/>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Errores comunes al clasificar información:</a:t>
            </a:r>
          </a:p>
        </p:txBody>
      </p:sp>
      <p:pic>
        <p:nvPicPr>
          <p:cNvPr id="16" name="Imagen 15"/>
          <p:cNvPicPr>
            <a:picLocks noChangeAspect="1"/>
          </p:cNvPicPr>
          <p:nvPr/>
        </p:nvPicPr>
        <p:blipFill>
          <a:blip r:embed="rId3" cstate="print"/>
          <a:stretch>
            <a:fillRect/>
          </a:stretch>
        </p:blipFill>
        <p:spPr>
          <a:xfrm>
            <a:off x="9359899" y="533714"/>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794352" y="1479343"/>
            <a:ext cx="9295073" cy="5771793"/>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50000"/>
              </a:lnSpc>
            </a:pPr>
            <a:r>
              <a:rPr lang="es-SV" dirty="0">
                <a:latin typeface="+mj-lt"/>
              </a:rPr>
              <a:t>Se apeló de la resolución emitida por el Oficial de Información </a:t>
            </a:r>
            <a:r>
              <a:rPr lang="es-SV" dirty="0" smtClean="0">
                <a:latin typeface="+mj-lt"/>
              </a:rPr>
              <a:t>de la </a:t>
            </a:r>
            <a:r>
              <a:rPr lang="es-SV" b="1" dirty="0">
                <a:latin typeface="+mj-lt"/>
              </a:rPr>
              <a:t>Comisión Ejecutiva Hidroeléctrica del Río Lempa (CEL). </a:t>
            </a:r>
            <a:r>
              <a:rPr lang="es-SV" dirty="0">
                <a:latin typeface="+mj-lt"/>
              </a:rPr>
              <a:t>La información solicitada </a:t>
            </a:r>
            <a:r>
              <a:rPr lang="es-SV" dirty="0" smtClean="0">
                <a:latin typeface="+mj-lt"/>
              </a:rPr>
              <a:t>consistió en: “copia </a:t>
            </a:r>
            <a:r>
              <a:rPr lang="es-SV" dirty="0">
                <a:latin typeface="+mj-lt"/>
              </a:rPr>
              <a:t>certificada del punto VII de las actas de sesión de Junta Directiva de </a:t>
            </a:r>
            <a:r>
              <a:rPr lang="es-SV" b="1" dirty="0">
                <a:latin typeface="+mj-lt"/>
              </a:rPr>
              <a:t>CEL </a:t>
            </a:r>
            <a:r>
              <a:rPr lang="es-SV" dirty="0">
                <a:latin typeface="+mj-lt"/>
              </a:rPr>
              <a:t>número 2840 del 28 de octubre de 1999 y 2855 del 10 de febrero del año </a:t>
            </a:r>
            <a:r>
              <a:rPr lang="es-SV" dirty="0" smtClean="0">
                <a:latin typeface="+mj-lt"/>
              </a:rPr>
              <a:t>2000”.  El acceso a la información se denegó “porque </a:t>
            </a:r>
            <a:r>
              <a:rPr lang="es-SV" dirty="0">
                <a:latin typeface="+mj-lt"/>
              </a:rPr>
              <a:t>es información reservada, dado que actualmente se sigue un proceso en el Juzgado Séptimo de </a:t>
            </a:r>
            <a:r>
              <a:rPr lang="es-SV" dirty="0" smtClean="0">
                <a:latin typeface="+mj-lt"/>
              </a:rPr>
              <a:t>Instrucción”.  </a:t>
            </a:r>
          </a:p>
          <a:p>
            <a:pPr algn="just">
              <a:lnSpc>
                <a:spcPct val="150000"/>
              </a:lnSpc>
            </a:pPr>
            <a:endParaRPr lang="es-SV" dirty="0">
              <a:latin typeface="+mj-lt"/>
            </a:endParaRPr>
          </a:p>
          <a:p>
            <a:pPr algn="just">
              <a:lnSpc>
                <a:spcPct val="150000"/>
              </a:lnSpc>
            </a:pPr>
            <a:r>
              <a:rPr lang="es-SV" dirty="0" smtClean="0">
                <a:latin typeface="+mj-lt"/>
              </a:rPr>
              <a:t>Se fundamentó su </a:t>
            </a:r>
            <a:r>
              <a:rPr lang="es-SV" dirty="0">
                <a:latin typeface="+mj-lt"/>
              </a:rPr>
              <a:t>declaratoria de reserva de la información requerida en las causales establecidas en el Art. 19 letras “g” y “h” de la LAIP, consistentes en </a:t>
            </a:r>
            <a:r>
              <a:rPr lang="es-SV" i="1" dirty="0">
                <a:latin typeface="+mj-lt"/>
              </a:rPr>
              <a:t>“la que comprometiere las estrategias y funciones estatales en procedimientos judiciales o administrativos en curso” </a:t>
            </a:r>
            <a:r>
              <a:rPr lang="es-SV" dirty="0">
                <a:latin typeface="+mj-lt"/>
              </a:rPr>
              <a:t>y </a:t>
            </a:r>
            <a:r>
              <a:rPr lang="es-SV" i="1" dirty="0">
                <a:latin typeface="+mj-lt"/>
              </a:rPr>
              <a:t>“la que pueda generar una ventaja indebida a una persona en perjuicio de un tercero”. </a:t>
            </a:r>
            <a:endParaRPr lang="es-SV" dirty="0" smtClean="0">
              <a:latin typeface="+mj-lt"/>
            </a:endParaRPr>
          </a:p>
          <a:p>
            <a:endParaRPr lang="es-SV" dirty="0">
              <a:latin typeface="+mj-lt"/>
            </a:endParaRPr>
          </a:p>
          <a:p>
            <a:pPr marL="285750" indent="-285750">
              <a:buFont typeface="Arial" panose="020B0604020202020204" pitchFamily="34" charset="0"/>
              <a:buChar char="•"/>
            </a:pPr>
            <a:endParaRPr lang="es-ES" dirty="0">
              <a:latin typeface="+mj-lt"/>
            </a:endParaRPr>
          </a:p>
        </p:txBody>
      </p:sp>
    </p:spTree>
    <p:extLst>
      <p:ext uri="{BB962C8B-B14F-4D97-AF65-F5344CB8AC3E}">
        <p14:creationId xmlns:p14="http://schemas.microsoft.com/office/powerpoint/2010/main" val="397477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799312"/>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0" y="512143"/>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Errores comunes al clasificar información:</a:t>
            </a:r>
          </a:p>
        </p:txBody>
      </p:sp>
      <p:pic>
        <p:nvPicPr>
          <p:cNvPr id="16" name="Imagen 15"/>
          <p:cNvPicPr>
            <a:picLocks noChangeAspect="1"/>
          </p:cNvPicPr>
          <p:nvPr/>
        </p:nvPicPr>
        <p:blipFill>
          <a:blip r:embed="rId3" cstate="print"/>
          <a:stretch>
            <a:fillRect/>
          </a:stretch>
        </p:blipFill>
        <p:spPr>
          <a:xfrm>
            <a:off x="247983" y="6955185"/>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625642" y="1479343"/>
            <a:ext cx="9295073" cy="5158859"/>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50000"/>
              </a:lnSpc>
            </a:pPr>
            <a:r>
              <a:rPr lang="es-SV" dirty="0"/>
              <a:t>En relación con la primera de las </a:t>
            </a:r>
            <a:r>
              <a:rPr lang="es-SV" dirty="0" smtClean="0"/>
              <a:t>causales, </a:t>
            </a:r>
            <a:r>
              <a:rPr lang="es-SV" dirty="0"/>
              <a:t>este Instituto ha resuelto que la reserva se justifica si la información que se divulga afecta el procedimiento y las finalidades de los entes obligados en el desarrollo de los mismos cuando ―por ejemplo― la contraparte quiere saber cuáles son los “argumentos” que se utilizarán por la Administración para diseñar una estrategia de ataque o defensa en casos judiciales, arbitrales o administrativos en curso, por lo que el acceso a esa información podría comprometer tales estrategias o funciones estatales1. </a:t>
            </a:r>
            <a:endParaRPr lang="es-SV" dirty="0" smtClean="0"/>
          </a:p>
          <a:p>
            <a:pPr>
              <a:lnSpc>
                <a:spcPct val="150000"/>
              </a:lnSpc>
            </a:pPr>
            <a:endParaRPr lang="es-SV" dirty="0"/>
          </a:p>
          <a:p>
            <a:pPr algn="just">
              <a:lnSpc>
                <a:spcPct val="150000"/>
              </a:lnSpc>
            </a:pPr>
            <a:r>
              <a:rPr lang="es-SV" dirty="0" smtClean="0"/>
              <a:t>Respecto de la causal relativa a ”generar </a:t>
            </a:r>
            <a:r>
              <a:rPr lang="es-SV" dirty="0"/>
              <a:t>ventaja indebida en perjuicio de un </a:t>
            </a:r>
            <a:r>
              <a:rPr lang="es-SV" dirty="0" smtClean="0"/>
              <a:t>tercero”, concretamente en </a:t>
            </a:r>
            <a:r>
              <a:rPr lang="es-SV" dirty="0"/>
              <a:t>el procedimiento que actualmente se </a:t>
            </a:r>
            <a:r>
              <a:rPr lang="es-SV" dirty="0" smtClean="0"/>
              <a:t>ventilaba </a:t>
            </a:r>
            <a:r>
              <a:rPr lang="es-SV" dirty="0"/>
              <a:t>en el Juzgado séptimo de </a:t>
            </a:r>
            <a:r>
              <a:rPr lang="es-SV" dirty="0" smtClean="0"/>
              <a:t>instrucción. </a:t>
            </a:r>
            <a:endParaRPr lang="es-SV" dirty="0">
              <a:latin typeface="+mj-lt"/>
            </a:endParaRPr>
          </a:p>
        </p:txBody>
      </p:sp>
    </p:spTree>
    <p:extLst>
      <p:ext uri="{BB962C8B-B14F-4D97-AF65-F5344CB8AC3E}">
        <p14:creationId xmlns:p14="http://schemas.microsoft.com/office/powerpoint/2010/main" val="226690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799313"/>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0" y="512143"/>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Errores comunes al clasificar información:</a:t>
            </a:r>
          </a:p>
        </p:txBody>
      </p:sp>
      <p:pic>
        <p:nvPicPr>
          <p:cNvPr id="16" name="Imagen 15"/>
          <p:cNvPicPr>
            <a:picLocks noChangeAspect="1"/>
          </p:cNvPicPr>
          <p:nvPr/>
        </p:nvPicPr>
        <p:blipFill>
          <a:blip r:embed="rId3" cstate="print"/>
          <a:stretch>
            <a:fillRect/>
          </a:stretch>
        </p:blipFill>
        <p:spPr>
          <a:xfrm>
            <a:off x="247983" y="6955185"/>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251284" y="1479343"/>
            <a:ext cx="8669431" cy="4728789"/>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50000"/>
              </a:lnSpc>
            </a:pPr>
            <a:endParaRPr lang="es-SV" dirty="0">
              <a:latin typeface="+mj-lt"/>
            </a:endParaRPr>
          </a:p>
        </p:txBody>
      </p:sp>
      <p:pic>
        <p:nvPicPr>
          <p:cNvPr id="3" name="Imagen 2"/>
          <p:cNvPicPr>
            <a:picLocks noChangeAspect="1"/>
          </p:cNvPicPr>
          <p:nvPr/>
        </p:nvPicPr>
        <p:blipFill>
          <a:blip r:embed="rId5"/>
          <a:stretch>
            <a:fillRect/>
          </a:stretch>
        </p:blipFill>
        <p:spPr>
          <a:xfrm>
            <a:off x="2109374" y="1801220"/>
            <a:ext cx="6953250" cy="4267200"/>
          </a:xfrm>
          <a:prstGeom prst="rect">
            <a:avLst/>
          </a:prstGeom>
        </p:spPr>
      </p:pic>
      <p:sp>
        <p:nvSpPr>
          <p:cNvPr id="5" name="Flecha abajo 4"/>
          <p:cNvSpPr/>
          <p:nvPr/>
        </p:nvSpPr>
        <p:spPr>
          <a:xfrm rot="3734734">
            <a:off x="9198378" y="1078446"/>
            <a:ext cx="1049863" cy="12747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7" name="Flecha abajo 6"/>
          <p:cNvSpPr/>
          <p:nvPr/>
        </p:nvSpPr>
        <p:spPr>
          <a:xfrm rot="18226162">
            <a:off x="771687" y="3467717"/>
            <a:ext cx="1568115" cy="12210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8" name="Flecha abajo 7"/>
          <p:cNvSpPr/>
          <p:nvPr/>
        </p:nvSpPr>
        <p:spPr>
          <a:xfrm rot="3239437">
            <a:off x="9125242" y="4463896"/>
            <a:ext cx="1469176" cy="13684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val="3898054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799313"/>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0" y="512143"/>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Errores comunes al clasificar información:</a:t>
            </a:r>
          </a:p>
        </p:txBody>
      </p:sp>
      <p:pic>
        <p:nvPicPr>
          <p:cNvPr id="16" name="Imagen 15"/>
          <p:cNvPicPr>
            <a:picLocks noChangeAspect="1"/>
          </p:cNvPicPr>
          <p:nvPr/>
        </p:nvPicPr>
        <p:blipFill>
          <a:blip r:embed="rId3" cstate="print"/>
          <a:stretch>
            <a:fillRect/>
          </a:stretch>
        </p:blipFill>
        <p:spPr>
          <a:xfrm>
            <a:off x="247983" y="6955185"/>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251284" y="1479343"/>
            <a:ext cx="8669431" cy="4728789"/>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50000"/>
              </a:lnSpc>
            </a:pPr>
            <a:endParaRPr lang="es-SV" dirty="0">
              <a:latin typeface="+mj-lt"/>
            </a:endParaRPr>
          </a:p>
        </p:txBody>
      </p:sp>
      <p:sp>
        <p:nvSpPr>
          <p:cNvPr id="5" name="Flecha abajo 4"/>
          <p:cNvSpPr/>
          <p:nvPr/>
        </p:nvSpPr>
        <p:spPr>
          <a:xfrm rot="3734734">
            <a:off x="9523073" y="2280229"/>
            <a:ext cx="1049863" cy="12747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7" name="Flecha abajo 6"/>
          <p:cNvSpPr/>
          <p:nvPr/>
        </p:nvSpPr>
        <p:spPr>
          <a:xfrm rot="18226162">
            <a:off x="523462" y="4090578"/>
            <a:ext cx="1568115" cy="12210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pic>
        <p:nvPicPr>
          <p:cNvPr id="2" name="Imagen 1"/>
          <p:cNvPicPr>
            <a:picLocks noChangeAspect="1"/>
          </p:cNvPicPr>
          <p:nvPr/>
        </p:nvPicPr>
        <p:blipFill>
          <a:blip r:embed="rId5"/>
          <a:stretch>
            <a:fillRect/>
          </a:stretch>
        </p:blipFill>
        <p:spPr>
          <a:xfrm>
            <a:off x="1933161" y="1725040"/>
            <a:ext cx="7305675" cy="4133850"/>
          </a:xfrm>
          <a:prstGeom prst="rect">
            <a:avLst/>
          </a:prstGeom>
        </p:spPr>
      </p:pic>
    </p:spTree>
    <p:extLst>
      <p:ext uri="{BB962C8B-B14F-4D97-AF65-F5344CB8AC3E}">
        <p14:creationId xmlns:p14="http://schemas.microsoft.com/office/powerpoint/2010/main" val="1525076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53042"/>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10446" y="177577"/>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SV" sz="3200" b="1" dirty="0" smtClean="0">
                <a:solidFill>
                  <a:schemeClr val="tx1"/>
                </a:solidFill>
                <a:latin typeface="+mj-lt"/>
              </a:rPr>
              <a:t>ERRORES COMUNES AL CLASIFICAR INFORMACIÓN</a:t>
            </a:r>
            <a:r>
              <a:rPr lang="es-SV" sz="2400" dirty="0" smtClean="0">
                <a:solidFill>
                  <a:schemeClr val="tx1"/>
                </a:solidFill>
              </a:rPr>
              <a:t>:</a:t>
            </a:r>
            <a:endParaRPr lang="es-SV" sz="2400" dirty="0">
              <a:solidFill>
                <a:schemeClr val="tx1"/>
              </a:solidFill>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9586245" y="25304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979435" y="775715"/>
            <a:ext cx="8887178" cy="5925026"/>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endParaRPr lang="es-SV" dirty="0"/>
          </a:p>
          <a:p>
            <a:pPr algn="just">
              <a:lnSpc>
                <a:spcPct val="150000"/>
              </a:lnSpc>
            </a:pPr>
            <a:r>
              <a:rPr lang="es-SV" dirty="0">
                <a:latin typeface="+mj-lt"/>
              </a:rPr>
              <a:t> </a:t>
            </a:r>
            <a:r>
              <a:rPr lang="es-SV" dirty="0" smtClean="0">
                <a:latin typeface="+mj-lt"/>
              </a:rPr>
              <a:t>Se requirió al </a:t>
            </a:r>
            <a:r>
              <a:rPr lang="es-SV" b="1" dirty="0" smtClean="0">
                <a:latin typeface="+mj-lt"/>
              </a:rPr>
              <a:t>ISSS: “</a:t>
            </a:r>
            <a:r>
              <a:rPr lang="es-SV" dirty="0" smtClean="0">
                <a:latin typeface="+mj-lt"/>
              </a:rPr>
              <a:t>el </a:t>
            </a:r>
            <a:r>
              <a:rPr lang="es-SV" dirty="0">
                <a:latin typeface="+mj-lt"/>
              </a:rPr>
              <a:t>nombre del sedante utilizado en el año 2005, para sedar a neonatos prematuros en la Unidad de Cuidados Intensivos (UCI), para ser conectados al ventilador mecánico. Esta solicitud fue denegada por </a:t>
            </a:r>
            <a:r>
              <a:rPr lang="es-SV" dirty="0" smtClean="0">
                <a:latin typeface="+mj-lt"/>
              </a:rPr>
              <a:t>la </a:t>
            </a:r>
            <a:r>
              <a:rPr lang="es-SV" dirty="0">
                <a:latin typeface="+mj-lt"/>
              </a:rPr>
              <a:t>Oficial de Información del ISSS por que la información ha sido declarada </a:t>
            </a:r>
            <a:r>
              <a:rPr lang="es-SV" dirty="0" smtClean="0">
                <a:latin typeface="+mj-lt"/>
              </a:rPr>
              <a:t>reservada según la causal  </a:t>
            </a:r>
            <a:r>
              <a:rPr lang="es-SV" dirty="0">
                <a:latin typeface="+mj-lt"/>
              </a:rPr>
              <a:t>“g” de la </a:t>
            </a:r>
            <a:r>
              <a:rPr lang="es-SV" dirty="0" smtClean="0">
                <a:latin typeface="+mj-lt"/>
              </a:rPr>
              <a:t>LAIP.</a:t>
            </a:r>
            <a:endParaRPr lang="es-SV" dirty="0">
              <a:latin typeface="+mj-lt"/>
            </a:endParaRPr>
          </a:p>
          <a:p>
            <a:pPr algn="just">
              <a:lnSpc>
                <a:spcPct val="150000"/>
              </a:lnSpc>
            </a:pPr>
            <a:r>
              <a:rPr lang="es-SV" dirty="0">
                <a:latin typeface="+mj-lt"/>
              </a:rPr>
              <a:t> En su informe justificativo el </a:t>
            </a:r>
            <a:r>
              <a:rPr lang="es-SV" b="1" dirty="0">
                <a:latin typeface="+mj-lt"/>
              </a:rPr>
              <a:t>ISSS </a:t>
            </a:r>
            <a:r>
              <a:rPr lang="es-SV" dirty="0" smtClean="0">
                <a:latin typeface="+mj-lt"/>
              </a:rPr>
              <a:t>manifestó: “que </a:t>
            </a:r>
            <a:r>
              <a:rPr lang="es-SV" dirty="0">
                <a:latin typeface="+mj-lt"/>
              </a:rPr>
              <a:t>la Comisión Institucional conformada por el Subdirector de Salud, Subdirector Administrativo, jefe de la Unidad Jurídica, Oficial de Información y otros interesados, se reunió el 21 de mayo de 2013 y tomó la decisión unánime de apegarse al Art. 19 letra “g” de la LAIP y clasificar como reservada la información del área de neonatos del Hospital Materno Infantil Primero de mayo, relacionada con la sedación de pacientes neonatos, incluyendo su registro, prescripción de medicamentos y generación de datos, en vista que la información se encuentra vinculada con el Amparo Ref. </a:t>
            </a:r>
            <a:r>
              <a:rPr lang="es-SV" dirty="0" smtClean="0">
                <a:latin typeface="+mj-lt"/>
              </a:rPr>
              <a:t>32-2001”.</a:t>
            </a:r>
            <a:endParaRPr lang="es-SV" dirty="0" smtClean="0">
              <a:latin typeface="+mj-lt"/>
            </a:endParaRPr>
          </a:p>
        </p:txBody>
      </p:sp>
    </p:spTree>
    <p:extLst>
      <p:ext uri="{BB962C8B-B14F-4D97-AF65-F5344CB8AC3E}">
        <p14:creationId xmlns:p14="http://schemas.microsoft.com/office/powerpoint/2010/main" val="1791860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53042"/>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10446" y="177577"/>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SV" sz="3200" b="1" dirty="0" smtClean="0">
                <a:solidFill>
                  <a:schemeClr val="tx1"/>
                </a:solidFill>
                <a:latin typeface="+mj-lt"/>
              </a:rPr>
              <a:t>ERRORES COMUNES AL CLASIFICAR INFORMACIÓN:</a:t>
            </a:r>
            <a:endParaRPr lang="es-SV" sz="3200" b="1" dirty="0">
              <a:solidFill>
                <a:schemeClr val="tx1"/>
              </a:solidFill>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9586245" y="25304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0" name="CuadroTexto 9"/>
          <p:cNvSpPr txBox="1"/>
          <p:nvPr/>
        </p:nvSpPr>
        <p:spPr>
          <a:xfrm>
            <a:off x="899223" y="1094517"/>
            <a:ext cx="9014797" cy="4662815"/>
          </a:xfrm>
          <a:prstGeom prst="roundRect">
            <a:avLst>
              <a:gd name="adj" fmla="val 0"/>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50000"/>
              </a:lnSpc>
            </a:pPr>
            <a:r>
              <a:rPr lang="es-SV" b="1" dirty="0">
                <a:latin typeface="+mj-lt"/>
              </a:rPr>
              <a:t>E</a:t>
            </a:r>
            <a:r>
              <a:rPr lang="es-SV" b="1" dirty="0" smtClean="0">
                <a:latin typeface="+mj-lt"/>
              </a:rPr>
              <a:t>l </a:t>
            </a:r>
            <a:r>
              <a:rPr lang="es-SV" b="1" dirty="0">
                <a:latin typeface="+mj-lt"/>
              </a:rPr>
              <a:t>ISSS no aportó ningún elemento que </a:t>
            </a:r>
            <a:r>
              <a:rPr lang="es-SV" b="1" dirty="0" smtClean="0">
                <a:latin typeface="+mj-lt"/>
              </a:rPr>
              <a:t>permitiera </a:t>
            </a:r>
            <a:r>
              <a:rPr lang="es-SV" b="1" dirty="0">
                <a:latin typeface="+mj-lt"/>
              </a:rPr>
              <a:t>identificar el daño que revelar la información podría ocasionar al procedimiento de amparo en su contra que </a:t>
            </a:r>
            <a:r>
              <a:rPr lang="es-SV" b="1" dirty="0" smtClean="0">
                <a:latin typeface="+mj-lt"/>
              </a:rPr>
              <a:t>se tramitaba </a:t>
            </a:r>
            <a:r>
              <a:rPr lang="es-SV" b="1" dirty="0">
                <a:latin typeface="+mj-lt"/>
              </a:rPr>
              <a:t>ante la Sala de lo Constitucional. </a:t>
            </a:r>
            <a:endParaRPr lang="es-SV" b="1" dirty="0" smtClean="0">
              <a:latin typeface="+mj-lt"/>
            </a:endParaRPr>
          </a:p>
          <a:p>
            <a:pPr algn="just">
              <a:lnSpc>
                <a:spcPct val="150000"/>
              </a:lnSpc>
            </a:pPr>
            <a:endParaRPr lang="es-SV" dirty="0">
              <a:latin typeface="+mj-lt"/>
            </a:endParaRPr>
          </a:p>
          <a:p>
            <a:pPr algn="just">
              <a:lnSpc>
                <a:spcPct val="150000"/>
              </a:lnSpc>
            </a:pPr>
            <a:r>
              <a:rPr lang="es-SV" dirty="0" smtClean="0">
                <a:latin typeface="+mj-lt"/>
              </a:rPr>
              <a:t>Dicho </a:t>
            </a:r>
            <a:r>
              <a:rPr lang="es-SV" dirty="0">
                <a:latin typeface="+mj-lt"/>
              </a:rPr>
              <a:t>de otro modo, en el caso en estudio, </a:t>
            </a:r>
            <a:r>
              <a:rPr lang="es-SV" dirty="0" smtClean="0">
                <a:latin typeface="+mj-lt"/>
              </a:rPr>
              <a:t>el </a:t>
            </a:r>
            <a:r>
              <a:rPr lang="es-SV" b="1" dirty="0" smtClean="0">
                <a:latin typeface="+mj-lt"/>
              </a:rPr>
              <a:t>ISSS </a:t>
            </a:r>
            <a:r>
              <a:rPr lang="es-SV" dirty="0" smtClean="0">
                <a:latin typeface="+mj-lt"/>
              </a:rPr>
              <a:t>no </a:t>
            </a:r>
            <a:r>
              <a:rPr lang="es-SV" dirty="0">
                <a:latin typeface="+mj-lt"/>
              </a:rPr>
              <a:t>ha acreditado de qué forma, el revelar el nombre del sedante conllevaría divulgar sus estrategias o funciones, o podría brindar a su contraparte argumentos a utilizar en el diseño de una estrategia de ataque o defensa, dentro del referido proceso constitucional. En consecuencia, la declaratoria de reserva adoptada por el </a:t>
            </a:r>
            <a:r>
              <a:rPr lang="es-SV" b="1" dirty="0">
                <a:latin typeface="+mj-lt"/>
              </a:rPr>
              <a:t>ISSS </a:t>
            </a:r>
            <a:r>
              <a:rPr lang="es-SV" dirty="0">
                <a:latin typeface="+mj-lt"/>
              </a:rPr>
              <a:t>no cumple con </a:t>
            </a:r>
            <a:r>
              <a:rPr lang="es-SV" dirty="0" smtClean="0">
                <a:latin typeface="+mj-lt"/>
              </a:rPr>
              <a:t>el requisito de razonabilidad. </a:t>
            </a:r>
          </a:p>
          <a:p>
            <a:endParaRPr lang="es-SV" dirty="0"/>
          </a:p>
          <a:p>
            <a:endParaRPr lang="es-SV" dirty="0" smtClean="0"/>
          </a:p>
          <a:p>
            <a:endParaRPr lang="es-SV" dirty="0"/>
          </a:p>
        </p:txBody>
      </p:sp>
    </p:spTree>
    <p:extLst>
      <p:ext uri="{BB962C8B-B14F-4D97-AF65-F5344CB8AC3E}">
        <p14:creationId xmlns:p14="http://schemas.microsoft.com/office/powerpoint/2010/main" val="2204419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57" y="172830"/>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p:txBody>
      </p:sp>
      <p:sp>
        <p:nvSpPr>
          <p:cNvPr id="10" name="CuadroTexto 9"/>
          <p:cNvSpPr txBox="1"/>
          <p:nvPr/>
        </p:nvSpPr>
        <p:spPr>
          <a:xfrm>
            <a:off x="1050758" y="1431551"/>
            <a:ext cx="8102287" cy="3779758"/>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50000"/>
              </a:lnSpc>
            </a:pPr>
            <a:r>
              <a:rPr lang="es-SV" dirty="0">
                <a:latin typeface="+mj-lt"/>
              </a:rPr>
              <a:t>La Corte Interamericana (CIDH) ha establecido que el derecho de acceso a la información debe estar regido por el ‘principio de máxima divulgación‘. Asimismo, el numeral 1 de la resolución CJI/RES.147 (LXXIII‐O/08)(“Principios sobre el Derecho de Acceso a la Información”) del Comité Jurídico Interamericano ha establecido que, </a:t>
            </a:r>
            <a:r>
              <a:rPr lang="es-SV" b="1" dirty="0">
                <a:latin typeface="+mj-lt"/>
              </a:rPr>
              <a:t>“[t]oda información es accesible en principio</a:t>
            </a:r>
            <a:r>
              <a:rPr lang="es-SV" dirty="0">
                <a:latin typeface="+mj-lt"/>
              </a:rPr>
              <a:t>. El acceso a la información es un derecho humano fundamental que establece que toda persona puede acceder a la información en posesión de órganos públicos, </a:t>
            </a:r>
            <a:r>
              <a:rPr lang="es-SV" b="1" dirty="0">
                <a:latin typeface="+mj-lt"/>
              </a:rPr>
              <a:t>sujeto sólo a un régimen limitado de excepciones</a:t>
            </a:r>
            <a:r>
              <a:rPr lang="es-ES" dirty="0">
                <a:latin typeface="+mj-lt"/>
              </a:rPr>
              <a:t>.</a:t>
            </a: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0" y="638518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9" name="Pentágono 8"/>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SV" sz="3200" dirty="0">
                <a:solidFill>
                  <a:schemeClr val="tx1"/>
                </a:solidFill>
                <a:latin typeface="+mj-lt"/>
              </a:rPr>
              <a:t>El principio de máxima divulgación:</a:t>
            </a:r>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57" y="0"/>
            <a:ext cx="12193057" cy="6858594"/>
          </a:xfrm>
          <a:prstGeom prst="rect">
            <a:avLst/>
          </a:prstGeom>
        </p:spPr>
      </p:pic>
      <p:sp>
        <p:nvSpPr>
          <p:cNvPr id="14" name="Pentágono 13"/>
          <p:cNvSpPr/>
          <p:nvPr/>
        </p:nvSpPr>
        <p:spPr>
          <a:xfrm>
            <a:off x="-80211" y="478110"/>
            <a:ext cx="9304893"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SV" sz="2800" b="1" dirty="0">
                <a:solidFill>
                  <a:schemeClr val="tx1"/>
                </a:solidFill>
                <a:latin typeface="+mj-lt"/>
              </a:rPr>
              <a:t>Información reservada pero clasificada por causales erróneas:</a:t>
            </a: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3" name="Marcador de contenido 2"/>
          <p:cNvSpPr>
            <a:spLocks noGrp="1"/>
          </p:cNvSpPr>
          <p:nvPr>
            <p:ph idx="1"/>
          </p:nvPr>
        </p:nvSpPr>
        <p:spPr>
          <a:xfrm>
            <a:off x="625642" y="1376781"/>
            <a:ext cx="9673390" cy="4800182"/>
          </a:xfrm>
        </p:spPr>
        <p:txBody>
          <a:bodyPr>
            <a:normAutofit/>
          </a:bodyPr>
          <a:lstStyle/>
          <a:p>
            <a:pPr marL="0" indent="0">
              <a:buNone/>
            </a:pPr>
            <a:r>
              <a:rPr lang="es-SV" sz="1800" dirty="0">
                <a:latin typeface="+mj-lt"/>
              </a:rPr>
              <a:t>Se solicito al Misterio de Defensa la siguiente información:</a:t>
            </a:r>
          </a:p>
          <a:p>
            <a:pPr marL="0" indent="0">
              <a:buNone/>
            </a:pPr>
            <a:endParaRPr lang="es-SV" sz="1800" dirty="0">
              <a:latin typeface="+mj-lt"/>
            </a:endParaRPr>
          </a:p>
          <a:p>
            <a:pPr marL="0" indent="0" algn="just">
              <a:buNone/>
            </a:pPr>
            <a:r>
              <a:rPr lang="es-SV" sz="1800" dirty="0">
                <a:latin typeface="+mj-lt"/>
              </a:rPr>
              <a:t>1.  Número de serie de cada arma recibida por la Fuerza Armada, según cantidad de revólveres, pistolas, escopetas, fusiles, armas artesanales, granadas, carabinas y ametralladoras decomisadas por la Policía Nacional Civil, recibidas por la Fuerza Armada por año; </a:t>
            </a:r>
          </a:p>
          <a:p>
            <a:pPr marL="0" indent="0" algn="just">
              <a:buNone/>
            </a:pPr>
            <a:endParaRPr lang="es-SV" sz="1800" dirty="0">
              <a:latin typeface="+mj-lt"/>
            </a:endParaRPr>
          </a:p>
          <a:p>
            <a:pPr marL="0" indent="0" algn="just">
              <a:buNone/>
            </a:pPr>
            <a:r>
              <a:rPr lang="es-SV" sz="1800" dirty="0">
                <a:latin typeface="+mj-lt"/>
              </a:rPr>
              <a:t>2. Nombre de personas naturales o jurídicas que han realizado donaciones de armas a la Fuerza Armada, indicando cantidad; </a:t>
            </a:r>
          </a:p>
          <a:p>
            <a:pPr marL="0" indent="0" algn="just">
              <a:buNone/>
            </a:pPr>
            <a:endParaRPr lang="es-SV" sz="1800" dirty="0">
              <a:latin typeface="+mj-lt"/>
            </a:endParaRPr>
          </a:p>
          <a:p>
            <a:pPr marL="0" indent="0" algn="just">
              <a:buNone/>
            </a:pPr>
            <a:r>
              <a:rPr lang="es-SV" sz="1800" dirty="0">
                <a:latin typeface="+mj-lt"/>
              </a:rPr>
              <a:t>3. Nombre de las personas que han realizado permutas de armas con la Fuerza Armada, detallando qué ha obtenido a cambio.</a:t>
            </a:r>
          </a:p>
          <a:p>
            <a:pPr marL="0" indent="0" algn="just">
              <a:buNone/>
            </a:pPr>
            <a:endParaRPr lang="es-SV" sz="1800" dirty="0">
              <a:latin typeface="+mj-lt"/>
            </a:endParaRPr>
          </a:p>
          <a:p>
            <a:pPr marL="0" indent="0" algn="just">
              <a:buNone/>
            </a:pPr>
            <a:r>
              <a:rPr lang="es-SV" sz="1800" dirty="0">
                <a:latin typeface="+mj-lt"/>
              </a:rPr>
              <a:t>La información fue denegada por ser considerada como reservada por la causal establecida en la letra “b” del Art. 19 de la LAIP.</a:t>
            </a:r>
          </a:p>
          <a:p>
            <a:pPr marL="0" indent="0" algn="just">
              <a:buNone/>
            </a:pPr>
            <a:endParaRPr lang="es-SV" sz="1900" dirty="0">
              <a:latin typeface="+mj-lt"/>
            </a:endParaRPr>
          </a:p>
          <a:p>
            <a:pPr marL="0" indent="0">
              <a:buNone/>
            </a:pPr>
            <a:endParaRPr lang="es-SV" sz="1800" dirty="0">
              <a:latin typeface="+mj-lt"/>
            </a:endParaRPr>
          </a:p>
          <a:p>
            <a:endParaRPr lang="es-SV" dirty="0"/>
          </a:p>
        </p:txBody>
      </p:sp>
    </p:spTree>
    <p:extLst>
      <p:ext uri="{BB962C8B-B14F-4D97-AF65-F5344CB8AC3E}">
        <p14:creationId xmlns:p14="http://schemas.microsoft.com/office/powerpoint/2010/main" val="2176224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57" y="0"/>
            <a:ext cx="12193057" cy="6858594"/>
          </a:xfrm>
          <a:prstGeom prst="rect">
            <a:avLst/>
          </a:prstGeom>
        </p:spPr>
      </p:pic>
      <p:sp>
        <p:nvSpPr>
          <p:cNvPr id="14" name="Pentágono 13"/>
          <p:cNvSpPr/>
          <p:nvPr/>
        </p:nvSpPr>
        <p:spPr>
          <a:xfrm>
            <a:off x="-80211" y="478110"/>
            <a:ext cx="9304893"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SV" sz="2800" b="1" dirty="0">
                <a:solidFill>
                  <a:schemeClr val="tx1"/>
                </a:solidFill>
                <a:latin typeface="+mj-lt"/>
              </a:rPr>
              <a:t>Información reservada pero clasificada por causales erróneas:</a:t>
            </a: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3" name="Marcador de contenido 2"/>
          <p:cNvSpPr>
            <a:spLocks noGrp="1"/>
          </p:cNvSpPr>
          <p:nvPr>
            <p:ph idx="1"/>
          </p:nvPr>
        </p:nvSpPr>
        <p:spPr/>
        <p:txBody>
          <a:bodyPr>
            <a:normAutofit/>
          </a:bodyPr>
          <a:lstStyle/>
          <a:p>
            <a:pPr algn="just">
              <a:lnSpc>
                <a:spcPct val="150000"/>
              </a:lnSpc>
            </a:pPr>
            <a:r>
              <a:rPr lang="es-SV" sz="1900" dirty="0">
                <a:latin typeface="+mj-lt"/>
              </a:rPr>
              <a:t>Respecto al Ítem 1 el </a:t>
            </a:r>
            <a:r>
              <a:rPr lang="es-SV" sz="1900" b="1" dirty="0">
                <a:latin typeface="+mj-lt"/>
              </a:rPr>
              <a:t>IAIP determino que se cumple con los requisitos de legalidad y razonabilidad para poder enmarcar la denegatoria de la información en la causal de reserva del Art. 19 letra “f”. </a:t>
            </a:r>
            <a:r>
              <a:rPr lang="es-SV" sz="1900" dirty="0">
                <a:latin typeface="+mj-lt"/>
              </a:rPr>
              <a:t>Y es que no es pertinente que se revele información que pueda causar perjuicio en la investigación de actos ilícitos. </a:t>
            </a:r>
          </a:p>
          <a:p>
            <a:pPr marL="0" indent="0" algn="just">
              <a:lnSpc>
                <a:spcPct val="150000"/>
              </a:lnSpc>
              <a:buNone/>
            </a:pPr>
            <a:endParaRPr lang="es-SV" sz="1900" dirty="0">
              <a:latin typeface="+mj-lt"/>
            </a:endParaRPr>
          </a:p>
          <a:p>
            <a:pPr algn="just">
              <a:lnSpc>
                <a:spcPct val="150000"/>
              </a:lnSpc>
            </a:pPr>
            <a:r>
              <a:rPr lang="es-SV" sz="1900" dirty="0">
                <a:latin typeface="+mj-lt"/>
              </a:rPr>
              <a:t>Referente a los ítems 2 y 3 se readecuo la denegatoria de la información a información relativa a datos personales de particulares.</a:t>
            </a:r>
          </a:p>
          <a:p>
            <a:pPr marL="0" indent="0" algn="just">
              <a:buNone/>
            </a:pPr>
            <a:endParaRPr lang="es-SV" sz="1900" dirty="0">
              <a:latin typeface="+mj-lt"/>
            </a:endParaRPr>
          </a:p>
          <a:p>
            <a:pPr marL="0" indent="0">
              <a:buNone/>
            </a:pPr>
            <a:endParaRPr lang="es-SV" sz="1800" dirty="0">
              <a:latin typeface="+mj-lt"/>
            </a:endParaRPr>
          </a:p>
          <a:p>
            <a:endParaRPr lang="es-SV" dirty="0"/>
          </a:p>
        </p:txBody>
      </p:sp>
    </p:spTree>
    <p:extLst>
      <p:ext uri="{BB962C8B-B14F-4D97-AF65-F5344CB8AC3E}">
        <p14:creationId xmlns:p14="http://schemas.microsoft.com/office/powerpoint/2010/main" val="2113384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529" y="-12491"/>
            <a:ext cx="12193057" cy="6882981"/>
          </a:xfrm>
          <a:prstGeom prst="rect">
            <a:avLst/>
          </a:prstGeom>
        </p:spPr>
      </p:pic>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0" y="5659739"/>
            <a:ext cx="946484" cy="899160"/>
          </a:xfrm>
          <a:prstGeom prst="rect">
            <a:avLst/>
          </a:prstGeom>
        </p:spPr>
      </p:pic>
      <p:pic>
        <p:nvPicPr>
          <p:cNvPr id="2" name="Imagen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70725" y="568081"/>
            <a:ext cx="5503011" cy="4245370"/>
          </a:xfrm>
          <a:prstGeom prst="rect">
            <a:avLst/>
          </a:prstGeom>
        </p:spPr>
      </p:pic>
    </p:spTree>
    <p:extLst>
      <p:ext uri="{BB962C8B-B14F-4D97-AF65-F5344CB8AC3E}">
        <p14:creationId xmlns:p14="http://schemas.microsoft.com/office/powerpoint/2010/main" val="3089044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2048" y="20719"/>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p:txBody>
      </p:sp>
      <p:sp>
        <p:nvSpPr>
          <p:cNvPr id="10" name="CuadroTexto 9"/>
          <p:cNvSpPr txBox="1"/>
          <p:nvPr/>
        </p:nvSpPr>
        <p:spPr>
          <a:xfrm>
            <a:off x="1347536" y="1445516"/>
            <a:ext cx="8310340" cy="4086225"/>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SV" dirty="0">
                <a:latin typeface="+mj-lt"/>
              </a:rPr>
              <a:t>De este principio se derivan las siguientes consecuencias:</a:t>
            </a:r>
          </a:p>
          <a:p>
            <a:pPr algn="just"/>
            <a:endParaRPr lang="es-SV" dirty="0">
              <a:latin typeface="+mj-lt"/>
            </a:endParaRPr>
          </a:p>
          <a:p>
            <a:pPr algn="just"/>
            <a:r>
              <a:rPr lang="es-SV" dirty="0">
                <a:latin typeface="+mj-lt"/>
              </a:rPr>
              <a:t> (1) El derecho de acceso a la información debe estar sometido a un régimen limitado de excepciones, el cual debe ser interpretado de manera restrictiva, de forma tal que se favorezca el derecho de acceso a la información</a:t>
            </a:r>
            <a:r>
              <a:rPr lang="es-SV" dirty="0" smtClean="0">
                <a:latin typeface="+mj-lt"/>
              </a:rPr>
              <a:t>;</a:t>
            </a:r>
          </a:p>
          <a:p>
            <a:pPr algn="just"/>
            <a:endParaRPr lang="es-SV" dirty="0">
              <a:latin typeface="+mj-lt"/>
            </a:endParaRPr>
          </a:p>
          <a:p>
            <a:pPr algn="just"/>
            <a:endParaRPr lang="es-SV" dirty="0">
              <a:latin typeface="+mj-lt"/>
            </a:endParaRPr>
          </a:p>
          <a:p>
            <a:pPr algn="just"/>
            <a:r>
              <a:rPr lang="es-SV" dirty="0">
                <a:latin typeface="+mj-lt"/>
              </a:rPr>
              <a:t> (2) </a:t>
            </a:r>
            <a:r>
              <a:rPr lang="es-SV" b="1" dirty="0">
                <a:latin typeface="+mj-lt"/>
              </a:rPr>
              <a:t>toda decisión negativa debe ser motivada</a:t>
            </a:r>
            <a:r>
              <a:rPr lang="es-SV" dirty="0">
                <a:latin typeface="+mj-lt"/>
              </a:rPr>
              <a:t> y, en este sentido, </a:t>
            </a:r>
            <a:r>
              <a:rPr lang="es-SV" b="1" dirty="0">
                <a:latin typeface="+mj-lt"/>
              </a:rPr>
              <a:t>corresponde al Estado la carga de probar que la información solicitada no puede ser revelada;</a:t>
            </a:r>
            <a:r>
              <a:rPr lang="es-SV" dirty="0">
                <a:latin typeface="+mj-lt"/>
              </a:rPr>
              <a:t> y </a:t>
            </a:r>
            <a:endParaRPr lang="es-SV" dirty="0" smtClean="0">
              <a:latin typeface="+mj-lt"/>
            </a:endParaRPr>
          </a:p>
          <a:p>
            <a:pPr algn="just"/>
            <a:endParaRPr lang="es-SV" dirty="0">
              <a:latin typeface="+mj-lt"/>
            </a:endParaRPr>
          </a:p>
          <a:p>
            <a:pPr algn="just"/>
            <a:endParaRPr lang="es-SV" dirty="0">
              <a:latin typeface="+mj-lt"/>
            </a:endParaRPr>
          </a:p>
          <a:p>
            <a:pPr algn="just"/>
            <a:r>
              <a:rPr lang="es-SV" dirty="0">
                <a:latin typeface="+mj-lt"/>
              </a:rPr>
              <a:t>(3) ante una duda o un vacío legal, debe primar el derecho de acceso a la</a:t>
            </a:r>
          </a:p>
          <a:p>
            <a:pPr algn="just"/>
            <a:r>
              <a:rPr lang="es-SV" dirty="0">
                <a:latin typeface="+mj-lt"/>
              </a:rPr>
              <a:t>información.</a:t>
            </a:r>
            <a:endParaRPr lang="es-ES"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36093"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9" name="Pentágono 8"/>
          <p:cNvSpPr/>
          <p:nvPr/>
        </p:nvSpPr>
        <p:spPr>
          <a:xfrm>
            <a:off x="95250" y="497308"/>
            <a:ext cx="608096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SV" sz="3200" dirty="0">
                <a:solidFill>
                  <a:schemeClr val="tx1"/>
                </a:solidFill>
                <a:latin typeface="+mj-lt"/>
              </a:rPr>
              <a:t>El principio de máxima divulgación:</a:t>
            </a:r>
          </a:p>
        </p:txBody>
      </p:sp>
    </p:spTree>
    <p:extLst>
      <p:ext uri="{BB962C8B-B14F-4D97-AF65-F5344CB8AC3E}">
        <p14:creationId xmlns:p14="http://schemas.microsoft.com/office/powerpoint/2010/main" val="1887982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De acuerdo a la Doctrina, existen dos tipos de información: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Tipos de Información</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grpSp>
        <p:nvGrpSpPr>
          <p:cNvPr id="9" name="Grupo 27"/>
          <p:cNvGrpSpPr/>
          <p:nvPr/>
        </p:nvGrpSpPr>
        <p:grpSpPr>
          <a:xfrm>
            <a:off x="757646" y="2567100"/>
            <a:ext cx="2316361" cy="2847203"/>
            <a:chOff x="279139" y="2378737"/>
            <a:chExt cx="2359433" cy="2453650"/>
          </a:xfrm>
        </p:grpSpPr>
        <p:sp>
          <p:nvSpPr>
            <p:cNvPr id="11" name="Rectángulo redondeado 13"/>
            <p:cNvSpPr/>
            <p:nvPr/>
          </p:nvSpPr>
          <p:spPr>
            <a:xfrm>
              <a:off x="279139" y="2378737"/>
              <a:ext cx="2297219" cy="93976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SV" dirty="0">
                  <a:effectLst>
                    <a:outerShdw blurRad="38100" dist="38100" dir="2700000" algn="tl">
                      <a:srgbClr val="000000">
                        <a:alpha val="43137"/>
                      </a:srgbClr>
                    </a:outerShdw>
                  </a:effectLst>
                  <a:latin typeface="+mj-lt"/>
                </a:rPr>
                <a:t>Pública</a:t>
              </a:r>
            </a:p>
          </p:txBody>
        </p:sp>
        <p:sp>
          <p:nvSpPr>
            <p:cNvPr id="13" name="Rectángulo redondeado 15"/>
            <p:cNvSpPr/>
            <p:nvPr/>
          </p:nvSpPr>
          <p:spPr>
            <a:xfrm>
              <a:off x="341353" y="3892622"/>
              <a:ext cx="2297219" cy="93976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s-SV" dirty="0">
                  <a:effectLst>
                    <a:outerShdw blurRad="38100" dist="38100" dir="2700000" algn="tl">
                      <a:srgbClr val="000000">
                        <a:alpha val="43137"/>
                      </a:srgbClr>
                    </a:outerShdw>
                  </a:effectLst>
                  <a:latin typeface="+mj-lt"/>
                </a:rPr>
                <a:t>Confidencial</a:t>
              </a:r>
            </a:p>
            <a:p>
              <a:pPr lvl="0" algn="ctr"/>
              <a:r>
                <a:rPr lang="es-SV" dirty="0">
                  <a:effectLst>
                    <a:outerShdw blurRad="38100" dist="38100" dir="2700000" algn="tl">
                      <a:srgbClr val="000000">
                        <a:alpha val="43137"/>
                      </a:srgbClr>
                    </a:outerShdw>
                  </a:effectLst>
                  <a:latin typeface="+mj-lt"/>
                </a:rPr>
                <a:t>(Art. 24 de la LAIP)</a:t>
              </a:r>
            </a:p>
          </p:txBody>
        </p:sp>
      </p:grpSp>
      <p:sp>
        <p:nvSpPr>
          <p:cNvPr id="20" name="CuadroTexto 5"/>
          <p:cNvSpPr txBox="1"/>
          <p:nvPr/>
        </p:nvSpPr>
        <p:spPr>
          <a:xfrm>
            <a:off x="3600938" y="2753278"/>
            <a:ext cx="1989221" cy="1169551"/>
          </a:xfrm>
          <a:prstGeom prst="rect">
            <a:avLst/>
          </a:prstGeom>
          <a:noFill/>
        </p:spPr>
        <p:txBody>
          <a:bodyPr wrap="square" rtlCol="0">
            <a:spAutoFit/>
          </a:bodyPr>
          <a:lstStyle/>
          <a:p>
            <a:pPr marL="285750" lvl="0" indent="-285750">
              <a:buFont typeface="Arial" panose="020B0604020202020204" pitchFamily="34" charset="0"/>
              <a:buChar char="•"/>
            </a:pPr>
            <a:r>
              <a:rPr lang="es-SV" sz="1400" dirty="0">
                <a:latin typeface="+mj-lt"/>
              </a:rPr>
              <a:t>No oficiosa       </a:t>
            </a:r>
          </a:p>
          <a:p>
            <a:pPr marL="285750" lvl="0" indent="-285750">
              <a:buFont typeface="Arial" panose="020B0604020202020204" pitchFamily="34" charset="0"/>
              <a:buChar char="•"/>
            </a:pPr>
            <a:r>
              <a:rPr lang="es-SV" sz="1400" dirty="0">
                <a:latin typeface="+mj-lt"/>
              </a:rPr>
              <a:t>Oficiosa </a:t>
            </a:r>
          </a:p>
          <a:p>
            <a:pPr marL="285750" lvl="0" indent="-285750"/>
            <a:r>
              <a:rPr lang="es-SV" sz="1400" dirty="0">
                <a:latin typeface="+mj-lt"/>
              </a:rPr>
              <a:t>     (Art. 10 y</a:t>
            </a:r>
            <a:r>
              <a:rPr lang="es-SV" sz="1400" dirty="0" smtClean="0">
                <a:latin typeface="+mj-lt"/>
              </a:rPr>
              <a:t> 12de </a:t>
            </a:r>
            <a:r>
              <a:rPr lang="es-SV" sz="1400" dirty="0">
                <a:latin typeface="+mj-lt"/>
              </a:rPr>
              <a:t>la LAIP)</a:t>
            </a:r>
          </a:p>
          <a:p>
            <a:pPr marL="285750" lvl="0" indent="-285750"/>
            <a:endParaRPr lang="es-SV" sz="1400" dirty="0">
              <a:latin typeface="+mj-lt"/>
            </a:endParaRPr>
          </a:p>
        </p:txBody>
      </p:sp>
      <p:sp>
        <p:nvSpPr>
          <p:cNvPr id="21" name="Rectángulo redondeado 15"/>
          <p:cNvSpPr/>
          <p:nvPr/>
        </p:nvSpPr>
        <p:spPr>
          <a:xfrm>
            <a:off x="6562027" y="2608215"/>
            <a:ext cx="2255283" cy="1090499"/>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lvl="0" algn="ctr"/>
            <a:r>
              <a:rPr lang="es-SV" dirty="0">
                <a:effectLst>
                  <a:outerShdw blurRad="38100" dist="38100" dir="2700000" algn="tl">
                    <a:srgbClr val="000000">
                      <a:alpha val="43137"/>
                    </a:srgbClr>
                  </a:outerShdw>
                </a:effectLst>
                <a:latin typeface="+mj-lt"/>
              </a:rPr>
              <a:t>Reservada</a:t>
            </a:r>
          </a:p>
          <a:p>
            <a:pPr lvl="0" algn="ctr"/>
            <a:r>
              <a:rPr lang="es-SV" dirty="0">
                <a:effectLst>
                  <a:outerShdw blurRad="38100" dist="38100" dir="2700000" algn="tl">
                    <a:srgbClr val="000000">
                      <a:alpha val="43137"/>
                    </a:srgbClr>
                  </a:outerShdw>
                </a:effectLst>
                <a:latin typeface="+mj-lt"/>
              </a:rPr>
              <a:t>(art. 19 de la LAIP)</a:t>
            </a:r>
          </a:p>
        </p:txBody>
      </p:sp>
      <p:cxnSp>
        <p:nvCxnSpPr>
          <p:cNvPr id="22" name="Conector recto de flecha 14"/>
          <p:cNvCxnSpPr/>
          <p:nvPr/>
        </p:nvCxnSpPr>
        <p:spPr>
          <a:xfrm>
            <a:off x="5072827" y="2998155"/>
            <a:ext cx="984989" cy="0"/>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8" name="Rectángulo redondeado 15"/>
          <p:cNvSpPr/>
          <p:nvPr/>
        </p:nvSpPr>
        <p:spPr>
          <a:xfrm>
            <a:off x="6562027" y="4339079"/>
            <a:ext cx="2255283" cy="1090499"/>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lvl="0" algn="ctr"/>
            <a:r>
              <a:rPr lang="es-SV" dirty="0">
                <a:effectLst>
                  <a:outerShdw blurRad="38100" dist="38100" dir="2700000" algn="tl">
                    <a:srgbClr val="000000">
                      <a:alpha val="43137"/>
                    </a:srgbClr>
                  </a:outerShdw>
                </a:effectLst>
                <a:latin typeface="+mj-lt"/>
              </a:rPr>
              <a:t>Datos Personales (art. 31 de la LAIP)</a:t>
            </a:r>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Tipos de Información</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11" name="Rectángulo redondeado 13"/>
          <p:cNvSpPr/>
          <p:nvPr/>
        </p:nvSpPr>
        <p:spPr>
          <a:xfrm>
            <a:off x="4114800" y="1495945"/>
            <a:ext cx="2255283" cy="1090499"/>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SV" dirty="0">
                <a:effectLst>
                  <a:outerShdw blurRad="38100" dist="38100" dir="2700000" algn="tl">
                    <a:srgbClr val="000000">
                      <a:alpha val="43137"/>
                    </a:srgbClr>
                  </a:outerShdw>
                </a:effectLst>
                <a:latin typeface="+mj-lt"/>
              </a:rPr>
              <a:t>Pública</a:t>
            </a:r>
          </a:p>
        </p:txBody>
      </p:sp>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2103120" y="3370217"/>
            <a:ext cx="7445828" cy="2485787"/>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sz="2000" dirty="0">
                <a:latin typeface="+mj-lt"/>
              </a:rPr>
              <a:t>Es toda información que se encuentra en manos de los entes obligados relacionada al ejercicio de sus facultades legales, y que no se encuentre excluida su divulgación por un derecho o interés jurídicamente protegible</a:t>
            </a:r>
            <a:r>
              <a:rPr lang="es-ES" sz="2000" dirty="0" smtClean="0">
                <a:latin typeface="+mj-lt"/>
              </a:rPr>
              <a:t>.</a:t>
            </a:r>
          </a:p>
          <a:p>
            <a:pPr algn="just"/>
            <a:endParaRPr lang="es-ES" sz="2000" dirty="0">
              <a:latin typeface="+mj-lt"/>
            </a:endParaRPr>
          </a:p>
          <a:p>
            <a:pPr algn="just"/>
            <a:r>
              <a:rPr lang="es-ES" sz="2000" dirty="0" smtClean="0">
                <a:latin typeface="+mj-lt"/>
              </a:rPr>
              <a:t>Esta información podrá haber sido generada, obtenida, transformada o conservada por estos.</a:t>
            </a:r>
            <a:endParaRPr lang="es-ES" sz="2000" dirty="0">
              <a:latin typeface="+mj-lt"/>
            </a:endParaRPr>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Tipos de Información</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11" name="Rectángulo redondeado 13"/>
          <p:cNvSpPr/>
          <p:nvPr/>
        </p:nvSpPr>
        <p:spPr>
          <a:xfrm>
            <a:off x="4114800" y="1495945"/>
            <a:ext cx="2255283" cy="1090499"/>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SV" dirty="0">
                <a:effectLst>
                  <a:outerShdw blurRad="38100" dist="38100" dir="2700000" algn="tl">
                    <a:srgbClr val="000000">
                      <a:alpha val="43137"/>
                    </a:srgbClr>
                  </a:outerShdw>
                </a:effectLst>
                <a:latin typeface="+mj-lt"/>
              </a:rPr>
              <a:t>Confidencial</a:t>
            </a:r>
          </a:p>
        </p:txBody>
      </p:sp>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705333" y="2969665"/>
            <a:ext cx="7357985" cy="3473291"/>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dirty="0">
                <a:latin typeface="+mj-lt"/>
              </a:rPr>
              <a:t>Es la información de los particulares en manos de los entes obligados, </a:t>
            </a:r>
            <a:r>
              <a:rPr lang="es-ES" b="1" dirty="0">
                <a:latin typeface="+mj-lt"/>
              </a:rPr>
              <a:t>cuya </a:t>
            </a:r>
            <a:r>
              <a:rPr lang="es-ES" b="1" dirty="0" smtClean="0">
                <a:latin typeface="+mj-lt"/>
              </a:rPr>
              <a:t>divulgación </a:t>
            </a:r>
            <a:r>
              <a:rPr lang="es-ES" b="1" dirty="0">
                <a:latin typeface="+mj-lt"/>
              </a:rPr>
              <a:t>se excluye por el derecho constitucional de intimidad</a:t>
            </a:r>
            <a:r>
              <a:rPr lang="es-ES" dirty="0">
                <a:latin typeface="+mj-lt"/>
              </a:rPr>
              <a:t>, debido a que </a:t>
            </a:r>
            <a:r>
              <a:rPr lang="es-ES" b="1" dirty="0">
                <a:latin typeface="+mj-lt"/>
              </a:rPr>
              <a:t>no esta sujeta a los principios de publicidad ni de disponibilidad</a:t>
            </a:r>
            <a:r>
              <a:rPr lang="es-ES" dirty="0">
                <a:latin typeface="+mj-lt"/>
              </a:rPr>
              <a:t> del At. 4 de la LAIP.</a:t>
            </a:r>
          </a:p>
          <a:p>
            <a:pPr algn="just"/>
            <a:endParaRPr lang="es-ES" dirty="0">
              <a:latin typeface="+mj-lt"/>
            </a:endParaRPr>
          </a:p>
          <a:p>
            <a:pPr algn="just"/>
            <a:r>
              <a:rPr lang="es-ES" dirty="0">
                <a:latin typeface="+mj-lt"/>
              </a:rPr>
              <a:t>Información vinculada a su propio titular, que solo interesa a él mismo, y a un circulo de personas seleccionadas por el mismo (derecho a la protección de los datos personales)</a:t>
            </a:r>
          </a:p>
          <a:p>
            <a:pPr algn="just"/>
            <a:endParaRPr lang="es-ES" dirty="0">
              <a:latin typeface="+mj-lt"/>
            </a:endParaRPr>
          </a:p>
          <a:p>
            <a:pPr algn="just"/>
            <a:endParaRPr lang="es-ES" dirty="0">
              <a:latin typeface="+mj-lt"/>
            </a:endParaRPr>
          </a:p>
          <a:p>
            <a:pPr algn="r"/>
            <a:r>
              <a:rPr lang="es-ES" i="1" dirty="0">
                <a:latin typeface="+mj-lt"/>
              </a:rPr>
              <a:t>Sala de lo Constitucional, Amparo 118-2002, 2-III-2004. </a:t>
            </a:r>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Tipos de Información</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11" name="Rectángulo redondeado 13"/>
          <p:cNvSpPr/>
          <p:nvPr/>
        </p:nvSpPr>
        <p:spPr>
          <a:xfrm>
            <a:off x="4114800" y="1495945"/>
            <a:ext cx="2255283" cy="1090499"/>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r>
              <a:rPr lang="es-SV" dirty="0">
                <a:effectLst>
                  <a:outerShdw blurRad="38100" dist="38100" dir="2700000" algn="tl">
                    <a:srgbClr val="000000">
                      <a:alpha val="43137"/>
                    </a:srgbClr>
                  </a:outerShdw>
                </a:effectLst>
                <a:latin typeface="+mj-lt"/>
              </a:rPr>
              <a:t>Reservada</a:t>
            </a:r>
          </a:p>
        </p:txBody>
      </p:sp>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972491" y="2873829"/>
            <a:ext cx="7445828" cy="2860358"/>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dirty="0">
                <a:latin typeface="+mj-lt"/>
              </a:rPr>
              <a:t>Es la </a:t>
            </a:r>
            <a:r>
              <a:rPr lang="es-ES" b="1" dirty="0">
                <a:latin typeface="+mj-lt"/>
              </a:rPr>
              <a:t>información pública que por razones de interés general se permite su restricción, bajo ciertas circunstancias muy precisas y delimitadas</a:t>
            </a:r>
            <a:r>
              <a:rPr lang="es-ES" dirty="0">
                <a:latin typeface="+mj-lt"/>
              </a:rPr>
              <a:t>.</a:t>
            </a:r>
          </a:p>
          <a:p>
            <a:pPr algn="just"/>
            <a:endParaRPr lang="es-ES" dirty="0">
              <a:latin typeface="+mj-lt"/>
            </a:endParaRPr>
          </a:p>
          <a:p>
            <a:pPr algn="just"/>
            <a:r>
              <a:rPr lang="es-ES" dirty="0">
                <a:latin typeface="+mj-lt"/>
              </a:rPr>
              <a:t>Solo se puede declarar como información reservada exclusivamente a la que se refieren las causales contenidas en el Art. 19 de la LAIP.</a:t>
            </a:r>
          </a:p>
          <a:p>
            <a:pPr algn="just"/>
            <a:endParaRPr lang="es-ES" dirty="0">
              <a:latin typeface="+mj-lt"/>
            </a:endParaRPr>
          </a:p>
          <a:p>
            <a:pPr algn="just"/>
            <a:r>
              <a:rPr lang="es-ES" dirty="0">
                <a:latin typeface="+mj-lt"/>
              </a:rPr>
              <a:t>Debe demostrarse que </a:t>
            </a:r>
            <a:r>
              <a:rPr lang="es-ES" b="1" dirty="0">
                <a:latin typeface="+mj-lt"/>
              </a:rPr>
              <a:t>la divulgación de la información provoca un daño y que dicho daño es mayor que el generado por no divulgar la información (proporcionalidad),</a:t>
            </a:r>
            <a:r>
              <a:rPr lang="es-ES" dirty="0">
                <a:latin typeface="+mj-lt"/>
              </a:rPr>
              <a:t> de conformidad con el Art. 21 de la LAIP.</a:t>
            </a:r>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3723</TotalTime>
  <Words>2771</Words>
  <Application>Microsoft Office PowerPoint</Application>
  <PresentationFormat>Panorámica</PresentationFormat>
  <Paragraphs>285</Paragraphs>
  <Slides>42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42</vt:i4>
      </vt:variant>
    </vt:vector>
  </HeadingPairs>
  <TitlesOfParts>
    <vt:vector size="46" baseType="lpstr">
      <vt:lpstr>Arial</vt:lpstr>
      <vt:lpstr>Calibri</vt:lpstr>
      <vt:lpstr>Calibri Light</vt:lpstr>
      <vt:lpstr>Tema de Office</vt:lpstr>
      <vt:lpstr>Derecho de Acceso a la Información Pública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Causales para declarar la reserva Art. 19 LAIP</vt:lpstr>
      <vt:lpstr>Causales para declarar la reserva Art. 19 LAIP</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Milton</dc:creator>
  <cp:lastModifiedBy>admin</cp:lastModifiedBy>
  <cp:revision>215</cp:revision>
  <dcterms:created xsi:type="dcterms:W3CDTF">2014-08-27T20:55:32Z</dcterms:created>
  <dcterms:modified xsi:type="dcterms:W3CDTF">2019-07-19T13:56:15Z</dcterms:modified>
</cp:coreProperties>
</file>