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56" r:id="rId2"/>
    <p:sldId id="281" r:id="rId3"/>
    <p:sldId id="257" r:id="rId4"/>
    <p:sldId id="273" r:id="rId5"/>
    <p:sldId id="276" r:id="rId6"/>
    <p:sldId id="277" r:id="rId7"/>
    <p:sldId id="289" r:id="rId8"/>
    <p:sldId id="293" r:id="rId9"/>
    <p:sldId id="295" r:id="rId10"/>
    <p:sldId id="287" r:id="rId11"/>
    <p:sldId id="288" r:id="rId12"/>
    <p:sldId id="258" r:id="rId13"/>
    <p:sldId id="260" r:id="rId14"/>
    <p:sldId id="261" r:id="rId15"/>
    <p:sldId id="259" r:id="rId16"/>
    <p:sldId id="290" r:id="rId17"/>
    <p:sldId id="267" r:id="rId18"/>
    <p:sldId id="264" r:id="rId19"/>
    <p:sldId id="291" r:id="rId20"/>
    <p:sldId id="265" r:id="rId21"/>
    <p:sldId id="282" r:id="rId22"/>
    <p:sldId id="263" r:id="rId23"/>
    <p:sldId id="272" r:id="rId24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3813" autoAdjust="0"/>
  </p:normalViewPr>
  <p:slideViewPr>
    <p:cSldViewPr>
      <p:cViewPr varScale="1">
        <p:scale>
          <a:sx n="52" d="100"/>
          <a:sy n="52" d="100"/>
        </p:scale>
        <p:origin x="192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B2CB29-7C64-4CCF-821D-6DE6784A33F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11CE47DA-3113-43B1-8873-1B0BA9F5A88C}">
      <dgm:prSet/>
      <dgm:spPr>
        <a:solidFill>
          <a:schemeClr val="tx2">
            <a:lumMod val="40000"/>
            <a:lumOff val="60000"/>
          </a:schemeClr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pPr algn="just" rtl="0"/>
          <a:r>
            <a:rPr lang="es-ES" b="1" dirty="0" smtClean="0">
              <a:solidFill>
                <a:schemeClr val="tx2">
                  <a:lumMod val="75000"/>
                </a:schemeClr>
              </a:solidFill>
            </a:rPr>
            <a:t>Operar en un esquema de redes por sector en las que participan los Enlaces de Capacitación en transparencia de los sujetos obligados. Crear sinergias con y entre los sujetos obligados.</a:t>
          </a:r>
          <a:endParaRPr lang="es-MX" b="1" dirty="0">
            <a:solidFill>
              <a:schemeClr val="tx2">
                <a:lumMod val="75000"/>
              </a:schemeClr>
            </a:solidFill>
          </a:endParaRPr>
        </a:p>
      </dgm:t>
    </dgm:pt>
    <dgm:pt modelId="{781FD4C6-FBD8-42B7-90CC-33BF641AAF77}" type="parTrans" cxnId="{B4001CF8-A4BE-4B46-A6C7-E2B0DA0CCF60}">
      <dgm:prSet/>
      <dgm:spPr/>
      <dgm:t>
        <a:bodyPr/>
        <a:lstStyle/>
        <a:p>
          <a:endParaRPr lang="es-MX"/>
        </a:p>
      </dgm:t>
    </dgm:pt>
    <dgm:pt modelId="{0B6E30E1-2986-4CB8-BD07-741C6076CF72}" type="sibTrans" cxnId="{B4001CF8-A4BE-4B46-A6C7-E2B0DA0CCF60}">
      <dgm:prSet/>
      <dgm:spPr/>
      <dgm:t>
        <a:bodyPr/>
        <a:lstStyle/>
        <a:p>
          <a:endParaRPr lang="es-MX"/>
        </a:p>
      </dgm:t>
    </dgm:pt>
    <dgm:pt modelId="{D10B9D1D-01CD-4379-9B87-BE911F8F6B7F}" type="pres">
      <dgm:prSet presAssocID="{04B2CB29-7C64-4CCF-821D-6DE6784A33F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DF81CC9-75C9-4311-8B68-114AC9642117}" type="pres">
      <dgm:prSet presAssocID="{11CE47DA-3113-43B1-8873-1B0BA9F5A88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4001CF8-A4BE-4B46-A6C7-E2B0DA0CCF60}" srcId="{04B2CB29-7C64-4CCF-821D-6DE6784A33FC}" destId="{11CE47DA-3113-43B1-8873-1B0BA9F5A88C}" srcOrd="0" destOrd="0" parTransId="{781FD4C6-FBD8-42B7-90CC-33BF641AAF77}" sibTransId="{0B6E30E1-2986-4CB8-BD07-741C6076CF72}"/>
    <dgm:cxn modelId="{4173DC7A-9BE2-4A88-8C42-D1A5FEF09B14}" type="presOf" srcId="{11CE47DA-3113-43B1-8873-1B0BA9F5A88C}" destId="{DDF81CC9-75C9-4311-8B68-114AC9642117}" srcOrd="0" destOrd="0" presId="urn:microsoft.com/office/officeart/2005/8/layout/vList2"/>
    <dgm:cxn modelId="{0E67747B-74FA-4BB1-9918-04EC981DB8BA}" type="presOf" srcId="{04B2CB29-7C64-4CCF-821D-6DE6784A33FC}" destId="{D10B9D1D-01CD-4379-9B87-BE911F8F6B7F}" srcOrd="0" destOrd="0" presId="urn:microsoft.com/office/officeart/2005/8/layout/vList2"/>
    <dgm:cxn modelId="{363A6626-8BAE-4AA7-83A5-63AAE66B2946}" type="presParOf" srcId="{D10B9D1D-01CD-4379-9B87-BE911F8F6B7F}" destId="{DDF81CC9-75C9-4311-8B68-114AC964211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71AFDB2-3BE3-4CCA-B18E-671E65C78B2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2A82170-15FF-4521-83A7-FE8CE7575695}">
      <dgm:prSet custT="1"/>
      <dgm:spPr>
        <a:solidFill>
          <a:schemeClr val="tx2">
            <a:lumMod val="40000"/>
            <a:lumOff val="6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algn="just" rtl="0"/>
          <a:r>
            <a:rPr lang="es-ES" sz="2000" b="1" dirty="0" smtClean="0">
              <a:solidFill>
                <a:schemeClr val="tx2">
                  <a:lumMod val="75000"/>
                </a:schemeClr>
              </a:solidFill>
            </a:rPr>
            <a:t>Atender los requerimientos con base en Programas de Capacitación por sujeto obligado (no solicitudes aisladas).</a:t>
          </a:r>
          <a:endParaRPr lang="es-MX" sz="2000" b="1" dirty="0">
            <a:solidFill>
              <a:schemeClr val="tx2">
                <a:lumMod val="75000"/>
              </a:schemeClr>
            </a:solidFill>
          </a:endParaRPr>
        </a:p>
      </dgm:t>
    </dgm:pt>
    <dgm:pt modelId="{937A1AD2-A85D-4AFB-BEBA-EB0A40027725}" type="parTrans" cxnId="{BD133685-C01A-4F3D-8EE6-D0AF038F8A35}">
      <dgm:prSet/>
      <dgm:spPr/>
      <dgm:t>
        <a:bodyPr/>
        <a:lstStyle/>
        <a:p>
          <a:endParaRPr lang="es-MX"/>
        </a:p>
      </dgm:t>
    </dgm:pt>
    <dgm:pt modelId="{7BE6E887-DE3A-484A-AFAA-4A6CE914B175}" type="sibTrans" cxnId="{BD133685-C01A-4F3D-8EE6-D0AF038F8A35}">
      <dgm:prSet/>
      <dgm:spPr/>
      <dgm:t>
        <a:bodyPr/>
        <a:lstStyle/>
        <a:p>
          <a:endParaRPr lang="es-MX"/>
        </a:p>
      </dgm:t>
    </dgm:pt>
    <dgm:pt modelId="{6022CBD1-18FD-42C1-A0B2-8DAD7875B1BD}" type="pres">
      <dgm:prSet presAssocID="{971AFDB2-3BE3-4CCA-B18E-671E65C78B2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CB363D8-F254-4826-8269-4CAE33EB98B0}" type="pres">
      <dgm:prSet presAssocID="{02A82170-15FF-4521-83A7-FE8CE7575695}" presName="parentText" presStyleLbl="node1" presStyleIdx="0" presStyleCnt="1" custLinFactNeighborX="615" custLinFactNeighborY="35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F29CE76-F46D-47BF-A647-0551ADB1CB90}" type="presOf" srcId="{02A82170-15FF-4521-83A7-FE8CE7575695}" destId="{8CB363D8-F254-4826-8269-4CAE33EB98B0}" srcOrd="0" destOrd="0" presId="urn:microsoft.com/office/officeart/2005/8/layout/vList2"/>
    <dgm:cxn modelId="{BD133685-C01A-4F3D-8EE6-D0AF038F8A35}" srcId="{971AFDB2-3BE3-4CCA-B18E-671E65C78B27}" destId="{02A82170-15FF-4521-83A7-FE8CE7575695}" srcOrd="0" destOrd="0" parTransId="{937A1AD2-A85D-4AFB-BEBA-EB0A40027725}" sibTransId="{7BE6E887-DE3A-484A-AFAA-4A6CE914B175}"/>
    <dgm:cxn modelId="{35E77490-12B8-4F78-A70D-6A9F5BC0E364}" type="presOf" srcId="{971AFDB2-3BE3-4CCA-B18E-671E65C78B27}" destId="{6022CBD1-18FD-42C1-A0B2-8DAD7875B1BD}" srcOrd="0" destOrd="0" presId="urn:microsoft.com/office/officeart/2005/8/layout/vList2"/>
    <dgm:cxn modelId="{8F9E8F30-303C-4DF3-B68A-B2397D348D55}" type="presParOf" srcId="{6022CBD1-18FD-42C1-A0B2-8DAD7875B1BD}" destId="{8CB363D8-F254-4826-8269-4CAE33EB98B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D91B6C6-53CC-4B87-85E2-FD99BB387CB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196277E-A992-48E4-AF83-133047A5B0D9}">
      <dgm:prSet custT="1"/>
      <dgm:spPr>
        <a:solidFill>
          <a:schemeClr val="tx2">
            <a:lumMod val="40000"/>
            <a:lumOff val="6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algn="just" rtl="0"/>
          <a:r>
            <a:rPr lang="es-ES" sz="2000" b="1" dirty="0" smtClean="0">
              <a:solidFill>
                <a:schemeClr val="tx2">
                  <a:lumMod val="75000"/>
                </a:schemeClr>
              </a:solidFill>
            </a:rPr>
            <a:t>Establecer un esquema de estímulos para que los Titulares y Comités de Información de los sujetos obligados se comprometan con la capacitación en el tema. (Reconocimientos 100% Capacitados)</a:t>
          </a:r>
          <a:endParaRPr lang="es-MX" sz="2000" b="1" dirty="0">
            <a:solidFill>
              <a:schemeClr val="tx2">
                <a:lumMod val="75000"/>
              </a:schemeClr>
            </a:solidFill>
          </a:endParaRPr>
        </a:p>
      </dgm:t>
    </dgm:pt>
    <dgm:pt modelId="{2A0F2589-237D-45C2-B588-C3184B81E4C6}" type="parTrans" cxnId="{2566F99A-F357-4A0E-B2E0-0D048665DFD3}">
      <dgm:prSet/>
      <dgm:spPr/>
      <dgm:t>
        <a:bodyPr/>
        <a:lstStyle/>
        <a:p>
          <a:endParaRPr lang="es-MX"/>
        </a:p>
      </dgm:t>
    </dgm:pt>
    <dgm:pt modelId="{FA245FD2-09CB-455D-9063-9E6A1AB0B218}" type="sibTrans" cxnId="{2566F99A-F357-4A0E-B2E0-0D048665DFD3}">
      <dgm:prSet/>
      <dgm:spPr/>
      <dgm:t>
        <a:bodyPr/>
        <a:lstStyle/>
        <a:p>
          <a:endParaRPr lang="es-MX"/>
        </a:p>
      </dgm:t>
    </dgm:pt>
    <dgm:pt modelId="{6654F7C7-5C06-40E7-AC1B-4D857F430F22}" type="pres">
      <dgm:prSet presAssocID="{FD91B6C6-53CC-4B87-85E2-FD99BB387CB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0935BD6-AE64-4410-B2AF-F3B7DDD6A5AD}" type="pres">
      <dgm:prSet presAssocID="{0196277E-A992-48E4-AF83-133047A5B0D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BD98FEE-4235-4908-86B7-CBAA147353F4}" type="presOf" srcId="{FD91B6C6-53CC-4B87-85E2-FD99BB387CBA}" destId="{6654F7C7-5C06-40E7-AC1B-4D857F430F22}" srcOrd="0" destOrd="0" presId="urn:microsoft.com/office/officeart/2005/8/layout/vList2"/>
    <dgm:cxn modelId="{2566F99A-F357-4A0E-B2E0-0D048665DFD3}" srcId="{FD91B6C6-53CC-4B87-85E2-FD99BB387CBA}" destId="{0196277E-A992-48E4-AF83-133047A5B0D9}" srcOrd="0" destOrd="0" parTransId="{2A0F2589-237D-45C2-B588-C3184B81E4C6}" sibTransId="{FA245FD2-09CB-455D-9063-9E6A1AB0B218}"/>
    <dgm:cxn modelId="{A603BED6-7E5A-46AA-A52A-96C792212828}" type="presOf" srcId="{0196277E-A992-48E4-AF83-133047A5B0D9}" destId="{80935BD6-AE64-4410-B2AF-F3B7DDD6A5AD}" srcOrd="0" destOrd="0" presId="urn:microsoft.com/office/officeart/2005/8/layout/vList2"/>
    <dgm:cxn modelId="{069076FA-0F12-4DA9-A98A-91D49788A657}" type="presParOf" srcId="{6654F7C7-5C06-40E7-AC1B-4D857F430F22}" destId="{80935BD6-AE64-4410-B2AF-F3B7DDD6A5A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7B72361-9E2D-4D5A-824F-A3738AAC2A8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87E30547-34BC-418A-B769-A358050884FB}">
      <dgm:prSet custT="1"/>
      <dgm:spPr>
        <a:solidFill>
          <a:schemeClr val="tx2">
            <a:lumMod val="40000"/>
            <a:lumOff val="6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rtl="0"/>
          <a:r>
            <a:rPr lang="es-MX" sz="2000" b="1" dirty="0" smtClean="0">
              <a:solidFill>
                <a:schemeClr val="tx2">
                  <a:lumMod val="75000"/>
                </a:schemeClr>
              </a:solidFill>
            </a:rPr>
            <a:t>Formar Instructores en la LFTAIPG para ampliar el universo de capacitación presencial en los sujetos obligados.</a:t>
          </a:r>
          <a:endParaRPr lang="es-MX" sz="2000" b="1" dirty="0">
            <a:solidFill>
              <a:schemeClr val="tx2">
                <a:lumMod val="75000"/>
              </a:schemeClr>
            </a:solidFill>
          </a:endParaRPr>
        </a:p>
      </dgm:t>
    </dgm:pt>
    <dgm:pt modelId="{216809B0-208C-4391-8BC8-D762549AA149}" type="parTrans" cxnId="{C294E7F9-8840-45B2-995B-6FF884F2B8B9}">
      <dgm:prSet/>
      <dgm:spPr/>
      <dgm:t>
        <a:bodyPr/>
        <a:lstStyle/>
        <a:p>
          <a:endParaRPr lang="es-MX"/>
        </a:p>
      </dgm:t>
    </dgm:pt>
    <dgm:pt modelId="{B6D7EC10-61A0-4412-AECB-9F2A3E263FD3}" type="sibTrans" cxnId="{C294E7F9-8840-45B2-995B-6FF884F2B8B9}">
      <dgm:prSet/>
      <dgm:spPr/>
      <dgm:t>
        <a:bodyPr/>
        <a:lstStyle/>
        <a:p>
          <a:endParaRPr lang="es-MX"/>
        </a:p>
      </dgm:t>
    </dgm:pt>
    <dgm:pt modelId="{168BEAD6-BD16-4597-831F-97ABE04B15E7}" type="pres">
      <dgm:prSet presAssocID="{C7B72361-9E2D-4D5A-824F-A3738AAC2A8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0CA19C6-FD7C-4FC3-A4C4-DD1D2C8E4FBC}" type="pres">
      <dgm:prSet presAssocID="{87E30547-34BC-418A-B769-A358050884F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58BAC34-6875-4762-8118-50088D5D149F}" type="presOf" srcId="{87E30547-34BC-418A-B769-A358050884FB}" destId="{00CA19C6-FD7C-4FC3-A4C4-DD1D2C8E4FBC}" srcOrd="0" destOrd="0" presId="urn:microsoft.com/office/officeart/2005/8/layout/vList2"/>
    <dgm:cxn modelId="{C294E7F9-8840-45B2-995B-6FF884F2B8B9}" srcId="{C7B72361-9E2D-4D5A-824F-A3738AAC2A8B}" destId="{87E30547-34BC-418A-B769-A358050884FB}" srcOrd="0" destOrd="0" parTransId="{216809B0-208C-4391-8BC8-D762549AA149}" sibTransId="{B6D7EC10-61A0-4412-AECB-9F2A3E263FD3}"/>
    <dgm:cxn modelId="{793EBBB4-DBB1-4956-B41F-5767BF4722E0}" type="presOf" srcId="{C7B72361-9E2D-4D5A-824F-A3738AAC2A8B}" destId="{168BEAD6-BD16-4597-831F-97ABE04B15E7}" srcOrd="0" destOrd="0" presId="urn:microsoft.com/office/officeart/2005/8/layout/vList2"/>
    <dgm:cxn modelId="{781801B3-E23D-4A84-9D21-4C1C1DBEDE3C}" type="presParOf" srcId="{168BEAD6-BD16-4597-831F-97ABE04B15E7}" destId="{00CA19C6-FD7C-4FC3-A4C4-DD1D2C8E4FB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0D81277-66EE-4749-ADCA-0903FFE414C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3445E32-0F3C-4C37-AC53-FA5C1D3C40F8}">
      <dgm:prSet/>
      <dgm:spPr>
        <a:solidFill>
          <a:schemeClr val="tx2">
            <a:lumMod val="40000"/>
            <a:lumOff val="6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rtl="0"/>
          <a:r>
            <a:rPr lang="es-MX" b="1" dirty="0" smtClean="0">
              <a:solidFill>
                <a:schemeClr val="tx2">
                  <a:lumMod val="75000"/>
                </a:schemeClr>
              </a:solidFill>
            </a:rPr>
            <a:t>Medir el impacto de la capacitación en el desarrollo de la cultura de transparencia y en los recursos de revisión de los sujetos obligados.</a:t>
          </a:r>
          <a:endParaRPr lang="es-MX" b="1" dirty="0">
            <a:solidFill>
              <a:schemeClr val="tx2">
                <a:lumMod val="75000"/>
              </a:schemeClr>
            </a:solidFill>
          </a:endParaRPr>
        </a:p>
      </dgm:t>
    </dgm:pt>
    <dgm:pt modelId="{52363040-50E8-48DC-B8B7-DE1659815395}" type="parTrans" cxnId="{02FFD9DF-1868-4F87-88A5-1FED49042A43}">
      <dgm:prSet/>
      <dgm:spPr/>
      <dgm:t>
        <a:bodyPr/>
        <a:lstStyle/>
        <a:p>
          <a:endParaRPr lang="es-MX"/>
        </a:p>
      </dgm:t>
    </dgm:pt>
    <dgm:pt modelId="{BA99DA8C-96C4-4742-946D-324B237AD684}" type="sibTrans" cxnId="{02FFD9DF-1868-4F87-88A5-1FED49042A43}">
      <dgm:prSet/>
      <dgm:spPr/>
      <dgm:t>
        <a:bodyPr/>
        <a:lstStyle/>
        <a:p>
          <a:endParaRPr lang="es-MX"/>
        </a:p>
      </dgm:t>
    </dgm:pt>
    <dgm:pt modelId="{A9DD7E2D-8686-4A3E-B789-3811278D2CA8}" type="pres">
      <dgm:prSet presAssocID="{D0D81277-66EE-4749-ADCA-0903FFE414C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ABDD1CA5-75D3-462E-A261-98017CCE3AF1}" type="pres">
      <dgm:prSet presAssocID="{53445E32-0F3C-4C37-AC53-FA5C1D3C40F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2FFD9DF-1868-4F87-88A5-1FED49042A43}" srcId="{D0D81277-66EE-4749-ADCA-0903FFE414C0}" destId="{53445E32-0F3C-4C37-AC53-FA5C1D3C40F8}" srcOrd="0" destOrd="0" parTransId="{52363040-50E8-48DC-B8B7-DE1659815395}" sibTransId="{BA99DA8C-96C4-4742-946D-324B237AD684}"/>
    <dgm:cxn modelId="{95D255B7-78C6-4A60-B69A-6350DED3C7EB}" type="presOf" srcId="{53445E32-0F3C-4C37-AC53-FA5C1D3C40F8}" destId="{ABDD1CA5-75D3-462E-A261-98017CCE3AF1}" srcOrd="0" destOrd="0" presId="urn:microsoft.com/office/officeart/2005/8/layout/vList2"/>
    <dgm:cxn modelId="{4CB3A550-56AB-41E0-B173-4AF4C793DAC0}" type="presOf" srcId="{D0D81277-66EE-4749-ADCA-0903FFE414C0}" destId="{A9DD7E2D-8686-4A3E-B789-3811278D2CA8}" srcOrd="0" destOrd="0" presId="urn:microsoft.com/office/officeart/2005/8/layout/vList2"/>
    <dgm:cxn modelId="{56C57C87-58BD-429A-921A-A5F0F5BE5B37}" type="presParOf" srcId="{A9DD7E2D-8686-4A3E-B789-3811278D2CA8}" destId="{ABDD1CA5-75D3-462E-A261-98017CCE3AF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50260F0-E10B-4186-8E40-A6668F6E16B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5442DB00-599A-4260-8CD7-EB517AE16A07}">
      <dgm:prSet/>
      <dgm:spPr>
        <a:solidFill>
          <a:schemeClr val="tx2">
            <a:lumMod val="40000"/>
            <a:lumOff val="60000"/>
          </a:schemeClr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rtl="0"/>
          <a:r>
            <a:rPr lang="es-MX" b="1" dirty="0" smtClean="0">
              <a:solidFill>
                <a:schemeClr val="tx2">
                  <a:lumMod val="75000"/>
                </a:schemeClr>
              </a:solidFill>
            </a:rPr>
            <a:t>Privilegiar la capacitación en línea como la mejor alternativa para atender los requerimientos de capacitación de los sujetos obligados.</a:t>
          </a:r>
          <a:endParaRPr lang="es-MX" b="1" dirty="0">
            <a:solidFill>
              <a:schemeClr val="tx2">
                <a:lumMod val="75000"/>
              </a:schemeClr>
            </a:solidFill>
          </a:endParaRPr>
        </a:p>
      </dgm:t>
    </dgm:pt>
    <dgm:pt modelId="{D73453D1-9F47-49EC-B161-5A008C02D973}" type="parTrans" cxnId="{E0809CE3-462C-4A9E-A993-9F4F20A6155C}">
      <dgm:prSet/>
      <dgm:spPr/>
      <dgm:t>
        <a:bodyPr/>
        <a:lstStyle/>
        <a:p>
          <a:endParaRPr lang="es-MX"/>
        </a:p>
      </dgm:t>
    </dgm:pt>
    <dgm:pt modelId="{356A5490-06A1-4672-A671-A9BE50702DD5}" type="sibTrans" cxnId="{E0809CE3-462C-4A9E-A993-9F4F20A6155C}">
      <dgm:prSet/>
      <dgm:spPr/>
      <dgm:t>
        <a:bodyPr/>
        <a:lstStyle/>
        <a:p>
          <a:endParaRPr lang="es-MX"/>
        </a:p>
      </dgm:t>
    </dgm:pt>
    <dgm:pt modelId="{F7E87861-C565-472B-BC43-713CB08DFD77}" type="pres">
      <dgm:prSet presAssocID="{750260F0-E10B-4186-8E40-A6668F6E16B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E1F0748-A7C0-4090-B381-7FD06A00455E}" type="pres">
      <dgm:prSet presAssocID="{5442DB00-599A-4260-8CD7-EB517AE16A07}" presName="parentText" presStyleLbl="node1" presStyleIdx="0" presStyleCnt="1" custLinFactNeighborX="-778" custLinFactNeighborY="681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0809CE3-462C-4A9E-A993-9F4F20A6155C}" srcId="{750260F0-E10B-4186-8E40-A6668F6E16B5}" destId="{5442DB00-599A-4260-8CD7-EB517AE16A07}" srcOrd="0" destOrd="0" parTransId="{D73453D1-9F47-49EC-B161-5A008C02D973}" sibTransId="{356A5490-06A1-4672-A671-A9BE50702DD5}"/>
    <dgm:cxn modelId="{D3121E2B-AFEB-4892-B224-9BA20488B88D}" type="presOf" srcId="{750260F0-E10B-4186-8E40-A6668F6E16B5}" destId="{F7E87861-C565-472B-BC43-713CB08DFD77}" srcOrd="0" destOrd="0" presId="urn:microsoft.com/office/officeart/2005/8/layout/vList2"/>
    <dgm:cxn modelId="{FB38532C-E1CA-4A42-83CC-8FCBE5391BCF}" type="presOf" srcId="{5442DB00-599A-4260-8CD7-EB517AE16A07}" destId="{8E1F0748-A7C0-4090-B381-7FD06A00455E}" srcOrd="0" destOrd="0" presId="urn:microsoft.com/office/officeart/2005/8/layout/vList2"/>
    <dgm:cxn modelId="{D462C2DC-3455-4DD3-916A-F21C629A86C9}" type="presParOf" srcId="{F7E87861-C565-472B-BC43-713CB08DFD77}" destId="{8E1F0748-A7C0-4090-B381-7FD06A00455E}" srcOrd="0" destOrd="0" presId="urn:microsoft.com/office/officeart/2005/8/layout/vList2"/>
  </dgm:cxnLst>
  <dgm:bg>
    <a:solidFill>
      <a:schemeClr val="tx2">
        <a:lumMod val="40000"/>
        <a:lumOff val="60000"/>
      </a:schemeClr>
    </a:solidFill>
  </dgm:bg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B2EE3DE-8335-4D04-B51D-8D96E7DEB55F}" type="doc">
      <dgm:prSet loTypeId="urn:microsoft.com/office/officeart/2005/8/layout/radial6" loCatId="cycle" qsTypeId="urn:microsoft.com/office/officeart/2005/8/quickstyle/3d1" qsCatId="3D" csTypeId="urn:microsoft.com/office/officeart/2005/8/colors/colorful1#1" csCatId="colorful" phldr="1"/>
      <dgm:spPr/>
      <dgm:t>
        <a:bodyPr/>
        <a:lstStyle/>
        <a:p>
          <a:endParaRPr lang="es-MX"/>
        </a:p>
      </dgm:t>
    </dgm:pt>
    <dgm:pt modelId="{47CFE401-AFE5-44E8-8B35-CB06D6416369}">
      <dgm:prSet phldrT="[Texto]" custT="1"/>
      <dgm:spPr/>
      <dgm:t>
        <a:bodyPr/>
        <a:lstStyle/>
        <a:p>
          <a:r>
            <a:rPr lang="es-MX" sz="20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Capacitación</a:t>
          </a:r>
          <a:endParaRPr lang="es-MX" sz="2000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4723C624-D247-4EBD-BD1A-7A4BFFFBF2BD}" type="parTrans" cxnId="{724725B4-67C5-4BC5-8934-8231539A4603}">
      <dgm:prSet/>
      <dgm:spPr/>
      <dgm:t>
        <a:bodyPr/>
        <a:lstStyle/>
        <a:p>
          <a:endParaRPr lang="es-MX" sz="1600" b="1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AE147AE6-8635-482B-ACE0-0D68B211C53A}" type="sibTrans" cxnId="{724725B4-67C5-4BC5-8934-8231539A4603}">
      <dgm:prSet/>
      <dgm:spPr/>
      <dgm:t>
        <a:bodyPr/>
        <a:lstStyle/>
        <a:p>
          <a:endParaRPr lang="es-MX" sz="1600" b="1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B20775B2-FE96-4966-98F2-A81AA9C8CCB0}">
      <dgm:prSet phldrT="[Texto]" custT="1"/>
      <dgm:spPr/>
      <dgm:t>
        <a:bodyPr/>
        <a:lstStyle/>
        <a:p>
          <a:r>
            <a:rPr lang="es-MX" sz="18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Una estrategia que la direccione</a:t>
          </a:r>
          <a:endParaRPr lang="es-MX" sz="1800" b="1" dirty="0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D66456D0-221E-49AD-9075-9A39A055D1CF}" type="parTrans" cxnId="{736E3372-E384-4D81-A43F-76A1DF8E7AE3}">
      <dgm:prSet/>
      <dgm:spPr/>
      <dgm:t>
        <a:bodyPr/>
        <a:lstStyle/>
        <a:p>
          <a:endParaRPr lang="es-MX" sz="1600" b="1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3601C5FD-12CE-4817-97C3-2BA9040A2AC9}" type="sibTrans" cxnId="{736E3372-E384-4D81-A43F-76A1DF8E7AE3}">
      <dgm:prSet/>
      <dgm:spPr/>
      <dgm:t>
        <a:bodyPr/>
        <a:lstStyle/>
        <a:p>
          <a:endParaRPr lang="es-MX" sz="1600" b="1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1FA8E56D-880E-45E1-8F37-7EA5260A201B}">
      <dgm:prSet phldrT="[Texto]" custT="1"/>
      <dgm:spPr/>
      <dgm:t>
        <a:bodyPr/>
        <a:lstStyle/>
        <a:p>
          <a:r>
            <a:rPr lang="es-MX" sz="18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Una instancia que la promueva y la administre</a:t>
          </a:r>
          <a:endParaRPr lang="es-MX" sz="1800" b="1" dirty="0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88E4A421-55B9-4EF8-8D1D-856D82E8B2A7}" type="parTrans" cxnId="{9ECC46F0-0F81-43B8-A820-E97F89A9059A}">
      <dgm:prSet/>
      <dgm:spPr/>
      <dgm:t>
        <a:bodyPr/>
        <a:lstStyle/>
        <a:p>
          <a:endParaRPr lang="es-MX" sz="1600" b="1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328D5552-1165-4126-8200-CBBE2327642B}" type="sibTrans" cxnId="{9ECC46F0-0F81-43B8-A820-E97F89A9059A}">
      <dgm:prSet/>
      <dgm:spPr/>
      <dgm:t>
        <a:bodyPr/>
        <a:lstStyle/>
        <a:p>
          <a:endParaRPr lang="es-MX" sz="1600" b="1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0E94F7FD-0F7D-4FBB-934B-F87C1D06A3FE}">
      <dgm:prSet phldrT="[Texto]" custT="1"/>
      <dgm:spPr/>
      <dgm:t>
        <a:bodyPr/>
        <a:lstStyle/>
        <a:p>
          <a:r>
            <a:rPr lang="es-MX" sz="18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Un sistema de consecuencias que la estimule</a:t>
          </a:r>
          <a:endParaRPr lang="es-MX" sz="1800" b="1" dirty="0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520B2403-58E0-4536-B09F-A90E84B27192}" type="parTrans" cxnId="{993F1025-C0FC-4C76-BC2A-0BB5FF1E8A01}">
      <dgm:prSet/>
      <dgm:spPr/>
      <dgm:t>
        <a:bodyPr/>
        <a:lstStyle/>
        <a:p>
          <a:endParaRPr lang="es-MX" sz="1600" b="1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3A6EB015-BF9F-4646-A405-BC36ADD5DE3E}" type="sibTrans" cxnId="{993F1025-C0FC-4C76-BC2A-0BB5FF1E8A01}">
      <dgm:prSet/>
      <dgm:spPr/>
      <dgm:t>
        <a:bodyPr/>
        <a:lstStyle/>
        <a:p>
          <a:endParaRPr lang="es-MX" sz="1600" b="1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317FB23B-FA5B-4CA3-B425-A4DEBAFCE89A}">
      <dgm:prSet phldrT="[Texto]" custT="1"/>
      <dgm:spPr/>
      <dgm:t>
        <a:bodyPr/>
        <a:lstStyle/>
        <a:p>
          <a:r>
            <a:rPr lang="es-MX" sz="1700" b="1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</a:rPr>
            <a:t>Una voluntad institucional explicita de apoyo</a:t>
          </a:r>
          <a:endParaRPr lang="es-MX" sz="1700" b="1" dirty="0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2FA25E71-3482-4260-8F80-87AE6F026B04}" type="parTrans" cxnId="{1EC1CB26-80AD-4590-9A33-432355ACE35F}">
      <dgm:prSet/>
      <dgm:spPr/>
      <dgm:t>
        <a:bodyPr/>
        <a:lstStyle/>
        <a:p>
          <a:endParaRPr lang="es-MX" sz="1600" b="1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89EE0DBA-D588-4E3B-9663-9925E2AA6EFD}" type="sibTrans" cxnId="{1EC1CB26-80AD-4590-9A33-432355ACE35F}">
      <dgm:prSet/>
      <dgm:spPr/>
      <dgm:t>
        <a:bodyPr/>
        <a:lstStyle/>
        <a:p>
          <a:endParaRPr lang="es-MX" sz="1600" b="1">
            <a:latin typeface="Arial Unicode MS" pitchFamily="34" charset="-128"/>
            <a:ea typeface="Arial Unicode MS" pitchFamily="34" charset="-128"/>
            <a:cs typeface="Arial Unicode MS" pitchFamily="34" charset="-128"/>
          </a:endParaRPr>
        </a:p>
      </dgm:t>
    </dgm:pt>
    <dgm:pt modelId="{70885786-2945-47B7-970E-A545F42F381B}" type="pres">
      <dgm:prSet presAssocID="{CB2EE3DE-8335-4D04-B51D-8D96E7DEB55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B1195CC-F0DC-4DF0-8CE3-8793C794B418}" type="pres">
      <dgm:prSet presAssocID="{47CFE401-AFE5-44E8-8B35-CB06D6416369}" presName="centerShape" presStyleLbl="node0" presStyleIdx="0" presStyleCnt="1" custScaleX="133561" custScaleY="75034" custLinFactNeighborX="-241" custLinFactNeighborY="-6469"/>
      <dgm:spPr/>
      <dgm:t>
        <a:bodyPr/>
        <a:lstStyle/>
        <a:p>
          <a:endParaRPr lang="es-MX"/>
        </a:p>
      </dgm:t>
    </dgm:pt>
    <dgm:pt modelId="{DB576796-C0EE-4A3C-A9D3-DE2C7C4362E4}" type="pres">
      <dgm:prSet presAssocID="{B20775B2-FE96-4966-98F2-A81AA9C8CCB0}" presName="node" presStyleLbl="node1" presStyleIdx="0" presStyleCnt="4" custScaleX="227368" custRadScaleRad="10096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8EC1E79-DD9B-4BCE-ADC0-D2735A22E778}" type="pres">
      <dgm:prSet presAssocID="{B20775B2-FE96-4966-98F2-A81AA9C8CCB0}" presName="dummy" presStyleCnt="0"/>
      <dgm:spPr/>
    </dgm:pt>
    <dgm:pt modelId="{2D1E9ADC-1979-4914-B18A-B2E91C470E13}" type="pres">
      <dgm:prSet presAssocID="{3601C5FD-12CE-4817-97C3-2BA9040A2AC9}" presName="sibTrans" presStyleLbl="sibTrans2D1" presStyleIdx="0" presStyleCnt="4" custScaleX="132157" custScaleY="99315"/>
      <dgm:spPr/>
      <dgm:t>
        <a:bodyPr/>
        <a:lstStyle/>
        <a:p>
          <a:endParaRPr lang="es-MX"/>
        </a:p>
      </dgm:t>
    </dgm:pt>
    <dgm:pt modelId="{05D9279D-E920-47CA-8152-29F869565349}" type="pres">
      <dgm:prSet presAssocID="{1FA8E56D-880E-45E1-8F37-7EA5260A201B}" presName="node" presStyleLbl="node1" presStyleIdx="1" presStyleCnt="4" custScaleX="219962" custScaleY="117321" custRadScaleRad="14931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989DAEF-00D5-4AC1-91CC-872A99B0B2C7}" type="pres">
      <dgm:prSet presAssocID="{1FA8E56D-880E-45E1-8F37-7EA5260A201B}" presName="dummy" presStyleCnt="0"/>
      <dgm:spPr/>
    </dgm:pt>
    <dgm:pt modelId="{D6093363-53AB-456C-AD8B-90663B3FACD0}" type="pres">
      <dgm:prSet presAssocID="{328D5552-1165-4126-8200-CBBE2327642B}" presName="sibTrans" presStyleLbl="sibTrans2D1" presStyleIdx="1" presStyleCnt="4" custScaleX="135818" custScaleY="93914"/>
      <dgm:spPr/>
      <dgm:t>
        <a:bodyPr/>
        <a:lstStyle/>
        <a:p>
          <a:endParaRPr lang="es-MX"/>
        </a:p>
      </dgm:t>
    </dgm:pt>
    <dgm:pt modelId="{E4EA98D8-72D4-47D4-A60A-8D38885090A9}" type="pres">
      <dgm:prSet presAssocID="{0E94F7FD-0F7D-4FBB-934B-F87C1D06A3FE}" presName="node" presStyleLbl="node1" presStyleIdx="2" presStyleCnt="4" custScaleX="225385" custScaleY="11732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1B76EB5-907E-43CD-B420-E51266C62CC6}" type="pres">
      <dgm:prSet presAssocID="{0E94F7FD-0F7D-4FBB-934B-F87C1D06A3FE}" presName="dummy" presStyleCnt="0"/>
      <dgm:spPr/>
    </dgm:pt>
    <dgm:pt modelId="{CC800001-D4B4-43B8-B781-1D95FF39532A}" type="pres">
      <dgm:prSet presAssocID="{3A6EB015-BF9F-4646-A405-BC36ADD5DE3E}" presName="sibTrans" presStyleLbl="sibTrans2D1" presStyleIdx="2" presStyleCnt="4" custScaleX="117783" custScaleY="99740"/>
      <dgm:spPr/>
      <dgm:t>
        <a:bodyPr/>
        <a:lstStyle/>
        <a:p>
          <a:endParaRPr lang="es-MX"/>
        </a:p>
      </dgm:t>
    </dgm:pt>
    <dgm:pt modelId="{C6076119-76AA-4DC8-8AC1-C1337C1AD0FA}" type="pres">
      <dgm:prSet presAssocID="{317FB23B-FA5B-4CA3-B425-A4DEBAFCE89A}" presName="node" presStyleLbl="node1" presStyleIdx="3" presStyleCnt="4" custScaleX="214175" custScaleY="117321" custRadScaleRad="14557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70C4E91-2BA7-44D9-B729-00AF7C43F5D9}" type="pres">
      <dgm:prSet presAssocID="{317FB23B-FA5B-4CA3-B425-A4DEBAFCE89A}" presName="dummy" presStyleCnt="0"/>
      <dgm:spPr/>
    </dgm:pt>
    <dgm:pt modelId="{2051711E-199C-4880-9D11-AAFCD7F94ABB}" type="pres">
      <dgm:prSet presAssocID="{89EE0DBA-D588-4E3B-9663-9925E2AA6EFD}" presName="sibTrans" presStyleLbl="sibTrans2D1" presStyleIdx="3" presStyleCnt="4" custScaleX="117783" custScaleY="103547"/>
      <dgm:spPr/>
      <dgm:t>
        <a:bodyPr/>
        <a:lstStyle/>
        <a:p>
          <a:endParaRPr lang="es-MX"/>
        </a:p>
      </dgm:t>
    </dgm:pt>
  </dgm:ptLst>
  <dgm:cxnLst>
    <dgm:cxn modelId="{736E3372-E384-4D81-A43F-76A1DF8E7AE3}" srcId="{47CFE401-AFE5-44E8-8B35-CB06D6416369}" destId="{B20775B2-FE96-4966-98F2-A81AA9C8CCB0}" srcOrd="0" destOrd="0" parTransId="{D66456D0-221E-49AD-9075-9A39A055D1CF}" sibTransId="{3601C5FD-12CE-4817-97C3-2BA9040A2AC9}"/>
    <dgm:cxn modelId="{A7F37189-0A04-437A-B813-4B1CE9246BED}" type="presOf" srcId="{3A6EB015-BF9F-4646-A405-BC36ADD5DE3E}" destId="{CC800001-D4B4-43B8-B781-1D95FF39532A}" srcOrd="0" destOrd="0" presId="urn:microsoft.com/office/officeart/2005/8/layout/radial6"/>
    <dgm:cxn modelId="{993F1025-C0FC-4C76-BC2A-0BB5FF1E8A01}" srcId="{47CFE401-AFE5-44E8-8B35-CB06D6416369}" destId="{0E94F7FD-0F7D-4FBB-934B-F87C1D06A3FE}" srcOrd="2" destOrd="0" parTransId="{520B2403-58E0-4536-B09F-A90E84B27192}" sibTransId="{3A6EB015-BF9F-4646-A405-BC36ADD5DE3E}"/>
    <dgm:cxn modelId="{5047CF94-1EE2-434A-A012-F8D2A415528C}" type="presOf" srcId="{CB2EE3DE-8335-4D04-B51D-8D96E7DEB55F}" destId="{70885786-2945-47B7-970E-A545F42F381B}" srcOrd="0" destOrd="0" presId="urn:microsoft.com/office/officeart/2005/8/layout/radial6"/>
    <dgm:cxn modelId="{A9803498-94EC-487D-BBC8-F299D2C9600E}" type="presOf" srcId="{317FB23B-FA5B-4CA3-B425-A4DEBAFCE89A}" destId="{C6076119-76AA-4DC8-8AC1-C1337C1AD0FA}" srcOrd="0" destOrd="0" presId="urn:microsoft.com/office/officeart/2005/8/layout/radial6"/>
    <dgm:cxn modelId="{8C26896A-6E7F-4CFD-9EB6-37CEADC0F1C1}" type="presOf" srcId="{328D5552-1165-4126-8200-CBBE2327642B}" destId="{D6093363-53AB-456C-AD8B-90663B3FACD0}" srcOrd="0" destOrd="0" presId="urn:microsoft.com/office/officeart/2005/8/layout/radial6"/>
    <dgm:cxn modelId="{CB765005-4256-4903-AB60-4A0694698E64}" type="presOf" srcId="{3601C5FD-12CE-4817-97C3-2BA9040A2AC9}" destId="{2D1E9ADC-1979-4914-B18A-B2E91C470E13}" srcOrd="0" destOrd="0" presId="urn:microsoft.com/office/officeart/2005/8/layout/radial6"/>
    <dgm:cxn modelId="{35BF0451-B37F-4943-8596-A659DFBB13D9}" type="presOf" srcId="{1FA8E56D-880E-45E1-8F37-7EA5260A201B}" destId="{05D9279D-E920-47CA-8152-29F869565349}" srcOrd="0" destOrd="0" presId="urn:microsoft.com/office/officeart/2005/8/layout/radial6"/>
    <dgm:cxn modelId="{2DDFD3B5-B092-4824-A51C-74CEA7D4BCDB}" type="presOf" srcId="{0E94F7FD-0F7D-4FBB-934B-F87C1D06A3FE}" destId="{E4EA98D8-72D4-47D4-A60A-8D38885090A9}" srcOrd="0" destOrd="0" presId="urn:microsoft.com/office/officeart/2005/8/layout/radial6"/>
    <dgm:cxn modelId="{1EC1CB26-80AD-4590-9A33-432355ACE35F}" srcId="{47CFE401-AFE5-44E8-8B35-CB06D6416369}" destId="{317FB23B-FA5B-4CA3-B425-A4DEBAFCE89A}" srcOrd="3" destOrd="0" parTransId="{2FA25E71-3482-4260-8F80-87AE6F026B04}" sibTransId="{89EE0DBA-D588-4E3B-9663-9925E2AA6EFD}"/>
    <dgm:cxn modelId="{B092D628-676F-47D8-8549-3E92B403CF0F}" type="presOf" srcId="{B20775B2-FE96-4966-98F2-A81AA9C8CCB0}" destId="{DB576796-C0EE-4A3C-A9D3-DE2C7C4362E4}" srcOrd="0" destOrd="0" presId="urn:microsoft.com/office/officeart/2005/8/layout/radial6"/>
    <dgm:cxn modelId="{724725B4-67C5-4BC5-8934-8231539A4603}" srcId="{CB2EE3DE-8335-4D04-B51D-8D96E7DEB55F}" destId="{47CFE401-AFE5-44E8-8B35-CB06D6416369}" srcOrd="0" destOrd="0" parTransId="{4723C624-D247-4EBD-BD1A-7A4BFFFBF2BD}" sibTransId="{AE147AE6-8635-482B-ACE0-0D68B211C53A}"/>
    <dgm:cxn modelId="{F414094E-DA98-41E1-843E-52A3720041A3}" type="presOf" srcId="{47CFE401-AFE5-44E8-8B35-CB06D6416369}" destId="{0B1195CC-F0DC-4DF0-8CE3-8793C794B418}" srcOrd="0" destOrd="0" presId="urn:microsoft.com/office/officeart/2005/8/layout/radial6"/>
    <dgm:cxn modelId="{9ECC46F0-0F81-43B8-A820-E97F89A9059A}" srcId="{47CFE401-AFE5-44E8-8B35-CB06D6416369}" destId="{1FA8E56D-880E-45E1-8F37-7EA5260A201B}" srcOrd="1" destOrd="0" parTransId="{88E4A421-55B9-4EF8-8D1D-856D82E8B2A7}" sibTransId="{328D5552-1165-4126-8200-CBBE2327642B}"/>
    <dgm:cxn modelId="{29410E31-0B07-460C-AA5F-6AD236276746}" type="presOf" srcId="{89EE0DBA-D588-4E3B-9663-9925E2AA6EFD}" destId="{2051711E-199C-4880-9D11-AAFCD7F94ABB}" srcOrd="0" destOrd="0" presId="urn:microsoft.com/office/officeart/2005/8/layout/radial6"/>
    <dgm:cxn modelId="{420FFF4C-24C6-4F0D-A745-32F929D599C4}" type="presParOf" srcId="{70885786-2945-47B7-970E-A545F42F381B}" destId="{0B1195CC-F0DC-4DF0-8CE3-8793C794B418}" srcOrd="0" destOrd="0" presId="urn:microsoft.com/office/officeart/2005/8/layout/radial6"/>
    <dgm:cxn modelId="{54558865-1A49-4FA3-BA91-9AB45407B009}" type="presParOf" srcId="{70885786-2945-47B7-970E-A545F42F381B}" destId="{DB576796-C0EE-4A3C-A9D3-DE2C7C4362E4}" srcOrd="1" destOrd="0" presId="urn:microsoft.com/office/officeart/2005/8/layout/radial6"/>
    <dgm:cxn modelId="{8774D582-312E-4A07-B5DE-180FAC40193C}" type="presParOf" srcId="{70885786-2945-47B7-970E-A545F42F381B}" destId="{08EC1E79-DD9B-4BCE-ADC0-D2735A22E778}" srcOrd="2" destOrd="0" presId="urn:microsoft.com/office/officeart/2005/8/layout/radial6"/>
    <dgm:cxn modelId="{E14547CC-2026-431A-B4B5-4D5BFBB7CB04}" type="presParOf" srcId="{70885786-2945-47B7-970E-A545F42F381B}" destId="{2D1E9ADC-1979-4914-B18A-B2E91C470E13}" srcOrd="3" destOrd="0" presId="urn:microsoft.com/office/officeart/2005/8/layout/radial6"/>
    <dgm:cxn modelId="{06548062-1190-4844-A737-FB5236169297}" type="presParOf" srcId="{70885786-2945-47B7-970E-A545F42F381B}" destId="{05D9279D-E920-47CA-8152-29F869565349}" srcOrd="4" destOrd="0" presId="urn:microsoft.com/office/officeart/2005/8/layout/radial6"/>
    <dgm:cxn modelId="{37E52274-E779-4BCC-BFDC-8C4EA6FA3C3B}" type="presParOf" srcId="{70885786-2945-47B7-970E-A545F42F381B}" destId="{5989DAEF-00D5-4AC1-91CC-872A99B0B2C7}" srcOrd="5" destOrd="0" presId="urn:microsoft.com/office/officeart/2005/8/layout/radial6"/>
    <dgm:cxn modelId="{0E84F4A3-4C34-4BA4-99DA-23124930CD5C}" type="presParOf" srcId="{70885786-2945-47B7-970E-A545F42F381B}" destId="{D6093363-53AB-456C-AD8B-90663B3FACD0}" srcOrd="6" destOrd="0" presId="urn:microsoft.com/office/officeart/2005/8/layout/radial6"/>
    <dgm:cxn modelId="{491C0BB1-21C2-48BA-B924-170642F5ED70}" type="presParOf" srcId="{70885786-2945-47B7-970E-A545F42F381B}" destId="{E4EA98D8-72D4-47D4-A60A-8D38885090A9}" srcOrd="7" destOrd="0" presId="urn:microsoft.com/office/officeart/2005/8/layout/radial6"/>
    <dgm:cxn modelId="{63004AC7-03C5-4CCB-948C-A95CCD95F2EE}" type="presParOf" srcId="{70885786-2945-47B7-970E-A545F42F381B}" destId="{31B76EB5-907E-43CD-B420-E51266C62CC6}" srcOrd="8" destOrd="0" presId="urn:microsoft.com/office/officeart/2005/8/layout/radial6"/>
    <dgm:cxn modelId="{42BB93D9-57D9-4916-BC0D-A66B2DE69ECE}" type="presParOf" srcId="{70885786-2945-47B7-970E-A545F42F381B}" destId="{CC800001-D4B4-43B8-B781-1D95FF39532A}" srcOrd="9" destOrd="0" presId="urn:microsoft.com/office/officeart/2005/8/layout/radial6"/>
    <dgm:cxn modelId="{CB880570-A534-4F94-83D1-EF8322A00637}" type="presParOf" srcId="{70885786-2945-47B7-970E-A545F42F381B}" destId="{C6076119-76AA-4DC8-8AC1-C1337C1AD0FA}" srcOrd="10" destOrd="0" presId="urn:microsoft.com/office/officeart/2005/8/layout/radial6"/>
    <dgm:cxn modelId="{4321DA75-DB86-45DF-9C4D-F64D11929A38}" type="presParOf" srcId="{70885786-2945-47B7-970E-A545F42F381B}" destId="{D70C4E91-2BA7-44D9-B729-00AF7C43F5D9}" srcOrd="11" destOrd="0" presId="urn:microsoft.com/office/officeart/2005/8/layout/radial6"/>
    <dgm:cxn modelId="{7C180360-4667-47FD-AA25-83BCFBC02E6F}" type="presParOf" srcId="{70885786-2945-47B7-970E-A545F42F381B}" destId="{2051711E-199C-4880-9D11-AAFCD7F94ABB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34746-182B-4E1A-A84F-7C6DA2101F72}" type="datetimeFigureOut">
              <a:rPr lang="es-MX" smtClean="0"/>
              <a:t>27/10/2016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040C12-9198-4F55-BECF-67DC5B173FE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97358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5802537D-5E7C-4D2B-8EAB-1CCA51D5177B}" type="datetimeFigureOut">
              <a:rPr lang="es-MX" smtClean="0"/>
              <a:t>27/10/2016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9788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D2DE2045-849D-4BB8-96EA-D8AB07ABF93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76068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E2045-849D-4BB8-96EA-D8AB07ABF931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042877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E2045-849D-4BB8-96EA-D8AB07ABF931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218826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s-ES_tradnl" b="1" dirty="0"/>
          </a:p>
          <a:p>
            <a:pPr lvl="0"/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E2045-849D-4BB8-96EA-D8AB07ABF931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737261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E2045-849D-4BB8-96EA-D8AB07ABF931}" type="slidenum">
              <a:rPr lang="es-MX" smtClean="0"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283202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E2045-849D-4BB8-96EA-D8AB07ABF931}" type="slidenum">
              <a:rPr lang="es-MX" smtClean="0"/>
              <a:t>13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884525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E2045-849D-4BB8-96EA-D8AB07ABF931}" type="slidenum">
              <a:rPr lang="es-MX" smtClean="0"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371900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E2045-849D-4BB8-96EA-D8AB07ABF931}" type="slidenum">
              <a:rPr lang="es-MX" smtClean="0"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029012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sz="1200" b="0" dirty="0">
              <a:latin typeface="Arial Narrow" pitchFamily="34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CAEC55-7C16-424C-8951-CF7118B95AAB}" type="slidenum">
              <a:rPr lang="es-ES_tradnl" smtClean="0"/>
              <a:pPr>
                <a:defRPr/>
              </a:pPr>
              <a:t>16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01515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E2045-849D-4BB8-96EA-D8AB07ABF931}" type="slidenum">
              <a:rPr lang="es-MX" smtClean="0"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540406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E2045-849D-4BB8-96EA-D8AB07ABF931}" type="slidenum">
              <a:rPr lang="es-MX" smtClean="0"/>
              <a:t>18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489914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E2045-849D-4BB8-96EA-D8AB07ABF931}" type="slidenum">
              <a:rPr lang="es-MX" smtClean="0"/>
              <a:t>20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402636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E2045-849D-4BB8-96EA-D8AB07ABF931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212182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E2045-849D-4BB8-96EA-D8AB07ABF931}" type="slidenum">
              <a:rPr lang="es-MX" smtClean="0"/>
              <a:t>21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344458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E2045-849D-4BB8-96EA-D8AB07ABF931}" type="slidenum">
              <a:rPr lang="es-MX" smtClean="0"/>
              <a:t>22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5691297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E2045-849D-4BB8-96EA-D8AB07ABF931}" type="slidenum">
              <a:rPr lang="es-MX" smtClean="0"/>
              <a:t>23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257918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E2045-849D-4BB8-96EA-D8AB07ABF931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359676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4458">
              <a:defRPr/>
            </a:pPr>
            <a:endParaRPr lang="es-MX" sz="1800" dirty="0">
              <a:solidFill>
                <a:prstClr val="black"/>
              </a:solidFill>
              <a:latin typeface="Franklin Gothic Book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E2045-849D-4BB8-96EA-D8AB07ABF931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766618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E2045-849D-4BB8-96EA-D8AB07ABF931}" type="slidenum">
              <a:rPr lang="es-MX" smtClean="0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68801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49580" algn="just">
              <a:lnSpc>
                <a:spcPct val="115000"/>
              </a:lnSpc>
              <a:spcAft>
                <a:spcPts val="1000"/>
              </a:spcAft>
            </a:pPr>
            <a:endParaRPr lang="es-MX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E2045-849D-4BB8-96EA-D8AB07ABF931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951858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E2045-849D-4BB8-96EA-D8AB07ABF931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9262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E2045-849D-4BB8-96EA-D8AB07ABF931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333586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49580" algn="just">
              <a:lnSpc>
                <a:spcPct val="115000"/>
              </a:lnSpc>
              <a:spcAft>
                <a:spcPts val="1000"/>
              </a:spcAft>
            </a:pPr>
            <a:endParaRPr lang="es-MX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E2045-849D-4BB8-96EA-D8AB07ABF931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227164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42C74294-3C7E-4489-BCAC-FA8AEE9CB8D1}" type="datetimeFigureOut">
              <a:rPr lang="es-MX" smtClean="0"/>
              <a:t>27/10/2016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4CD89868-6E31-4174-8C15-A8E635600B3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74294-3C7E-4489-BCAC-FA8AEE9CB8D1}" type="datetimeFigureOut">
              <a:rPr lang="es-MX" smtClean="0"/>
              <a:t>27/10/2016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9868-6E31-4174-8C15-A8E635600B3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74294-3C7E-4489-BCAC-FA8AEE9CB8D1}" type="datetimeFigureOut">
              <a:rPr lang="es-MX" smtClean="0"/>
              <a:t>27/10/2016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9868-6E31-4174-8C15-A8E635600B3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60535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74294-3C7E-4489-BCAC-FA8AEE9CB8D1}" type="datetimeFigureOut">
              <a:rPr lang="es-MX" smtClean="0"/>
              <a:t>27/10/2016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9868-6E31-4174-8C15-A8E635600B3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74294-3C7E-4489-BCAC-FA8AEE9CB8D1}" type="datetimeFigureOut">
              <a:rPr lang="es-MX" smtClean="0"/>
              <a:t>27/10/2016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9868-6E31-4174-8C15-A8E635600B3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74294-3C7E-4489-BCAC-FA8AEE9CB8D1}" type="datetimeFigureOut">
              <a:rPr lang="es-MX" smtClean="0"/>
              <a:t>27/10/2016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9868-6E31-4174-8C15-A8E635600B39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74294-3C7E-4489-BCAC-FA8AEE9CB8D1}" type="datetimeFigureOut">
              <a:rPr lang="es-MX" smtClean="0"/>
              <a:t>27/10/2016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9868-6E31-4174-8C15-A8E635600B39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74294-3C7E-4489-BCAC-FA8AEE9CB8D1}" type="datetimeFigureOut">
              <a:rPr lang="es-MX" smtClean="0"/>
              <a:t>27/10/2016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9868-6E31-4174-8C15-A8E635600B3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74294-3C7E-4489-BCAC-FA8AEE9CB8D1}" type="datetimeFigureOut">
              <a:rPr lang="es-MX" smtClean="0"/>
              <a:t>27/10/2016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9868-6E31-4174-8C15-A8E635600B3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42C74294-3C7E-4489-BCAC-FA8AEE9CB8D1}" type="datetimeFigureOut">
              <a:rPr lang="es-MX" smtClean="0"/>
              <a:t>27/10/2016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4CD89868-6E31-4174-8C15-A8E635600B3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42C74294-3C7E-4489-BCAC-FA8AEE9CB8D1}" type="datetimeFigureOut">
              <a:rPr lang="es-MX" smtClean="0"/>
              <a:t>27/10/2016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4CD89868-6E31-4174-8C15-A8E635600B3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4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42C74294-3C7E-4489-BCAC-FA8AEE9CB8D1}" type="datetimeFigureOut">
              <a:rPr lang="es-MX" smtClean="0"/>
              <a:t>27/10/2016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4CD89868-6E31-4174-8C15-A8E635600B39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cid:image003.jpg@01D08729.1F65F990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18" Type="http://schemas.openxmlformats.org/officeDocument/2006/relationships/image" Target="../media/image5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notesSlide" Target="../notesSlides/notesSlide12.xml"/><Relationship Id="rId16" Type="http://schemas.openxmlformats.org/officeDocument/2006/relationships/diagramColors" Target="../diagrams/colors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19" Type="http://schemas.openxmlformats.org/officeDocument/2006/relationships/image" Target="cid:image003.jpg@01D08729.1F65F990" TargetMode="Externa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13" Type="http://schemas.openxmlformats.org/officeDocument/2006/relationships/diagramData" Target="../diagrams/data6.xml"/><Relationship Id="rId18" Type="http://schemas.openxmlformats.org/officeDocument/2006/relationships/image" Target="../media/image5.jpe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microsoft.com/office/2007/relationships/diagramDrawing" Target="../diagrams/drawing5.xml"/><Relationship Id="rId17" Type="http://schemas.microsoft.com/office/2007/relationships/diagramDrawing" Target="../diagrams/drawing6.xml"/><Relationship Id="rId2" Type="http://schemas.openxmlformats.org/officeDocument/2006/relationships/notesSlide" Target="../notesSlides/notesSlide13.xml"/><Relationship Id="rId16" Type="http://schemas.openxmlformats.org/officeDocument/2006/relationships/diagramColors" Target="../diagrams/colors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5.xml"/><Relationship Id="rId5" Type="http://schemas.openxmlformats.org/officeDocument/2006/relationships/diagramQuickStyle" Target="../diagrams/quickStyle4.xml"/><Relationship Id="rId15" Type="http://schemas.openxmlformats.org/officeDocument/2006/relationships/diagramQuickStyle" Target="../diagrams/quickStyle6.xml"/><Relationship Id="rId10" Type="http://schemas.openxmlformats.org/officeDocument/2006/relationships/diagramQuickStyle" Target="../diagrams/quickStyle5.xml"/><Relationship Id="rId19" Type="http://schemas.openxmlformats.org/officeDocument/2006/relationships/image" Target="cid:image003.jpg@01D08729.1F65F990" TargetMode="External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5.xml"/><Relationship Id="rId14" Type="http://schemas.openxmlformats.org/officeDocument/2006/relationships/diagramLayout" Target="../diagrams/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cid:image003.jpg@01D08729.1F65F990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cid:image003.jpg@01D08729.1F65F990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cid:image003.jpg@01D08729.1F65F990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cid:image003.jpg@01D08729.1F65F990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Relationship Id="rId9" Type="http://schemas.openxmlformats.org/officeDocument/2006/relationships/image" Target="cid:image003.jpg@01D08729.1F65F990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mailto:arminda.balbuena@inai.org.mx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cid:image003.jpg@01D08729.1F65F990" TargetMode="Externa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cid:image003.jpg@01D08729.1F65F990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691680" y="3284984"/>
            <a:ext cx="6353021" cy="584775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3200" dirty="0" smtClean="0"/>
              <a:t>Dirección General de Capacitación  </a:t>
            </a:r>
            <a:endParaRPr lang="es-MX" sz="3200" dirty="0"/>
          </a:p>
        </p:txBody>
      </p:sp>
      <p:pic>
        <p:nvPicPr>
          <p:cNvPr id="5" name="4 Imagen" descr="Logo-inai_28abr2015_texto1"/>
          <p:cNvPicPr/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908720"/>
            <a:ext cx="2016224" cy="129614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1 CuadroTexto"/>
          <p:cNvSpPr txBox="1"/>
          <p:nvPr/>
        </p:nvSpPr>
        <p:spPr>
          <a:xfrm>
            <a:off x="6156176" y="5877272"/>
            <a:ext cx="22619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/>
              <a:t>26 de septiembre del 2016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223863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779912" y="980728"/>
            <a:ext cx="4104456" cy="52322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2800" dirty="0" smtClean="0"/>
              <a:t>Tipos de Evaluación</a:t>
            </a:r>
            <a:endParaRPr lang="es-MX" sz="2800" dirty="0"/>
          </a:p>
        </p:txBody>
      </p:sp>
      <p:sp>
        <p:nvSpPr>
          <p:cNvPr id="3" name="2 Rectángulo"/>
          <p:cNvSpPr/>
          <p:nvPr/>
        </p:nvSpPr>
        <p:spPr>
          <a:xfrm>
            <a:off x="1278258" y="1844824"/>
            <a:ext cx="66061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La evaluación de la capacitación como proceso educativo en y para el trabajo, es evaluada desde las siguientes dimensiones: 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301848" y="2690336"/>
            <a:ext cx="374173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MX" b="1" dirty="0"/>
              <a:t>La calidad de la acción capacitadora</a:t>
            </a:r>
            <a:endParaRPr lang="es-MX" dirty="0"/>
          </a:p>
        </p:txBody>
      </p:sp>
      <p:sp>
        <p:nvSpPr>
          <p:cNvPr id="5" name="4 Rectángulo"/>
          <p:cNvSpPr/>
          <p:nvPr/>
        </p:nvSpPr>
        <p:spPr>
          <a:xfrm>
            <a:off x="1301848" y="3051013"/>
            <a:ext cx="68736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En este primer nivel, pretendemos conocer de forma inmediata, las impresiones de los asistentes </a:t>
            </a:r>
            <a:r>
              <a:rPr lang="es-MX" dirty="0" smtClean="0"/>
              <a:t>sobre </a:t>
            </a:r>
            <a:r>
              <a:rPr lang="es-MX" dirty="0"/>
              <a:t>las acciones de </a:t>
            </a:r>
            <a:r>
              <a:rPr lang="es-MX" dirty="0" smtClean="0"/>
              <a:t>capacitación recibidas.</a:t>
            </a:r>
            <a:endParaRPr lang="es-MX" dirty="0"/>
          </a:p>
        </p:txBody>
      </p:sp>
      <p:sp>
        <p:nvSpPr>
          <p:cNvPr id="6" name="5 Rectángulo"/>
          <p:cNvSpPr/>
          <p:nvPr/>
        </p:nvSpPr>
        <p:spPr>
          <a:xfrm>
            <a:off x="1301847" y="4923308"/>
            <a:ext cx="68736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 smtClean="0"/>
              <a:t>El fin principal de este tipo de evaluación consiste en valorar si el proceso de enseñanza fue eficaz para que los participantes alcancen las intenciones educativas planeadas previamente</a:t>
            </a:r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1457734" y="4301152"/>
            <a:ext cx="383434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b="1" dirty="0"/>
              <a:t>El aprendizaje logrado</a:t>
            </a:r>
            <a:r>
              <a:rPr lang="es-MX" b="1" dirty="0" smtClean="0"/>
              <a:t>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6731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085811" y="1700808"/>
            <a:ext cx="71287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/>
              <a:t>Para </a:t>
            </a:r>
            <a:r>
              <a:rPr lang="es-MX" dirty="0"/>
              <a:t>el caso de la evaluación en línea, uno de los principales objetivos es que los participantes que se inscriben a los cursos en línea los concluyan bajo los estándares de aprobación establecidos para ello.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085811" y="3879625"/>
            <a:ext cx="688296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/>
              <a:t>El </a:t>
            </a:r>
            <a:r>
              <a:rPr lang="es-MX" dirty="0"/>
              <a:t>propósito de esta evaluación es conocer si los mandos medios y superiores de los sujetos obligados han asumido el compromiso con la promoción de la cultura de la transparencia al interior de sus </a:t>
            </a:r>
            <a:r>
              <a:rPr lang="es-MX" dirty="0" smtClean="0"/>
              <a:t>Instituciones</a:t>
            </a:r>
            <a:r>
              <a:rPr lang="es-MX" dirty="0"/>
              <a:t>, </a:t>
            </a:r>
            <a:r>
              <a:rPr lang="es-MX" dirty="0" smtClean="0"/>
              <a:t>así como el impacto que la capacitación a tenido en los indicadores de compleción, oportunidad y de recursos de revisión. 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1085811" y="1054477"/>
            <a:ext cx="457200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es-MX" b="1" dirty="0"/>
              <a:t>La eficiencia terminal. </a:t>
            </a:r>
          </a:p>
        </p:txBody>
      </p:sp>
      <p:sp>
        <p:nvSpPr>
          <p:cNvPr id="5" name="4 Rectángulo"/>
          <p:cNvSpPr/>
          <p:nvPr/>
        </p:nvSpPr>
        <p:spPr>
          <a:xfrm>
            <a:off x="1187624" y="3067215"/>
            <a:ext cx="460851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MX" b="1" dirty="0"/>
              <a:t>El impacto de la capacitación</a:t>
            </a:r>
            <a:r>
              <a:rPr lang="es-MX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99836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627784" y="908720"/>
            <a:ext cx="5760640" cy="95410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s-MX" sz="2800" dirty="0" smtClean="0"/>
              <a:t>Estrategias para operar la capacitación </a:t>
            </a:r>
            <a:endParaRPr lang="es-MX" sz="2800" dirty="0"/>
          </a:p>
        </p:txBody>
      </p:sp>
      <p:graphicFrame>
        <p:nvGraphicFramePr>
          <p:cNvPr id="8" name="7 Diagrama"/>
          <p:cNvGraphicFramePr/>
          <p:nvPr>
            <p:extLst>
              <p:ext uri="{D42A27DB-BD31-4B8C-83A1-F6EECF244321}">
                <p14:modId xmlns:p14="http://schemas.microsoft.com/office/powerpoint/2010/main" val="3202388825"/>
              </p:ext>
            </p:extLst>
          </p:nvPr>
        </p:nvGraphicFramePr>
        <p:xfrm>
          <a:off x="1366222" y="2060848"/>
          <a:ext cx="6806177" cy="13234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9" name="8 Diagrama"/>
          <p:cNvGraphicFramePr/>
          <p:nvPr>
            <p:extLst>
              <p:ext uri="{D42A27DB-BD31-4B8C-83A1-F6EECF244321}">
                <p14:modId xmlns:p14="http://schemas.microsoft.com/office/powerpoint/2010/main" val="3573887687"/>
              </p:ext>
            </p:extLst>
          </p:nvPr>
        </p:nvGraphicFramePr>
        <p:xfrm>
          <a:off x="1366222" y="3553708"/>
          <a:ext cx="6734169" cy="85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0" name="9 Diagrama"/>
          <p:cNvGraphicFramePr/>
          <p:nvPr>
            <p:extLst>
              <p:ext uri="{D42A27DB-BD31-4B8C-83A1-F6EECF244321}">
                <p14:modId xmlns:p14="http://schemas.microsoft.com/office/powerpoint/2010/main" val="3772252928"/>
              </p:ext>
            </p:extLst>
          </p:nvPr>
        </p:nvGraphicFramePr>
        <p:xfrm>
          <a:off x="1366222" y="4581128"/>
          <a:ext cx="6734170" cy="1368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11" name="10 Elipse"/>
          <p:cNvSpPr/>
          <p:nvPr/>
        </p:nvSpPr>
        <p:spPr>
          <a:xfrm>
            <a:off x="862877" y="2492896"/>
            <a:ext cx="360040" cy="432048"/>
          </a:xfrm>
          <a:prstGeom prst="ellips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1</a:t>
            </a:r>
            <a:endParaRPr lang="es-MX" dirty="0"/>
          </a:p>
        </p:txBody>
      </p:sp>
      <p:sp>
        <p:nvSpPr>
          <p:cNvPr id="12" name="11 Elipse"/>
          <p:cNvSpPr/>
          <p:nvPr/>
        </p:nvSpPr>
        <p:spPr>
          <a:xfrm>
            <a:off x="862877" y="3717032"/>
            <a:ext cx="360040" cy="432048"/>
          </a:xfrm>
          <a:prstGeom prst="ellips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2</a:t>
            </a:r>
            <a:endParaRPr lang="es-MX" dirty="0"/>
          </a:p>
        </p:txBody>
      </p:sp>
      <p:sp>
        <p:nvSpPr>
          <p:cNvPr id="13" name="12 Elipse"/>
          <p:cNvSpPr/>
          <p:nvPr/>
        </p:nvSpPr>
        <p:spPr>
          <a:xfrm>
            <a:off x="862877" y="5013176"/>
            <a:ext cx="360040" cy="432048"/>
          </a:xfrm>
          <a:prstGeom prst="ellips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3</a:t>
            </a:r>
            <a:endParaRPr lang="es-MX" dirty="0"/>
          </a:p>
        </p:txBody>
      </p:sp>
      <p:pic>
        <p:nvPicPr>
          <p:cNvPr id="14" name="13 Imagen" descr="Logo-inai_28abr2015_texto1"/>
          <p:cNvPicPr/>
          <p:nvPr/>
        </p:nvPicPr>
        <p:blipFill>
          <a:blip r:embed="rId18" r:link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223" y="908720"/>
            <a:ext cx="1440160" cy="10081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599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8 Diagrama"/>
          <p:cNvGraphicFramePr/>
          <p:nvPr>
            <p:extLst>
              <p:ext uri="{D42A27DB-BD31-4B8C-83A1-F6EECF244321}">
                <p14:modId xmlns:p14="http://schemas.microsoft.com/office/powerpoint/2010/main" val="4105068144"/>
              </p:ext>
            </p:extLst>
          </p:nvPr>
        </p:nvGraphicFramePr>
        <p:xfrm>
          <a:off x="1573246" y="2348880"/>
          <a:ext cx="6573572" cy="7078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1" name="10 Diagrama"/>
          <p:cNvGraphicFramePr/>
          <p:nvPr>
            <p:extLst>
              <p:ext uri="{D42A27DB-BD31-4B8C-83A1-F6EECF244321}">
                <p14:modId xmlns:p14="http://schemas.microsoft.com/office/powerpoint/2010/main" val="1393137962"/>
              </p:ext>
            </p:extLst>
          </p:nvPr>
        </p:nvGraphicFramePr>
        <p:xfrm>
          <a:off x="1573246" y="4581128"/>
          <a:ext cx="6573572" cy="10156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0" name="9 Diagrama"/>
          <p:cNvGraphicFramePr/>
          <p:nvPr>
            <p:extLst>
              <p:ext uri="{D42A27DB-BD31-4B8C-83A1-F6EECF244321}">
                <p14:modId xmlns:p14="http://schemas.microsoft.com/office/powerpoint/2010/main" val="659663150"/>
              </p:ext>
            </p:extLst>
          </p:nvPr>
        </p:nvGraphicFramePr>
        <p:xfrm>
          <a:off x="1573246" y="3311115"/>
          <a:ext cx="6573572" cy="10156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12" name="11 Elipse"/>
          <p:cNvSpPr/>
          <p:nvPr/>
        </p:nvSpPr>
        <p:spPr>
          <a:xfrm>
            <a:off x="1044009" y="4869160"/>
            <a:ext cx="360040" cy="432048"/>
          </a:xfrm>
          <a:prstGeom prst="ellips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6</a:t>
            </a:r>
            <a:endParaRPr lang="es-MX" dirty="0"/>
          </a:p>
        </p:txBody>
      </p:sp>
      <p:sp>
        <p:nvSpPr>
          <p:cNvPr id="13" name="12 Elipse"/>
          <p:cNvSpPr/>
          <p:nvPr/>
        </p:nvSpPr>
        <p:spPr>
          <a:xfrm>
            <a:off x="1044009" y="3573016"/>
            <a:ext cx="360040" cy="432048"/>
          </a:xfrm>
          <a:prstGeom prst="ellips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5</a:t>
            </a:r>
            <a:endParaRPr lang="es-MX" dirty="0"/>
          </a:p>
        </p:txBody>
      </p:sp>
      <p:sp>
        <p:nvSpPr>
          <p:cNvPr id="14" name="13 Elipse"/>
          <p:cNvSpPr/>
          <p:nvPr/>
        </p:nvSpPr>
        <p:spPr>
          <a:xfrm>
            <a:off x="1082043" y="2492896"/>
            <a:ext cx="360040" cy="432048"/>
          </a:xfrm>
          <a:prstGeom prst="ellipse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4</a:t>
            </a:r>
            <a:endParaRPr lang="es-MX" dirty="0"/>
          </a:p>
        </p:txBody>
      </p:sp>
      <p:pic>
        <p:nvPicPr>
          <p:cNvPr id="15" name="14 Imagen" descr="Logo-inai_28abr2015_texto1"/>
          <p:cNvPicPr/>
          <p:nvPr/>
        </p:nvPicPr>
        <p:blipFill>
          <a:blip r:embed="rId18" r:link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223" y="908720"/>
            <a:ext cx="1440160" cy="1008112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16 CuadroTexto"/>
          <p:cNvSpPr txBox="1"/>
          <p:nvPr/>
        </p:nvSpPr>
        <p:spPr>
          <a:xfrm>
            <a:off x="2555776" y="885458"/>
            <a:ext cx="5760640" cy="95410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/>
            <a:r>
              <a:rPr lang="es-MX" sz="2800" dirty="0" smtClean="0"/>
              <a:t>Estrategias para operar la capacitación 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3069721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429809" y="2947680"/>
            <a:ext cx="4215053" cy="95410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800" dirty="0" smtClean="0"/>
              <a:t>Oferta de Capacitación en Línea </a:t>
            </a:r>
            <a:endParaRPr lang="es-MX" sz="2800" dirty="0"/>
          </a:p>
        </p:txBody>
      </p:sp>
      <p:pic>
        <p:nvPicPr>
          <p:cNvPr id="3" name="2 Imagen" descr="Logo-inai_28abr2015_texto1"/>
          <p:cNvPicPr/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223" y="908720"/>
            <a:ext cx="1440160" cy="10081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202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maangeles.hernandez\Desktop\IFAI\DIRECCIÓN DE CAPACITACIÓN\CEVIFAI\CEVIFA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5157" y="1052736"/>
            <a:ext cx="6984776" cy="45188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5431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/>
          <a:srcRect t="9091" b="6061"/>
          <a:stretch/>
        </p:blipFill>
        <p:spPr>
          <a:xfrm>
            <a:off x="83549" y="495630"/>
            <a:ext cx="4073595" cy="1944216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4942231" y="580938"/>
            <a:ext cx="3672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/>
              <a:t>Este Centro, está integrado por seis espacios de aprendizaje a los que se les denomina Campus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4"/>
          <a:srcRect l="7219" t="17501" r="9126" b="11521"/>
          <a:stretch/>
        </p:blipFill>
        <p:spPr>
          <a:xfrm>
            <a:off x="2008410" y="2756888"/>
            <a:ext cx="6608549" cy="3124043"/>
          </a:xfrm>
          <a:prstGeom prst="rect">
            <a:avLst/>
          </a:prstGeom>
        </p:spPr>
      </p:pic>
      <p:cxnSp>
        <p:nvCxnSpPr>
          <p:cNvPr id="8" name="Conector curvado 7"/>
          <p:cNvCxnSpPr>
            <a:stCxn id="25" idx="5"/>
            <a:endCxn id="5" idx="0"/>
          </p:cNvCxnSpPr>
          <p:nvPr/>
        </p:nvCxnSpPr>
        <p:spPr>
          <a:xfrm flipH="1">
            <a:off x="5312685" y="1692774"/>
            <a:ext cx="2111497" cy="1064114"/>
          </a:xfrm>
          <a:prstGeom prst="curvedConnector4">
            <a:avLst>
              <a:gd name="adj1" fmla="val -10826"/>
              <a:gd name="adj2" fmla="val 53933"/>
            </a:avLst>
          </a:prstGeom>
          <a:ln w="7620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Forma libre 24"/>
          <p:cNvSpPr/>
          <p:nvPr/>
        </p:nvSpPr>
        <p:spPr>
          <a:xfrm>
            <a:off x="4788025" y="476672"/>
            <a:ext cx="3888432" cy="1299803"/>
          </a:xfrm>
          <a:custGeom>
            <a:avLst/>
            <a:gdLst>
              <a:gd name="connsiteX0" fmla="*/ 2333652 w 4755033"/>
              <a:gd name="connsiteY0" fmla="*/ 16955 h 1529735"/>
              <a:gd name="connsiteX1" fmla="*/ 2199540 w 4755033"/>
              <a:gd name="connsiteY1" fmla="*/ 16955 h 1529735"/>
              <a:gd name="connsiteX2" fmla="*/ 297588 w 4755033"/>
              <a:gd name="connsiteY2" fmla="*/ 138875 h 1529735"/>
              <a:gd name="connsiteX3" fmla="*/ 114708 w 4755033"/>
              <a:gd name="connsiteY3" fmla="*/ 1102043 h 1529735"/>
              <a:gd name="connsiteX4" fmla="*/ 1394868 w 4755033"/>
              <a:gd name="connsiteY4" fmla="*/ 1504379 h 1529735"/>
              <a:gd name="connsiteX5" fmla="*/ 3223668 w 4755033"/>
              <a:gd name="connsiteY5" fmla="*/ 1431227 h 1529735"/>
              <a:gd name="connsiteX6" fmla="*/ 4686708 w 4755033"/>
              <a:gd name="connsiteY6" fmla="*/ 967931 h 1529735"/>
              <a:gd name="connsiteX7" fmla="*/ 4162452 w 4755033"/>
              <a:gd name="connsiteY7" fmla="*/ 53531 h 1529735"/>
              <a:gd name="connsiteX8" fmla="*/ 1126644 w 4755033"/>
              <a:gd name="connsiteY8" fmla="*/ 102299 h 1529735"/>
              <a:gd name="connsiteX9" fmla="*/ 1126644 w 4755033"/>
              <a:gd name="connsiteY9" fmla="*/ 102299 h 1529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755033" h="1529735">
                <a:moveTo>
                  <a:pt x="2333652" y="16955"/>
                </a:moveTo>
                <a:lnTo>
                  <a:pt x="2199540" y="16955"/>
                </a:lnTo>
                <a:cubicBezTo>
                  <a:pt x="1860196" y="37275"/>
                  <a:pt x="645060" y="-41973"/>
                  <a:pt x="297588" y="138875"/>
                </a:cubicBezTo>
                <a:cubicBezTo>
                  <a:pt x="-49884" y="319723"/>
                  <a:pt x="-68172" y="874459"/>
                  <a:pt x="114708" y="1102043"/>
                </a:cubicBezTo>
                <a:cubicBezTo>
                  <a:pt x="297588" y="1329627"/>
                  <a:pt x="876708" y="1449515"/>
                  <a:pt x="1394868" y="1504379"/>
                </a:cubicBezTo>
                <a:cubicBezTo>
                  <a:pt x="1913028" y="1559243"/>
                  <a:pt x="2675028" y="1520635"/>
                  <a:pt x="3223668" y="1431227"/>
                </a:cubicBezTo>
                <a:cubicBezTo>
                  <a:pt x="3772308" y="1341819"/>
                  <a:pt x="4530244" y="1197547"/>
                  <a:pt x="4686708" y="967931"/>
                </a:cubicBezTo>
                <a:cubicBezTo>
                  <a:pt x="4843172" y="738315"/>
                  <a:pt x="4755796" y="197803"/>
                  <a:pt x="4162452" y="53531"/>
                </a:cubicBezTo>
                <a:cubicBezTo>
                  <a:pt x="3569108" y="-90741"/>
                  <a:pt x="1126644" y="102299"/>
                  <a:pt x="1126644" y="102299"/>
                </a:cubicBezTo>
                <a:lnTo>
                  <a:pt x="1126644" y="102299"/>
                </a:lnTo>
              </a:path>
            </a:pathLst>
          </a:custGeom>
          <a:ln w="762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8" name="CuadroTexto 27"/>
          <p:cNvSpPr txBox="1"/>
          <p:nvPr/>
        </p:nvSpPr>
        <p:spPr>
          <a:xfrm>
            <a:off x="1619672" y="6273408"/>
            <a:ext cx="54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chemeClr val="accent4">
                    <a:lumMod val="75000"/>
                  </a:schemeClr>
                </a:solidFill>
                <a:latin typeface="Segoe UI Light" pitchFamily="34" charset="0"/>
              </a:rPr>
              <a:t>Nueva Plataforma </a:t>
            </a:r>
            <a:r>
              <a:rPr lang="es-MX" b="1" dirty="0" smtClean="0">
                <a:solidFill>
                  <a:schemeClr val="accent4">
                    <a:lumMod val="75000"/>
                  </a:schemeClr>
                </a:solidFill>
                <a:latin typeface="Segoe UI Light" pitchFamily="34" charset="0"/>
              </a:rPr>
              <a:t>CEVINAI</a:t>
            </a:r>
            <a:endParaRPr lang="es-MX" b="1" dirty="0">
              <a:solidFill>
                <a:schemeClr val="accent4">
                  <a:lumMod val="75000"/>
                </a:schemeClr>
              </a:solidFill>
              <a:latin typeface="Segoe UI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1098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487729" y="2003787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tx2">
                    <a:lumMod val="75000"/>
                  </a:schemeClr>
                </a:solidFill>
              </a:rPr>
              <a:t>Disponibilidad :</a:t>
            </a:r>
            <a:endParaRPr lang="es-MX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635896" y="1813466"/>
            <a:ext cx="4392488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1">
                    <a:lumMod val="50000"/>
                  </a:schemeClr>
                </a:solidFill>
              </a:rPr>
              <a:t>24 horas del día, los 365 días del año</a:t>
            </a:r>
          </a:p>
          <a:p>
            <a:r>
              <a:rPr lang="es-MX" dirty="0" smtClean="0">
                <a:solidFill>
                  <a:schemeClr val="accent1">
                    <a:lumMod val="50000"/>
                  </a:schemeClr>
                </a:solidFill>
              </a:rPr>
              <a:t>Desde cualquier lugar con acceso a la  internet  </a:t>
            </a:r>
            <a:endParaRPr lang="es-MX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567879" y="3241734"/>
            <a:ext cx="1524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tx2">
                    <a:lumMod val="75000"/>
                  </a:schemeClr>
                </a:solidFill>
              </a:rPr>
              <a:t>Inscripciones:</a:t>
            </a:r>
            <a:endParaRPr lang="es-MX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3635896" y="3142709"/>
            <a:ext cx="4392488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tx2">
                    <a:lumMod val="75000"/>
                  </a:schemeClr>
                </a:solidFill>
              </a:rPr>
              <a:t>Abiertas las 24 horas. El participante  se inscribe y decide su usuario y contraseña</a:t>
            </a:r>
            <a:endParaRPr lang="es-MX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1477961" y="4374662"/>
            <a:ext cx="1913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tx2">
                    <a:lumMod val="75000"/>
                  </a:schemeClr>
                </a:solidFill>
              </a:rPr>
              <a:t>Reconocimientos:</a:t>
            </a:r>
            <a:endParaRPr lang="es-MX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3635896" y="4097663"/>
            <a:ext cx="4392488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accent1">
                    <a:lumMod val="50000"/>
                  </a:schemeClr>
                </a:solidFill>
              </a:rPr>
              <a:t>El sistema emite la Constancia de Participación  una vez cumplido con los requisitos establecidos para cada curso.</a:t>
            </a:r>
            <a:endParaRPr lang="es-MX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736845" y="5445224"/>
            <a:ext cx="581325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b="1" dirty="0" smtClean="0">
                <a:solidFill>
                  <a:schemeClr val="tx2">
                    <a:lumMod val="75000"/>
                  </a:schemeClr>
                </a:solidFill>
              </a:rPr>
              <a:t>Los cursos son totalmente auto gestionables (asíncronos)</a:t>
            </a:r>
            <a:endParaRPr lang="es-MX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" name="9 Imagen" descr="Logo-inai_28abr2015_texto1"/>
          <p:cNvPicPr/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606" y="620688"/>
            <a:ext cx="1237130" cy="86409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1 CuadroTexto"/>
          <p:cNvSpPr txBox="1"/>
          <p:nvPr/>
        </p:nvSpPr>
        <p:spPr>
          <a:xfrm>
            <a:off x="3851920" y="1124744"/>
            <a:ext cx="21911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 smtClean="0">
                <a:solidFill>
                  <a:schemeClr val="tx2">
                    <a:lumMod val="75000"/>
                  </a:schemeClr>
                </a:solidFill>
              </a:rPr>
              <a:t>Características </a:t>
            </a:r>
            <a:endParaRPr lang="es-MX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95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036033" y="2420888"/>
            <a:ext cx="7291808" cy="34624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es-MX" sz="1900" dirty="0" smtClean="0">
                <a:solidFill>
                  <a:schemeClr val="accent1">
                    <a:lumMod val="50000"/>
                  </a:schemeClr>
                </a:solidFill>
              </a:rPr>
              <a:t>Introducción a la Ley General de Transparencia y Acceso a la Información Pública  ( 7 horas)</a:t>
            </a:r>
          </a:p>
          <a:p>
            <a:pPr marL="457200" lvl="0" indent="-457200">
              <a:buFont typeface="+mj-lt"/>
              <a:buAutoNum type="arabicPeriod"/>
            </a:pPr>
            <a:endParaRPr lang="es-MX" sz="19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s-MX" sz="1900" dirty="0" smtClean="0">
                <a:solidFill>
                  <a:schemeClr val="accent1">
                    <a:lumMod val="50000"/>
                  </a:schemeClr>
                </a:solidFill>
              </a:rPr>
              <a:t>Clasificación </a:t>
            </a:r>
            <a:r>
              <a:rPr lang="es-MX" sz="1900" dirty="0">
                <a:solidFill>
                  <a:schemeClr val="accent1">
                    <a:lumMod val="50000"/>
                  </a:schemeClr>
                </a:solidFill>
              </a:rPr>
              <a:t>y Desclasificación de la </a:t>
            </a:r>
            <a:r>
              <a:rPr lang="es-MX" sz="1900" dirty="0" smtClean="0">
                <a:solidFill>
                  <a:schemeClr val="accent1">
                    <a:lumMod val="50000"/>
                  </a:schemeClr>
                </a:solidFill>
              </a:rPr>
              <a:t>Información (3 horas)</a:t>
            </a:r>
          </a:p>
          <a:p>
            <a:pPr marL="457200" lvl="0" indent="-457200">
              <a:buFont typeface="+mj-lt"/>
              <a:buAutoNum type="arabicPeriod"/>
            </a:pPr>
            <a:endParaRPr lang="es-MX" sz="19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s-MX" sz="1900" dirty="0" smtClean="0">
                <a:solidFill>
                  <a:schemeClr val="accent1">
                    <a:lumMod val="50000"/>
                  </a:schemeClr>
                </a:solidFill>
              </a:rPr>
              <a:t>Ética Pública (</a:t>
            </a:r>
            <a:r>
              <a:rPr lang="es-MX" sz="1900" dirty="0">
                <a:solidFill>
                  <a:schemeClr val="accent1">
                    <a:lumMod val="50000"/>
                  </a:schemeClr>
                </a:solidFill>
              </a:rPr>
              <a:t>5</a:t>
            </a:r>
            <a:r>
              <a:rPr lang="es-MX" sz="1900" dirty="0" smtClean="0">
                <a:solidFill>
                  <a:schemeClr val="accent1">
                    <a:lumMod val="50000"/>
                  </a:schemeClr>
                </a:solidFill>
              </a:rPr>
              <a:t> horas)</a:t>
            </a:r>
          </a:p>
          <a:p>
            <a:pPr marL="457200" lvl="0" indent="-457200">
              <a:buFont typeface="+mj-lt"/>
              <a:buAutoNum type="arabicPeriod"/>
            </a:pPr>
            <a:endParaRPr lang="es-MX" sz="19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s-MX" sz="1900" dirty="0" smtClean="0">
                <a:solidFill>
                  <a:schemeClr val="accent1">
                    <a:lumMod val="50000"/>
                  </a:schemeClr>
                </a:solidFill>
              </a:rPr>
              <a:t>Sensibilización para la Transparencia y la Rendición de Cuentas (5horas)</a:t>
            </a:r>
          </a:p>
          <a:p>
            <a:pPr marL="457200" lvl="0" indent="-457200">
              <a:buFont typeface="+mj-lt"/>
              <a:buAutoNum type="arabicPeriod"/>
            </a:pPr>
            <a:endParaRPr lang="es-MX" sz="19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s-MX" sz="1900" dirty="0">
                <a:solidFill>
                  <a:schemeClr val="accent1">
                    <a:lumMod val="50000"/>
                  </a:schemeClr>
                </a:solidFill>
              </a:rPr>
              <a:t>Introducción a la Administración Pública Mexicana (5 horas)</a:t>
            </a:r>
          </a:p>
          <a:p>
            <a:pPr lvl="0"/>
            <a:endParaRPr lang="es-MX" sz="1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779912" y="730130"/>
            <a:ext cx="4581447" cy="83099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s-MX"/>
            </a:defPPr>
            <a:lvl1pPr algn="ctr">
              <a:defRPr sz="2800"/>
            </a:lvl1pPr>
          </a:lstStyle>
          <a:p>
            <a:r>
              <a:rPr lang="es-MX" sz="2400" dirty="0"/>
              <a:t>Campus </a:t>
            </a:r>
            <a:r>
              <a:rPr lang="es-MX" sz="2400" dirty="0" smtClean="0"/>
              <a:t>dirigidos a Servidores </a:t>
            </a:r>
            <a:r>
              <a:rPr lang="es-MX" sz="2400" dirty="0"/>
              <a:t>Públicos 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2511840" y="1696123"/>
            <a:ext cx="26822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chemeClr val="bg2">
                    <a:lumMod val="50000"/>
                  </a:schemeClr>
                </a:solidFill>
              </a:rPr>
              <a:t>11 Cursos Disponibles:</a:t>
            </a:r>
            <a:endParaRPr lang="es-MX" sz="2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6" name="5 Imagen" descr="Logo-inai_28abr2015_texto1"/>
          <p:cNvPicPr/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033" y="620688"/>
            <a:ext cx="1375727" cy="8640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5947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259632" y="1340768"/>
            <a:ext cx="6480720" cy="369331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Blip>
                <a:blip r:embed="rId2"/>
              </a:buBlip>
            </a:pPr>
            <a:r>
              <a:rPr lang="es-MX" b="1" dirty="0">
                <a:solidFill>
                  <a:schemeClr val="bg2">
                    <a:lumMod val="50000"/>
                  </a:schemeClr>
                </a:solidFill>
              </a:rPr>
              <a:t>En materia de Archivos </a:t>
            </a:r>
            <a:r>
              <a:rPr lang="es-MX" b="1" dirty="0" smtClean="0">
                <a:solidFill>
                  <a:schemeClr val="bg2">
                    <a:lumMod val="50000"/>
                  </a:schemeClr>
                </a:solidFill>
              </a:rPr>
              <a:t>:</a:t>
            </a:r>
          </a:p>
          <a:p>
            <a:pPr marL="285750" indent="-285750">
              <a:buBlip>
                <a:blip r:embed="rId2"/>
              </a:buBlip>
            </a:pPr>
            <a:endParaRPr lang="es-MX" b="1" dirty="0">
              <a:solidFill>
                <a:schemeClr val="bg2">
                  <a:lumMod val="5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s-MX" dirty="0">
                <a:solidFill>
                  <a:schemeClr val="accent1">
                    <a:lumMod val="50000"/>
                  </a:schemeClr>
                </a:solidFill>
              </a:rPr>
              <a:t>Organización y Conservación de los Archivos en la APF (3 horas)</a:t>
            </a:r>
          </a:p>
          <a:p>
            <a:pPr marL="342900" lvl="0" indent="-342900">
              <a:buFont typeface="+mj-lt"/>
              <a:buAutoNum type="arabicPeriod"/>
            </a:pPr>
            <a:r>
              <a:rPr lang="es-MX" dirty="0" smtClean="0">
                <a:solidFill>
                  <a:schemeClr val="accent1">
                    <a:lumMod val="50000"/>
                  </a:schemeClr>
                </a:solidFill>
              </a:rPr>
              <a:t>Metodología </a:t>
            </a:r>
            <a:r>
              <a:rPr lang="es-MX" dirty="0">
                <a:solidFill>
                  <a:schemeClr val="accent1">
                    <a:lumMod val="50000"/>
                  </a:schemeClr>
                </a:solidFill>
              </a:rPr>
              <a:t>para la Organización de Sistemas Institucionales de Archivos. (3 horas)</a:t>
            </a:r>
          </a:p>
          <a:p>
            <a:pPr marL="342900" lvl="0" indent="-342900">
              <a:buFont typeface="+mj-lt"/>
              <a:buAutoNum type="arabicPeriod"/>
            </a:pPr>
            <a:r>
              <a:rPr lang="es-MX" dirty="0">
                <a:solidFill>
                  <a:schemeClr val="accent1">
                    <a:lumMod val="50000"/>
                  </a:schemeClr>
                </a:solidFill>
              </a:rPr>
              <a:t>Producción e Integración de la Información Archivística. (3 Horas)</a:t>
            </a:r>
          </a:p>
          <a:p>
            <a:pPr marL="342900" indent="-342900">
              <a:buFont typeface="+mj-lt"/>
              <a:buAutoNum type="arabicPeriod"/>
            </a:pPr>
            <a:r>
              <a:rPr lang="es-MX" dirty="0">
                <a:solidFill>
                  <a:schemeClr val="accent1">
                    <a:lumMod val="50000"/>
                  </a:schemeClr>
                </a:solidFill>
              </a:rPr>
              <a:t>Metodología para el Diseño y Formulación de Sistemas de Clasificación Archivística. (3 Horas)</a:t>
            </a:r>
          </a:p>
          <a:p>
            <a:pPr marL="342900" indent="-342900">
              <a:buFont typeface="+mj-lt"/>
              <a:buAutoNum type="arabicPeriod"/>
            </a:pPr>
            <a:r>
              <a:rPr lang="es-MX" dirty="0">
                <a:solidFill>
                  <a:schemeClr val="accent1">
                    <a:lumMod val="50000"/>
                  </a:schemeClr>
                </a:solidFill>
              </a:rPr>
              <a:t>Descripción Archivística. (3 Horas)</a:t>
            </a:r>
          </a:p>
          <a:p>
            <a:pPr marL="342900" indent="-342900">
              <a:buFont typeface="+mj-lt"/>
              <a:buAutoNum type="arabicPeriod"/>
            </a:pPr>
            <a:r>
              <a:rPr lang="es-MX" dirty="0">
                <a:solidFill>
                  <a:schemeClr val="accent1">
                    <a:lumMod val="50000"/>
                  </a:schemeClr>
                </a:solidFill>
              </a:rPr>
              <a:t>Metodología para la Valoración y Disposición Documental. (3 Horas)</a:t>
            </a:r>
          </a:p>
        </p:txBody>
      </p:sp>
    </p:spTree>
    <p:extLst>
      <p:ext uri="{BB962C8B-B14F-4D97-AF65-F5344CB8AC3E}">
        <p14:creationId xmlns:p14="http://schemas.microsoft.com/office/powerpoint/2010/main" val="2371097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087486" y="887758"/>
            <a:ext cx="2220939" cy="669033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Dirección General </a:t>
            </a:r>
            <a:endParaRPr lang="es-MX" b="1" dirty="0"/>
          </a:p>
        </p:txBody>
      </p:sp>
      <p:sp>
        <p:nvSpPr>
          <p:cNvPr id="3" name="2 Rectángulo"/>
          <p:cNvSpPr/>
          <p:nvPr/>
        </p:nvSpPr>
        <p:spPr>
          <a:xfrm>
            <a:off x="1296623" y="2104321"/>
            <a:ext cx="2406844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Dirección de Capacitación de Acceso</a:t>
            </a:r>
            <a:endParaRPr lang="es-MX" sz="1400" dirty="0"/>
          </a:p>
        </p:txBody>
      </p:sp>
      <p:sp>
        <p:nvSpPr>
          <p:cNvPr id="5" name="4 Rectángulo"/>
          <p:cNvSpPr/>
          <p:nvPr/>
        </p:nvSpPr>
        <p:spPr>
          <a:xfrm>
            <a:off x="5546871" y="2127580"/>
            <a:ext cx="2228575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Dirección de Capacitación de </a:t>
            </a:r>
            <a:r>
              <a:rPr lang="es-MX" sz="1400" dirty="0"/>
              <a:t>D</a:t>
            </a:r>
            <a:r>
              <a:rPr lang="es-MX" sz="1400" dirty="0" smtClean="0"/>
              <a:t>atos Personales</a:t>
            </a:r>
            <a:endParaRPr lang="es-MX" sz="14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1086208" y="5174615"/>
            <a:ext cx="23762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Universo de atención: Sujetos Obligados de la LGTAIP</a:t>
            </a:r>
            <a:endParaRPr lang="es-MX" sz="1400" dirty="0"/>
          </a:p>
        </p:txBody>
      </p:sp>
      <p:sp>
        <p:nvSpPr>
          <p:cNvPr id="12" name="11 CuadroTexto"/>
          <p:cNvSpPr txBox="1"/>
          <p:nvPr/>
        </p:nvSpPr>
        <p:spPr>
          <a:xfrm>
            <a:off x="5546871" y="5178146"/>
            <a:ext cx="283827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Universo de atención: Sujetos Regulados por la LGPDPPP (Sector Privado)</a:t>
            </a:r>
            <a:endParaRPr lang="es-MX" sz="1400" dirty="0"/>
          </a:p>
        </p:txBody>
      </p:sp>
      <p:sp>
        <p:nvSpPr>
          <p:cNvPr id="19" name="18 Rectángulo"/>
          <p:cNvSpPr/>
          <p:nvPr/>
        </p:nvSpPr>
        <p:spPr>
          <a:xfrm>
            <a:off x="976242" y="3363528"/>
            <a:ext cx="1507525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Subdirección</a:t>
            </a:r>
            <a:endParaRPr lang="es-MX" sz="1400" dirty="0"/>
          </a:p>
        </p:txBody>
      </p:sp>
      <p:sp>
        <p:nvSpPr>
          <p:cNvPr id="21" name="20 Rectángulo"/>
          <p:cNvSpPr/>
          <p:nvPr/>
        </p:nvSpPr>
        <p:spPr>
          <a:xfrm>
            <a:off x="976243" y="4293096"/>
            <a:ext cx="1507524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Jefe de Departamento</a:t>
            </a:r>
            <a:endParaRPr lang="es-MX" sz="1400" dirty="0"/>
          </a:p>
        </p:txBody>
      </p:sp>
      <p:sp>
        <p:nvSpPr>
          <p:cNvPr id="23" name="22 Rectángulo"/>
          <p:cNvSpPr/>
          <p:nvPr/>
        </p:nvSpPr>
        <p:spPr>
          <a:xfrm>
            <a:off x="6138904" y="3270781"/>
            <a:ext cx="1507525" cy="7149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Subdirección</a:t>
            </a:r>
            <a:endParaRPr lang="es-MX" sz="1400" dirty="0"/>
          </a:p>
        </p:txBody>
      </p:sp>
      <p:sp>
        <p:nvSpPr>
          <p:cNvPr id="24" name="23 Rectángulo"/>
          <p:cNvSpPr/>
          <p:nvPr/>
        </p:nvSpPr>
        <p:spPr>
          <a:xfrm>
            <a:off x="3012190" y="4294159"/>
            <a:ext cx="1507524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Jefe de Departamento</a:t>
            </a:r>
            <a:endParaRPr lang="es-MX" sz="1400" dirty="0"/>
          </a:p>
        </p:txBody>
      </p:sp>
      <p:sp>
        <p:nvSpPr>
          <p:cNvPr id="25" name="24 Rectángulo"/>
          <p:cNvSpPr/>
          <p:nvPr/>
        </p:nvSpPr>
        <p:spPr>
          <a:xfrm>
            <a:off x="2947569" y="3363528"/>
            <a:ext cx="1507525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Subdirección</a:t>
            </a:r>
            <a:endParaRPr lang="es-MX" sz="1400" dirty="0"/>
          </a:p>
        </p:txBody>
      </p:sp>
      <p:sp>
        <p:nvSpPr>
          <p:cNvPr id="26" name="25 Rectángulo"/>
          <p:cNvSpPr/>
          <p:nvPr/>
        </p:nvSpPr>
        <p:spPr>
          <a:xfrm>
            <a:off x="5005048" y="4281155"/>
            <a:ext cx="1507524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Jefe de Departamento</a:t>
            </a:r>
            <a:endParaRPr lang="es-MX" sz="1600" dirty="0"/>
          </a:p>
        </p:txBody>
      </p:sp>
      <p:sp>
        <p:nvSpPr>
          <p:cNvPr id="27" name="26 Rectángulo"/>
          <p:cNvSpPr/>
          <p:nvPr/>
        </p:nvSpPr>
        <p:spPr>
          <a:xfrm>
            <a:off x="6892667" y="4281155"/>
            <a:ext cx="1507524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 smtClean="0"/>
              <a:t>Jefe de Departamento</a:t>
            </a:r>
            <a:endParaRPr lang="es-MX" sz="1400" dirty="0"/>
          </a:p>
        </p:txBody>
      </p:sp>
      <p:cxnSp>
        <p:nvCxnSpPr>
          <p:cNvPr id="6" name="5 Conector angular"/>
          <p:cNvCxnSpPr>
            <a:stCxn id="3" idx="2"/>
            <a:endCxn id="19" idx="0"/>
          </p:cNvCxnSpPr>
          <p:nvPr/>
        </p:nvCxnSpPr>
        <p:spPr>
          <a:xfrm rot="5400000">
            <a:off x="1809458" y="2672940"/>
            <a:ext cx="611135" cy="77004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"/>
          <p:cNvCxnSpPr>
            <a:stCxn id="19" idx="2"/>
            <a:endCxn id="21" idx="0"/>
          </p:cNvCxnSpPr>
          <p:nvPr/>
        </p:nvCxnSpPr>
        <p:spPr>
          <a:xfrm>
            <a:off x="1730005" y="4011600"/>
            <a:ext cx="0" cy="2814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Conector recto"/>
          <p:cNvCxnSpPr>
            <a:stCxn id="25" idx="2"/>
          </p:cNvCxnSpPr>
          <p:nvPr/>
        </p:nvCxnSpPr>
        <p:spPr>
          <a:xfrm flipH="1">
            <a:off x="3688792" y="4011600"/>
            <a:ext cx="12540" cy="4233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39 Conector angular"/>
          <p:cNvCxnSpPr/>
          <p:nvPr/>
        </p:nvCxnSpPr>
        <p:spPr>
          <a:xfrm rot="5400000">
            <a:off x="3254175" y="1160542"/>
            <a:ext cx="547529" cy="134003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41 Conector angular"/>
          <p:cNvCxnSpPr>
            <a:endCxn id="5" idx="0"/>
          </p:cNvCxnSpPr>
          <p:nvPr/>
        </p:nvCxnSpPr>
        <p:spPr>
          <a:xfrm>
            <a:off x="4212915" y="1824816"/>
            <a:ext cx="2448244" cy="302764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44 Conector angular"/>
          <p:cNvCxnSpPr>
            <a:endCxn id="25" idx="0"/>
          </p:cNvCxnSpPr>
          <p:nvPr/>
        </p:nvCxnSpPr>
        <p:spPr>
          <a:xfrm>
            <a:off x="2500046" y="3057960"/>
            <a:ext cx="1201286" cy="305568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46 Conector recto"/>
          <p:cNvCxnSpPr>
            <a:stCxn id="5" idx="2"/>
          </p:cNvCxnSpPr>
          <p:nvPr/>
        </p:nvCxnSpPr>
        <p:spPr>
          <a:xfrm>
            <a:off x="6661159" y="2775652"/>
            <a:ext cx="0" cy="4583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48 Conector angular"/>
          <p:cNvCxnSpPr>
            <a:stCxn id="23" idx="2"/>
            <a:endCxn id="26" idx="0"/>
          </p:cNvCxnSpPr>
          <p:nvPr/>
        </p:nvCxnSpPr>
        <p:spPr>
          <a:xfrm rot="5400000">
            <a:off x="6178048" y="3566535"/>
            <a:ext cx="295383" cy="1133857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50 Conector angular"/>
          <p:cNvCxnSpPr/>
          <p:nvPr/>
        </p:nvCxnSpPr>
        <p:spPr>
          <a:xfrm>
            <a:off x="6892668" y="4133463"/>
            <a:ext cx="1507523" cy="14769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917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610983" y="2522534"/>
            <a:ext cx="6336704" cy="3416320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es-MX" dirty="0">
                <a:solidFill>
                  <a:schemeClr val="accent1">
                    <a:lumMod val="50000"/>
                  </a:schemeClr>
                </a:solidFill>
              </a:rPr>
              <a:t>Introducción a la Ley Federal de Protección de Datos Personales en Posesión de </a:t>
            </a:r>
            <a:r>
              <a:rPr lang="es-MX" dirty="0" smtClean="0">
                <a:solidFill>
                  <a:schemeClr val="accent1">
                    <a:lumMod val="50000"/>
                  </a:schemeClr>
                </a:solidFill>
              </a:rPr>
              <a:t>los Particulares (5 horas)</a:t>
            </a:r>
          </a:p>
          <a:p>
            <a:pPr marL="342900" lvl="0" indent="-342900">
              <a:buFont typeface="+mj-lt"/>
              <a:buAutoNum type="arabicPeriod"/>
            </a:pPr>
            <a:endParaRPr lang="es-MX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s-MX" dirty="0">
                <a:solidFill>
                  <a:schemeClr val="accent1">
                    <a:lumMod val="50000"/>
                  </a:schemeClr>
                </a:solidFill>
              </a:rPr>
              <a:t>Aviso de </a:t>
            </a:r>
            <a:r>
              <a:rPr lang="es-MX" dirty="0" smtClean="0">
                <a:solidFill>
                  <a:schemeClr val="accent1">
                    <a:lumMod val="50000"/>
                  </a:schemeClr>
                </a:solidFill>
              </a:rPr>
              <a:t>Privacidad (3 horas)</a:t>
            </a:r>
          </a:p>
          <a:p>
            <a:pPr marL="342900" lvl="0" indent="-342900">
              <a:buFont typeface="+mj-lt"/>
              <a:buAutoNum type="arabicPeriod"/>
            </a:pPr>
            <a:endParaRPr lang="es-MX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s-MX" dirty="0">
                <a:solidFill>
                  <a:schemeClr val="accent1">
                    <a:lumMod val="50000"/>
                  </a:schemeClr>
                </a:solidFill>
              </a:rPr>
              <a:t>Designación de la Persona o Departamento de </a:t>
            </a:r>
            <a:r>
              <a:rPr lang="es-MX" dirty="0" smtClean="0">
                <a:solidFill>
                  <a:schemeClr val="accent1">
                    <a:lumMod val="50000"/>
                  </a:schemeClr>
                </a:solidFill>
              </a:rPr>
              <a:t>Datos </a:t>
            </a:r>
            <a:r>
              <a:rPr lang="es-MX" dirty="0">
                <a:solidFill>
                  <a:schemeClr val="accent1">
                    <a:lumMod val="50000"/>
                  </a:schemeClr>
                </a:solidFill>
              </a:rPr>
              <a:t>Personales (3 horas</a:t>
            </a:r>
            <a:r>
              <a:rPr lang="es-MX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  <a:p>
            <a:pPr marL="342900" indent="-342900">
              <a:buFont typeface="+mj-lt"/>
              <a:buAutoNum type="arabicPeriod"/>
            </a:pPr>
            <a:endParaRPr lang="es-MX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s-MX" dirty="0" smtClean="0">
                <a:solidFill>
                  <a:schemeClr val="accent1">
                    <a:lumMod val="50000"/>
                  </a:schemeClr>
                </a:solidFill>
              </a:rPr>
              <a:t>Atención </a:t>
            </a:r>
            <a:r>
              <a:rPr lang="es-MX" dirty="0">
                <a:solidFill>
                  <a:schemeClr val="accent1">
                    <a:lumMod val="50000"/>
                  </a:schemeClr>
                </a:solidFill>
              </a:rPr>
              <a:t>a las Solicitudes de Derechos </a:t>
            </a:r>
            <a:r>
              <a:rPr lang="es-MX" dirty="0" smtClean="0">
                <a:solidFill>
                  <a:schemeClr val="accent1">
                    <a:lumMod val="50000"/>
                  </a:schemeClr>
                </a:solidFill>
              </a:rPr>
              <a:t>ARCO (3 </a:t>
            </a:r>
            <a:r>
              <a:rPr lang="es-MX" dirty="0">
                <a:solidFill>
                  <a:schemeClr val="accent1">
                    <a:lumMod val="50000"/>
                  </a:schemeClr>
                </a:solidFill>
              </a:rPr>
              <a:t>horas</a:t>
            </a:r>
            <a:r>
              <a:rPr lang="es-MX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  <a:p>
            <a:pPr marL="342900" indent="-342900">
              <a:buFont typeface="+mj-lt"/>
              <a:buAutoNum type="arabicPeriod"/>
            </a:pPr>
            <a:endParaRPr lang="es-MX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s-MX" dirty="0" smtClean="0">
                <a:solidFill>
                  <a:schemeClr val="accent1">
                    <a:lumMod val="50000"/>
                  </a:schemeClr>
                </a:solidFill>
              </a:rPr>
              <a:t>Autorregulación</a:t>
            </a:r>
            <a:endParaRPr lang="es-MX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endParaRPr lang="es-MX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4211960" y="908720"/>
            <a:ext cx="4167551" cy="46166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s-MX"/>
            </a:defPPr>
            <a:lvl1pPr algn="ctr">
              <a:defRPr sz="2800"/>
            </a:lvl1pPr>
          </a:lstStyle>
          <a:p>
            <a:r>
              <a:rPr lang="es-MX" sz="2400" dirty="0"/>
              <a:t>Campus Iniciativa Privada 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2123728" y="1784227"/>
            <a:ext cx="25361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>
                <a:solidFill>
                  <a:schemeClr val="bg2">
                    <a:lumMod val="50000"/>
                  </a:schemeClr>
                </a:solidFill>
              </a:rPr>
              <a:t>5 Cursos Disponibles:</a:t>
            </a:r>
            <a:endParaRPr lang="es-MX" sz="2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6" name="5 Imagen" descr="Logo-inai_28abr2015_texto1"/>
          <p:cNvPicPr/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223" y="692696"/>
            <a:ext cx="1313521" cy="8640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7269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523108" y="980728"/>
            <a:ext cx="4361259" cy="52322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s-MX"/>
            </a:defPPr>
            <a:lvl1pPr algn="ctr">
              <a:defRPr sz="2800"/>
            </a:lvl1pPr>
          </a:lstStyle>
          <a:p>
            <a:r>
              <a:rPr lang="es-MX" dirty="0" smtClean="0"/>
              <a:t>Resultados</a:t>
            </a:r>
            <a:endParaRPr lang="es-MX" dirty="0"/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1603331"/>
              </p:ext>
            </p:extLst>
          </p:nvPr>
        </p:nvGraphicFramePr>
        <p:xfrm>
          <a:off x="1477790" y="2348880"/>
          <a:ext cx="6408711" cy="25922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87723"/>
                <a:gridCol w="1814653"/>
                <a:gridCol w="1837623"/>
                <a:gridCol w="1768712"/>
              </a:tblGrid>
              <a:tr h="7569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año</a:t>
                      </a:r>
                      <a:endParaRPr lang="es-MX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No. de cursos presenciales </a:t>
                      </a:r>
                      <a:endParaRPr lang="es-MX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No. De participantes</a:t>
                      </a:r>
                      <a:endParaRPr lang="es-MX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Acreditados en línea </a:t>
                      </a:r>
                      <a:endParaRPr lang="es-MX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</a:tr>
              <a:tr h="4481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2014</a:t>
                      </a:r>
                      <a:endParaRPr lang="es-MX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169</a:t>
                      </a:r>
                      <a:endParaRPr lang="es-MX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7,757</a:t>
                      </a:r>
                      <a:endParaRPr lang="es-MX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33,359</a:t>
                      </a:r>
                      <a:endParaRPr lang="es-MX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</a:tr>
              <a:tr h="4481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2015</a:t>
                      </a:r>
                      <a:endParaRPr lang="es-MX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291</a:t>
                      </a:r>
                      <a:endParaRPr lang="es-MX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17,172</a:t>
                      </a:r>
                      <a:endParaRPr lang="es-MX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73,213</a:t>
                      </a:r>
                      <a:endParaRPr lang="es-MX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</a:tr>
              <a:tr h="46950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2016*</a:t>
                      </a:r>
                      <a:endParaRPr lang="es-MX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194</a:t>
                      </a:r>
                      <a:endParaRPr lang="es-MX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7,271</a:t>
                      </a:r>
                      <a:endParaRPr lang="es-MX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96,318</a:t>
                      </a:r>
                      <a:endParaRPr lang="es-MX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</a:tr>
              <a:tr h="46950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Total</a:t>
                      </a:r>
                      <a:endParaRPr lang="es-MX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654</a:t>
                      </a:r>
                      <a:endParaRPr lang="es-MX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32,200</a:t>
                      </a:r>
                      <a:endParaRPr lang="es-MX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202,890</a:t>
                      </a:r>
                      <a:endParaRPr lang="es-MX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</a:tr>
            </a:tbl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1477790" y="5157192"/>
            <a:ext cx="6821771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sz="2400" dirty="0" smtClean="0"/>
              <a:t>Índice de eficiencia terminal promedio en la capacitación en línea: 88%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43462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187624" y="692696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b="1" dirty="0" smtClean="0">
                <a:solidFill>
                  <a:schemeClr val="tx2">
                    <a:lumMod val="75000"/>
                  </a:schemeClr>
                </a:solidFill>
              </a:rPr>
              <a:t>Para que la capacitación en línea y presencial sea efectiva deben presentarse los siguientes componentes en los sujetos obligados: </a:t>
            </a:r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718764349"/>
              </p:ext>
            </p:extLst>
          </p:nvPr>
        </p:nvGraphicFramePr>
        <p:xfrm>
          <a:off x="971600" y="1484784"/>
          <a:ext cx="7416824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5 Imagen" descr="Logo-inai_28abr2015_texto1"/>
          <p:cNvPicPr/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157192"/>
            <a:ext cx="1440160" cy="10081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6118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411760" y="2492896"/>
            <a:ext cx="49040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dirty="0" smtClean="0">
                <a:solidFill>
                  <a:schemeClr val="accent1">
                    <a:lumMod val="50000"/>
                  </a:schemeClr>
                </a:solidFill>
              </a:rPr>
              <a:t>Gracias por su atención </a:t>
            </a:r>
            <a:endParaRPr lang="es-MX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591054" y="3294647"/>
            <a:ext cx="38981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dirty="0" smtClean="0"/>
              <a:t>Arminda Balbuena Cisneros </a:t>
            </a:r>
          </a:p>
          <a:p>
            <a:r>
              <a:rPr lang="es-MX" sz="2000" dirty="0" smtClean="0"/>
              <a:t>Directora General de Capacitación</a:t>
            </a:r>
          </a:p>
          <a:p>
            <a:r>
              <a:rPr lang="es-MX" sz="2000" dirty="0" smtClean="0">
                <a:hlinkClick r:id="rId3"/>
              </a:rPr>
              <a:t>arminda.balbuena@inai.org.mx</a:t>
            </a:r>
            <a:endParaRPr lang="es-MX" sz="2000" dirty="0"/>
          </a:p>
        </p:txBody>
      </p:sp>
      <p:pic>
        <p:nvPicPr>
          <p:cNvPr id="4" name="3 Imagen" descr="Logo-inai_28abr2015_texto1"/>
          <p:cNvPicPr/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96752"/>
            <a:ext cx="1440160" cy="10081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2153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4572000" y="980728"/>
            <a:ext cx="2846901" cy="52322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2800" dirty="0" smtClean="0"/>
              <a:t>Misión de la DGC</a:t>
            </a:r>
            <a:endParaRPr lang="es-MX" sz="2800" dirty="0"/>
          </a:p>
        </p:txBody>
      </p:sp>
      <p:sp>
        <p:nvSpPr>
          <p:cNvPr id="7" name="6 CuadroTexto"/>
          <p:cNvSpPr txBox="1"/>
          <p:nvPr/>
        </p:nvSpPr>
        <p:spPr>
          <a:xfrm>
            <a:off x="1674303" y="2564904"/>
            <a:ext cx="5904656" cy="2554545"/>
          </a:xfrm>
          <a:prstGeom prst="rect">
            <a:avLst/>
          </a:prstGeom>
          <a:solidFill>
            <a:schemeClr val="tx2">
              <a:lumMod val="75000"/>
            </a:schemeClr>
          </a:solidFill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dk1"/>
          </a:lnRef>
          <a:fillRef idx="1002">
            <a:schemeClr val="lt2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MX" sz="2000" b="1" dirty="0">
                <a:solidFill>
                  <a:schemeClr val="bg1"/>
                </a:solidFill>
              </a:rPr>
              <a:t>Contribuir al fortalecimiento de una cultura de transparencia, apertura de información, respeto a la privacidad y rendición de cuentas, a través de acciones de capacitación que fortalezcan las capacidades y actitudes del personal de los sujetos obligados y regulados para hacer efectivos los derechos humanos de acceso a la información y protección de datos personales.</a:t>
            </a:r>
          </a:p>
        </p:txBody>
      </p:sp>
      <p:pic>
        <p:nvPicPr>
          <p:cNvPr id="4" name="3 Imagen" descr="Logo-inai_28abr2015_texto1"/>
          <p:cNvPicPr/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223" y="908720"/>
            <a:ext cx="1440160" cy="10081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6001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115616" y="1340768"/>
            <a:ext cx="7092593" cy="42165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S" sz="2000" dirty="0"/>
              <a:t>Para el </a:t>
            </a:r>
            <a:r>
              <a:rPr lang="es-ES" sz="2000" dirty="0" smtClean="0"/>
              <a:t>INAI, </a:t>
            </a:r>
            <a:r>
              <a:rPr lang="es-ES" sz="2000" dirty="0"/>
              <a:t>la capacitación tiene la misión  de Impulsar una gestión gubernamental orientada a resultados, </a:t>
            </a:r>
            <a:r>
              <a:rPr lang="es-ES" sz="2400" b="1" dirty="0"/>
              <a:t>basada en la transparencia, apertura de  información y rendición de </a:t>
            </a:r>
            <a:r>
              <a:rPr lang="es-ES" sz="2400" b="1" dirty="0" smtClean="0"/>
              <a:t>cuentas.</a:t>
            </a:r>
          </a:p>
          <a:p>
            <a:pPr algn="just"/>
            <a:endParaRPr lang="es-ES" sz="2000" dirty="0"/>
          </a:p>
          <a:p>
            <a:pPr algn="just"/>
            <a:r>
              <a:rPr lang="es-ES" sz="2000" b="1" dirty="0" smtClean="0"/>
              <a:t>El reto de la capacitación es </a:t>
            </a:r>
            <a:r>
              <a:rPr lang="es-ES" sz="2000" b="1" dirty="0">
                <a:solidFill>
                  <a:prstClr val="black"/>
                </a:solidFill>
              </a:rPr>
              <a:t>aportar a la construcción de una nueva cultura en los sujetos obligados, </a:t>
            </a:r>
            <a:r>
              <a:rPr lang="es-ES" sz="2000" b="1" dirty="0" smtClean="0">
                <a:solidFill>
                  <a:prstClr val="black"/>
                </a:solidFill>
              </a:rPr>
              <a:t>en </a:t>
            </a:r>
            <a:r>
              <a:rPr lang="es-ES" sz="2000" b="1" dirty="0">
                <a:solidFill>
                  <a:prstClr val="black"/>
                </a:solidFill>
              </a:rPr>
              <a:t>donde la transparencia, el acceso a la información, la protección de datos personales y la rendición de cuentas, </a:t>
            </a:r>
            <a:r>
              <a:rPr lang="es-ES" sz="2400" b="1" dirty="0">
                <a:solidFill>
                  <a:schemeClr val="tx1"/>
                </a:solidFill>
              </a:rPr>
              <a:t>sean valores incorporados en las políticas y en los quehaceres cotidianos </a:t>
            </a:r>
            <a:r>
              <a:rPr lang="es-ES" sz="2400" b="1" dirty="0" smtClean="0">
                <a:solidFill>
                  <a:schemeClr val="tx1"/>
                </a:solidFill>
              </a:rPr>
              <a:t>de las instituciones y de los servidores públicos.</a:t>
            </a:r>
            <a:endParaRPr lang="es-MX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7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170243" y="3068960"/>
            <a:ext cx="7261219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/>
              <a:t>Cursos:</a:t>
            </a:r>
          </a:p>
          <a:p>
            <a:endParaRPr lang="es-MX" sz="2000" b="1" dirty="0"/>
          </a:p>
          <a:p>
            <a:pPr marL="342900" indent="-342900">
              <a:buBlip>
                <a:blip r:embed="rId3"/>
              </a:buBlip>
            </a:pPr>
            <a:r>
              <a:rPr lang="es-MX" sz="2000" b="1" dirty="0" smtClean="0"/>
              <a:t>Sensibilización a la Transparencia y a la Rendición de Cuentas</a:t>
            </a:r>
          </a:p>
          <a:p>
            <a:endParaRPr lang="es-MX" sz="2000" b="1" dirty="0"/>
          </a:p>
          <a:p>
            <a:pPr marL="342900" indent="-342900">
              <a:buBlip>
                <a:blip r:embed="rId3"/>
              </a:buBlip>
            </a:pPr>
            <a:r>
              <a:rPr lang="es-MX" sz="2000" b="1" dirty="0" smtClean="0"/>
              <a:t>Ética Pública </a:t>
            </a:r>
          </a:p>
          <a:p>
            <a:endParaRPr lang="es-MX" sz="2000" b="1" dirty="0" smtClean="0"/>
          </a:p>
          <a:p>
            <a:pPr marL="342900" indent="-342900">
              <a:buBlip>
                <a:blip r:embed="rId3"/>
              </a:buBlip>
            </a:pPr>
            <a:r>
              <a:rPr lang="es-MX" sz="2000" b="1" dirty="0" smtClean="0"/>
              <a:t>Introducción a la Administración Pública Mexicana</a:t>
            </a:r>
            <a:endParaRPr lang="es-MX" sz="2000" b="1" dirty="0"/>
          </a:p>
          <a:p>
            <a:endParaRPr lang="es-MX" sz="2000" b="1" dirty="0"/>
          </a:p>
        </p:txBody>
      </p:sp>
      <p:sp>
        <p:nvSpPr>
          <p:cNvPr id="4" name="CuadroTexto 3"/>
          <p:cNvSpPr txBox="1"/>
          <p:nvPr/>
        </p:nvSpPr>
        <p:spPr>
          <a:xfrm>
            <a:off x="1470679" y="2245804"/>
            <a:ext cx="6660349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sz="2000" b="1" dirty="0" smtClean="0"/>
              <a:t>Capacitación orientada a fortalecer las competencias éticas</a:t>
            </a:r>
            <a:endParaRPr lang="es-MX" sz="2000" b="1" dirty="0"/>
          </a:p>
        </p:txBody>
      </p:sp>
      <p:sp>
        <p:nvSpPr>
          <p:cNvPr id="6" name="4 CuadroTexto"/>
          <p:cNvSpPr txBox="1"/>
          <p:nvPr/>
        </p:nvSpPr>
        <p:spPr>
          <a:xfrm>
            <a:off x="2987824" y="980728"/>
            <a:ext cx="4431077" cy="95410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2800" dirty="0" smtClean="0"/>
              <a:t>Tipos de Capacitación para sujetos obligados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85055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454679" y="1403407"/>
            <a:ext cx="5598368" cy="44627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es-MX" sz="2000" b="1" dirty="0">
                <a:solidFill>
                  <a:schemeClr val="dk1"/>
                </a:solidFill>
              </a:rPr>
              <a:t>C</a:t>
            </a:r>
            <a:r>
              <a:rPr lang="es-MX" sz="2000" b="1" dirty="0" smtClean="0">
                <a:solidFill>
                  <a:schemeClr val="dk1"/>
                </a:solidFill>
              </a:rPr>
              <a:t>apacitación Básica  </a:t>
            </a:r>
            <a:endParaRPr lang="es-MX" sz="2000" b="1" dirty="0">
              <a:solidFill>
                <a:schemeClr val="dk1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289686" y="2206605"/>
            <a:ext cx="64807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Blip>
                <a:blip r:embed="rId3"/>
              </a:buBlip>
            </a:pPr>
            <a:r>
              <a:rPr lang="es-MX" sz="2000" b="1" dirty="0"/>
              <a:t>Introducción a la Ley General de Transparencia y Acceso a la Información </a:t>
            </a:r>
            <a:r>
              <a:rPr lang="es-MX" sz="2000" b="1" dirty="0" smtClean="0"/>
              <a:t>Pública</a:t>
            </a:r>
          </a:p>
          <a:p>
            <a:pPr marL="342900" indent="-342900">
              <a:buBlip>
                <a:blip r:embed="rId3"/>
              </a:buBlip>
            </a:pPr>
            <a:endParaRPr lang="es-MX" sz="2000" b="1" dirty="0"/>
          </a:p>
        </p:txBody>
      </p:sp>
      <p:sp>
        <p:nvSpPr>
          <p:cNvPr id="7" name="CuadroTexto 6"/>
          <p:cNvSpPr txBox="1"/>
          <p:nvPr/>
        </p:nvSpPr>
        <p:spPr>
          <a:xfrm>
            <a:off x="1289686" y="4437112"/>
            <a:ext cx="69229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Blip>
                <a:blip r:embed="rId3"/>
              </a:buBlip>
            </a:pPr>
            <a:r>
              <a:rPr lang="es-MX" sz="2000" b="1" dirty="0"/>
              <a:t>Taller de Formación de Instructores en la LGTAIP (18 horas)</a:t>
            </a:r>
          </a:p>
          <a:p>
            <a:pPr marL="342900" indent="-342900">
              <a:buBlip>
                <a:blip r:embed="rId3"/>
              </a:buBlip>
            </a:pPr>
            <a:endParaRPr lang="es-MX" sz="2000" b="1" dirty="0"/>
          </a:p>
        </p:txBody>
      </p:sp>
      <p:sp>
        <p:nvSpPr>
          <p:cNvPr id="8" name="CuadroTexto 7"/>
          <p:cNvSpPr txBox="1"/>
          <p:nvPr/>
        </p:nvSpPr>
        <p:spPr>
          <a:xfrm>
            <a:off x="1289686" y="3205182"/>
            <a:ext cx="64807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Blip>
                <a:blip r:embed="rId3"/>
              </a:buBlip>
            </a:pPr>
            <a:r>
              <a:rPr lang="es-MX" sz="2000" b="1" dirty="0"/>
              <a:t>Introducción a la Ley Federal de Transparencia y Acceso a la Información Pública</a:t>
            </a:r>
          </a:p>
        </p:txBody>
      </p:sp>
    </p:spTree>
    <p:extLst>
      <p:ext uri="{BB962C8B-B14F-4D97-AF65-F5344CB8AC3E}">
        <p14:creationId xmlns:p14="http://schemas.microsoft.com/office/powerpoint/2010/main" val="4006168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331640" y="2060848"/>
            <a:ext cx="5832430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/>
              <a:t>Cursos:</a:t>
            </a:r>
          </a:p>
          <a:p>
            <a:endParaRPr lang="es-MX" sz="2000" b="1" dirty="0"/>
          </a:p>
          <a:p>
            <a:pPr marL="342900" indent="-342900">
              <a:buBlip>
                <a:blip r:embed="rId3"/>
              </a:buBlip>
            </a:pPr>
            <a:r>
              <a:rPr lang="es-MX" sz="2000" b="1" dirty="0"/>
              <a:t>Clasificación de la Información </a:t>
            </a:r>
            <a:r>
              <a:rPr lang="es-MX" sz="2000" b="1" dirty="0" smtClean="0"/>
              <a:t>y Prueba de Daño</a:t>
            </a:r>
            <a:endParaRPr lang="es-MX" sz="2000" b="1" dirty="0"/>
          </a:p>
          <a:p>
            <a:pPr marL="342900" indent="-342900">
              <a:buBlip>
                <a:blip r:embed="rId3"/>
              </a:buBlip>
            </a:pPr>
            <a:r>
              <a:rPr lang="es-MX" sz="2000" b="1" dirty="0" smtClean="0"/>
              <a:t>Criterios </a:t>
            </a:r>
            <a:r>
              <a:rPr lang="es-MX" sz="2000" b="1" dirty="0"/>
              <a:t>del Pleno</a:t>
            </a:r>
          </a:p>
          <a:p>
            <a:pPr marL="342900" indent="-342900">
              <a:buBlip>
                <a:blip r:embed="rId3"/>
              </a:buBlip>
            </a:pPr>
            <a:r>
              <a:rPr lang="es-MX" sz="2000" b="1" dirty="0"/>
              <a:t>Protección de Datos Personales</a:t>
            </a:r>
          </a:p>
          <a:p>
            <a:pPr marL="342900" indent="-342900">
              <a:buBlip>
                <a:blip r:embed="rId3"/>
              </a:buBlip>
            </a:pPr>
            <a:r>
              <a:rPr lang="es-MX" sz="2000" b="1" dirty="0"/>
              <a:t>Obligaciones de Transparencia</a:t>
            </a:r>
          </a:p>
          <a:p>
            <a:pPr marL="342900" indent="-342900">
              <a:buBlip>
                <a:blip r:embed="rId3"/>
              </a:buBlip>
            </a:pPr>
            <a:r>
              <a:rPr lang="es-MX" sz="2000" b="1" dirty="0"/>
              <a:t>Gobierno Abierto y Transparencia Proactiva</a:t>
            </a:r>
          </a:p>
          <a:p>
            <a:pPr marL="342900" indent="-342900">
              <a:buBlip>
                <a:blip r:embed="rId3"/>
              </a:buBlip>
            </a:pPr>
            <a:r>
              <a:rPr lang="es-MX" sz="2000" b="1" dirty="0"/>
              <a:t>Plataforma Nacional de Transparencia</a:t>
            </a:r>
          </a:p>
          <a:p>
            <a:pPr marL="342900" indent="-342900">
              <a:buBlip>
                <a:blip r:embed="rId3"/>
              </a:buBlip>
            </a:pPr>
            <a:r>
              <a:rPr lang="es-MX" sz="2000" b="1" dirty="0"/>
              <a:t>Sistema Nacional de Transparencia</a:t>
            </a:r>
          </a:p>
          <a:p>
            <a:pPr marL="342900" indent="-342900">
              <a:buBlip>
                <a:blip r:embed="rId3"/>
              </a:buBlip>
            </a:pPr>
            <a:r>
              <a:rPr lang="es-MX" sz="2000" b="1" dirty="0"/>
              <a:t>Recurso de Revisión</a:t>
            </a:r>
          </a:p>
          <a:p>
            <a:endParaRPr lang="es-MX" sz="2000" b="1" dirty="0"/>
          </a:p>
        </p:txBody>
      </p:sp>
      <p:sp>
        <p:nvSpPr>
          <p:cNvPr id="4" name="CuadroTexto 3"/>
          <p:cNvSpPr txBox="1"/>
          <p:nvPr/>
        </p:nvSpPr>
        <p:spPr>
          <a:xfrm>
            <a:off x="2123728" y="1124744"/>
            <a:ext cx="3395481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lvl="0"/>
            <a:r>
              <a:rPr lang="es-MX" sz="2000" b="1" dirty="0"/>
              <a:t>C</a:t>
            </a:r>
            <a:r>
              <a:rPr lang="es-MX" sz="2000" b="1" dirty="0" smtClean="0"/>
              <a:t>apacitación Especializada    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372957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170243" y="3068960"/>
            <a:ext cx="729584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b="1" dirty="0" smtClean="0"/>
              <a:t>Cursos:</a:t>
            </a:r>
          </a:p>
          <a:p>
            <a:endParaRPr lang="es-MX" sz="2000" b="1" dirty="0"/>
          </a:p>
          <a:p>
            <a:pPr marL="342900" indent="-342900">
              <a:buBlip>
                <a:blip r:embed="rId3"/>
              </a:buBlip>
            </a:pPr>
            <a:r>
              <a:rPr lang="es-MX" sz="2000" dirty="0"/>
              <a:t>Ley Federal de Protección de Datos Personales en Posesión </a:t>
            </a:r>
            <a:r>
              <a:rPr lang="es-MX" sz="2000" dirty="0" smtClean="0"/>
              <a:t>de</a:t>
            </a:r>
          </a:p>
          <a:p>
            <a:r>
              <a:rPr lang="es-MX" sz="2000" dirty="0" smtClean="0"/>
              <a:t> Particulares</a:t>
            </a:r>
          </a:p>
          <a:p>
            <a:pPr marL="342900" indent="-342900">
              <a:buBlip>
                <a:blip r:embed="rId3"/>
              </a:buBlip>
            </a:pPr>
            <a:r>
              <a:rPr lang="es-MX" sz="2000" b="1" dirty="0" smtClean="0"/>
              <a:t> </a:t>
            </a:r>
            <a:r>
              <a:rPr lang="es-MX" sz="2000" dirty="0"/>
              <a:t>Aviso de privacidad</a:t>
            </a:r>
          </a:p>
          <a:p>
            <a:endParaRPr lang="es-MX" sz="2000" b="1" dirty="0"/>
          </a:p>
        </p:txBody>
      </p:sp>
      <p:sp>
        <p:nvSpPr>
          <p:cNvPr id="4" name="CuadroTexto 3"/>
          <p:cNvSpPr txBox="1"/>
          <p:nvPr/>
        </p:nvSpPr>
        <p:spPr>
          <a:xfrm>
            <a:off x="1470679" y="2245804"/>
            <a:ext cx="3031086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MX" sz="2000" b="1" dirty="0" smtClean="0"/>
              <a:t>Capacitación introductoria</a:t>
            </a:r>
            <a:endParaRPr lang="es-MX" sz="2000" b="1" dirty="0"/>
          </a:p>
        </p:txBody>
      </p:sp>
      <p:sp>
        <p:nvSpPr>
          <p:cNvPr id="6" name="4 CuadroTexto"/>
          <p:cNvSpPr txBox="1"/>
          <p:nvPr/>
        </p:nvSpPr>
        <p:spPr>
          <a:xfrm>
            <a:off x="2987824" y="980728"/>
            <a:ext cx="4431077" cy="95410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2800" dirty="0" smtClean="0"/>
              <a:t>Tipos de Capacitación para sujetos regulados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182640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454679" y="1403407"/>
            <a:ext cx="5598368" cy="44627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es-MX" sz="2000" b="1" dirty="0">
                <a:solidFill>
                  <a:schemeClr val="dk1"/>
                </a:solidFill>
              </a:rPr>
              <a:t>C</a:t>
            </a:r>
            <a:r>
              <a:rPr lang="es-MX" sz="2000" b="1" dirty="0" smtClean="0">
                <a:solidFill>
                  <a:schemeClr val="dk1"/>
                </a:solidFill>
              </a:rPr>
              <a:t>apacitación </a:t>
            </a:r>
            <a:r>
              <a:rPr lang="es-MX" sz="2000" b="1" dirty="0" smtClean="0"/>
              <a:t>Especializada</a:t>
            </a:r>
            <a:r>
              <a:rPr lang="es-MX" sz="2000" b="1" dirty="0" smtClean="0">
                <a:solidFill>
                  <a:schemeClr val="dk1"/>
                </a:solidFill>
              </a:rPr>
              <a:t>  </a:t>
            </a:r>
            <a:endParaRPr lang="es-MX" sz="2000" b="1" dirty="0">
              <a:solidFill>
                <a:schemeClr val="dk1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289686" y="2206605"/>
            <a:ext cx="648072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Blip>
                <a:blip r:embed="rId3"/>
              </a:buBlip>
            </a:pPr>
            <a:endParaRPr lang="es-MX" sz="2000" b="1" dirty="0" smtClean="0"/>
          </a:p>
          <a:p>
            <a:pPr marL="342900" indent="-342900">
              <a:buBlip>
                <a:blip r:embed="rId3"/>
              </a:buBlip>
            </a:pPr>
            <a:r>
              <a:rPr lang="es-MX" sz="2000" b="1" dirty="0" smtClean="0"/>
              <a:t>Atención a las solicitudes de Derechos ARCO</a:t>
            </a:r>
          </a:p>
          <a:p>
            <a:pPr marL="342900" indent="-342900">
              <a:buBlip>
                <a:blip r:embed="rId3"/>
              </a:buBlip>
            </a:pPr>
            <a:r>
              <a:rPr lang="es-MX" sz="2000" b="1" dirty="0" smtClean="0"/>
              <a:t>Designación de la persona o departamento de Datos Personales</a:t>
            </a:r>
          </a:p>
          <a:p>
            <a:pPr marL="342900" indent="-342900">
              <a:buBlip>
                <a:blip r:embed="rId3"/>
              </a:buBlip>
            </a:pPr>
            <a:r>
              <a:rPr lang="es-MX" sz="2000" b="1" dirty="0" smtClean="0"/>
              <a:t>Esquemas de Autorregulación</a:t>
            </a:r>
          </a:p>
          <a:p>
            <a:pPr marL="342900" indent="-342900">
              <a:buBlip>
                <a:blip r:embed="rId3"/>
              </a:buBlip>
            </a:pPr>
            <a:r>
              <a:rPr lang="es-MX" sz="2000" b="1" dirty="0" smtClean="0"/>
              <a:t>Medidas de Seguridad</a:t>
            </a:r>
          </a:p>
          <a:p>
            <a:pPr marL="342900" indent="-342900">
              <a:buBlip>
                <a:blip r:embed="rId3"/>
              </a:buBlip>
            </a:pPr>
            <a:endParaRPr lang="es-MX" sz="2000" b="1" dirty="0"/>
          </a:p>
        </p:txBody>
      </p:sp>
    </p:spTree>
    <p:extLst>
      <p:ext uri="{BB962C8B-B14F-4D97-AF65-F5344CB8AC3E}">
        <p14:creationId xmlns:p14="http://schemas.microsoft.com/office/powerpoint/2010/main" val="334405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incheta">
  <a:themeElements>
    <a:clrScheme name="Ejecutivo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Chincheta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Ángulo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689</TotalTime>
  <Words>1142</Words>
  <Application>Microsoft Office PowerPoint</Application>
  <PresentationFormat>Presentación en pantalla (4:3)</PresentationFormat>
  <Paragraphs>176</Paragraphs>
  <Slides>23</Slides>
  <Notes>22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33" baseType="lpstr">
      <vt:lpstr>Arial Unicode MS</vt:lpstr>
      <vt:lpstr>Arial Narrow</vt:lpstr>
      <vt:lpstr>Brush Script MT</vt:lpstr>
      <vt:lpstr>Calibri</vt:lpstr>
      <vt:lpstr>Constantia</vt:lpstr>
      <vt:lpstr>Franklin Gothic Book</vt:lpstr>
      <vt:lpstr>Rage Italic</vt:lpstr>
      <vt:lpstr>Segoe UI Light</vt:lpstr>
      <vt:lpstr>Times New Roman</vt:lpstr>
      <vt:lpstr>Chincheta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María De los Ángeles Hernández Sánchez</dc:creator>
  <cp:lastModifiedBy>CaRLandAd Calderón</cp:lastModifiedBy>
  <cp:revision>78</cp:revision>
  <cp:lastPrinted>2016-09-26T18:41:09Z</cp:lastPrinted>
  <dcterms:created xsi:type="dcterms:W3CDTF">2015-05-07T17:29:38Z</dcterms:created>
  <dcterms:modified xsi:type="dcterms:W3CDTF">2016-10-27T16:35:41Z</dcterms:modified>
</cp:coreProperties>
</file>