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2"/>
  </p:handoutMasterIdLst>
  <p:sldIdLst>
    <p:sldId id="256" r:id="rId2"/>
    <p:sldId id="292" r:id="rId3"/>
    <p:sldId id="289" r:id="rId4"/>
    <p:sldId id="286" r:id="rId5"/>
    <p:sldId id="287" r:id="rId6"/>
    <p:sldId id="288" r:id="rId7"/>
    <p:sldId id="282" r:id="rId8"/>
    <p:sldId id="290" r:id="rId9"/>
    <p:sldId id="281" r:id="rId10"/>
    <p:sldId id="291" r:id="rId11"/>
  </p:sldIdLst>
  <p:sldSz cx="12192000" cy="6858000"/>
  <p:notesSz cx="7023100" cy="9309100"/>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p:scale>
          <a:sx n="106" d="100"/>
          <a:sy n="106" d="100"/>
        </p:scale>
        <p:origin x="-618"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s-SV" dirty="0"/>
          </a:p>
        </p:txBody>
      </p:sp>
      <p:sp>
        <p:nvSpPr>
          <p:cNvPr id="3" name="Marcador de fecha 2"/>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fld id="{EC3B52C1-4BE7-453A-B501-8FDD6A7B4CA7}" type="datetimeFigureOut">
              <a:rPr lang="es-SV" smtClean="0"/>
              <a:pPr/>
              <a:t>26/10/2020</a:t>
            </a:fld>
            <a:endParaRPr lang="es-SV" dirty="0"/>
          </a:p>
        </p:txBody>
      </p:sp>
      <p:sp>
        <p:nvSpPr>
          <p:cNvPr id="4" name="Marcador de pie de página 3"/>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lang="es-SV" dirty="0"/>
          </a:p>
        </p:txBody>
      </p:sp>
      <p:sp>
        <p:nvSpPr>
          <p:cNvPr id="5" name="Marcador de número de diapositiva 4"/>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E7A18AF3-8520-45C8-9818-BCD3AE5BD627}" type="slidenum">
              <a:rPr lang="es-SV" smtClean="0"/>
              <a:pPr/>
              <a:t>‹Nº›</a:t>
            </a:fld>
            <a:endParaRPr lang="es-SV" dirty="0"/>
          </a:p>
        </p:txBody>
      </p:sp>
    </p:spTree>
    <p:extLst>
      <p:ext uri="{BB962C8B-B14F-4D97-AF65-F5344CB8AC3E}">
        <p14:creationId xmlns:p14="http://schemas.microsoft.com/office/powerpoint/2010/main" val="215174102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032" y="-15132"/>
            <a:ext cx="12192000" cy="6885164"/>
          </a:xfrm>
          <a:prstGeom prst="rect">
            <a:avLst/>
          </a:prstGeom>
        </p:spPr>
      </p:pic>
      <p:sp>
        <p:nvSpPr>
          <p:cNvPr id="4" name="Marcador de fecha 3"/>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5" name="Marcador de pie de página 4"/>
          <p:cNvSpPr>
            <a:spLocks noGrp="1"/>
          </p:cNvSpPr>
          <p:nvPr>
            <p:ph type="ftr" sz="quarter" idx="11"/>
          </p:nvPr>
        </p:nvSpPr>
        <p:spPr/>
        <p:txBody>
          <a:bodyPr/>
          <a:lstStyle/>
          <a:p>
            <a:endParaRPr lang="es-SV" dirty="0"/>
          </a:p>
        </p:txBody>
      </p:sp>
      <p:pic>
        <p:nvPicPr>
          <p:cNvPr id="9" name="Imagen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15132"/>
            <a:ext cx="4026568" cy="3106349"/>
          </a:xfrm>
          <a:prstGeom prst="rect">
            <a:avLst/>
          </a:prstGeom>
        </p:spPr>
      </p:pic>
      <p:sp>
        <p:nvSpPr>
          <p:cNvPr id="6" name="Marcador de número de diapositiva 5"/>
          <p:cNvSpPr>
            <a:spLocks noGrp="1"/>
          </p:cNvSpPr>
          <p:nvPr>
            <p:ph type="sldNum" sz="quarter" idx="12"/>
          </p:nvPr>
        </p:nvSpPr>
        <p:spPr/>
        <p:txBody>
          <a:bodyPr/>
          <a:lstStyle/>
          <a:p>
            <a:fld id="{018389BC-A800-49B9-B8F9-6E531DC57F84}" type="slidenum">
              <a:rPr lang="es-SV" smtClean="0"/>
              <a:pPr/>
              <a:t>‹Nº›</a:t>
            </a:fld>
            <a:endParaRPr lang="es-SV" dirty="0"/>
          </a:p>
        </p:txBody>
      </p:sp>
      <p:pic>
        <p:nvPicPr>
          <p:cNvPr id="10" name="Imagen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668000" y="5595571"/>
            <a:ext cx="946484" cy="899160"/>
          </a:xfrm>
          <a:prstGeom prst="rect">
            <a:avLst/>
          </a:prstGeom>
        </p:spPr>
      </p:pic>
      <p:sp>
        <p:nvSpPr>
          <p:cNvPr id="2" name="Título 1"/>
          <p:cNvSpPr>
            <a:spLocks noGrp="1"/>
          </p:cNvSpPr>
          <p:nvPr>
            <p:ph type="ctrTitle"/>
          </p:nvPr>
        </p:nvSpPr>
        <p:spPr>
          <a:xfrm>
            <a:off x="-28074" y="761994"/>
            <a:ext cx="9144000" cy="2387600"/>
          </a:xfrm>
        </p:spPr>
        <p:txBody>
          <a:bodyPr anchor="b"/>
          <a:lstStyle>
            <a:lvl1pPr algn="ctr">
              <a:defRPr sz="6000">
                <a:latin typeface="Helvetica LT Std Cond" panose="020B0506020202030204" pitchFamily="34" charset="0"/>
              </a:defRPr>
            </a:lvl1pPr>
          </a:lstStyle>
          <a:p>
            <a:r>
              <a:rPr lang="es-ES" dirty="0" smtClean="0"/>
              <a:t>Haga clic para modificar el estilo de título del patrón</a:t>
            </a:r>
            <a:endParaRPr lang="es-SV" dirty="0"/>
          </a:p>
        </p:txBody>
      </p:sp>
      <p:sp>
        <p:nvSpPr>
          <p:cNvPr id="3" name="Subtítulo 2"/>
          <p:cNvSpPr>
            <a:spLocks noGrp="1"/>
          </p:cNvSpPr>
          <p:nvPr>
            <p:ph type="subTitle" idx="1"/>
          </p:nvPr>
        </p:nvSpPr>
        <p:spPr>
          <a:xfrm>
            <a:off x="0" y="3295674"/>
            <a:ext cx="9144000" cy="1655762"/>
          </a:xfrm>
        </p:spPr>
        <p:txBody>
          <a:bodyPr/>
          <a:lstStyle>
            <a:lvl1pPr marL="0" indent="0" algn="ctr">
              <a:buNone/>
              <a:defRPr sz="2400">
                <a:latin typeface="Helvetica LT Std Cond" panose="020B0506020202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smtClean="0"/>
              <a:t>Haga clic para modificar el estilo de subtítulo del patrón</a:t>
            </a:r>
            <a:endParaRPr lang="es-SV" dirty="0"/>
          </a:p>
        </p:txBody>
      </p:sp>
    </p:spTree>
    <p:extLst>
      <p:ext uri="{BB962C8B-B14F-4D97-AF65-F5344CB8AC3E}">
        <p14:creationId xmlns:p14="http://schemas.microsoft.com/office/powerpoint/2010/main" val="2250796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SV"/>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6" name="Marcador de pie de página 5"/>
          <p:cNvSpPr>
            <a:spLocks noGrp="1"/>
          </p:cNvSpPr>
          <p:nvPr>
            <p:ph type="ftr" sz="quarter" idx="11"/>
          </p:nvPr>
        </p:nvSpPr>
        <p:spPr/>
        <p:txBody>
          <a:bodyPr/>
          <a:lstStyle/>
          <a:p>
            <a:endParaRPr lang="es-SV" dirty="0"/>
          </a:p>
        </p:txBody>
      </p:sp>
      <p:sp>
        <p:nvSpPr>
          <p:cNvPr id="7" name="Marcador de número de diapositiva 6"/>
          <p:cNvSpPr>
            <a:spLocks noGrp="1"/>
          </p:cNvSpPr>
          <p:nvPr>
            <p:ph type="sldNum" sz="quarter" idx="12"/>
          </p:nvPr>
        </p:nvSpPr>
        <p:spPr/>
        <p:txBody>
          <a:bodyPr/>
          <a:lstStyle/>
          <a:p>
            <a:fld id="{018389BC-A800-49B9-B8F9-6E531DC57F84}" type="slidenum">
              <a:rPr lang="es-SV" smtClean="0"/>
              <a:pPr/>
              <a:t>‹Nº›</a:t>
            </a:fld>
            <a:endParaRPr lang="es-SV" dirty="0"/>
          </a:p>
        </p:txBody>
      </p:sp>
    </p:spTree>
    <p:extLst>
      <p:ext uri="{BB962C8B-B14F-4D97-AF65-F5344CB8AC3E}">
        <p14:creationId xmlns:p14="http://schemas.microsoft.com/office/powerpoint/2010/main" val="1620460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SV"/>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SV" dirty="0"/>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6" name="Marcador de pie de página 5"/>
          <p:cNvSpPr>
            <a:spLocks noGrp="1"/>
          </p:cNvSpPr>
          <p:nvPr>
            <p:ph type="ftr" sz="quarter" idx="11"/>
          </p:nvPr>
        </p:nvSpPr>
        <p:spPr/>
        <p:txBody>
          <a:bodyPr/>
          <a:lstStyle/>
          <a:p>
            <a:endParaRPr lang="es-SV" dirty="0"/>
          </a:p>
        </p:txBody>
      </p:sp>
      <p:sp>
        <p:nvSpPr>
          <p:cNvPr id="7" name="Marcador de número de diapositiva 6"/>
          <p:cNvSpPr>
            <a:spLocks noGrp="1"/>
          </p:cNvSpPr>
          <p:nvPr>
            <p:ph type="sldNum" sz="quarter" idx="12"/>
          </p:nvPr>
        </p:nvSpPr>
        <p:spPr/>
        <p:txBody>
          <a:bodyPr/>
          <a:lstStyle/>
          <a:p>
            <a:fld id="{018389BC-A800-49B9-B8F9-6E531DC57F84}" type="slidenum">
              <a:rPr lang="es-SV" smtClean="0"/>
              <a:pPr/>
              <a:t>‹Nº›</a:t>
            </a:fld>
            <a:endParaRPr lang="es-SV" dirty="0"/>
          </a:p>
        </p:txBody>
      </p:sp>
    </p:spTree>
    <p:extLst>
      <p:ext uri="{BB962C8B-B14F-4D97-AF65-F5344CB8AC3E}">
        <p14:creationId xmlns:p14="http://schemas.microsoft.com/office/powerpoint/2010/main" val="3191826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SV"/>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fecha 3"/>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5" name="Marcador de pie de página 4"/>
          <p:cNvSpPr>
            <a:spLocks noGrp="1"/>
          </p:cNvSpPr>
          <p:nvPr>
            <p:ph type="ftr" sz="quarter" idx="11"/>
          </p:nvPr>
        </p:nvSpPr>
        <p:spPr/>
        <p:txBody>
          <a:bodyPr/>
          <a:lstStyle/>
          <a:p>
            <a:endParaRPr lang="es-SV" dirty="0"/>
          </a:p>
        </p:txBody>
      </p:sp>
      <p:sp>
        <p:nvSpPr>
          <p:cNvPr id="6" name="Marcador de número de diapositiva 5"/>
          <p:cNvSpPr>
            <a:spLocks noGrp="1"/>
          </p:cNvSpPr>
          <p:nvPr>
            <p:ph type="sldNum" sz="quarter" idx="12"/>
          </p:nvPr>
        </p:nvSpPr>
        <p:spPr/>
        <p:txBody>
          <a:bodyPr/>
          <a:lstStyle/>
          <a:p>
            <a:fld id="{018389BC-A800-49B9-B8F9-6E531DC57F84}" type="slidenum">
              <a:rPr lang="es-SV" smtClean="0"/>
              <a:pPr/>
              <a:t>‹Nº›</a:t>
            </a:fld>
            <a:endParaRPr lang="es-SV" dirty="0"/>
          </a:p>
        </p:txBody>
      </p:sp>
    </p:spTree>
    <p:extLst>
      <p:ext uri="{BB962C8B-B14F-4D97-AF65-F5344CB8AC3E}">
        <p14:creationId xmlns:p14="http://schemas.microsoft.com/office/powerpoint/2010/main" val="2054277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SV"/>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fecha 3"/>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5" name="Marcador de pie de página 4"/>
          <p:cNvSpPr>
            <a:spLocks noGrp="1"/>
          </p:cNvSpPr>
          <p:nvPr>
            <p:ph type="ftr" sz="quarter" idx="11"/>
          </p:nvPr>
        </p:nvSpPr>
        <p:spPr/>
        <p:txBody>
          <a:bodyPr/>
          <a:lstStyle/>
          <a:p>
            <a:endParaRPr lang="es-SV" dirty="0"/>
          </a:p>
        </p:txBody>
      </p:sp>
      <p:sp>
        <p:nvSpPr>
          <p:cNvPr id="6" name="Marcador de número de diapositiva 5"/>
          <p:cNvSpPr>
            <a:spLocks noGrp="1"/>
          </p:cNvSpPr>
          <p:nvPr>
            <p:ph type="sldNum" sz="quarter" idx="12"/>
          </p:nvPr>
        </p:nvSpPr>
        <p:spPr/>
        <p:txBody>
          <a:bodyPr/>
          <a:lstStyle/>
          <a:p>
            <a:fld id="{018389BC-A800-49B9-B8F9-6E531DC57F84}" type="slidenum">
              <a:rPr lang="es-SV" smtClean="0"/>
              <a:pPr/>
              <a:t>‹Nº›</a:t>
            </a:fld>
            <a:endParaRPr lang="es-SV" dirty="0"/>
          </a:p>
        </p:txBody>
      </p:sp>
    </p:spTree>
    <p:extLst>
      <p:ext uri="{BB962C8B-B14F-4D97-AF65-F5344CB8AC3E}">
        <p14:creationId xmlns:p14="http://schemas.microsoft.com/office/powerpoint/2010/main" val="3720651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032" y="-15132"/>
            <a:ext cx="12192000" cy="6885164"/>
          </a:xfrm>
          <a:prstGeom prst="rect">
            <a:avLst/>
          </a:prstGeom>
        </p:spPr>
      </p:pic>
      <p:sp>
        <p:nvSpPr>
          <p:cNvPr id="2" name="Título 1"/>
          <p:cNvSpPr>
            <a:spLocks noGrp="1"/>
          </p:cNvSpPr>
          <p:nvPr>
            <p:ph type="title"/>
          </p:nvPr>
        </p:nvSpPr>
        <p:spPr/>
        <p:txBody>
          <a:bodyPr/>
          <a:lstStyle>
            <a:lvl1pPr>
              <a:defRPr>
                <a:latin typeface="Helvetica LT Std Cond" panose="020B0506020202030204" pitchFamily="34" charset="0"/>
              </a:defRPr>
            </a:lvl1pPr>
          </a:lstStyle>
          <a:p>
            <a:r>
              <a:rPr lang="es-ES" smtClean="0"/>
              <a:t>Haga clic para modificar el estilo de título del patrón</a:t>
            </a:r>
            <a:endParaRPr lang="es-SV"/>
          </a:p>
        </p:txBody>
      </p:sp>
      <p:sp>
        <p:nvSpPr>
          <p:cNvPr id="3" name="Marcador de contenido 2"/>
          <p:cNvSpPr>
            <a:spLocks noGrp="1"/>
          </p:cNvSpPr>
          <p:nvPr>
            <p:ph idx="1"/>
          </p:nvPr>
        </p:nvSpPr>
        <p:spPr/>
        <p:txBody>
          <a:bodyPr/>
          <a:lstStyle>
            <a:lvl1pPr>
              <a:defRPr>
                <a:latin typeface="Helvetica LT Std Cond" panose="020B0506020202030204" pitchFamily="34" charset="0"/>
              </a:defRPr>
            </a:lvl1pPr>
            <a:lvl2pPr>
              <a:defRPr>
                <a:latin typeface="Helvetica LT Std Cond" panose="020B0506020202030204" pitchFamily="34" charset="0"/>
              </a:defRPr>
            </a:lvl2pPr>
            <a:lvl3pPr>
              <a:defRPr>
                <a:latin typeface="Helvetica LT Std Cond" panose="020B0506020202030204" pitchFamily="34" charset="0"/>
              </a:defRPr>
            </a:lvl3pPr>
            <a:lvl4pPr>
              <a:defRPr>
                <a:latin typeface="Helvetica LT Std Cond" panose="020B0506020202030204" pitchFamily="34" charset="0"/>
              </a:defRPr>
            </a:lvl4pPr>
            <a:lvl5pPr>
              <a:defRPr>
                <a:latin typeface="Helvetica LT Std Cond" panose="020B050602020203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fecha 3"/>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5" name="Marcador de pie de página 4"/>
          <p:cNvSpPr>
            <a:spLocks noGrp="1"/>
          </p:cNvSpPr>
          <p:nvPr>
            <p:ph type="ftr" sz="quarter" idx="11"/>
          </p:nvPr>
        </p:nvSpPr>
        <p:spPr/>
        <p:txBody>
          <a:bodyPr/>
          <a:lstStyle/>
          <a:p>
            <a:endParaRPr lang="es-SV" dirty="0"/>
          </a:p>
        </p:txBody>
      </p:sp>
      <p:sp>
        <p:nvSpPr>
          <p:cNvPr id="6" name="Marcador de número de diapositiva 5"/>
          <p:cNvSpPr>
            <a:spLocks noGrp="1"/>
          </p:cNvSpPr>
          <p:nvPr>
            <p:ph type="sldNum" sz="quarter" idx="12"/>
          </p:nvPr>
        </p:nvSpPr>
        <p:spPr/>
        <p:txBody>
          <a:bodyPr/>
          <a:lstStyle/>
          <a:p>
            <a:fld id="{018389BC-A800-49B9-B8F9-6E531DC57F84}" type="slidenum">
              <a:rPr lang="es-SV" smtClean="0"/>
              <a:pPr/>
              <a:t>‹Nº›</a:t>
            </a:fld>
            <a:endParaRPr lang="es-SV" dirty="0"/>
          </a:p>
        </p:txBody>
      </p:sp>
      <p:pic>
        <p:nvPicPr>
          <p:cNvPr id="8" name="Imagen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82200" y="5357611"/>
            <a:ext cx="2047912" cy="1579889"/>
          </a:xfrm>
          <a:prstGeom prst="rect">
            <a:avLst/>
          </a:prstGeom>
        </p:spPr>
      </p:pic>
    </p:spTree>
    <p:extLst>
      <p:ext uri="{BB962C8B-B14F-4D97-AF65-F5344CB8AC3E}">
        <p14:creationId xmlns:p14="http://schemas.microsoft.com/office/powerpoint/2010/main" val="506327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ítulo y objetos">
    <p:spTree>
      <p:nvGrpSpPr>
        <p:cNvPr id="1" name=""/>
        <p:cNvGrpSpPr/>
        <p:nvPr/>
      </p:nvGrpSpPr>
      <p:grpSpPr>
        <a:xfrm>
          <a:off x="0" y="0"/>
          <a:ext cx="0" cy="0"/>
          <a:chOff x="0" y="0"/>
          <a:chExt cx="0" cy="0"/>
        </a:xfrm>
      </p:grpSpPr>
      <p:pic>
        <p:nvPicPr>
          <p:cNvPr id="10" name="Imagen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Imagen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84203" y="5084982"/>
            <a:ext cx="2376237" cy="1833178"/>
          </a:xfrm>
          <a:prstGeom prst="rect">
            <a:avLst/>
          </a:prstGeom>
        </p:spPr>
      </p:pic>
      <p:sp>
        <p:nvSpPr>
          <p:cNvPr id="2" name="Título 1"/>
          <p:cNvSpPr>
            <a:spLocks noGrp="1"/>
          </p:cNvSpPr>
          <p:nvPr>
            <p:ph type="title"/>
          </p:nvPr>
        </p:nvSpPr>
        <p:spPr/>
        <p:txBody>
          <a:bodyPr/>
          <a:lstStyle>
            <a:lvl1pPr>
              <a:defRPr>
                <a:latin typeface="Helvetica LT Std Cond" panose="020B0506020202030204" pitchFamily="34" charset="0"/>
              </a:defRPr>
            </a:lvl1pPr>
          </a:lstStyle>
          <a:p>
            <a:r>
              <a:rPr lang="es-ES" smtClean="0"/>
              <a:t>Haga clic para modificar el estilo de título del patrón</a:t>
            </a:r>
            <a:endParaRPr lang="es-SV"/>
          </a:p>
        </p:txBody>
      </p:sp>
      <p:sp>
        <p:nvSpPr>
          <p:cNvPr id="3" name="Marcador de contenido 2"/>
          <p:cNvSpPr>
            <a:spLocks noGrp="1"/>
          </p:cNvSpPr>
          <p:nvPr>
            <p:ph idx="1"/>
          </p:nvPr>
        </p:nvSpPr>
        <p:spPr/>
        <p:txBody>
          <a:bodyPr/>
          <a:lstStyle>
            <a:lvl1pPr>
              <a:defRPr>
                <a:latin typeface="Helvetica LT Std Cond" panose="020B0506020202030204" pitchFamily="34" charset="0"/>
              </a:defRPr>
            </a:lvl1pPr>
            <a:lvl2pPr>
              <a:defRPr>
                <a:latin typeface="Helvetica LT Std Cond" panose="020B0506020202030204" pitchFamily="34" charset="0"/>
              </a:defRPr>
            </a:lvl2pPr>
            <a:lvl3pPr>
              <a:defRPr>
                <a:latin typeface="Helvetica LT Std Cond" panose="020B0506020202030204" pitchFamily="34" charset="0"/>
              </a:defRPr>
            </a:lvl3pPr>
            <a:lvl4pPr>
              <a:defRPr>
                <a:latin typeface="Helvetica LT Std Cond" panose="020B0506020202030204" pitchFamily="34" charset="0"/>
              </a:defRPr>
            </a:lvl4pPr>
            <a:lvl5pPr>
              <a:defRPr>
                <a:latin typeface="Helvetica LT Std Cond" panose="020B050602020203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fecha 3"/>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5" name="Marcador de pie de página 4"/>
          <p:cNvSpPr>
            <a:spLocks noGrp="1"/>
          </p:cNvSpPr>
          <p:nvPr>
            <p:ph type="ftr" sz="quarter" idx="11"/>
          </p:nvPr>
        </p:nvSpPr>
        <p:spPr/>
        <p:txBody>
          <a:bodyPr/>
          <a:lstStyle/>
          <a:p>
            <a:endParaRPr lang="es-SV" dirty="0"/>
          </a:p>
        </p:txBody>
      </p:sp>
      <p:sp>
        <p:nvSpPr>
          <p:cNvPr id="6" name="Marcador de número de diapositiva 5"/>
          <p:cNvSpPr>
            <a:spLocks noGrp="1"/>
          </p:cNvSpPr>
          <p:nvPr>
            <p:ph type="sldNum" sz="quarter" idx="12"/>
          </p:nvPr>
        </p:nvSpPr>
        <p:spPr/>
        <p:txBody>
          <a:bodyPr/>
          <a:lstStyle/>
          <a:p>
            <a:fld id="{018389BC-A800-49B9-B8F9-6E531DC57F84}" type="slidenum">
              <a:rPr lang="es-SV" smtClean="0"/>
              <a:pPr/>
              <a:t>‹Nº›</a:t>
            </a:fld>
            <a:endParaRPr lang="es-SV" dirty="0"/>
          </a:p>
        </p:txBody>
      </p:sp>
    </p:spTree>
    <p:extLst>
      <p:ext uri="{BB962C8B-B14F-4D97-AF65-F5344CB8AC3E}">
        <p14:creationId xmlns:p14="http://schemas.microsoft.com/office/powerpoint/2010/main" val="3510537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032" y="-15132"/>
            <a:ext cx="12192000" cy="6885164"/>
          </a:xfrm>
          <a:prstGeom prst="rect">
            <a:avLst/>
          </a:prstGeom>
        </p:spPr>
      </p:pic>
      <p:sp>
        <p:nvSpPr>
          <p:cNvPr id="4" name="Marcador de fecha 3"/>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5" name="Marcador de pie de página 4"/>
          <p:cNvSpPr>
            <a:spLocks noGrp="1"/>
          </p:cNvSpPr>
          <p:nvPr>
            <p:ph type="ftr" sz="quarter" idx="11"/>
          </p:nvPr>
        </p:nvSpPr>
        <p:spPr/>
        <p:txBody>
          <a:bodyPr/>
          <a:lstStyle/>
          <a:p>
            <a:endParaRPr lang="es-SV" dirty="0"/>
          </a:p>
        </p:txBody>
      </p:sp>
      <p:pic>
        <p:nvPicPr>
          <p:cNvPr id="9" name="Imagen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402306" y="194900"/>
            <a:ext cx="6765470" cy="5219311"/>
          </a:xfrm>
          <a:prstGeom prst="rect">
            <a:avLst/>
          </a:prstGeom>
        </p:spPr>
      </p:pic>
      <p:sp>
        <p:nvSpPr>
          <p:cNvPr id="6" name="Marcador de número de diapositiva 5"/>
          <p:cNvSpPr>
            <a:spLocks noGrp="1"/>
          </p:cNvSpPr>
          <p:nvPr>
            <p:ph type="sldNum" sz="quarter" idx="12"/>
          </p:nvPr>
        </p:nvSpPr>
        <p:spPr/>
        <p:txBody>
          <a:bodyPr/>
          <a:lstStyle/>
          <a:p>
            <a:fld id="{018389BC-A800-49B9-B8F9-6E531DC57F84}" type="slidenum">
              <a:rPr lang="es-SV" smtClean="0"/>
              <a:pPr/>
              <a:t>‹Nº›</a:t>
            </a:fld>
            <a:endParaRPr lang="es-SV" dirty="0"/>
          </a:p>
        </p:txBody>
      </p:sp>
      <p:sp>
        <p:nvSpPr>
          <p:cNvPr id="3" name="Subtítulo 2"/>
          <p:cNvSpPr>
            <a:spLocks noGrp="1"/>
          </p:cNvSpPr>
          <p:nvPr>
            <p:ph type="subTitle" idx="1"/>
          </p:nvPr>
        </p:nvSpPr>
        <p:spPr>
          <a:xfrm>
            <a:off x="1070811" y="1808829"/>
            <a:ext cx="2374232" cy="2022205"/>
          </a:xfrm>
        </p:spPr>
        <p:txBody>
          <a:bodyPr/>
          <a:lstStyle>
            <a:lvl1pPr marL="0" indent="0" algn="ctr">
              <a:buNone/>
              <a:defRPr sz="2400">
                <a:latin typeface="Helvetica LT Std Cond" panose="020B0506020202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smtClean="0"/>
              <a:t>Haga clic para modificar el estilo de subtítulo del patrón</a:t>
            </a:r>
            <a:endParaRPr lang="es-SV" dirty="0"/>
          </a:p>
        </p:txBody>
      </p:sp>
      <p:sp>
        <p:nvSpPr>
          <p:cNvPr id="11" name="Subtítulo 2"/>
          <p:cNvSpPr txBox="1">
            <a:spLocks/>
          </p:cNvSpPr>
          <p:nvPr userDrawn="1"/>
        </p:nvSpPr>
        <p:spPr>
          <a:xfrm>
            <a:off x="8722896" y="1844924"/>
            <a:ext cx="2374232" cy="202220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ES" dirty="0" smtClean="0">
                <a:latin typeface="Helvetica LT Std Cond" panose="020B0506020202030204" pitchFamily="34" charset="0"/>
              </a:rPr>
              <a:t>Haga clic para modificar el estilo de subtítulo del patrón</a:t>
            </a:r>
            <a:endParaRPr lang="es-SV" dirty="0">
              <a:latin typeface="Helvetica LT Std Cond" panose="020B0506020202030204" pitchFamily="34" charset="0"/>
            </a:endParaRPr>
          </a:p>
        </p:txBody>
      </p:sp>
      <p:sp>
        <p:nvSpPr>
          <p:cNvPr id="12" name="Título 1"/>
          <p:cNvSpPr>
            <a:spLocks noGrp="1"/>
          </p:cNvSpPr>
          <p:nvPr>
            <p:ph type="title"/>
          </p:nvPr>
        </p:nvSpPr>
        <p:spPr>
          <a:xfrm>
            <a:off x="1295400" y="365125"/>
            <a:ext cx="9954126" cy="501565"/>
          </a:xfrm>
        </p:spPr>
        <p:txBody>
          <a:bodyPr>
            <a:normAutofit/>
          </a:bodyPr>
          <a:lstStyle>
            <a:lvl1pPr>
              <a:defRPr sz="3600">
                <a:latin typeface="Helvetica LT Std Cond" panose="020B0506020202030204" pitchFamily="34" charset="0"/>
              </a:defRPr>
            </a:lvl1pPr>
          </a:lstStyle>
          <a:p>
            <a:r>
              <a:rPr lang="es-ES" dirty="0" smtClean="0"/>
              <a:t>Haga clic para modificar el estilo de título del patrón</a:t>
            </a:r>
            <a:endParaRPr lang="es-SV" dirty="0"/>
          </a:p>
        </p:txBody>
      </p:sp>
    </p:spTree>
    <p:extLst>
      <p:ext uri="{BB962C8B-B14F-4D97-AF65-F5344CB8AC3E}">
        <p14:creationId xmlns:p14="http://schemas.microsoft.com/office/powerpoint/2010/main" val="4238554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SV"/>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5" name="Marcador de pie de página 4"/>
          <p:cNvSpPr>
            <a:spLocks noGrp="1"/>
          </p:cNvSpPr>
          <p:nvPr>
            <p:ph type="ftr" sz="quarter" idx="11"/>
          </p:nvPr>
        </p:nvSpPr>
        <p:spPr/>
        <p:txBody>
          <a:bodyPr/>
          <a:lstStyle/>
          <a:p>
            <a:endParaRPr lang="es-SV" dirty="0"/>
          </a:p>
        </p:txBody>
      </p:sp>
      <p:sp>
        <p:nvSpPr>
          <p:cNvPr id="6" name="Marcador de número de diapositiva 5"/>
          <p:cNvSpPr>
            <a:spLocks noGrp="1"/>
          </p:cNvSpPr>
          <p:nvPr>
            <p:ph type="sldNum" sz="quarter" idx="12"/>
          </p:nvPr>
        </p:nvSpPr>
        <p:spPr/>
        <p:txBody>
          <a:bodyPr/>
          <a:lstStyle/>
          <a:p>
            <a:fld id="{018389BC-A800-49B9-B8F9-6E531DC57F84}" type="slidenum">
              <a:rPr lang="es-SV" smtClean="0"/>
              <a:pPr/>
              <a:t>‹Nº›</a:t>
            </a:fld>
            <a:endParaRPr lang="es-SV" dirty="0"/>
          </a:p>
        </p:txBody>
      </p:sp>
    </p:spTree>
    <p:extLst>
      <p:ext uri="{BB962C8B-B14F-4D97-AF65-F5344CB8AC3E}">
        <p14:creationId xmlns:p14="http://schemas.microsoft.com/office/powerpoint/2010/main" val="693876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SV"/>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Marcador de fecha 4"/>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6" name="Marcador de pie de página 5"/>
          <p:cNvSpPr>
            <a:spLocks noGrp="1"/>
          </p:cNvSpPr>
          <p:nvPr>
            <p:ph type="ftr" sz="quarter" idx="11"/>
          </p:nvPr>
        </p:nvSpPr>
        <p:spPr/>
        <p:txBody>
          <a:bodyPr/>
          <a:lstStyle/>
          <a:p>
            <a:endParaRPr lang="es-SV" dirty="0"/>
          </a:p>
        </p:txBody>
      </p:sp>
      <p:sp>
        <p:nvSpPr>
          <p:cNvPr id="7" name="Marcador de número de diapositiva 6"/>
          <p:cNvSpPr>
            <a:spLocks noGrp="1"/>
          </p:cNvSpPr>
          <p:nvPr>
            <p:ph type="sldNum" sz="quarter" idx="12"/>
          </p:nvPr>
        </p:nvSpPr>
        <p:spPr/>
        <p:txBody>
          <a:bodyPr/>
          <a:lstStyle/>
          <a:p>
            <a:fld id="{018389BC-A800-49B9-B8F9-6E531DC57F84}" type="slidenum">
              <a:rPr lang="es-SV" smtClean="0"/>
              <a:pPr/>
              <a:t>‹Nº›</a:t>
            </a:fld>
            <a:endParaRPr lang="es-SV" dirty="0"/>
          </a:p>
        </p:txBody>
      </p:sp>
    </p:spTree>
    <p:extLst>
      <p:ext uri="{BB962C8B-B14F-4D97-AF65-F5344CB8AC3E}">
        <p14:creationId xmlns:p14="http://schemas.microsoft.com/office/powerpoint/2010/main" val="3007209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SV"/>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7" name="Marcador de fecha 6"/>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8" name="Marcador de pie de página 7"/>
          <p:cNvSpPr>
            <a:spLocks noGrp="1"/>
          </p:cNvSpPr>
          <p:nvPr>
            <p:ph type="ftr" sz="quarter" idx="11"/>
          </p:nvPr>
        </p:nvSpPr>
        <p:spPr/>
        <p:txBody>
          <a:bodyPr/>
          <a:lstStyle/>
          <a:p>
            <a:endParaRPr lang="es-SV" dirty="0"/>
          </a:p>
        </p:txBody>
      </p:sp>
      <p:sp>
        <p:nvSpPr>
          <p:cNvPr id="9" name="Marcador de número de diapositiva 8"/>
          <p:cNvSpPr>
            <a:spLocks noGrp="1"/>
          </p:cNvSpPr>
          <p:nvPr>
            <p:ph type="sldNum" sz="quarter" idx="12"/>
          </p:nvPr>
        </p:nvSpPr>
        <p:spPr/>
        <p:txBody>
          <a:bodyPr/>
          <a:lstStyle/>
          <a:p>
            <a:fld id="{018389BC-A800-49B9-B8F9-6E531DC57F84}" type="slidenum">
              <a:rPr lang="es-SV" smtClean="0"/>
              <a:pPr/>
              <a:t>‹Nº›</a:t>
            </a:fld>
            <a:endParaRPr lang="es-SV" dirty="0"/>
          </a:p>
        </p:txBody>
      </p:sp>
    </p:spTree>
    <p:extLst>
      <p:ext uri="{BB962C8B-B14F-4D97-AF65-F5344CB8AC3E}">
        <p14:creationId xmlns:p14="http://schemas.microsoft.com/office/powerpoint/2010/main" val="774733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SV"/>
          </a:p>
        </p:txBody>
      </p:sp>
      <p:sp>
        <p:nvSpPr>
          <p:cNvPr id="3" name="Marcador de fecha 2"/>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4" name="Marcador de pie de página 3"/>
          <p:cNvSpPr>
            <a:spLocks noGrp="1"/>
          </p:cNvSpPr>
          <p:nvPr>
            <p:ph type="ftr" sz="quarter" idx="11"/>
          </p:nvPr>
        </p:nvSpPr>
        <p:spPr/>
        <p:txBody>
          <a:bodyPr/>
          <a:lstStyle/>
          <a:p>
            <a:endParaRPr lang="es-SV" dirty="0"/>
          </a:p>
        </p:txBody>
      </p:sp>
      <p:sp>
        <p:nvSpPr>
          <p:cNvPr id="5" name="Marcador de número de diapositiva 4"/>
          <p:cNvSpPr>
            <a:spLocks noGrp="1"/>
          </p:cNvSpPr>
          <p:nvPr>
            <p:ph type="sldNum" sz="quarter" idx="12"/>
          </p:nvPr>
        </p:nvSpPr>
        <p:spPr/>
        <p:txBody>
          <a:bodyPr/>
          <a:lstStyle/>
          <a:p>
            <a:fld id="{018389BC-A800-49B9-B8F9-6E531DC57F84}" type="slidenum">
              <a:rPr lang="es-SV" smtClean="0"/>
              <a:pPr/>
              <a:t>‹Nº›</a:t>
            </a:fld>
            <a:endParaRPr lang="es-SV" dirty="0"/>
          </a:p>
        </p:txBody>
      </p:sp>
    </p:spTree>
    <p:extLst>
      <p:ext uri="{BB962C8B-B14F-4D97-AF65-F5344CB8AC3E}">
        <p14:creationId xmlns:p14="http://schemas.microsoft.com/office/powerpoint/2010/main" val="3189421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5B2387A-3C32-4723-8064-1E5634EEB735}" type="datetimeFigureOut">
              <a:rPr lang="es-SV" smtClean="0"/>
              <a:pPr/>
              <a:t>26/10/2020</a:t>
            </a:fld>
            <a:endParaRPr lang="es-SV" dirty="0"/>
          </a:p>
        </p:txBody>
      </p:sp>
      <p:sp>
        <p:nvSpPr>
          <p:cNvPr id="3" name="Marcador de pie de página 2"/>
          <p:cNvSpPr>
            <a:spLocks noGrp="1"/>
          </p:cNvSpPr>
          <p:nvPr>
            <p:ph type="ftr" sz="quarter" idx="11"/>
          </p:nvPr>
        </p:nvSpPr>
        <p:spPr/>
        <p:txBody>
          <a:bodyPr/>
          <a:lstStyle/>
          <a:p>
            <a:endParaRPr lang="es-SV" dirty="0"/>
          </a:p>
        </p:txBody>
      </p:sp>
      <p:sp>
        <p:nvSpPr>
          <p:cNvPr id="4" name="Marcador de número de diapositiva 3"/>
          <p:cNvSpPr>
            <a:spLocks noGrp="1"/>
          </p:cNvSpPr>
          <p:nvPr>
            <p:ph type="sldNum" sz="quarter" idx="12"/>
          </p:nvPr>
        </p:nvSpPr>
        <p:spPr/>
        <p:txBody>
          <a:bodyPr/>
          <a:lstStyle/>
          <a:p>
            <a:fld id="{018389BC-A800-49B9-B8F9-6E531DC57F84}" type="slidenum">
              <a:rPr lang="es-SV" smtClean="0"/>
              <a:pPr/>
              <a:t>‹Nº›</a:t>
            </a:fld>
            <a:endParaRPr lang="es-SV" dirty="0"/>
          </a:p>
        </p:txBody>
      </p:sp>
    </p:spTree>
    <p:extLst>
      <p:ext uri="{BB962C8B-B14F-4D97-AF65-F5344CB8AC3E}">
        <p14:creationId xmlns:p14="http://schemas.microsoft.com/office/powerpoint/2010/main" val="921961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SV"/>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B2387A-3C32-4723-8064-1E5634EEB735}" type="datetimeFigureOut">
              <a:rPr lang="es-SV" smtClean="0"/>
              <a:pPr/>
              <a:t>26/10/2020</a:t>
            </a:fld>
            <a:endParaRPr lang="es-SV" dirty="0"/>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SV" dirty="0"/>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8389BC-A800-49B9-B8F9-6E531DC57F84}" type="slidenum">
              <a:rPr lang="es-SV" smtClean="0"/>
              <a:pPr/>
              <a:t>‹Nº›</a:t>
            </a:fld>
            <a:endParaRPr lang="es-SV" dirty="0"/>
          </a:p>
        </p:txBody>
      </p:sp>
    </p:spTree>
    <p:extLst>
      <p:ext uri="{BB962C8B-B14F-4D97-AF65-F5344CB8AC3E}">
        <p14:creationId xmlns:p14="http://schemas.microsoft.com/office/powerpoint/2010/main" val="6454163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8.tmp"/><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9817" y="2991394"/>
            <a:ext cx="11834950" cy="1323029"/>
          </a:xfrm>
        </p:spPr>
        <p:txBody>
          <a:bodyPr>
            <a:noAutofit/>
          </a:bodyPr>
          <a:lstStyle/>
          <a:p>
            <a:pPr lvl="0" algn="just"/>
            <a:r>
              <a:rPr lang="es-SV" sz="2800" dirty="0">
                <a:solidFill>
                  <a:prstClr val="black"/>
                </a:solidFill>
                <a:latin typeface="Arial" panose="020B0604020202020204" pitchFamily="34" charset="0"/>
                <a:cs typeface="Arial" panose="020B0604020202020204" pitchFamily="34" charset="0"/>
              </a:rPr>
              <a:t> </a:t>
            </a:r>
            <a:br>
              <a:rPr lang="es-SV" sz="2800" dirty="0">
                <a:solidFill>
                  <a:prstClr val="black"/>
                </a:solidFill>
                <a:latin typeface="Arial" panose="020B0604020202020204" pitchFamily="34" charset="0"/>
                <a:cs typeface="Arial" panose="020B0604020202020204" pitchFamily="34" charset="0"/>
              </a:rPr>
            </a:br>
            <a:r>
              <a:rPr lang="es-SV" sz="2800" dirty="0" smtClean="0">
                <a:solidFill>
                  <a:prstClr val="black"/>
                </a:solidFill>
                <a:latin typeface="Arial" panose="020B0604020202020204" pitchFamily="34" charset="0"/>
                <a:cs typeface="Arial" panose="020B0604020202020204" pitchFamily="34" charset="0"/>
              </a:rPr>
              <a:t>          </a:t>
            </a:r>
            <a:r>
              <a:rPr lang="es-SV" sz="4400" b="1" dirty="0" smtClean="0">
                <a:latin typeface="Arial" panose="020B0604020202020204" pitchFamily="34" charset="0"/>
                <a:cs typeface="Arial" panose="020B0604020202020204" pitchFamily="34" charset="0"/>
              </a:rPr>
              <a:t>Proyecto presupuesto adicional 2021</a:t>
            </a:r>
            <a:endParaRPr lang="es-SV" sz="4400" b="1" dirty="0"/>
          </a:p>
        </p:txBody>
      </p:sp>
    </p:spTree>
    <p:extLst>
      <p:ext uri="{BB962C8B-B14F-4D97-AF65-F5344CB8AC3E}">
        <p14:creationId xmlns:p14="http://schemas.microsoft.com/office/powerpoint/2010/main" val="1164996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Marcador de contenido 3" descr="Recorte de pantalla"/>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456" y="375443"/>
            <a:ext cx="12217456" cy="5800725"/>
          </a:xfrm>
        </p:spPr>
      </p:pic>
      <p:sp>
        <p:nvSpPr>
          <p:cNvPr id="2" name="Título 1"/>
          <p:cNvSpPr>
            <a:spLocks noGrp="1"/>
          </p:cNvSpPr>
          <p:nvPr>
            <p:ph type="title"/>
          </p:nvPr>
        </p:nvSpPr>
        <p:spPr>
          <a:xfrm>
            <a:off x="209550" y="1479550"/>
            <a:ext cx="9840182" cy="506413"/>
          </a:xfrm>
        </p:spPr>
        <p:txBody>
          <a:bodyPr>
            <a:noAutofit/>
          </a:bodyPr>
          <a:lstStyle/>
          <a:p>
            <a:r>
              <a:rPr lang="es-SV" sz="2400" dirty="0" smtClean="0"/>
              <a:t>Organigrama vigente</a:t>
            </a:r>
            <a:endParaRPr lang="es-SV" sz="2400" dirty="0"/>
          </a:p>
        </p:txBody>
      </p:sp>
      <p:sp>
        <p:nvSpPr>
          <p:cNvPr id="5" name="Título 1"/>
          <p:cNvSpPr txBox="1">
            <a:spLocks/>
          </p:cNvSpPr>
          <p:nvPr/>
        </p:nvSpPr>
        <p:spPr>
          <a:xfrm>
            <a:off x="490537" y="6329362"/>
            <a:ext cx="9840182" cy="50641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Helvetica LT Std Cond" panose="020B0506020202030204" pitchFamily="34" charset="0"/>
                <a:ea typeface="+mj-ea"/>
                <a:cs typeface="+mj-cs"/>
              </a:defRPr>
            </a:lvl1pPr>
          </a:lstStyle>
          <a:p>
            <a:r>
              <a:rPr lang="es-SV" sz="2400" b="1" spc="50" dirty="0" smtClean="0">
                <a:ln w="9525" cmpd="sng">
                  <a:solidFill>
                    <a:schemeClr val="accent1"/>
                  </a:solidFill>
                  <a:prstDash val="solid"/>
                </a:ln>
                <a:solidFill>
                  <a:srgbClr val="70AD47">
                    <a:tint val="1000"/>
                  </a:srgbClr>
                </a:solidFill>
                <a:effectLst>
                  <a:glow rad="38100">
                    <a:schemeClr val="accent1">
                      <a:alpha val="40000"/>
                    </a:schemeClr>
                  </a:glow>
                </a:effectLst>
                <a:hlinkClick r:id="rId3" action="ppaction://hlinksldjump"/>
              </a:rPr>
              <a:t>Volver al detalle</a:t>
            </a:r>
            <a:endParaRPr lang="es-SV" sz="2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7" name="Flecha derecha 6"/>
          <p:cNvSpPr/>
          <p:nvPr/>
        </p:nvSpPr>
        <p:spPr>
          <a:xfrm>
            <a:off x="2686047" y="6482556"/>
            <a:ext cx="385762" cy="2000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val="1473851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SV" sz="2800" b="1" dirty="0" smtClean="0">
                <a:solidFill>
                  <a:srgbClr val="5B9BD5">
                    <a:lumMod val="50000"/>
                  </a:srgbClr>
                </a:solidFill>
                <a:latin typeface="Arial" panose="020B0604020202020204" pitchFamily="34" charset="0"/>
                <a:cs typeface="Arial" panose="020B0604020202020204" pitchFamily="34" charset="0"/>
              </a:rPr>
              <a:t>Situación del proyecto del presupuesto 2021 </a:t>
            </a:r>
            <a:endParaRPr lang="es-MX" sz="2800" dirty="0"/>
          </a:p>
        </p:txBody>
      </p:sp>
      <p:sp>
        <p:nvSpPr>
          <p:cNvPr id="3" name="2 Marcador de contenido"/>
          <p:cNvSpPr>
            <a:spLocks noGrp="1"/>
          </p:cNvSpPr>
          <p:nvPr>
            <p:ph idx="1"/>
          </p:nvPr>
        </p:nvSpPr>
        <p:spPr>
          <a:xfrm>
            <a:off x="838200" y="1525588"/>
            <a:ext cx="10515600" cy="4132261"/>
          </a:xfrm>
        </p:spPr>
        <p:txBody>
          <a:bodyPr>
            <a:normAutofit/>
          </a:bodyPr>
          <a:lstStyle/>
          <a:p>
            <a:pPr marL="0" indent="0" algn="just">
              <a:lnSpc>
                <a:spcPct val="100000"/>
              </a:lnSpc>
              <a:spcAft>
                <a:spcPts val="600"/>
              </a:spcAft>
              <a:buNone/>
            </a:pPr>
            <a:r>
              <a:rPr lang="es-MX" sz="1600" dirty="0" smtClean="0">
                <a:latin typeface="Arial" pitchFamily="34" charset="0"/>
                <a:ea typeface="+mj-ea"/>
                <a:cs typeface="Arial" pitchFamily="34" charset="0"/>
              </a:rPr>
              <a:t>De acuerdo al techo presupuestario emitido por  el Ministerio de Hacienda, indica que el IAIP se le asignó  para la formulación del proyecto del presupuesto  2021 por el valor de Un Millón Ochocientos Treinta y Siete Mil Trescientos Sesenta y Ocho de los Estados Unidos de América (US$1, 837,368.00), manifestando que se a tenido en consideración el comportamiento del las principales variables macroeconómicas y fiscales, cuyas proyecciones están influenciadas por la Pandemia COVID-19. En comparación con el presupuesto 2020, se ha disminuido el valor de Sesenta y dos Mil Quinientos Diecisiete Dólares de los Estados Unidos de América (US$62,517.00). </a:t>
            </a:r>
          </a:p>
          <a:p>
            <a:pPr marL="0" indent="0" algn="just">
              <a:lnSpc>
                <a:spcPct val="100000"/>
              </a:lnSpc>
              <a:spcAft>
                <a:spcPts val="600"/>
              </a:spcAft>
              <a:buNone/>
            </a:pPr>
            <a:r>
              <a:rPr lang="es-MX" sz="1600" dirty="0" smtClean="0">
                <a:latin typeface="Arial" pitchFamily="34" charset="0"/>
                <a:ea typeface="+mj-ea"/>
                <a:cs typeface="Arial" pitchFamily="34" charset="0"/>
              </a:rPr>
              <a:t>En ese sentido, el Instituto solicita la asignación de un presupuesto adicional por un monto de Novecientos Cincuenta y Siete Mil Trescientos Cuarenta Dólares de los Estados Unidos de América (US$957,340.00), para el ejercicio financiero fiscal 2021 a fin de cumplir  con las atribuciones y mandatos que la Ley de Acceso a la Información Pública establece, entre estas acciones se incluye la ejecución de proyectos estratégicos, contratación de nuevas plazas, arrendamiento de nuevo local, servicios básicos, gastos financieros (seguros de vida y hospitalario) y compra de activo fijo para la operación de las nuevas plaza.</a:t>
            </a:r>
          </a:p>
        </p:txBody>
      </p:sp>
    </p:spTree>
    <p:extLst>
      <p:ext uri="{BB962C8B-B14F-4D97-AF65-F5344CB8AC3E}">
        <p14:creationId xmlns:p14="http://schemas.microsoft.com/office/powerpoint/2010/main" val="1581740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2331" y="493914"/>
            <a:ext cx="11349416" cy="1325563"/>
          </a:xfrm>
        </p:spPr>
        <p:txBody>
          <a:bodyPr>
            <a:noAutofit/>
          </a:bodyPr>
          <a:lstStyle/>
          <a:p>
            <a:pPr algn="ctr"/>
            <a:r>
              <a:rPr lang="es-SV" sz="2800" dirty="0" smtClean="0">
                <a:solidFill>
                  <a:schemeClr val="accent1">
                    <a:lumMod val="50000"/>
                  </a:schemeClr>
                </a:solidFill>
                <a:latin typeface="Arial" panose="020B0604020202020204" pitchFamily="34" charset="0"/>
                <a:cs typeface="Arial" panose="020B0604020202020204" pitchFamily="34" charset="0"/>
              </a:rPr>
              <a:t>Resumen del proyecto de presupuesto adicional a solicitar 2021</a:t>
            </a:r>
            <a:endParaRPr lang="es-SV" sz="2800" dirty="0"/>
          </a:p>
        </p:txBody>
      </p:sp>
      <p:graphicFrame>
        <p:nvGraphicFramePr>
          <p:cNvPr id="6" name="5 Tabla"/>
          <p:cNvGraphicFramePr>
            <a:graphicFrameLocks noGrp="1"/>
          </p:cNvGraphicFramePr>
          <p:nvPr>
            <p:extLst>
              <p:ext uri="{D42A27DB-BD31-4B8C-83A1-F6EECF244321}">
                <p14:modId xmlns:p14="http://schemas.microsoft.com/office/powerpoint/2010/main" val="3370557192"/>
              </p:ext>
            </p:extLst>
          </p:nvPr>
        </p:nvGraphicFramePr>
        <p:xfrm>
          <a:off x="1554480" y="1943524"/>
          <a:ext cx="8974183" cy="2941849"/>
        </p:xfrm>
        <a:graphic>
          <a:graphicData uri="http://schemas.openxmlformats.org/drawingml/2006/table">
            <a:tbl>
              <a:tblPr/>
              <a:tblGrid>
                <a:gridCol w="6717983">
                  <a:extLst>
                    <a:ext uri="{9D8B030D-6E8A-4147-A177-3AD203B41FA5}">
                      <a16:colId xmlns:a16="http://schemas.microsoft.com/office/drawing/2014/main" val="20000"/>
                    </a:ext>
                  </a:extLst>
                </a:gridCol>
                <a:gridCol w="2256200">
                  <a:extLst>
                    <a:ext uri="{9D8B030D-6E8A-4147-A177-3AD203B41FA5}">
                      <a16:colId xmlns:a16="http://schemas.microsoft.com/office/drawing/2014/main" val="20001"/>
                    </a:ext>
                  </a:extLst>
                </a:gridCol>
              </a:tblGrid>
              <a:tr h="390525">
                <a:tc>
                  <a:txBody>
                    <a:bodyPr/>
                    <a:lstStyle/>
                    <a:p>
                      <a:pPr algn="ctr" rtl="0" fontAlgn="t"/>
                      <a:r>
                        <a:rPr lang="es-MX" sz="2000" b="1" i="0" u="none" strike="noStrike" dirty="0" smtClean="0">
                          <a:solidFill>
                            <a:srgbClr val="000000"/>
                          </a:solidFill>
                          <a:latin typeface="+mn-lt"/>
                        </a:rPr>
                        <a:t>Resumen</a:t>
                      </a:r>
                      <a:endParaRPr lang="es-MX" sz="2000" b="1" dirty="0">
                        <a:latin typeface="+mn-lt"/>
                      </a:endParaRP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a:r>
                        <a:rPr lang="es-ES" sz="2000" b="1" dirty="0" smtClean="0">
                          <a:latin typeface="+mn-lt"/>
                        </a:rPr>
                        <a:t>monto</a:t>
                      </a:r>
                      <a:endParaRPr lang="es-MX" sz="2000" b="1" dirty="0">
                        <a:latin typeface="+mn-lt"/>
                      </a:endParaRPr>
                    </a:p>
                  </a:txBody>
                  <a:tcPr anchor="ctr">
                    <a:lnL w="6350" cap="flat" cmpd="sng" algn="ctr">
                      <a:solidFill>
                        <a:srgbClr val="000000"/>
                      </a:solidFill>
                      <a:prstDash val="solid"/>
                      <a:round/>
                      <a:headEnd type="none" w="med" len="med"/>
                      <a:tailEnd type="none" w="med" len="med"/>
                    </a:lnL>
                    <a:solidFill>
                      <a:schemeClr val="accent1"/>
                    </a:solidFill>
                  </a:tcPr>
                </a:tc>
                <a:extLst>
                  <a:ext uri="{0D108BD9-81ED-4DB2-BD59-A6C34878D82A}">
                    <a16:rowId xmlns:a16="http://schemas.microsoft.com/office/drawing/2014/main" val="10000"/>
                  </a:ext>
                </a:extLst>
              </a:tr>
              <a:tr h="314325">
                <a:tc>
                  <a:txBody>
                    <a:bodyPr/>
                    <a:lstStyle/>
                    <a:p>
                      <a:pPr marL="457200" lvl="1" indent="0" algn="l" fontAlgn="t">
                        <a:buFontTx/>
                        <a:buNone/>
                      </a:pPr>
                      <a:r>
                        <a:rPr lang="es-MX" sz="1600" b="1" i="1" u="none" strike="noStrike" dirty="0" smtClean="0">
                          <a:solidFill>
                            <a:srgbClr val="000000"/>
                          </a:solidFill>
                          <a:latin typeface="Calibri"/>
                        </a:rPr>
                        <a:t>1. Plazas </a:t>
                      </a:r>
                      <a:r>
                        <a:rPr lang="es-MX" sz="1600" b="1" i="1" u="none" strike="noStrike" dirty="0">
                          <a:solidFill>
                            <a:srgbClr val="000000"/>
                          </a:solidFill>
                          <a:latin typeface="Calibri"/>
                        </a:rPr>
                        <a:t>nuevas a solicitar</a:t>
                      </a:r>
                    </a:p>
                  </a:txBody>
                  <a:tcPr marL="9525" marR="9525" marT="9525">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600" b="0" i="0" u="none" strike="noStrike" dirty="0">
                          <a:solidFill>
                            <a:srgbClr val="000000"/>
                          </a:solidFill>
                          <a:latin typeface="Calibri"/>
                        </a:rPr>
                        <a:t>$357,000.00 </a:t>
                      </a:r>
                    </a:p>
                  </a:txBody>
                  <a:tcPr marL="9525" marR="9525" marT="9525">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4800">
                <a:tc>
                  <a:txBody>
                    <a:bodyPr/>
                    <a:lstStyle/>
                    <a:p>
                      <a:pPr marL="457200" lvl="1" indent="0" algn="l" fontAlgn="t">
                        <a:buFontTx/>
                        <a:buNone/>
                      </a:pPr>
                      <a:r>
                        <a:rPr lang="es-MX" sz="1600" b="1" i="1" u="none" strike="noStrike" dirty="0" smtClean="0">
                          <a:solidFill>
                            <a:srgbClr val="000000"/>
                          </a:solidFill>
                          <a:latin typeface="Calibri"/>
                        </a:rPr>
                        <a:t>2. Proyectos </a:t>
                      </a:r>
                      <a:r>
                        <a:rPr lang="es-MX" sz="1600" b="1" i="1" u="none" strike="noStrike" dirty="0">
                          <a:solidFill>
                            <a:srgbClr val="000000"/>
                          </a:solidFill>
                          <a:latin typeface="Calibri"/>
                        </a:rPr>
                        <a:t>estratégicos</a:t>
                      </a:r>
                    </a:p>
                  </a:txBody>
                  <a:tcPr marL="9525" marR="9525" marT="9525">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600" b="0" i="0" u="none" strike="noStrike" dirty="0">
                          <a:solidFill>
                            <a:srgbClr val="000000"/>
                          </a:solidFill>
                          <a:latin typeface="Calibri"/>
                        </a:rPr>
                        <a:t>$220,000.00 </a:t>
                      </a:r>
                    </a:p>
                  </a:txBody>
                  <a:tcPr marL="9525" marR="9525" marT="9525">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85750">
                <a:tc>
                  <a:txBody>
                    <a:bodyPr/>
                    <a:lstStyle/>
                    <a:p>
                      <a:pPr marL="457200" lvl="1" indent="0" algn="l" fontAlgn="t">
                        <a:buFontTx/>
                        <a:buNone/>
                      </a:pPr>
                      <a:r>
                        <a:rPr lang="es-MX" sz="1600" b="1" i="1" u="none" strike="noStrike" dirty="0" smtClean="0">
                          <a:solidFill>
                            <a:srgbClr val="000000"/>
                          </a:solidFill>
                          <a:latin typeface="Calibri"/>
                        </a:rPr>
                        <a:t>3.Traslado </a:t>
                      </a:r>
                      <a:r>
                        <a:rPr lang="es-MX" sz="1600" b="1" i="1" u="none" strike="noStrike" dirty="0">
                          <a:solidFill>
                            <a:srgbClr val="000000"/>
                          </a:solidFill>
                          <a:latin typeface="Calibri"/>
                        </a:rPr>
                        <a:t>de las oficinas institucionales</a:t>
                      </a:r>
                    </a:p>
                  </a:txBody>
                  <a:tcPr marL="9525" marR="9525" marT="9525">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600" b="0" i="0" u="none" strike="noStrike" dirty="0">
                          <a:solidFill>
                            <a:srgbClr val="000000"/>
                          </a:solidFill>
                          <a:latin typeface="Calibri"/>
                        </a:rPr>
                        <a:t>$286,240.00 </a:t>
                      </a:r>
                    </a:p>
                  </a:txBody>
                  <a:tcPr marL="9525" marR="9525" marT="9525">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7675">
                <a:tc>
                  <a:txBody>
                    <a:bodyPr/>
                    <a:lstStyle/>
                    <a:p>
                      <a:pPr marL="628650" lvl="1" indent="-171450" algn="l" fontAlgn="t">
                        <a:buFontTx/>
                        <a:buNone/>
                      </a:pPr>
                      <a:r>
                        <a:rPr lang="es-MX" sz="1600" b="1" i="1" u="none" strike="noStrike" dirty="0" smtClean="0">
                          <a:solidFill>
                            <a:srgbClr val="000000"/>
                          </a:solidFill>
                          <a:latin typeface="Calibri"/>
                        </a:rPr>
                        <a:t>4. Bienes </a:t>
                      </a:r>
                      <a:r>
                        <a:rPr lang="es-MX" sz="1600" b="1" i="1" u="none" strike="noStrike" dirty="0">
                          <a:solidFill>
                            <a:srgbClr val="000000"/>
                          </a:solidFill>
                          <a:latin typeface="Calibri"/>
                        </a:rPr>
                        <a:t>y servicios para la operatividad (Servicios básicos, papelería y útiles, insumos de limpieza)  </a:t>
                      </a:r>
                    </a:p>
                  </a:txBody>
                  <a:tcPr marL="9525" marR="9525" marT="9525">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600" b="0" i="0" u="none" strike="noStrike" dirty="0">
                          <a:solidFill>
                            <a:srgbClr val="000000"/>
                          </a:solidFill>
                          <a:latin typeface="Calibri"/>
                        </a:rPr>
                        <a:t>$25,000.00 </a:t>
                      </a:r>
                    </a:p>
                  </a:txBody>
                  <a:tcPr marL="9525" marR="9525" marT="9525">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8625">
                <a:tc>
                  <a:txBody>
                    <a:bodyPr/>
                    <a:lstStyle/>
                    <a:p>
                      <a:pPr marL="457200" lvl="1" indent="0" algn="l" fontAlgn="t">
                        <a:buFontTx/>
                        <a:buNone/>
                      </a:pPr>
                      <a:r>
                        <a:rPr lang="es-MX" sz="1600" b="1" i="1" u="none" strike="noStrike" dirty="0" smtClean="0">
                          <a:solidFill>
                            <a:srgbClr val="000000"/>
                          </a:solidFill>
                          <a:latin typeface="Calibri"/>
                        </a:rPr>
                        <a:t>5. Gastos </a:t>
                      </a:r>
                      <a:r>
                        <a:rPr lang="es-MX" sz="1600" b="1" i="1" u="none" strike="noStrike" dirty="0">
                          <a:solidFill>
                            <a:srgbClr val="000000"/>
                          </a:solidFill>
                          <a:latin typeface="Calibri"/>
                        </a:rPr>
                        <a:t>financieros(Seguro Hospitalario y de vida, seguro de equipo)</a:t>
                      </a:r>
                    </a:p>
                  </a:txBody>
                  <a:tcPr marL="9525" marR="9525" marT="9525">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600" b="0" i="0" u="none" strike="noStrike" dirty="0">
                          <a:solidFill>
                            <a:srgbClr val="000000"/>
                          </a:solidFill>
                          <a:latin typeface="Calibri"/>
                        </a:rPr>
                        <a:t>$25,000.00 </a:t>
                      </a:r>
                    </a:p>
                  </a:txBody>
                  <a:tcPr marL="9525" marR="9525" marT="9525">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56764">
                <a:tc>
                  <a:txBody>
                    <a:bodyPr/>
                    <a:lstStyle/>
                    <a:p>
                      <a:pPr marL="457200" lvl="1" indent="0" algn="l" fontAlgn="t">
                        <a:buFontTx/>
                        <a:buNone/>
                      </a:pPr>
                      <a:r>
                        <a:rPr lang="es-MX" sz="1600" b="1" i="1" u="none" strike="noStrike" dirty="0" smtClean="0">
                          <a:solidFill>
                            <a:srgbClr val="000000"/>
                          </a:solidFill>
                          <a:latin typeface="Calibri"/>
                        </a:rPr>
                        <a:t>6. Activos </a:t>
                      </a:r>
                      <a:r>
                        <a:rPr lang="es-MX" sz="1600" b="1" i="1" u="none" strike="noStrike" dirty="0">
                          <a:solidFill>
                            <a:srgbClr val="000000"/>
                          </a:solidFill>
                          <a:latin typeface="Calibri"/>
                        </a:rPr>
                        <a:t>fijos(Computadoras, escritorios,  Sillas y archivador)</a:t>
                      </a:r>
                    </a:p>
                  </a:txBody>
                  <a:tcPr marL="9525" marR="9525" marT="9525">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600" b="0" i="0" u="none" strike="noStrike" dirty="0">
                          <a:solidFill>
                            <a:srgbClr val="000000"/>
                          </a:solidFill>
                          <a:latin typeface="Calibri"/>
                        </a:rPr>
                        <a:t>$44,100.00 </a:t>
                      </a:r>
                    </a:p>
                  </a:txBody>
                  <a:tcPr marL="9525" marR="9525" marT="9525">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09550">
                <a:tc>
                  <a:txBody>
                    <a:bodyPr/>
                    <a:lstStyle/>
                    <a:p>
                      <a:pPr algn="ctr" fontAlgn="t"/>
                      <a:r>
                        <a:rPr lang="es-MX" sz="1600" b="1" i="0" u="none" strike="noStrike" dirty="0">
                          <a:solidFill>
                            <a:srgbClr val="000000"/>
                          </a:solidFill>
                          <a:latin typeface="Calibri"/>
                        </a:rPr>
                        <a:t>Total  a solicitar en el presupuesto adicional</a:t>
                      </a:r>
                    </a:p>
                  </a:txBody>
                  <a:tcPr marL="9525" marR="9525" marT="9525">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fontAlgn="t"/>
                      <a:r>
                        <a:rPr lang="es-MX" sz="1600" b="1" i="0" u="none" strike="noStrike" dirty="0">
                          <a:solidFill>
                            <a:srgbClr val="000000"/>
                          </a:solidFill>
                          <a:latin typeface="Calibri"/>
                        </a:rPr>
                        <a:t>$957,340.00 </a:t>
                      </a:r>
                    </a:p>
                  </a:txBody>
                  <a:tcPr marL="9525" marR="9525" marT="9525">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252733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6746" y="237993"/>
            <a:ext cx="10515600" cy="751793"/>
          </a:xfrm>
        </p:spPr>
        <p:txBody>
          <a:bodyPr>
            <a:normAutofit/>
          </a:bodyPr>
          <a:lstStyle/>
          <a:p>
            <a:r>
              <a:rPr lang="es-MX" sz="3100" b="1" i="1" dirty="0">
                <a:solidFill>
                  <a:srgbClr val="000000"/>
                </a:solidFill>
                <a:latin typeface="Arial" panose="020B0604020202020204" pitchFamily="34" charset="0"/>
                <a:cs typeface="Arial" panose="020B0604020202020204" pitchFamily="34" charset="0"/>
              </a:rPr>
              <a:t>1. Plazas nuevas a </a:t>
            </a:r>
            <a:r>
              <a:rPr lang="es-MX" sz="3100" b="1" i="1" dirty="0" smtClean="0">
                <a:solidFill>
                  <a:srgbClr val="000000"/>
                </a:solidFill>
                <a:latin typeface="Arial" panose="020B0604020202020204" pitchFamily="34" charset="0"/>
                <a:cs typeface="Arial" panose="020B0604020202020204" pitchFamily="34" charset="0"/>
              </a:rPr>
              <a:t>solicitar</a:t>
            </a:r>
            <a:endParaRPr lang="es-SV" sz="3100" b="1" dirty="0"/>
          </a:p>
        </p:txBody>
      </p:sp>
      <p:sp>
        <p:nvSpPr>
          <p:cNvPr id="4" name="Marcador de contenido 3"/>
          <p:cNvSpPr>
            <a:spLocks noGrp="1"/>
          </p:cNvSpPr>
          <p:nvPr>
            <p:ph idx="1"/>
          </p:nvPr>
        </p:nvSpPr>
        <p:spPr>
          <a:xfrm>
            <a:off x="283335" y="1972490"/>
            <a:ext cx="11642502" cy="3900275"/>
          </a:xfrm>
        </p:spPr>
        <p:txBody>
          <a:bodyPr>
            <a:normAutofit/>
          </a:bodyPr>
          <a:lstStyle/>
          <a:p>
            <a:pPr marL="285750" indent="-285750" algn="just">
              <a:buFont typeface="Wingdings" panose="05000000000000000000" pitchFamily="2" charset="2"/>
              <a:buChar char="Ø"/>
            </a:pPr>
            <a:endParaRPr lang="es-ES" sz="2300" dirty="0" smtClean="0">
              <a:latin typeface="Arial" panose="020B0604020202020204" pitchFamily="34" charset="0"/>
              <a:cs typeface="Arial" panose="020B0604020202020204" pitchFamily="34" charset="0"/>
            </a:endParaRPr>
          </a:p>
          <a:p>
            <a:pPr algn="just"/>
            <a:endParaRPr lang="es-SV" sz="2900" dirty="0"/>
          </a:p>
        </p:txBody>
      </p:sp>
      <p:graphicFrame>
        <p:nvGraphicFramePr>
          <p:cNvPr id="6" name="5 Tabla"/>
          <p:cNvGraphicFramePr>
            <a:graphicFrameLocks noGrp="1"/>
          </p:cNvGraphicFramePr>
          <p:nvPr>
            <p:extLst>
              <p:ext uri="{D42A27DB-BD31-4B8C-83A1-F6EECF244321}">
                <p14:modId xmlns:p14="http://schemas.microsoft.com/office/powerpoint/2010/main" val="4159460291"/>
              </p:ext>
            </p:extLst>
          </p:nvPr>
        </p:nvGraphicFramePr>
        <p:xfrm>
          <a:off x="1166825" y="2747434"/>
          <a:ext cx="9875521" cy="1896003"/>
        </p:xfrm>
        <a:graphic>
          <a:graphicData uri="http://schemas.openxmlformats.org/drawingml/2006/table">
            <a:tbl>
              <a:tblPr/>
              <a:tblGrid>
                <a:gridCol w="2258918">
                  <a:extLst>
                    <a:ext uri="{9D8B030D-6E8A-4147-A177-3AD203B41FA5}">
                      <a16:colId xmlns:a16="http://schemas.microsoft.com/office/drawing/2014/main" val="20000"/>
                    </a:ext>
                  </a:extLst>
                </a:gridCol>
                <a:gridCol w="1259780">
                  <a:extLst>
                    <a:ext uri="{9D8B030D-6E8A-4147-A177-3AD203B41FA5}">
                      <a16:colId xmlns:a16="http://schemas.microsoft.com/office/drawing/2014/main" val="20001"/>
                    </a:ext>
                  </a:extLst>
                </a:gridCol>
                <a:gridCol w="1486638">
                  <a:extLst>
                    <a:ext uri="{9D8B030D-6E8A-4147-A177-3AD203B41FA5}">
                      <a16:colId xmlns:a16="http://schemas.microsoft.com/office/drawing/2014/main" val="20002"/>
                    </a:ext>
                  </a:extLst>
                </a:gridCol>
                <a:gridCol w="2823645">
                  <a:extLst>
                    <a:ext uri="{9D8B030D-6E8A-4147-A177-3AD203B41FA5}">
                      <a16:colId xmlns:a16="http://schemas.microsoft.com/office/drawing/2014/main" val="20003"/>
                    </a:ext>
                  </a:extLst>
                </a:gridCol>
                <a:gridCol w="2046540">
                  <a:extLst>
                    <a:ext uri="{9D8B030D-6E8A-4147-A177-3AD203B41FA5}">
                      <a16:colId xmlns:a16="http://schemas.microsoft.com/office/drawing/2014/main" val="20004"/>
                    </a:ext>
                  </a:extLst>
                </a:gridCol>
              </a:tblGrid>
              <a:tr h="1191153">
                <a:tc>
                  <a:txBody>
                    <a:bodyPr/>
                    <a:lstStyle/>
                    <a:p>
                      <a:pPr algn="ctr" rtl="0" fontAlgn="ctr"/>
                      <a:r>
                        <a:rPr lang="es-MX" sz="1400" b="1" i="0" u="none" strike="noStrike" dirty="0">
                          <a:solidFill>
                            <a:srgbClr val="222222"/>
                          </a:solidFill>
                          <a:latin typeface="Calibri"/>
                        </a:rPr>
                        <a:t>Plaza Solicitada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CC2E5"/>
                    </a:solidFill>
                  </a:tcPr>
                </a:tc>
                <a:tc>
                  <a:txBody>
                    <a:bodyPr/>
                    <a:lstStyle/>
                    <a:p>
                      <a:pPr algn="ctr" fontAlgn="ctr"/>
                      <a:r>
                        <a:rPr lang="es-MX" sz="1400" b="1" i="0" u="none" strike="noStrike" dirty="0">
                          <a:solidFill>
                            <a:srgbClr val="222222"/>
                          </a:solidFill>
                          <a:latin typeface="Calibri"/>
                        </a:rPr>
                        <a:t>Número de plazas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CC2E5"/>
                    </a:solidFill>
                  </a:tcPr>
                </a:tc>
                <a:tc>
                  <a:txBody>
                    <a:bodyPr/>
                    <a:lstStyle/>
                    <a:p>
                      <a:pPr algn="ctr" fontAlgn="ctr"/>
                      <a:r>
                        <a:rPr lang="es-MX" sz="1400" b="1" i="0" u="none" strike="noStrike" dirty="0">
                          <a:solidFill>
                            <a:srgbClr val="222222"/>
                          </a:solidFill>
                          <a:latin typeface="Calibri"/>
                        </a:rPr>
                        <a:t>Salario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CC2E5"/>
                    </a:solidFill>
                  </a:tcPr>
                </a:tc>
                <a:tc>
                  <a:txBody>
                    <a:bodyPr/>
                    <a:lstStyle/>
                    <a:p>
                      <a:pPr algn="ctr" fontAlgn="ctr"/>
                      <a:r>
                        <a:rPr lang="es-MX" sz="1400" b="1" i="0" u="none" strike="noStrike" dirty="0">
                          <a:solidFill>
                            <a:srgbClr val="222222"/>
                          </a:solidFill>
                          <a:latin typeface="Calibri"/>
                        </a:rPr>
                        <a:t>Monto Anual requerido con prestaciones y aportes patronales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CC2E5"/>
                    </a:solidFill>
                  </a:tcPr>
                </a:tc>
                <a:tc>
                  <a:txBody>
                    <a:bodyPr/>
                    <a:lstStyle/>
                    <a:p>
                      <a:pPr algn="ctr" fontAlgn="ctr"/>
                      <a:r>
                        <a:rPr lang="es-MX" sz="1400" b="1" i="0" u="none" strike="noStrike" dirty="0">
                          <a:solidFill>
                            <a:srgbClr val="222222"/>
                          </a:solidFill>
                          <a:latin typeface="Calibri"/>
                        </a:rPr>
                        <a:t>Unidad Solicitante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CC2E5"/>
                    </a:solidFill>
                  </a:tcPr>
                </a:tc>
                <a:extLst>
                  <a:ext uri="{0D108BD9-81ED-4DB2-BD59-A6C34878D82A}">
                    <a16:rowId xmlns:a16="http://schemas.microsoft.com/office/drawing/2014/main" val="10000"/>
                  </a:ext>
                </a:extLst>
              </a:tr>
              <a:tr h="352425">
                <a:tc>
                  <a:txBody>
                    <a:bodyPr/>
                    <a:lstStyle/>
                    <a:p>
                      <a:pPr algn="ctr" fontAlgn="ctr"/>
                      <a:r>
                        <a:rPr lang="es-MX" sz="1200" b="1" i="0" u="none" strike="noStrike" dirty="0">
                          <a:solidFill>
                            <a:srgbClr val="222222"/>
                          </a:solidFill>
                          <a:latin typeface="Calibri"/>
                        </a:rPr>
                        <a:t>Jefe de Unidad Legal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$1,792.00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$26,000.00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Pleno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52425">
                <a:tc>
                  <a:txBody>
                    <a:bodyPr/>
                    <a:lstStyle/>
                    <a:p>
                      <a:pPr algn="ctr" fontAlgn="ctr"/>
                      <a:r>
                        <a:rPr lang="es-MX" sz="1200" b="1" i="0" u="none" strike="noStrike">
                          <a:solidFill>
                            <a:srgbClr val="222222"/>
                          </a:solidFill>
                          <a:latin typeface="Calibri"/>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l" fontAlgn="ctr"/>
                      <a:r>
                        <a:rPr lang="es-MX" sz="1200" b="0" i="0" u="none" strike="noStrike">
                          <a:solidFill>
                            <a:srgbClr val="000000"/>
                          </a:solidFill>
                          <a:latin typeface="Calibri"/>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l" fontAlgn="ctr"/>
                      <a:r>
                        <a:rPr lang="es-MX" sz="1200" b="0" i="0" u="none" strike="noStrike" dirty="0">
                          <a:solidFill>
                            <a:srgbClr val="000000"/>
                          </a:solidFill>
                          <a:latin typeface="Calibri"/>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ctr" fontAlgn="ctr"/>
                      <a:r>
                        <a:rPr lang="es-MX" sz="1200" b="1" i="0" u="none" strike="noStrike">
                          <a:solidFill>
                            <a:srgbClr val="222222"/>
                          </a:solidFill>
                          <a:latin typeface="Calibri"/>
                        </a:rPr>
                        <a:t>$26,000.00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l" fontAlgn="ctr"/>
                      <a:r>
                        <a:rPr lang="es-MX" sz="1200" b="0" i="0" u="none" strike="noStrike" dirty="0">
                          <a:solidFill>
                            <a:srgbClr val="000000"/>
                          </a:solidFill>
                          <a:latin typeface="Calibri"/>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extLst>
                  <a:ext uri="{0D108BD9-81ED-4DB2-BD59-A6C34878D82A}">
                    <a16:rowId xmlns:a16="http://schemas.microsoft.com/office/drawing/2014/main" val="10002"/>
                  </a:ext>
                </a:extLst>
              </a:tr>
            </a:tbl>
          </a:graphicData>
        </a:graphic>
      </p:graphicFrame>
      <p:sp>
        <p:nvSpPr>
          <p:cNvPr id="5" name="Título 1"/>
          <p:cNvSpPr txBox="1">
            <a:spLocks/>
          </p:cNvSpPr>
          <p:nvPr/>
        </p:nvSpPr>
        <p:spPr>
          <a:xfrm>
            <a:off x="1056335" y="833225"/>
            <a:ext cx="9986011" cy="751793"/>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Helvetica LT Std Cond" panose="020B0506020202030204" pitchFamily="34" charset="0"/>
                <a:ea typeface="+mj-ea"/>
                <a:cs typeface="+mj-cs"/>
              </a:defRPr>
            </a:lvl1pPr>
          </a:lstStyle>
          <a:p>
            <a:pPr algn="r"/>
            <a:r>
              <a:rPr lang="es-SV" sz="3100" dirty="0" smtClean="0">
                <a:solidFill>
                  <a:srgbClr val="5B9BD5">
                    <a:lumMod val="50000"/>
                  </a:srgbClr>
                </a:solidFill>
                <a:latin typeface="Arial" panose="020B0604020202020204" pitchFamily="34" charset="0"/>
                <a:cs typeface="Arial" panose="020B0604020202020204" pitchFamily="34" charset="0"/>
              </a:rPr>
              <a:t>                 </a:t>
            </a:r>
            <a:r>
              <a:rPr lang="es-SV" dirty="0" smtClean="0">
                <a:solidFill>
                  <a:srgbClr val="5B9BD5">
                    <a:lumMod val="50000"/>
                  </a:srgbClr>
                </a:solidFill>
                <a:latin typeface="Arial" panose="020B0604020202020204" pitchFamily="34" charset="0"/>
                <a:cs typeface="Arial" panose="020B0604020202020204" pitchFamily="34" charset="0"/>
              </a:rPr>
              <a:t/>
            </a:r>
            <a:br>
              <a:rPr lang="es-SV" dirty="0" smtClean="0">
                <a:solidFill>
                  <a:srgbClr val="5B9BD5">
                    <a:lumMod val="50000"/>
                  </a:srgbClr>
                </a:solidFill>
                <a:latin typeface="Arial" panose="020B0604020202020204" pitchFamily="34" charset="0"/>
                <a:cs typeface="Arial" panose="020B0604020202020204" pitchFamily="34" charset="0"/>
              </a:rPr>
            </a:br>
            <a:r>
              <a:rPr lang="es-SV" sz="3100" b="1" dirty="0">
                <a:solidFill>
                  <a:srgbClr val="5B9BD5">
                    <a:lumMod val="50000"/>
                  </a:srgbClr>
                </a:solidFill>
                <a:latin typeface="Arial" panose="020B0604020202020204" pitchFamily="34" charset="0"/>
                <a:cs typeface="Arial" panose="020B0604020202020204" pitchFamily="34" charset="0"/>
              </a:rPr>
              <a:t>L</a:t>
            </a:r>
            <a:r>
              <a:rPr lang="es-SV" sz="3100" b="1" dirty="0" smtClean="0">
                <a:solidFill>
                  <a:srgbClr val="5B9BD5">
                    <a:lumMod val="50000"/>
                  </a:srgbClr>
                </a:solidFill>
                <a:latin typeface="Arial" panose="020B0604020202020204" pitchFamily="34" charset="0"/>
                <a:cs typeface="Arial" panose="020B0604020202020204" pitchFamily="34" charset="0"/>
              </a:rPr>
              <a:t>ínea 0101 Dirección superior </a:t>
            </a:r>
            <a:endParaRPr lang="es-SV" sz="3100" b="1" dirty="0"/>
          </a:p>
        </p:txBody>
      </p:sp>
      <p:sp>
        <p:nvSpPr>
          <p:cNvPr id="3" name="CuadroTexto 2">
            <a:hlinkClick r:id="rId2" action="ppaction://hlinksldjump"/>
          </p:cNvPr>
          <p:cNvSpPr txBox="1"/>
          <p:nvPr/>
        </p:nvSpPr>
        <p:spPr>
          <a:xfrm>
            <a:off x="1056334" y="5872765"/>
            <a:ext cx="4430065" cy="369332"/>
          </a:xfrm>
          <a:prstGeom prst="rect">
            <a:avLst/>
          </a:prstGeom>
          <a:noFill/>
        </p:spPr>
        <p:txBody>
          <a:bodyPr wrap="square" rtlCol="0">
            <a:spAutoFit/>
          </a:bodyPr>
          <a:lstStyle/>
          <a:p>
            <a:r>
              <a:rPr lang="es-SV" dirty="0" smtClean="0">
                <a:ln w="0"/>
                <a:effectLst>
                  <a:outerShdw blurRad="38100" dist="19050" dir="2700000" algn="tl" rotWithShape="0">
                    <a:schemeClr val="dk1">
                      <a:alpha val="40000"/>
                    </a:schemeClr>
                  </a:outerShdw>
                </a:effectLst>
              </a:rPr>
              <a:t>Ir al organigrama vigente</a:t>
            </a:r>
            <a:endParaRPr lang="es-SV" dirty="0">
              <a:ln w="0"/>
              <a:effectLst>
                <a:outerShdw blurRad="38100" dist="19050" dir="2700000" algn="tl" rotWithShape="0">
                  <a:schemeClr val="dk1">
                    <a:alpha val="40000"/>
                  </a:schemeClr>
                </a:outerShdw>
              </a:effectLst>
            </a:endParaRPr>
          </a:p>
        </p:txBody>
      </p:sp>
      <p:sp>
        <p:nvSpPr>
          <p:cNvPr id="7" name="Flecha derecha 6"/>
          <p:cNvSpPr/>
          <p:nvPr/>
        </p:nvSpPr>
        <p:spPr>
          <a:xfrm>
            <a:off x="3500434" y="5972173"/>
            <a:ext cx="385762" cy="2000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a:p>
        </p:txBody>
      </p:sp>
    </p:spTree>
    <p:extLst>
      <p:ext uri="{BB962C8B-B14F-4D97-AF65-F5344CB8AC3E}">
        <p14:creationId xmlns:p14="http://schemas.microsoft.com/office/powerpoint/2010/main" val="7235387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941161"/>
          </a:xfrm>
        </p:spPr>
        <p:txBody>
          <a:bodyPr>
            <a:normAutofit fontScale="90000"/>
          </a:bodyPr>
          <a:lstStyle/>
          <a:p>
            <a:pPr lvl="0" algn="r"/>
            <a:r>
              <a:rPr lang="es-SV" dirty="0" smtClean="0">
                <a:solidFill>
                  <a:srgbClr val="5B9BD5">
                    <a:lumMod val="50000"/>
                  </a:srgbClr>
                </a:solidFill>
                <a:latin typeface="Arial" panose="020B0604020202020204" pitchFamily="34" charset="0"/>
                <a:cs typeface="Arial" panose="020B0604020202020204" pitchFamily="34" charset="0"/>
              </a:rPr>
              <a:t>                 </a:t>
            </a:r>
            <a:br>
              <a:rPr lang="es-SV" dirty="0" smtClean="0">
                <a:solidFill>
                  <a:srgbClr val="5B9BD5">
                    <a:lumMod val="50000"/>
                  </a:srgbClr>
                </a:solidFill>
                <a:latin typeface="Arial" panose="020B0604020202020204" pitchFamily="34" charset="0"/>
                <a:cs typeface="Arial" panose="020B0604020202020204" pitchFamily="34" charset="0"/>
              </a:rPr>
            </a:br>
            <a:r>
              <a:rPr lang="es-SV" sz="3100" dirty="0" smtClean="0">
                <a:solidFill>
                  <a:srgbClr val="5B9BD5">
                    <a:lumMod val="50000"/>
                  </a:srgbClr>
                </a:solidFill>
                <a:latin typeface="Arial" panose="020B0604020202020204" pitchFamily="34" charset="0"/>
                <a:cs typeface="Arial" panose="020B0604020202020204" pitchFamily="34" charset="0"/>
              </a:rPr>
              <a:t>L</a:t>
            </a:r>
            <a:r>
              <a:rPr lang="es-SV" sz="3100" b="1" dirty="0" smtClean="0">
                <a:solidFill>
                  <a:srgbClr val="5B9BD5">
                    <a:lumMod val="50000"/>
                  </a:srgbClr>
                </a:solidFill>
                <a:latin typeface="Arial" panose="020B0604020202020204" pitchFamily="34" charset="0"/>
                <a:cs typeface="Arial" panose="020B0604020202020204" pitchFamily="34" charset="0"/>
              </a:rPr>
              <a:t>ínea 0102 Administración y finanzas </a:t>
            </a:r>
            <a:endParaRPr lang="es-SV" sz="3100" b="1" dirty="0"/>
          </a:p>
        </p:txBody>
      </p:sp>
      <p:sp>
        <p:nvSpPr>
          <p:cNvPr id="4" name="Marcador de contenido 3"/>
          <p:cNvSpPr>
            <a:spLocks noGrp="1"/>
          </p:cNvSpPr>
          <p:nvPr>
            <p:ph idx="1"/>
          </p:nvPr>
        </p:nvSpPr>
        <p:spPr>
          <a:xfrm>
            <a:off x="283335" y="1972490"/>
            <a:ext cx="11642502" cy="3900275"/>
          </a:xfrm>
        </p:spPr>
        <p:txBody>
          <a:bodyPr>
            <a:normAutofit/>
          </a:bodyPr>
          <a:lstStyle/>
          <a:p>
            <a:pPr marL="285750" indent="-285750" algn="just">
              <a:buFont typeface="Wingdings" panose="05000000000000000000" pitchFamily="2" charset="2"/>
              <a:buChar char="Ø"/>
            </a:pPr>
            <a:endParaRPr lang="es-ES" sz="2300" dirty="0" smtClean="0">
              <a:latin typeface="Arial" panose="020B0604020202020204" pitchFamily="34" charset="0"/>
              <a:cs typeface="Arial" panose="020B0604020202020204" pitchFamily="34" charset="0"/>
            </a:endParaRPr>
          </a:p>
          <a:p>
            <a:pPr algn="just"/>
            <a:endParaRPr lang="es-SV" sz="2900" dirty="0"/>
          </a:p>
        </p:txBody>
      </p:sp>
      <p:graphicFrame>
        <p:nvGraphicFramePr>
          <p:cNvPr id="5" name="4 Tabla"/>
          <p:cNvGraphicFramePr>
            <a:graphicFrameLocks noGrp="1"/>
          </p:cNvGraphicFramePr>
          <p:nvPr>
            <p:extLst>
              <p:ext uri="{D42A27DB-BD31-4B8C-83A1-F6EECF244321}">
                <p14:modId xmlns:p14="http://schemas.microsoft.com/office/powerpoint/2010/main" val="3725350466"/>
              </p:ext>
            </p:extLst>
          </p:nvPr>
        </p:nvGraphicFramePr>
        <p:xfrm>
          <a:off x="457200" y="1555721"/>
          <a:ext cx="10880634" cy="3516342"/>
        </p:xfrm>
        <a:graphic>
          <a:graphicData uri="http://schemas.openxmlformats.org/drawingml/2006/table">
            <a:tbl>
              <a:tblPr/>
              <a:tblGrid>
                <a:gridCol w="2335527">
                  <a:extLst>
                    <a:ext uri="{9D8B030D-6E8A-4147-A177-3AD203B41FA5}">
                      <a16:colId xmlns:a16="http://schemas.microsoft.com/office/drawing/2014/main" val="20000"/>
                    </a:ext>
                  </a:extLst>
                </a:gridCol>
                <a:gridCol w="1402929">
                  <a:extLst>
                    <a:ext uri="{9D8B030D-6E8A-4147-A177-3AD203B41FA5}">
                      <a16:colId xmlns:a16="http://schemas.microsoft.com/office/drawing/2014/main" val="20001"/>
                    </a:ext>
                  </a:extLst>
                </a:gridCol>
                <a:gridCol w="1511572">
                  <a:extLst>
                    <a:ext uri="{9D8B030D-6E8A-4147-A177-3AD203B41FA5}">
                      <a16:colId xmlns:a16="http://schemas.microsoft.com/office/drawing/2014/main" val="20002"/>
                    </a:ext>
                  </a:extLst>
                </a:gridCol>
                <a:gridCol w="2437410">
                  <a:extLst>
                    <a:ext uri="{9D8B030D-6E8A-4147-A177-3AD203B41FA5}">
                      <a16:colId xmlns:a16="http://schemas.microsoft.com/office/drawing/2014/main" val="20003"/>
                    </a:ext>
                  </a:extLst>
                </a:gridCol>
                <a:gridCol w="3193196">
                  <a:extLst>
                    <a:ext uri="{9D8B030D-6E8A-4147-A177-3AD203B41FA5}">
                      <a16:colId xmlns:a16="http://schemas.microsoft.com/office/drawing/2014/main" val="20004"/>
                    </a:ext>
                  </a:extLst>
                </a:gridCol>
              </a:tblGrid>
              <a:tr h="771525">
                <a:tc>
                  <a:txBody>
                    <a:bodyPr/>
                    <a:lstStyle/>
                    <a:p>
                      <a:pPr algn="ctr" rtl="0" fontAlgn="ctr"/>
                      <a:r>
                        <a:rPr lang="es-MX" sz="1400" b="1" i="0" u="none" strike="noStrike" dirty="0">
                          <a:solidFill>
                            <a:srgbClr val="222222"/>
                          </a:solidFill>
                          <a:latin typeface="Calibri"/>
                        </a:rPr>
                        <a:t>Plaza Solicitada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CC2E5"/>
                    </a:solidFill>
                  </a:tcPr>
                </a:tc>
                <a:tc>
                  <a:txBody>
                    <a:bodyPr/>
                    <a:lstStyle/>
                    <a:p>
                      <a:pPr algn="ctr" fontAlgn="ctr"/>
                      <a:r>
                        <a:rPr lang="es-MX" sz="1400" b="1" i="0" u="none" strike="noStrike" dirty="0">
                          <a:solidFill>
                            <a:srgbClr val="222222"/>
                          </a:solidFill>
                          <a:latin typeface="Calibri"/>
                        </a:rPr>
                        <a:t>Número de plazas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CC2E5"/>
                    </a:solidFill>
                  </a:tcPr>
                </a:tc>
                <a:tc>
                  <a:txBody>
                    <a:bodyPr/>
                    <a:lstStyle/>
                    <a:p>
                      <a:pPr algn="ctr" fontAlgn="ctr"/>
                      <a:r>
                        <a:rPr lang="es-MX" sz="1400" b="1" i="0" u="none" strike="noStrike" dirty="0">
                          <a:solidFill>
                            <a:srgbClr val="222222"/>
                          </a:solidFill>
                          <a:latin typeface="Calibri"/>
                        </a:rPr>
                        <a:t>Salario propuesto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CC2E5"/>
                    </a:solidFill>
                  </a:tcPr>
                </a:tc>
                <a:tc>
                  <a:txBody>
                    <a:bodyPr/>
                    <a:lstStyle/>
                    <a:p>
                      <a:pPr algn="ctr" fontAlgn="ctr"/>
                      <a:r>
                        <a:rPr lang="es-MX" sz="1400" b="1" i="0" u="none" strike="noStrike" dirty="0">
                          <a:solidFill>
                            <a:srgbClr val="222222"/>
                          </a:solidFill>
                          <a:latin typeface="Calibri"/>
                        </a:rPr>
                        <a:t>Monto Anual requerido con prestaciones y aportes patronales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CC2E5"/>
                    </a:solidFill>
                  </a:tcPr>
                </a:tc>
                <a:tc>
                  <a:txBody>
                    <a:bodyPr/>
                    <a:lstStyle/>
                    <a:p>
                      <a:pPr algn="ctr" fontAlgn="ctr"/>
                      <a:r>
                        <a:rPr lang="es-MX" sz="1400" b="1" i="0" u="none" strike="noStrike" dirty="0">
                          <a:solidFill>
                            <a:srgbClr val="222222"/>
                          </a:solidFill>
                          <a:latin typeface="Calibri"/>
                        </a:rPr>
                        <a:t>Unidad Solicitante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CC2E5"/>
                    </a:solidFill>
                  </a:tcPr>
                </a:tc>
                <a:extLst>
                  <a:ext uri="{0D108BD9-81ED-4DB2-BD59-A6C34878D82A}">
                    <a16:rowId xmlns:a16="http://schemas.microsoft.com/office/drawing/2014/main" val="10000"/>
                  </a:ext>
                </a:extLst>
              </a:tr>
              <a:tr h="390525">
                <a:tc>
                  <a:txBody>
                    <a:bodyPr/>
                    <a:lstStyle/>
                    <a:p>
                      <a:pPr marL="185738" indent="0" algn="l" fontAlgn="t"/>
                      <a:r>
                        <a:rPr lang="es-MX" sz="1200" b="1" i="0" u="none" strike="noStrike" dirty="0">
                          <a:solidFill>
                            <a:srgbClr val="222222"/>
                          </a:solidFill>
                          <a:latin typeface="Calibri"/>
                        </a:rPr>
                        <a:t>Técnico de formación (Virtual)</a:t>
                      </a:r>
                    </a:p>
                  </a:txBody>
                  <a:tcPr marL="9525" marR="9525" marT="952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dirty="0">
                          <a:solidFill>
                            <a:srgbClr val="222222"/>
                          </a:solidFill>
                          <a:latin typeface="Calibri"/>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dirty="0">
                          <a:solidFill>
                            <a:srgbClr val="222222"/>
                          </a:solidFill>
                          <a:latin typeface="Calibri"/>
                        </a:rPr>
                        <a:t>$1,200.00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dirty="0">
                          <a:solidFill>
                            <a:srgbClr val="222222"/>
                          </a:solidFill>
                          <a:latin typeface="Calibri"/>
                        </a:rPr>
                        <a:t>$36,000.00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Unidad de Formación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390525">
                <a:tc>
                  <a:txBody>
                    <a:bodyPr/>
                    <a:lstStyle/>
                    <a:p>
                      <a:pPr marL="185738" indent="0" algn="l" defTabSz="914400" rtl="0" eaLnBrk="1" fontAlgn="t" latinLnBrk="0" hangingPunct="1"/>
                      <a:r>
                        <a:rPr lang="es-MX" sz="1200" b="1" i="0" u="none" strike="noStrike" kern="1200" dirty="0">
                          <a:solidFill>
                            <a:srgbClr val="222222"/>
                          </a:solidFill>
                          <a:latin typeface="Calibri"/>
                          <a:ea typeface="+mn-ea"/>
                          <a:cs typeface="+mn-cs"/>
                        </a:rPr>
                        <a:t>Técnico Administrativo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$1,200.00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dirty="0">
                          <a:solidFill>
                            <a:srgbClr val="222222"/>
                          </a:solidFill>
                          <a:latin typeface="Calibri"/>
                        </a:rPr>
                        <a:t>$18,000.00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Dirección Ejecutiva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549304">
                <a:tc>
                  <a:txBody>
                    <a:bodyPr/>
                    <a:lstStyle/>
                    <a:p>
                      <a:pPr marL="185738" indent="0" algn="l" defTabSz="914400" rtl="0" eaLnBrk="1" fontAlgn="t" latinLnBrk="0" hangingPunct="1"/>
                      <a:r>
                        <a:rPr lang="es-MX" sz="1200" b="1" i="0" u="none" strike="noStrike" kern="1200" dirty="0">
                          <a:solidFill>
                            <a:srgbClr val="222222"/>
                          </a:solidFill>
                          <a:latin typeface="Calibri"/>
                          <a:ea typeface="+mn-ea"/>
                          <a:cs typeface="+mn-cs"/>
                        </a:rPr>
                        <a:t>Técnico Administrativo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a:solidFill>
                            <a:srgbClr val="222222"/>
                          </a:solidFill>
                          <a:latin typeface="Calibri"/>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$1,200.00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$18,000.00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Encargado de Medioambiente (Con funciones de Salud y Seguridad Ocupacional y Calidad)</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600">
                <a:tc>
                  <a:txBody>
                    <a:bodyPr/>
                    <a:lstStyle/>
                    <a:p>
                      <a:pPr marL="185738" indent="0" algn="l" defTabSz="914400" rtl="0" eaLnBrk="1" fontAlgn="t" latinLnBrk="0" hangingPunct="1"/>
                      <a:r>
                        <a:rPr lang="es-MX" sz="1200" b="1" i="0" u="none" strike="noStrike" kern="1200" dirty="0">
                          <a:solidFill>
                            <a:srgbClr val="222222"/>
                          </a:solidFill>
                          <a:latin typeface="Calibri"/>
                          <a:ea typeface="+mn-ea"/>
                          <a:cs typeface="+mn-cs"/>
                        </a:rPr>
                        <a:t>Técnico soporte técnico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a:solidFill>
                            <a:srgbClr val="222222"/>
                          </a:solidFill>
                          <a:latin typeface="Calibri"/>
                        </a:rPr>
                        <a:t>$1,200.00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a:solidFill>
                            <a:srgbClr val="222222"/>
                          </a:solidFill>
                          <a:latin typeface="Calibri"/>
                        </a:rPr>
                        <a:t>$18,000.00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Tecnología de la Información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1463">
                <a:tc>
                  <a:txBody>
                    <a:bodyPr/>
                    <a:lstStyle/>
                    <a:p>
                      <a:pPr marL="185738" indent="0" algn="l" defTabSz="914400" rtl="0" eaLnBrk="1" fontAlgn="t" latinLnBrk="0" hangingPunct="1"/>
                      <a:r>
                        <a:rPr lang="es-MX" sz="1200" b="1" i="0" u="none" strike="noStrike" kern="1200" dirty="0">
                          <a:solidFill>
                            <a:srgbClr val="222222"/>
                          </a:solidFill>
                          <a:latin typeface="Calibri"/>
                          <a:ea typeface="+mn-ea"/>
                          <a:cs typeface="+mn-cs"/>
                        </a:rPr>
                        <a:t>Técnico Administrativo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$1,200.00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a:solidFill>
                            <a:srgbClr val="222222"/>
                          </a:solidFill>
                          <a:latin typeface="Calibri"/>
                        </a:rPr>
                        <a:t>$18,000.00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Gerencia Administrativa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33375">
                <a:tc>
                  <a:txBody>
                    <a:bodyPr/>
                    <a:lstStyle/>
                    <a:p>
                      <a:pPr marL="185738" indent="0" algn="l" defTabSz="914400" rtl="0" eaLnBrk="1" fontAlgn="t" latinLnBrk="0" hangingPunct="1"/>
                      <a:r>
                        <a:rPr lang="es-MX" sz="1200" b="1" i="0" u="none" strike="noStrike" kern="1200" dirty="0">
                          <a:solidFill>
                            <a:srgbClr val="222222"/>
                          </a:solidFill>
                          <a:latin typeface="Calibri"/>
                          <a:ea typeface="+mn-ea"/>
                          <a:cs typeface="+mn-cs"/>
                        </a:rPr>
                        <a:t>Personal de servicios generales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a:solidFill>
                            <a:srgbClr val="222222"/>
                          </a:solidFill>
                          <a:latin typeface="Calibri"/>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a:t>
                      </a:r>
                      <a:r>
                        <a:rPr lang="es-MX" sz="1200" b="1" i="0" u="none" strike="noStrike" dirty="0" smtClean="0">
                          <a:solidFill>
                            <a:srgbClr val="222222"/>
                          </a:solidFill>
                          <a:latin typeface="Calibri"/>
                        </a:rPr>
                        <a:t>520.00 </a:t>
                      </a:r>
                      <a:endParaRPr lang="es-MX" sz="1200" b="1" i="0" u="none" strike="noStrike" dirty="0">
                        <a:solidFill>
                          <a:srgbClr val="222222"/>
                        </a:solidFill>
                        <a:latin typeface="Calibri"/>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a:solidFill>
                            <a:srgbClr val="222222"/>
                          </a:solidFill>
                          <a:latin typeface="Calibri"/>
                        </a:rPr>
                        <a:t>$8,000.00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Gerencia Administrativa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581025">
                <a:tc>
                  <a:txBody>
                    <a:bodyPr/>
                    <a:lstStyle/>
                    <a:p>
                      <a:pPr algn="ctr" fontAlgn="ctr"/>
                      <a:r>
                        <a:rPr lang="es-MX" sz="1600" b="1" i="0" u="none" strike="noStrike" dirty="0">
                          <a:solidFill>
                            <a:srgbClr val="222222"/>
                          </a:solidFill>
                          <a:latin typeface="Calibri"/>
                        </a:rPr>
                        <a:t>Total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ctr" fontAlgn="ctr"/>
                      <a:r>
                        <a:rPr lang="es-MX" sz="1600" b="1" i="0" u="none" strike="noStrike" dirty="0">
                          <a:solidFill>
                            <a:srgbClr val="222222"/>
                          </a:solidFill>
                          <a:latin typeface="Calibri"/>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ctr" fontAlgn="ctr"/>
                      <a:r>
                        <a:rPr lang="es-MX" sz="1600" b="1" i="0" u="none" strike="noStrike" dirty="0">
                          <a:solidFill>
                            <a:srgbClr val="222222"/>
                          </a:solidFill>
                          <a:latin typeface="Calibri"/>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ctr" fontAlgn="ctr"/>
                      <a:r>
                        <a:rPr lang="es-MX" sz="1600" b="1" i="0" u="none" strike="noStrike" dirty="0">
                          <a:solidFill>
                            <a:srgbClr val="222222"/>
                          </a:solidFill>
                          <a:latin typeface="Calibri"/>
                        </a:rPr>
                        <a:t>$98,000.00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l" fontAlgn="ctr"/>
                      <a:r>
                        <a:rPr lang="es-MX" sz="1600" b="1" i="0" u="none" strike="noStrike" dirty="0">
                          <a:solidFill>
                            <a:srgbClr val="222222"/>
                          </a:solidFill>
                          <a:latin typeface="Calibri"/>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extLst>
                  <a:ext uri="{0D108BD9-81ED-4DB2-BD59-A6C34878D82A}">
                    <a16:rowId xmlns:a16="http://schemas.microsoft.com/office/drawing/2014/main" val="10007"/>
                  </a:ext>
                </a:extLst>
              </a:tr>
            </a:tbl>
          </a:graphicData>
        </a:graphic>
      </p:graphicFrame>
      <p:sp>
        <p:nvSpPr>
          <p:cNvPr id="6" name="Título 1"/>
          <p:cNvSpPr txBox="1">
            <a:spLocks/>
          </p:cNvSpPr>
          <p:nvPr/>
        </p:nvSpPr>
        <p:spPr>
          <a:xfrm>
            <a:off x="526746" y="237993"/>
            <a:ext cx="10515600" cy="75179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LT Std Cond" panose="020B0506020202030204" pitchFamily="34" charset="0"/>
                <a:ea typeface="+mj-ea"/>
                <a:cs typeface="+mj-cs"/>
              </a:defRPr>
            </a:lvl1pPr>
          </a:lstStyle>
          <a:p>
            <a:r>
              <a:rPr lang="es-MX" sz="3100" b="1" i="1" dirty="0" smtClean="0">
                <a:solidFill>
                  <a:srgbClr val="000000"/>
                </a:solidFill>
                <a:latin typeface="Arial" panose="020B0604020202020204" pitchFamily="34" charset="0"/>
                <a:cs typeface="Arial" panose="020B0604020202020204" pitchFamily="34" charset="0"/>
              </a:rPr>
              <a:t>1. Plazas nuevas a solicitar</a:t>
            </a:r>
            <a:endParaRPr lang="es-SV" sz="3100" b="1" dirty="0"/>
          </a:p>
        </p:txBody>
      </p:sp>
    </p:spTree>
    <p:extLst>
      <p:ext uri="{BB962C8B-B14F-4D97-AF65-F5344CB8AC3E}">
        <p14:creationId xmlns:p14="http://schemas.microsoft.com/office/powerpoint/2010/main" val="7235387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35131"/>
            <a:ext cx="10515600" cy="679269"/>
          </a:xfrm>
        </p:spPr>
        <p:txBody>
          <a:bodyPr>
            <a:normAutofit fontScale="90000"/>
          </a:bodyPr>
          <a:lstStyle/>
          <a:p>
            <a:pPr lvl="0" algn="r"/>
            <a:r>
              <a:rPr lang="es-SV" dirty="0" smtClean="0">
                <a:solidFill>
                  <a:srgbClr val="5B9BD5">
                    <a:lumMod val="50000"/>
                  </a:srgbClr>
                </a:solidFill>
                <a:latin typeface="Arial" panose="020B0604020202020204" pitchFamily="34" charset="0"/>
                <a:cs typeface="Arial" panose="020B0604020202020204" pitchFamily="34" charset="0"/>
              </a:rPr>
              <a:t>                 </a:t>
            </a:r>
            <a:br>
              <a:rPr lang="es-SV" dirty="0" smtClean="0">
                <a:solidFill>
                  <a:srgbClr val="5B9BD5">
                    <a:lumMod val="50000"/>
                  </a:srgbClr>
                </a:solidFill>
                <a:latin typeface="Arial" panose="020B0604020202020204" pitchFamily="34" charset="0"/>
                <a:cs typeface="Arial" panose="020B0604020202020204" pitchFamily="34" charset="0"/>
              </a:rPr>
            </a:br>
            <a:r>
              <a:rPr lang="es-SV" sz="3100" dirty="0" smtClean="0">
                <a:solidFill>
                  <a:srgbClr val="5B9BD5">
                    <a:lumMod val="50000"/>
                  </a:srgbClr>
                </a:solidFill>
                <a:latin typeface="Arial" panose="020B0604020202020204" pitchFamily="34" charset="0"/>
                <a:cs typeface="Arial" panose="020B0604020202020204" pitchFamily="34" charset="0"/>
              </a:rPr>
              <a:t> </a:t>
            </a:r>
            <a:r>
              <a:rPr lang="es-SV" sz="3100" b="1" dirty="0" smtClean="0">
                <a:solidFill>
                  <a:srgbClr val="5B9BD5">
                    <a:lumMod val="50000"/>
                  </a:srgbClr>
                </a:solidFill>
                <a:latin typeface="Arial" panose="020B0604020202020204" pitchFamily="34" charset="0"/>
                <a:cs typeface="Arial" panose="020B0604020202020204" pitchFamily="34" charset="0"/>
              </a:rPr>
              <a:t>Línea 0201 Gestión operativa </a:t>
            </a:r>
            <a:endParaRPr lang="es-SV" sz="3100" b="1" dirty="0"/>
          </a:p>
        </p:txBody>
      </p:sp>
      <p:sp>
        <p:nvSpPr>
          <p:cNvPr id="4" name="Marcador de contenido 3"/>
          <p:cNvSpPr>
            <a:spLocks noGrp="1"/>
          </p:cNvSpPr>
          <p:nvPr>
            <p:ph idx="1"/>
          </p:nvPr>
        </p:nvSpPr>
        <p:spPr>
          <a:xfrm>
            <a:off x="283335" y="1972490"/>
            <a:ext cx="11642502" cy="3900275"/>
          </a:xfrm>
        </p:spPr>
        <p:txBody>
          <a:bodyPr>
            <a:normAutofit/>
          </a:bodyPr>
          <a:lstStyle/>
          <a:p>
            <a:pPr marL="285750" indent="-285750" algn="just">
              <a:buFont typeface="Wingdings" panose="05000000000000000000" pitchFamily="2" charset="2"/>
              <a:buChar char="Ø"/>
            </a:pPr>
            <a:endParaRPr lang="es-ES" sz="2300" dirty="0" smtClean="0">
              <a:latin typeface="Arial" panose="020B0604020202020204" pitchFamily="34" charset="0"/>
              <a:cs typeface="Arial" panose="020B0604020202020204" pitchFamily="34" charset="0"/>
            </a:endParaRPr>
          </a:p>
          <a:p>
            <a:pPr algn="just"/>
            <a:endParaRPr lang="es-SV" sz="2900" dirty="0"/>
          </a:p>
        </p:txBody>
      </p:sp>
      <p:graphicFrame>
        <p:nvGraphicFramePr>
          <p:cNvPr id="8" name="7 Tabla"/>
          <p:cNvGraphicFramePr>
            <a:graphicFrameLocks noGrp="1"/>
          </p:cNvGraphicFramePr>
          <p:nvPr>
            <p:extLst>
              <p:ext uri="{D42A27DB-BD31-4B8C-83A1-F6EECF244321}">
                <p14:modId xmlns:p14="http://schemas.microsoft.com/office/powerpoint/2010/main" val="3061466796"/>
              </p:ext>
            </p:extLst>
          </p:nvPr>
        </p:nvGraphicFramePr>
        <p:xfrm>
          <a:off x="352698" y="1254035"/>
          <a:ext cx="11469188" cy="4367737"/>
        </p:xfrm>
        <a:graphic>
          <a:graphicData uri="http://schemas.openxmlformats.org/drawingml/2006/table">
            <a:tbl>
              <a:tblPr/>
              <a:tblGrid>
                <a:gridCol w="2138064">
                  <a:extLst>
                    <a:ext uri="{9D8B030D-6E8A-4147-A177-3AD203B41FA5}">
                      <a16:colId xmlns:a16="http://schemas.microsoft.com/office/drawing/2014/main" val="20000"/>
                    </a:ext>
                  </a:extLst>
                </a:gridCol>
                <a:gridCol w="1282839">
                  <a:extLst>
                    <a:ext uri="{9D8B030D-6E8A-4147-A177-3AD203B41FA5}">
                      <a16:colId xmlns:a16="http://schemas.microsoft.com/office/drawing/2014/main" val="20001"/>
                    </a:ext>
                  </a:extLst>
                </a:gridCol>
                <a:gridCol w="1817354">
                  <a:extLst>
                    <a:ext uri="{9D8B030D-6E8A-4147-A177-3AD203B41FA5}">
                      <a16:colId xmlns:a16="http://schemas.microsoft.com/office/drawing/2014/main" val="20002"/>
                    </a:ext>
                  </a:extLst>
                </a:gridCol>
                <a:gridCol w="2972929">
                  <a:extLst>
                    <a:ext uri="{9D8B030D-6E8A-4147-A177-3AD203B41FA5}">
                      <a16:colId xmlns:a16="http://schemas.microsoft.com/office/drawing/2014/main" val="20003"/>
                    </a:ext>
                  </a:extLst>
                </a:gridCol>
                <a:gridCol w="3258002">
                  <a:extLst>
                    <a:ext uri="{9D8B030D-6E8A-4147-A177-3AD203B41FA5}">
                      <a16:colId xmlns:a16="http://schemas.microsoft.com/office/drawing/2014/main" val="20004"/>
                    </a:ext>
                  </a:extLst>
                </a:gridCol>
              </a:tblGrid>
              <a:tr h="657385">
                <a:tc>
                  <a:txBody>
                    <a:bodyPr/>
                    <a:lstStyle/>
                    <a:p>
                      <a:pPr algn="ctr" rtl="0" fontAlgn="ctr"/>
                      <a:r>
                        <a:rPr lang="es-MX" sz="1400" b="1" i="0" u="none" strike="noStrike" dirty="0">
                          <a:solidFill>
                            <a:srgbClr val="222222"/>
                          </a:solidFill>
                          <a:latin typeface="Calibri"/>
                        </a:rPr>
                        <a:t>Plaza Solicitada</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r>
                        <a:rPr lang="es-MX" sz="1400" b="1" i="0" u="none" strike="noStrike" dirty="0">
                          <a:solidFill>
                            <a:srgbClr val="222222"/>
                          </a:solidFill>
                          <a:latin typeface="Calibri"/>
                        </a:rPr>
                        <a:t>  Número de plazas</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r>
                        <a:rPr lang="es-MX" sz="1400" b="1" i="0" u="none" strike="noStrike" dirty="0">
                          <a:solidFill>
                            <a:srgbClr val="222222"/>
                          </a:solidFill>
                          <a:latin typeface="Calibri"/>
                        </a:rPr>
                        <a:t>Salario propuesto</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r>
                        <a:rPr lang="es-MX" sz="1400" b="1" i="0" u="none" strike="noStrike" dirty="0">
                          <a:solidFill>
                            <a:srgbClr val="222222"/>
                          </a:solidFill>
                          <a:latin typeface="Calibri"/>
                        </a:rPr>
                        <a:t>    Monto Anual requerido con prestaciones y aportes patronales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gn="ctr" fontAlgn="ctr"/>
                      <a:r>
                        <a:rPr lang="es-MX" sz="1400" b="1" i="0" u="none" strike="noStrike" dirty="0">
                          <a:solidFill>
                            <a:srgbClr val="222222"/>
                          </a:solidFill>
                          <a:latin typeface="Calibri"/>
                        </a:rPr>
                        <a:t>Unidad Solicitante</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extLst>
                  <a:ext uri="{0D108BD9-81ED-4DB2-BD59-A6C34878D82A}">
                    <a16:rowId xmlns:a16="http://schemas.microsoft.com/office/drawing/2014/main" val="10000"/>
                  </a:ext>
                </a:extLst>
              </a:tr>
              <a:tr h="286732">
                <a:tc>
                  <a:txBody>
                    <a:bodyPr/>
                    <a:lstStyle/>
                    <a:p>
                      <a:pPr marL="261938" lvl="1" indent="0" algn="l" fontAlgn="ctr"/>
                      <a:r>
                        <a:rPr lang="es-MX" sz="1200" b="1" i="0" u="none" strike="noStrike" dirty="0">
                          <a:solidFill>
                            <a:srgbClr val="222222"/>
                          </a:solidFill>
                          <a:latin typeface="Calibri"/>
                        </a:rPr>
                        <a:t>Gerente de Integridad</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1</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$2,016.00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$29,000.00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a:solidFill>
                            <a:srgbClr val="222222"/>
                          </a:solidFill>
                          <a:latin typeface="Calibri"/>
                        </a:rPr>
                        <a:t>Dirección Ejecutiva</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23791">
                <a:tc>
                  <a:txBody>
                    <a:bodyPr/>
                    <a:lstStyle/>
                    <a:p>
                      <a:pPr marL="261938" lvl="1" indent="0" algn="l" defTabSz="914400" rtl="0" eaLnBrk="1" fontAlgn="ctr" latinLnBrk="0" hangingPunct="1"/>
                      <a:r>
                        <a:rPr lang="es-MX" sz="1200" b="1" i="0" u="none" strike="noStrike" kern="1200" dirty="0">
                          <a:solidFill>
                            <a:srgbClr val="222222"/>
                          </a:solidFill>
                          <a:latin typeface="Calibri"/>
                          <a:ea typeface="+mn-ea"/>
                          <a:cs typeface="+mn-cs"/>
                        </a:rPr>
                        <a:t>Jefe de Transparencia</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a:solidFill>
                            <a:srgbClr val="222222"/>
                          </a:solidFill>
                          <a:latin typeface="Calibri"/>
                        </a:rPr>
                        <a:t>1</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a:solidFill>
                            <a:srgbClr val="222222"/>
                          </a:solidFill>
                          <a:latin typeface="Calibri"/>
                        </a:rPr>
                        <a:t>$1,680.00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dirty="0">
                          <a:solidFill>
                            <a:srgbClr val="222222"/>
                          </a:solidFill>
                          <a:latin typeface="Calibri"/>
                        </a:rPr>
                        <a:t>$24,000.00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MX" sz="1200" b="1" i="0" u="none" strike="noStrike">
                          <a:solidFill>
                            <a:srgbClr val="222222"/>
                          </a:solidFill>
                          <a:latin typeface="Calibri"/>
                        </a:rPr>
                        <a:t>Gerencia de Integridad</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56667">
                <a:tc>
                  <a:txBody>
                    <a:bodyPr/>
                    <a:lstStyle/>
                    <a:p>
                      <a:pPr marL="261938" lvl="1" indent="0" algn="l" defTabSz="914400" rtl="0" eaLnBrk="1" fontAlgn="ctr" latinLnBrk="0" hangingPunct="1"/>
                      <a:r>
                        <a:rPr lang="es-MX" sz="1200" b="1" i="0" u="none" strike="noStrike" kern="1200" dirty="0">
                          <a:solidFill>
                            <a:srgbClr val="222222"/>
                          </a:solidFill>
                          <a:latin typeface="Calibri"/>
                          <a:ea typeface="+mn-ea"/>
                          <a:cs typeface="+mn-cs"/>
                        </a:rPr>
                        <a:t>Técnico/a Jurídicos</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2</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$1,200.00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dirty="0">
                          <a:solidFill>
                            <a:srgbClr val="222222"/>
                          </a:solidFill>
                          <a:latin typeface="Calibri"/>
                        </a:rPr>
                        <a:t>$36.000.00</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Unidad de Derecho de Acceso a la Información Pública</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412614">
                <a:tc>
                  <a:txBody>
                    <a:bodyPr/>
                    <a:lstStyle/>
                    <a:p>
                      <a:pPr marL="261938" lvl="1" indent="0" algn="l" defTabSz="914400" rtl="0" eaLnBrk="1" fontAlgn="ctr" latinLnBrk="0" hangingPunct="1"/>
                      <a:r>
                        <a:rPr lang="es-MX" sz="1200" b="1" i="0" u="none" strike="noStrike" kern="1200" dirty="0">
                          <a:solidFill>
                            <a:srgbClr val="222222"/>
                          </a:solidFill>
                          <a:latin typeface="Calibri"/>
                          <a:ea typeface="+mn-ea"/>
                          <a:cs typeface="+mn-cs"/>
                        </a:rPr>
                        <a:t>Técnico/a de Protección de </a:t>
                      </a:r>
                      <a:endParaRPr lang="es-MX" sz="1200" b="1" i="0" u="none" strike="noStrike" kern="1200" dirty="0" smtClean="0">
                        <a:solidFill>
                          <a:srgbClr val="222222"/>
                        </a:solidFill>
                        <a:latin typeface="Calibri"/>
                        <a:ea typeface="+mn-ea"/>
                        <a:cs typeface="+mn-cs"/>
                      </a:endParaRPr>
                    </a:p>
                    <a:p>
                      <a:pPr marL="261938" lvl="1" indent="0" algn="l" defTabSz="914400" rtl="0" eaLnBrk="1" fontAlgn="ctr" latinLnBrk="0" hangingPunct="1"/>
                      <a:r>
                        <a:rPr lang="es-MX" sz="1200" b="1" i="0" u="none" strike="noStrike" kern="1200" dirty="0" smtClean="0">
                          <a:solidFill>
                            <a:srgbClr val="222222"/>
                          </a:solidFill>
                          <a:latin typeface="Calibri"/>
                          <a:ea typeface="+mn-ea"/>
                          <a:cs typeface="+mn-cs"/>
                        </a:rPr>
                        <a:t>Datos Personales</a:t>
                      </a:r>
                      <a:endParaRPr lang="es-MX" sz="1200" b="1" i="0" u="none" strike="noStrike" kern="1200" dirty="0">
                        <a:solidFill>
                          <a:srgbClr val="222222"/>
                        </a:solidFill>
                        <a:latin typeface="Calibri"/>
                        <a:ea typeface="+mn-ea"/>
                        <a:cs typeface="+mn-cs"/>
                      </a:endParaRP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2</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$1,200.00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dirty="0">
                          <a:solidFill>
                            <a:srgbClr val="222222"/>
                          </a:solidFill>
                          <a:latin typeface="Calibri"/>
                        </a:rPr>
                        <a:t>$36,000.00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    Unidad de Protección de Datos Personales</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342679">
                <a:tc>
                  <a:txBody>
                    <a:bodyPr/>
                    <a:lstStyle/>
                    <a:p>
                      <a:pPr marL="261938" lvl="1" indent="0" algn="l" defTabSz="914400" rtl="0" eaLnBrk="1" fontAlgn="ctr" latinLnBrk="0" hangingPunct="1"/>
                      <a:r>
                        <a:rPr lang="es-MX" sz="1200" b="1" i="0" u="none" strike="noStrike" kern="1200" dirty="0">
                          <a:solidFill>
                            <a:srgbClr val="222222"/>
                          </a:solidFill>
                          <a:latin typeface="Calibri"/>
                          <a:ea typeface="+mn-ea"/>
                          <a:cs typeface="+mn-cs"/>
                        </a:rPr>
                        <a:t>Técnico/a de Cumplimiento</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$1,200.00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dirty="0">
                          <a:solidFill>
                            <a:srgbClr val="222222"/>
                          </a:solidFill>
                          <a:latin typeface="Calibri"/>
                        </a:rPr>
                        <a:t>$18,000.00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    Unidad de Cumplimiento</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503529">
                <a:tc>
                  <a:txBody>
                    <a:bodyPr/>
                    <a:lstStyle/>
                    <a:p>
                      <a:pPr marL="261938" lvl="1" indent="0" algn="l" defTabSz="914400" rtl="0" eaLnBrk="1" fontAlgn="ctr" latinLnBrk="0" hangingPunct="1"/>
                      <a:r>
                        <a:rPr lang="es-MX" sz="1200" b="1" i="0" u="none" strike="noStrike" kern="1200" dirty="0">
                          <a:solidFill>
                            <a:srgbClr val="222222"/>
                          </a:solidFill>
                          <a:latin typeface="Calibri"/>
                          <a:ea typeface="+mn-ea"/>
                          <a:cs typeface="+mn-cs"/>
                        </a:rPr>
                        <a:t>Técnico/a de Evaluación y Desempeño</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$1,200.00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dirty="0">
                          <a:solidFill>
                            <a:srgbClr val="222222"/>
                          </a:solidFill>
                          <a:latin typeface="Calibri"/>
                        </a:rPr>
                        <a:t>$36,000.00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dirty="0">
                          <a:solidFill>
                            <a:srgbClr val="222222"/>
                          </a:solidFill>
                          <a:latin typeface="Calibri"/>
                        </a:rPr>
                        <a:t>  Unidad de Evaluación y Desempeño</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405621">
                <a:tc>
                  <a:txBody>
                    <a:bodyPr/>
                    <a:lstStyle/>
                    <a:p>
                      <a:pPr marL="261938" lvl="1" indent="0" algn="l" defTabSz="914400" rtl="0" eaLnBrk="1" fontAlgn="ctr" latinLnBrk="0" hangingPunct="1"/>
                      <a:r>
                        <a:rPr lang="es-MX" sz="1200" b="1" i="0" u="none" strike="noStrike" kern="1200" dirty="0">
                          <a:solidFill>
                            <a:srgbClr val="222222"/>
                          </a:solidFill>
                          <a:latin typeface="Calibri"/>
                          <a:ea typeface="+mn-ea"/>
                          <a:cs typeface="+mn-cs"/>
                        </a:rPr>
                        <a:t>Técnico/a de Estudios e Investigaciones</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$1,200.00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$18,000.00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dirty="0">
                          <a:solidFill>
                            <a:srgbClr val="222222"/>
                          </a:solidFill>
                          <a:latin typeface="Calibri"/>
                        </a:rPr>
                        <a:t>  Estudios e Investigaciones</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286732">
                <a:tc>
                  <a:txBody>
                    <a:bodyPr/>
                    <a:lstStyle/>
                    <a:p>
                      <a:pPr marL="261938" lvl="1" indent="0" algn="l" defTabSz="914400" rtl="0" eaLnBrk="1" fontAlgn="ctr" latinLnBrk="0" hangingPunct="1"/>
                      <a:r>
                        <a:rPr lang="es-MX" sz="1200" b="1" i="0" u="none" strike="noStrike" kern="1200" dirty="0">
                          <a:solidFill>
                            <a:srgbClr val="222222"/>
                          </a:solidFill>
                          <a:latin typeface="Calibri"/>
                          <a:ea typeface="+mn-ea"/>
                          <a:cs typeface="+mn-cs"/>
                        </a:rPr>
                        <a:t>Técnico UGDA</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$1,200.00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$18,000.00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dirty="0">
                          <a:solidFill>
                            <a:srgbClr val="222222"/>
                          </a:solidFill>
                          <a:latin typeface="Calibri"/>
                        </a:rPr>
                        <a:t>Gestión Documental y Archivo</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447581">
                <a:tc>
                  <a:txBody>
                    <a:bodyPr/>
                    <a:lstStyle/>
                    <a:p>
                      <a:pPr marL="261938" lvl="1" indent="0" algn="l" defTabSz="914400" rtl="0" eaLnBrk="1" fontAlgn="ctr" latinLnBrk="0" hangingPunct="1"/>
                      <a:r>
                        <a:rPr lang="es-MX" sz="1200" b="1" i="0" u="none" strike="noStrike" kern="1200" dirty="0">
                          <a:solidFill>
                            <a:srgbClr val="222222"/>
                          </a:solidFill>
                          <a:latin typeface="Calibri"/>
                          <a:ea typeface="+mn-ea"/>
                          <a:cs typeface="+mn-cs"/>
                        </a:rPr>
                        <a:t>Técnico/a de Acceso a la Información</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$1,200.00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a:solidFill>
                            <a:srgbClr val="222222"/>
                          </a:solidFill>
                          <a:latin typeface="Calibri"/>
                        </a:rPr>
                        <a:t>$18,000.00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1200" b="1" i="0" u="none" strike="noStrike" dirty="0">
                          <a:solidFill>
                            <a:srgbClr val="222222"/>
                          </a:solidFill>
                          <a:latin typeface="Calibri"/>
                        </a:rPr>
                        <a:t>      Acceso a la Información</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426601">
                <a:tc>
                  <a:txBody>
                    <a:bodyPr/>
                    <a:lstStyle/>
                    <a:p>
                      <a:pPr algn="ctr" fontAlgn="ctr"/>
                      <a:r>
                        <a:rPr lang="es-MX" sz="1600" b="1" i="0" u="none" strike="noStrike" dirty="0">
                          <a:solidFill>
                            <a:srgbClr val="222222"/>
                          </a:solidFill>
                          <a:latin typeface="Calibri"/>
                        </a:rPr>
                        <a:t>Total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ctr" fontAlgn="ctr"/>
                      <a:r>
                        <a:rPr lang="es-MX" sz="1600" b="1" i="0" u="none" strike="noStrike" dirty="0">
                          <a:solidFill>
                            <a:srgbClr val="222222"/>
                          </a:solidFill>
                          <a:latin typeface="Calibri"/>
                        </a:rPr>
                        <a:t>11</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ctr" fontAlgn="ctr"/>
                      <a:r>
                        <a:rPr lang="es-MX" sz="1600" b="1" i="0" u="none" strike="noStrike" dirty="0">
                          <a:solidFill>
                            <a:srgbClr val="222222"/>
                          </a:solidFill>
                          <a:latin typeface="Calibri"/>
                        </a:rPr>
                        <a:t>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ctr" fontAlgn="ctr"/>
                      <a:r>
                        <a:rPr lang="es-MX" sz="1600" b="1" i="0" u="none" strike="noStrike" dirty="0">
                          <a:solidFill>
                            <a:srgbClr val="222222"/>
                          </a:solidFill>
                          <a:latin typeface="Calibri"/>
                        </a:rPr>
                        <a:t>$233,000.00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l" fontAlgn="ctr"/>
                      <a:r>
                        <a:rPr lang="es-MX" sz="1600" b="1" i="0" u="none" strike="noStrike" dirty="0">
                          <a:solidFill>
                            <a:srgbClr val="222222"/>
                          </a:solidFill>
                          <a:latin typeface="Calibri"/>
                        </a:rPr>
                        <a:t>  </a:t>
                      </a:r>
                    </a:p>
                  </a:txBody>
                  <a:tcPr marL="8712" marR="8712" marT="871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extLst>
                  <a:ext uri="{0D108BD9-81ED-4DB2-BD59-A6C34878D82A}">
                    <a16:rowId xmlns:a16="http://schemas.microsoft.com/office/drawing/2014/main" val="10010"/>
                  </a:ext>
                </a:extLst>
              </a:tr>
            </a:tbl>
          </a:graphicData>
        </a:graphic>
      </p:graphicFrame>
      <p:sp>
        <p:nvSpPr>
          <p:cNvPr id="5" name="Título 1"/>
          <p:cNvSpPr txBox="1">
            <a:spLocks/>
          </p:cNvSpPr>
          <p:nvPr/>
        </p:nvSpPr>
        <p:spPr>
          <a:xfrm>
            <a:off x="526746" y="237993"/>
            <a:ext cx="10515600" cy="75179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LT Std Cond" panose="020B0506020202030204" pitchFamily="34" charset="0"/>
                <a:ea typeface="+mj-ea"/>
                <a:cs typeface="+mj-cs"/>
              </a:defRPr>
            </a:lvl1pPr>
          </a:lstStyle>
          <a:p>
            <a:r>
              <a:rPr lang="es-MX" sz="3100" b="1" i="1" dirty="0" smtClean="0">
                <a:solidFill>
                  <a:srgbClr val="000000"/>
                </a:solidFill>
                <a:latin typeface="Arial" panose="020B0604020202020204" pitchFamily="34" charset="0"/>
                <a:cs typeface="Arial" panose="020B0604020202020204" pitchFamily="34" charset="0"/>
              </a:rPr>
              <a:t>1. Plazas nuevas a solicitar</a:t>
            </a:r>
            <a:endParaRPr lang="es-SV" sz="3100" b="1" dirty="0"/>
          </a:p>
        </p:txBody>
      </p:sp>
    </p:spTree>
    <p:extLst>
      <p:ext uri="{BB962C8B-B14F-4D97-AF65-F5344CB8AC3E}">
        <p14:creationId xmlns:p14="http://schemas.microsoft.com/office/powerpoint/2010/main" val="7235387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0304" y="493914"/>
            <a:ext cx="12222051" cy="1325563"/>
          </a:xfrm>
        </p:spPr>
        <p:txBody>
          <a:bodyPr>
            <a:noAutofit/>
          </a:bodyPr>
          <a:lstStyle/>
          <a:p>
            <a:pPr algn="ctr"/>
            <a:r>
              <a:rPr lang="es-SV" sz="2800" dirty="0" smtClean="0">
                <a:solidFill>
                  <a:schemeClr val="accent1">
                    <a:lumMod val="50000"/>
                  </a:schemeClr>
                </a:solidFill>
                <a:latin typeface="Arial" panose="020B0604020202020204" pitchFamily="34" charset="0"/>
                <a:cs typeface="Arial" panose="020B0604020202020204" pitchFamily="34" charset="0"/>
              </a:rPr>
              <a:t>Detalle</a:t>
            </a:r>
            <a:endParaRPr lang="es-SV" sz="2800" dirty="0"/>
          </a:p>
        </p:txBody>
      </p:sp>
      <p:graphicFrame>
        <p:nvGraphicFramePr>
          <p:cNvPr id="4" name="3 Tabla"/>
          <p:cNvGraphicFramePr>
            <a:graphicFrameLocks noGrp="1"/>
          </p:cNvGraphicFramePr>
          <p:nvPr>
            <p:extLst>
              <p:ext uri="{D42A27DB-BD31-4B8C-83A1-F6EECF244321}">
                <p14:modId xmlns:p14="http://schemas.microsoft.com/office/powerpoint/2010/main" val="501239560"/>
              </p:ext>
            </p:extLst>
          </p:nvPr>
        </p:nvGraphicFramePr>
        <p:xfrm>
          <a:off x="646795" y="1418696"/>
          <a:ext cx="10567851" cy="4107180"/>
        </p:xfrm>
        <a:graphic>
          <a:graphicData uri="http://schemas.openxmlformats.org/drawingml/2006/table">
            <a:tbl>
              <a:tblPr/>
              <a:tblGrid>
                <a:gridCol w="5113477">
                  <a:extLst>
                    <a:ext uri="{9D8B030D-6E8A-4147-A177-3AD203B41FA5}">
                      <a16:colId xmlns:a16="http://schemas.microsoft.com/office/drawing/2014/main" val="20000"/>
                    </a:ext>
                  </a:extLst>
                </a:gridCol>
                <a:gridCol w="2156957">
                  <a:extLst>
                    <a:ext uri="{9D8B030D-6E8A-4147-A177-3AD203B41FA5}">
                      <a16:colId xmlns:a16="http://schemas.microsoft.com/office/drawing/2014/main" val="20001"/>
                    </a:ext>
                  </a:extLst>
                </a:gridCol>
                <a:gridCol w="3297417">
                  <a:extLst>
                    <a:ext uri="{9D8B030D-6E8A-4147-A177-3AD203B41FA5}">
                      <a16:colId xmlns:a16="http://schemas.microsoft.com/office/drawing/2014/main" val="20002"/>
                    </a:ext>
                  </a:extLst>
                </a:gridCol>
              </a:tblGrid>
              <a:tr h="390525">
                <a:tc>
                  <a:txBody>
                    <a:bodyPr/>
                    <a:lstStyle/>
                    <a:p>
                      <a:pPr algn="ctr" rtl="0" fontAlgn="t"/>
                      <a:r>
                        <a:rPr lang="es-MX" sz="1600" b="1" i="1" u="none" strike="noStrike" dirty="0">
                          <a:solidFill>
                            <a:srgbClr val="000000"/>
                          </a:solidFill>
                          <a:latin typeface="Calibri"/>
                        </a:rPr>
                        <a:t>Desarrollo tecnológico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t"/>
                      <a:r>
                        <a:rPr lang="es-MX" sz="1600" b="1" i="0" u="none" strike="noStrike" dirty="0">
                          <a:solidFill>
                            <a:srgbClr val="000000"/>
                          </a:solidFill>
                          <a:latin typeface="Calibri"/>
                        </a:rPr>
                        <a:t>Monto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fontAlgn="t"/>
                      <a:r>
                        <a:rPr lang="es-MX" sz="1600" b="1" i="0" u="none" strike="noStrike" dirty="0">
                          <a:solidFill>
                            <a:srgbClr val="000000"/>
                          </a:solidFill>
                          <a:latin typeface="Calibri"/>
                        </a:rPr>
                        <a:t>Unidades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extLst>
                  <a:ext uri="{0D108BD9-81ED-4DB2-BD59-A6C34878D82A}">
                    <a16:rowId xmlns:a16="http://schemas.microsoft.com/office/drawing/2014/main" val="10000"/>
                  </a:ext>
                </a:extLst>
              </a:tr>
              <a:tr h="533400">
                <a:tc>
                  <a:txBody>
                    <a:bodyPr/>
                    <a:lstStyle/>
                    <a:p>
                      <a:pPr lvl="1" algn="l" fontAlgn="t"/>
                      <a:r>
                        <a:rPr lang="es-MX" sz="1800" b="1" i="1" u="none" strike="noStrike" dirty="0">
                          <a:solidFill>
                            <a:srgbClr val="000000"/>
                          </a:solidFill>
                          <a:latin typeface="Calibri"/>
                        </a:rPr>
                        <a:t>Gestión por procesos- procedimientos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800" b="0" i="0" u="none" strike="noStrike">
                          <a:solidFill>
                            <a:srgbClr val="000000"/>
                          </a:solidFill>
                          <a:latin typeface="Calibri"/>
                        </a:rPr>
                        <a:t>$10,000.00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85738" lvl="0" indent="0" algn="l" fontAlgn="t"/>
                      <a:r>
                        <a:rPr lang="es-MX" sz="1800" b="0" i="0" u="none" strike="noStrike" dirty="0">
                          <a:solidFill>
                            <a:srgbClr val="000000"/>
                          </a:solidFill>
                          <a:latin typeface="Calibri"/>
                        </a:rPr>
                        <a:t>Dirección Ejecutiva/ Unidad de Planificación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66725">
                <a:tc>
                  <a:txBody>
                    <a:bodyPr/>
                    <a:lstStyle/>
                    <a:p>
                      <a:pPr lvl="1" algn="l" fontAlgn="t"/>
                      <a:r>
                        <a:rPr lang="es-MX" sz="1800" b="1" i="1" u="none" strike="noStrike" dirty="0">
                          <a:solidFill>
                            <a:srgbClr val="000000"/>
                          </a:solidFill>
                          <a:latin typeface="Calibri"/>
                        </a:rPr>
                        <a:t>Sistema administrativo financiero Institucional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800" b="0" i="0" u="none" strike="noStrike" dirty="0">
                          <a:solidFill>
                            <a:srgbClr val="000000"/>
                          </a:solidFill>
                          <a:latin typeface="Calibri"/>
                        </a:rPr>
                        <a:t>$50,000.00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85738" lvl="0" indent="0" algn="l" defTabSz="914400" rtl="0" eaLnBrk="1" fontAlgn="t" latinLnBrk="0" hangingPunct="1"/>
                      <a:r>
                        <a:rPr lang="es-MX" sz="1800" b="0" i="0" u="none" strike="noStrike" kern="1200" dirty="0">
                          <a:solidFill>
                            <a:srgbClr val="000000"/>
                          </a:solidFill>
                          <a:latin typeface="Calibri"/>
                          <a:ea typeface="+mn-ea"/>
                          <a:cs typeface="+mn-cs"/>
                        </a:rPr>
                        <a:t>Gerencia Administrativa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19100">
                <a:tc>
                  <a:txBody>
                    <a:bodyPr/>
                    <a:lstStyle/>
                    <a:p>
                      <a:pPr lvl="1" algn="l" fontAlgn="t"/>
                      <a:r>
                        <a:rPr lang="es-MX" sz="1800" b="1" i="1" u="none" strike="noStrike" dirty="0">
                          <a:solidFill>
                            <a:srgbClr val="000000"/>
                          </a:solidFill>
                          <a:latin typeface="Calibri"/>
                        </a:rPr>
                        <a:t>Plataforma de evaluación del desempeño</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800" b="0" i="0" u="none" strike="noStrike" dirty="0">
                          <a:solidFill>
                            <a:srgbClr val="000000"/>
                          </a:solidFill>
                          <a:latin typeface="Calibri"/>
                        </a:rPr>
                        <a:t>$40,000.00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85738" lvl="0" indent="0" algn="l" defTabSz="914400" rtl="0" eaLnBrk="1" fontAlgn="t" latinLnBrk="0" hangingPunct="1"/>
                      <a:r>
                        <a:rPr lang="es-MX" sz="1800" b="0" i="0" u="none" strike="noStrike" kern="1200" dirty="0">
                          <a:solidFill>
                            <a:srgbClr val="000000"/>
                          </a:solidFill>
                          <a:latin typeface="Calibri"/>
                          <a:ea typeface="+mn-ea"/>
                          <a:cs typeface="+mn-cs"/>
                        </a:rPr>
                        <a:t>Unidad de Evaluación del Desempeño LAIP</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0500">
                <a:tc>
                  <a:txBody>
                    <a:bodyPr/>
                    <a:lstStyle/>
                    <a:p>
                      <a:pPr lvl="1" algn="l" fontAlgn="t"/>
                      <a:r>
                        <a:rPr lang="es-MX" sz="1800" b="1" i="1" u="none" strike="noStrike" dirty="0">
                          <a:solidFill>
                            <a:srgbClr val="000000"/>
                          </a:solidFill>
                          <a:latin typeface="Calibri"/>
                        </a:rPr>
                        <a:t>Sistema de gestión de solicitudes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800" b="0" i="0" u="none" strike="noStrike" dirty="0">
                          <a:solidFill>
                            <a:srgbClr val="000000"/>
                          </a:solidFill>
                          <a:latin typeface="Calibri"/>
                        </a:rPr>
                        <a:t>$40,000.00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85738" lvl="0" indent="0" algn="l" defTabSz="914400" rtl="0" eaLnBrk="1" fontAlgn="t" latinLnBrk="0" hangingPunct="1"/>
                      <a:r>
                        <a:rPr lang="es-MX" sz="1800" b="0" i="0" u="none" strike="noStrike" kern="1200" dirty="0">
                          <a:solidFill>
                            <a:srgbClr val="000000"/>
                          </a:solidFill>
                          <a:latin typeface="Calibri"/>
                          <a:ea typeface="+mn-ea"/>
                          <a:cs typeface="+mn-cs"/>
                        </a:rPr>
                        <a:t>Transparencia</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14350">
                <a:tc>
                  <a:txBody>
                    <a:bodyPr/>
                    <a:lstStyle/>
                    <a:p>
                      <a:pPr lvl="1" algn="l" fontAlgn="t"/>
                      <a:r>
                        <a:rPr lang="es-MX" sz="1800" b="1" i="1" u="none" strike="noStrike" dirty="0">
                          <a:solidFill>
                            <a:schemeClr val="tx1"/>
                          </a:solidFill>
                          <a:latin typeface="Calibri"/>
                        </a:rPr>
                        <a:t>Sistema de gestión de casos versión 1.1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800" b="0" i="0" u="none" strike="noStrike" dirty="0">
                          <a:solidFill>
                            <a:srgbClr val="000000"/>
                          </a:solidFill>
                          <a:latin typeface="Calibri"/>
                        </a:rPr>
                        <a:t>$25,000.00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85738" lvl="0" indent="0" algn="l" defTabSz="914400" rtl="0" eaLnBrk="1" fontAlgn="t" latinLnBrk="0" hangingPunct="1"/>
                      <a:r>
                        <a:rPr lang="es-MX" sz="1800" b="0" i="0" u="none" strike="noStrike" kern="1200" dirty="0">
                          <a:solidFill>
                            <a:srgbClr val="000000"/>
                          </a:solidFill>
                          <a:latin typeface="Calibri"/>
                          <a:ea typeface="+mn-ea"/>
                          <a:cs typeface="+mn-cs"/>
                        </a:rPr>
                        <a:t>Gerencia de Garantía y Protección de Derechos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61950">
                <a:tc>
                  <a:txBody>
                    <a:bodyPr/>
                    <a:lstStyle/>
                    <a:p>
                      <a:pPr lvl="1" algn="l" fontAlgn="t"/>
                      <a:r>
                        <a:rPr lang="es-MX" sz="1800" b="1" i="1" u="none" strike="noStrike" dirty="0">
                          <a:solidFill>
                            <a:schemeClr val="tx1"/>
                          </a:solidFill>
                          <a:latin typeface="Calibri"/>
                        </a:rPr>
                        <a:t>Sistema de registro académico de formación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1800" b="0" i="0" u="none" strike="noStrike">
                          <a:solidFill>
                            <a:srgbClr val="000000"/>
                          </a:solidFill>
                          <a:latin typeface="Calibri"/>
                        </a:rPr>
                        <a:t>$25,000.00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85738" lvl="0" indent="0" algn="l" defTabSz="914400" rtl="0" eaLnBrk="1" fontAlgn="t" latinLnBrk="0" hangingPunct="1"/>
                      <a:r>
                        <a:rPr lang="es-MX" sz="1800" b="0" i="0" u="none" strike="noStrike" kern="1200" dirty="0">
                          <a:solidFill>
                            <a:srgbClr val="000000"/>
                          </a:solidFill>
                          <a:latin typeface="Calibri"/>
                          <a:ea typeface="+mn-ea"/>
                          <a:cs typeface="+mn-cs"/>
                        </a:rPr>
                        <a:t>Unidad de Formación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90500">
                <a:tc>
                  <a:txBody>
                    <a:bodyPr/>
                    <a:lstStyle/>
                    <a:p>
                      <a:pPr lvl="1" algn="l" fontAlgn="t"/>
                      <a:r>
                        <a:rPr lang="es-MX" sz="1800" b="0" i="0" u="none" strike="noStrike" dirty="0">
                          <a:solidFill>
                            <a:schemeClr val="tx1"/>
                          </a:solidFill>
                          <a:latin typeface="Calibri"/>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800" b="1" i="0" u="none" strike="noStrike" dirty="0" smtClean="0">
                          <a:solidFill>
                            <a:srgbClr val="000000"/>
                          </a:solidFill>
                          <a:latin typeface="Calibri"/>
                        </a:rPr>
                        <a:t> </a:t>
                      </a:r>
                      <a:r>
                        <a:rPr lang="es-MX" sz="1800" b="0" i="0" u="none" strike="noStrike" dirty="0" smtClean="0">
                          <a:solidFill>
                            <a:srgbClr val="000000"/>
                          </a:solidFill>
                          <a:latin typeface="Calibri"/>
                        </a:rPr>
                        <a:t>          </a:t>
                      </a:r>
                      <a:r>
                        <a:rPr lang="es-MX" sz="1800" b="1" i="0" u="sng" strike="noStrike" dirty="0" smtClean="0">
                          <a:solidFill>
                            <a:srgbClr val="000000"/>
                          </a:solidFill>
                          <a:latin typeface="Calibri"/>
                        </a:rPr>
                        <a:t>$ 90,000.00</a:t>
                      </a:r>
                      <a:r>
                        <a:rPr lang="es-MX" sz="1800" b="1" i="0" u="sng" strike="noStrike" dirty="0">
                          <a:solidFill>
                            <a:srgbClr val="000000"/>
                          </a:solidFill>
                          <a:latin typeface="Calibri"/>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85738" lvl="0" indent="0" algn="l" defTabSz="914400" rtl="0" eaLnBrk="1" fontAlgn="t" latinLnBrk="0" hangingPunct="1"/>
                      <a:r>
                        <a:rPr lang="es-MX" sz="1800" b="0" i="0" u="none" strike="noStrike" kern="1200" dirty="0">
                          <a:solidFill>
                            <a:srgbClr val="000000"/>
                          </a:solidFill>
                          <a:latin typeface="Calibri"/>
                          <a:ea typeface="+mn-ea"/>
                          <a:cs typeface="+mn-cs"/>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61950">
                <a:tc>
                  <a:txBody>
                    <a:bodyPr/>
                    <a:lstStyle/>
                    <a:p>
                      <a:pPr lvl="1" algn="l" fontAlgn="t"/>
                      <a:r>
                        <a:rPr lang="es-MX" sz="1800" b="1" i="1" u="none" strike="noStrike" dirty="0">
                          <a:solidFill>
                            <a:schemeClr val="tx1"/>
                          </a:solidFill>
                          <a:latin typeface="Calibri"/>
                        </a:rPr>
                        <a:t>Plan Estratégico Institucional 2022-2026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800" b="0" i="0" u="none" strike="noStrike" dirty="0" smtClean="0">
                          <a:solidFill>
                            <a:srgbClr val="000000"/>
                          </a:solidFill>
                          <a:latin typeface="Calibri"/>
                        </a:rPr>
                        <a:t>           $30,000.00</a:t>
                      </a:r>
                      <a:r>
                        <a:rPr lang="es-MX" sz="1800" b="0" i="0" u="none" strike="noStrike" dirty="0">
                          <a:solidFill>
                            <a:srgbClr val="000000"/>
                          </a:solidFill>
                          <a:latin typeface="Calibri"/>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185738" lvl="0" indent="0" algn="l" defTabSz="914400" rtl="0" eaLnBrk="1" fontAlgn="t" latinLnBrk="0" hangingPunct="1"/>
                      <a:r>
                        <a:rPr lang="es-MX" sz="1800" b="0" i="0" u="none" strike="noStrike" kern="1200" dirty="0">
                          <a:solidFill>
                            <a:srgbClr val="000000"/>
                          </a:solidFill>
                          <a:latin typeface="Calibri"/>
                          <a:ea typeface="+mn-ea"/>
                          <a:cs typeface="+mn-cs"/>
                        </a:rPr>
                        <a:t> Unidad de Planificación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90500">
                <a:tc>
                  <a:txBody>
                    <a:bodyPr/>
                    <a:lstStyle/>
                    <a:p>
                      <a:pPr algn="l" fontAlgn="t"/>
                      <a:r>
                        <a:rPr lang="es-MX" sz="1600" b="0" i="0" u="none" strike="noStrike" dirty="0">
                          <a:solidFill>
                            <a:srgbClr val="000000"/>
                          </a:solidFill>
                          <a:latin typeface="Calibri"/>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t"/>
                      <a:r>
                        <a:rPr lang="es-MX" sz="1800" b="0" i="0" u="none" strike="noStrike" dirty="0" smtClean="0">
                          <a:solidFill>
                            <a:srgbClr val="000000"/>
                          </a:solidFill>
                          <a:latin typeface="Calibri"/>
                        </a:rPr>
                        <a:t>         </a:t>
                      </a:r>
                      <a:r>
                        <a:rPr lang="es-MX" sz="1800" b="0" i="0" u="sng" strike="noStrike" dirty="0" smtClean="0">
                          <a:solidFill>
                            <a:srgbClr val="000000"/>
                          </a:solidFill>
                          <a:effectLst>
                            <a:outerShdw blurRad="38100" dist="38100" dir="2700000" algn="tl">
                              <a:srgbClr val="000000">
                                <a:alpha val="43137"/>
                              </a:srgbClr>
                            </a:outerShdw>
                          </a:effectLst>
                          <a:latin typeface="Calibri"/>
                        </a:rPr>
                        <a:t>$</a:t>
                      </a:r>
                      <a:r>
                        <a:rPr lang="es-MX" sz="1800" b="1" i="0" u="sng" strike="noStrike" dirty="0" smtClean="0">
                          <a:solidFill>
                            <a:srgbClr val="000000"/>
                          </a:solidFill>
                          <a:effectLst>
                            <a:outerShdw blurRad="38100" dist="38100" dir="2700000" algn="tl">
                              <a:srgbClr val="000000">
                                <a:alpha val="43137"/>
                              </a:srgbClr>
                            </a:outerShdw>
                          </a:effectLst>
                          <a:latin typeface="Calibri"/>
                        </a:rPr>
                        <a:t>220,000.00</a:t>
                      </a:r>
                      <a:r>
                        <a:rPr lang="es-MX" sz="1800" b="1" i="0" u="sng" strike="noStrike" dirty="0">
                          <a:solidFill>
                            <a:srgbClr val="000000"/>
                          </a:solidFill>
                          <a:effectLst>
                            <a:outerShdw blurRad="38100" dist="38100" dir="2700000" algn="tl">
                              <a:srgbClr val="000000">
                                <a:alpha val="43137"/>
                              </a:srgbClr>
                            </a:outerShdw>
                          </a:effectLst>
                          <a:latin typeface="Calibri"/>
                        </a:rPr>
                        <a:t> </a:t>
                      </a:r>
                      <a:endParaRPr lang="es-MX" sz="1800" b="0" i="0" u="sng" strike="noStrike" dirty="0">
                        <a:solidFill>
                          <a:srgbClr val="000000"/>
                        </a:solidFill>
                        <a:effectLst>
                          <a:outerShdw blurRad="38100" dist="38100" dir="2700000" algn="tl">
                            <a:srgbClr val="000000">
                              <a:alpha val="43137"/>
                            </a:srgbClr>
                          </a:outerShdw>
                        </a:effectLst>
                        <a:latin typeface="Calibri"/>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marL="185738" lvl="0" indent="0" algn="l" defTabSz="914400" rtl="0" eaLnBrk="1" fontAlgn="t" latinLnBrk="0" hangingPunct="1"/>
                      <a:r>
                        <a:rPr lang="es-MX" sz="1800" b="0" i="0" u="none" strike="noStrike" kern="1200" dirty="0">
                          <a:solidFill>
                            <a:srgbClr val="000000"/>
                          </a:solidFill>
                          <a:latin typeface="Calibri"/>
                          <a:ea typeface="+mn-ea"/>
                          <a:cs typeface="+mn-cs"/>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extLst>
                  <a:ext uri="{0D108BD9-81ED-4DB2-BD59-A6C34878D82A}">
                    <a16:rowId xmlns:a16="http://schemas.microsoft.com/office/drawing/2014/main" val="10009"/>
                  </a:ext>
                </a:extLst>
              </a:tr>
            </a:tbl>
          </a:graphicData>
        </a:graphic>
      </p:graphicFrame>
      <p:sp>
        <p:nvSpPr>
          <p:cNvPr id="5" name="Título 1"/>
          <p:cNvSpPr txBox="1">
            <a:spLocks/>
          </p:cNvSpPr>
          <p:nvPr/>
        </p:nvSpPr>
        <p:spPr>
          <a:xfrm>
            <a:off x="526746" y="237993"/>
            <a:ext cx="10515600" cy="75179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LT Std Cond" panose="020B0506020202030204" pitchFamily="34" charset="0"/>
                <a:ea typeface="+mj-ea"/>
                <a:cs typeface="+mj-cs"/>
              </a:defRPr>
            </a:lvl1pPr>
          </a:lstStyle>
          <a:p>
            <a:r>
              <a:rPr lang="es-MX" sz="3100" b="1" i="1" dirty="0">
                <a:solidFill>
                  <a:srgbClr val="000000"/>
                </a:solidFill>
                <a:latin typeface="Arial" panose="020B0604020202020204" pitchFamily="34" charset="0"/>
                <a:cs typeface="Arial" panose="020B0604020202020204" pitchFamily="34" charset="0"/>
              </a:rPr>
              <a:t>2. Proyectos estratégicos</a:t>
            </a:r>
          </a:p>
        </p:txBody>
      </p:sp>
    </p:spTree>
    <p:extLst>
      <p:ext uri="{BB962C8B-B14F-4D97-AF65-F5344CB8AC3E}">
        <p14:creationId xmlns:p14="http://schemas.microsoft.com/office/powerpoint/2010/main" val="30429352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526746" y="237993"/>
            <a:ext cx="10515600" cy="75179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Helvetica LT Std Cond" panose="020B0506020202030204" pitchFamily="34" charset="0"/>
                <a:ea typeface="+mj-ea"/>
                <a:cs typeface="+mj-cs"/>
              </a:defRPr>
            </a:lvl1pPr>
          </a:lstStyle>
          <a:p>
            <a:r>
              <a:rPr lang="es-SV" sz="3100" b="1" i="1" dirty="0">
                <a:solidFill>
                  <a:srgbClr val="000000"/>
                </a:solidFill>
                <a:latin typeface="Arial" panose="020B0604020202020204" pitchFamily="34" charset="0"/>
                <a:cs typeface="Arial" panose="020B0604020202020204" pitchFamily="34" charset="0"/>
              </a:rPr>
              <a:t>3.Traslado de las oficinas institucionales</a:t>
            </a:r>
          </a:p>
        </p:txBody>
      </p:sp>
      <p:graphicFrame>
        <p:nvGraphicFramePr>
          <p:cNvPr id="9" name="Tabla 8"/>
          <p:cNvGraphicFramePr>
            <a:graphicFrameLocks noGrp="1"/>
          </p:cNvGraphicFramePr>
          <p:nvPr>
            <p:extLst>
              <p:ext uri="{D42A27DB-BD31-4B8C-83A1-F6EECF244321}">
                <p14:modId xmlns:p14="http://schemas.microsoft.com/office/powerpoint/2010/main" val="3303860289"/>
              </p:ext>
            </p:extLst>
          </p:nvPr>
        </p:nvGraphicFramePr>
        <p:xfrm>
          <a:off x="1455511" y="859161"/>
          <a:ext cx="9260114" cy="5298751"/>
        </p:xfrm>
        <a:graphic>
          <a:graphicData uri="http://schemas.openxmlformats.org/drawingml/2006/table">
            <a:tbl>
              <a:tblPr/>
              <a:tblGrid>
                <a:gridCol w="1243184">
                  <a:extLst>
                    <a:ext uri="{9D8B030D-6E8A-4147-A177-3AD203B41FA5}">
                      <a16:colId xmlns:a16="http://schemas.microsoft.com/office/drawing/2014/main" val="20000"/>
                    </a:ext>
                  </a:extLst>
                </a:gridCol>
                <a:gridCol w="4750302">
                  <a:extLst>
                    <a:ext uri="{9D8B030D-6E8A-4147-A177-3AD203B41FA5}">
                      <a16:colId xmlns:a16="http://schemas.microsoft.com/office/drawing/2014/main" val="20001"/>
                    </a:ext>
                  </a:extLst>
                </a:gridCol>
                <a:gridCol w="1322165">
                  <a:extLst>
                    <a:ext uri="{9D8B030D-6E8A-4147-A177-3AD203B41FA5}">
                      <a16:colId xmlns:a16="http://schemas.microsoft.com/office/drawing/2014/main" val="20002"/>
                    </a:ext>
                  </a:extLst>
                </a:gridCol>
                <a:gridCol w="1944463">
                  <a:extLst>
                    <a:ext uri="{9D8B030D-6E8A-4147-A177-3AD203B41FA5}">
                      <a16:colId xmlns:a16="http://schemas.microsoft.com/office/drawing/2014/main" val="20003"/>
                    </a:ext>
                  </a:extLst>
                </a:gridCol>
              </a:tblGrid>
              <a:tr h="229127">
                <a:tc>
                  <a:txBody>
                    <a:bodyPr/>
                    <a:lstStyle/>
                    <a:p>
                      <a:pPr marL="63500" marR="63500" algn="ctr">
                        <a:lnSpc>
                          <a:spcPct val="115000"/>
                        </a:lnSpc>
                        <a:spcAft>
                          <a:spcPts val="0"/>
                        </a:spcAft>
                      </a:pPr>
                      <a:r>
                        <a:rPr lang="es-ES" sz="800" b="0" dirty="0">
                          <a:effectLst/>
                          <a:latin typeface="Arial" panose="020B0604020202020204" pitchFamily="34" charset="0"/>
                          <a:ea typeface="Arial" panose="020B0604020202020204" pitchFamily="34" charset="0"/>
                        </a:rPr>
                        <a:t>UNIDAD</a:t>
                      </a:r>
                      <a:endParaRPr lang="es-SV" sz="800" b="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ctr">
                        <a:lnSpc>
                          <a:spcPct val="115000"/>
                        </a:lnSpc>
                        <a:spcAft>
                          <a:spcPts val="0"/>
                        </a:spcAft>
                      </a:pPr>
                      <a:r>
                        <a:rPr lang="es-ES" sz="800" b="0" dirty="0">
                          <a:effectLst/>
                          <a:latin typeface="Arial" panose="020B0604020202020204" pitchFamily="34" charset="0"/>
                          <a:ea typeface="Arial" panose="020B0604020202020204" pitchFamily="34" charset="0"/>
                        </a:rPr>
                        <a:t>SERVICIOS</a:t>
                      </a:r>
                      <a:endParaRPr lang="es-SV" sz="800" b="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ctr">
                        <a:lnSpc>
                          <a:spcPct val="115000"/>
                        </a:lnSpc>
                        <a:spcAft>
                          <a:spcPts val="0"/>
                        </a:spcAft>
                      </a:pPr>
                      <a:r>
                        <a:rPr lang="es-ES" sz="800" b="0">
                          <a:effectLst/>
                          <a:latin typeface="Arial" panose="020B0604020202020204" pitchFamily="34" charset="0"/>
                          <a:ea typeface="Arial" panose="020B0604020202020204" pitchFamily="34" charset="0"/>
                        </a:rPr>
                        <a:t>ESPECÍFICO</a:t>
                      </a:r>
                      <a:endParaRPr lang="es-SV" sz="800" b="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ctr">
                        <a:lnSpc>
                          <a:spcPct val="115000"/>
                        </a:lnSpc>
                        <a:spcAft>
                          <a:spcPts val="0"/>
                        </a:spcAft>
                      </a:pPr>
                      <a:r>
                        <a:rPr lang="es-ES" sz="800" b="0" dirty="0">
                          <a:effectLst/>
                          <a:latin typeface="Arial" panose="020B0604020202020204" pitchFamily="34" charset="0"/>
                          <a:ea typeface="Arial" panose="020B0604020202020204" pitchFamily="34" charset="0"/>
                        </a:rPr>
                        <a:t>MONTO</a:t>
                      </a:r>
                      <a:endParaRPr lang="es-SV" sz="800" b="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293444">
                <a:tc>
                  <a:txBody>
                    <a:bodyPr/>
                    <a:lstStyle/>
                    <a:p>
                      <a:pPr marL="63500" marR="63500">
                        <a:lnSpc>
                          <a:spcPct val="115000"/>
                        </a:lnSpc>
                        <a:spcAft>
                          <a:spcPts val="0"/>
                        </a:spcAft>
                      </a:pPr>
                      <a:r>
                        <a:rPr lang="es-ES" sz="1000" dirty="0">
                          <a:effectLst/>
                          <a:latin typeface="Arial" panose="020B0604020202020204" pitchFamily="34" charset="0"/>
                          <a:ea typeface="Arial" panose="020B0604020202020204" pitchFamily="34" charset="0"/>
                        </a:rPr>
                        <a:t>ADM</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a:effectLst/>
                          <a:highlight>
                            <a:srgbClr val="FFFFFF"/>
                          </a:highlight>
                          <a:latin typeface="Arial" panose="020B0604020202020204" pitchFamily="34" charset="0"/>
                          <a:ea typeface="Arial" panose="020B0604020202020204" pitchFamily="34" charset="0"/>
                        </a:rPr>
                        <a:t>Monto adicional para cubrir valor estimado de nuevo arrendamiento</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highlight>
                            <a:srgbClr val="FFFFFF"/>
                          </a:highlight>
                          <a:latin typeface="Arial" panose="020B0604020202020204" pitchFamily="34" charset="0"/>
                          <a:ea typeface="Arial" panose="020B0604020202020204" pitchFamily="34" charset="0"/>
                        </a:rPr>
                        <a:t>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dirty="0">
                          <a:effectLst/>
                          <a:highlight>
                            <a:srgbClr val="FFFFFF"/>
                          </a:highlight>
                          <a:latin typeface="Arial" panose="020B0604020202020204" pitchFamily="34" charset="0"/>
                          <a:ea typeface="Arial" panose="020B0604020202020204" pitchFamily="34" charset="0"/>
                        </a:rPr>
                        <a:t> $     170,240.00</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93444">
                <a:tc>
                  <a:txBody>
                    <a:bodyPr/>
                    <a:lstStyle/>
                    <a:p>
                      <a:pPr marL="63500" marR="63500">
                        <a:lnSpc>
                          <a:spcPct val="115000"/>
                        </a:lnSpc>
                        <a:spcAft>
                          <a:spcPts val="0"/>
                        </a:spcAft>
                      </a:pPr>
                      <a:r>
                        <a:rPr lang="es-ES" sz="1000" dirty="0">
                          <a:effectLst/>
                          <a:latin typeface="Arial" panose="020B0604020202020204" pitchFamily="34" charset="0"/>
                          <a:ea typeface="Arial" panose="020B0604020202020204" pitchFamily="34" charset="0"/>
                        </a:rPr>
                        <a:t>ADM</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dirty="0">
                          <a:effectLst/>
                          <a:latin typeface="Arial" panose="020B0604020202020204" pitchFamily="34" charset="0"/>
                          <a:ea typeface="Arial" panose="020B0604020202020204" pitchFamily="34" charset="0"/>
                        </a:rPr>
                        <a:t>Desinstalación e instalación de divisiones IAIP</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8,500.00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66898">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ADM</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dirty="0">
                          <a:effectLst/>
                          <a:latin typeface="Arial" panose="020B0604020202020204" pitchFamily="34" charset="0"/>
                          <a:ea typeface="Arial" panose="020B0604020202020204" pitchFamily="34" charset="0"/>
                        </a:rPr>
                        <a:t>Trabajo de remodelación del edificio</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54303</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45,000.00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66898">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ADM</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dirty="0">
                          <a:effectLst/>
                          <a:latin typeface="Arial" panose="020B0604020202020204" pitchFamily="34" charset="0"/>
                          <a:ea typeface="Arial" panose="020B0604020202020204" pitchFamily="34" charset="0"/>
                        </a:rPr>
                        <a:t>Suministro de material eléctrico</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54119</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12,000.00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93444">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ADM</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dirty="0">
                          <a:effectLst/>
                          <a:latin typeface="Arial" panose="020B0604020202020204" pitchFamily="34" charset="0"/>
                          <a:ea typeface="Arial" panose="020B0604020202020204" pitchFamily="34" charset="0"/>
                        </a:rPr>
                        <a:t>Servicios de montaje y desmontaje de aires</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54399</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5,000.00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293444">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ADM</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dirty="0">
                          <a:effectLst/>
                          <a:latin typeface="Arial" panose="020B0604020202020204" pitchFamily="34" charset="0"/>
                          <a:ea typeface="Arial" panose="020B0604020202020204" pitchFamily="34" charset="0"/>
                        </a:rPr>
                        <a:t>Servicio de para instalar y ampliar red eléctrica</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54399</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9,000.00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293444">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ADM</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dirty="0">
                          <a:effectLst/>
                          <a:latin typeface="Arial" panose="020B0604020202020204" pitchFamily="34" charset="0"/>
                          <a:ea typeface="Arial" panose="020B0604020202020204" pitchFamily="34" charset="0"/>
                        </a:rPr>
                        <a:t>Servicio de mudanza para mobiliario y equipo</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54399</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5,000.00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266898">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b="1" dirty="0">
                          <a:effectLst/>
                          <a:latin typeface="Arial" panose="020B0604020202020204" pitchFamily="34" charset="0"/>
                          <a:ea typeface="Arial" panose="020B0604020202020204" pitchFamily="34" charset="0"/>
                        </a:rPr>
                        <a:t>TOTAL ADMINISTRACIÓN</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254,740.00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93444">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COMU</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dirty="0">
                          <a:effectLst/>
                          <a:latin typeface="Arial" panose="020B0604020202020204" pitchFamily="34" charset="0"/>
                          <a:ea typeface="Arial" panose="020B0604020202020204" pitchFamily="34" charset="0"/>
                        </a:rPr>
                        <a:t>Rótulos identificación interna, nuevo edificio</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54199</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1,000.00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66898">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COMU</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dirty="0">
                          <a:effectLst/>
                          <a:latin typeface="Arial" panose="020B0604020202020204" pitchFamily="34" charset="0"/>
                          <a:ea typeface="Arial" panose="020B0604020202020204" pitchFamily="34" charset="0"/>
                        </a:rPr>
                        <a:t>Desinstalación e instalación de rótulo IAIP</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7,000.00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66898">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b="1" dirty="0">
                          <a:effectLst/>
                          <a:latin typeface="Arial" panose="020B0604020202020204" pitchFamily="34" charset="0"/>
                          <a:ea typeface="Arial" panose="020B0604020202020204" pitchFamily="34" charset="0"/>
                        </a:rPr>
                        <a:t>TOTAL COMUNICACIONES</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8,000.00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93444">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INF</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Servicio de traslado de los servicios de  internet y enlace de datos.</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dirty="0">
                          <a:effectLst/>
                          <a:latin typeface="Arial" panose="020B0604020202020204" pitchFamily="34" charset="0"/>
                          <a:ea typeface="Arial" panose="020B0604020202020204" pitchFamily="34" charset="0"/>
                        </a:rPr>
                        <a:t>54399</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1,500.00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r h="293444">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SG</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Servicio de montaje y desmontaje de sistema de vigilancia</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dirty="0">
                          <a:effectLst/>
                          <a:latin typeface="Arial" panose="020B0604020202020204" pitchFamily="34" charset="0"/>
                          <a:ea typeface="Arial" panose="020B0604020202020204" pitchFamily="34" charset="0"/>
                        </a:rPr>
                        <a:t>54399</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2,000.00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3"/>
                  </a:ext>
                </a:extLst>
              </a:tr>
              <a:tr h="266898">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INF</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Suministro de switch de acceso (2)</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dirty="0">
                          <a:effectLst/>
                          <a:latin typeface="Arial" panose="020B0604020202020204" pitchFamily="34" charset="0"/>
                          <a:ea typeface="Arial" panose="020B0604020202020204" pitchFamily="34" charset="0"/>
                        </a:rPr>
                        <a:t>61104</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4,000.00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4"/>
                  </a:ext>
                </a:extLst>
              </a:tr>
              <a:tr h="293444">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INF</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Servicio de instalación de red de datos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54115</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dirty="0">
                          <a:effectLst/>
                          <a:latin typeface="Arial" panose="020B0604020202020204" pitchFamily="34" charset="0"/>
                          <a:ea typeface="Arial" panose="020B0604020202020204" pitchFamily="34" charset="0"/>
                        </a:rPr>
                        <a:t> $          13,000.00</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5"/>
                  </a:ext>
                </a:extLst>
              </a:tr>
              <a:tr h="293444">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INF</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dirty="0">
                          <a:effectLst/>
                          <a:latin typeface="Arial" panose="020B0604020202020204" pitchFamily="34" charset="0"/>
                          <a:ea typeface="Arial" panose="020B0604020202020204" pitchFamily="34" charset="0"/>
                        </a:rPr>
                        <a:t>Mobiliario  para el ordenamiento de la red de datos</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61101</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dirty="0">
                          <a:effectLst/>
                          <a:latin typeface="Arial" panose="020B0604020202020204" pitchFamily="34" charset="0"/>
                          <a:ea typeface="Arial" panose="020B0604020202020204" pitchFamily="34" charset="0"/>
                        </a:rPr>
                        <a:t> $          3,000.00</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6"/>
                  </a:ext>
                </a:extLst>
              </a:tr>
              <a:tr h="266898">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b="1">
                          <a:effectLst/>
                          <a:latin typeface="Arial" panose="020B0604020202020204" pitchFamily="34" charset="0"/>
                          <a:ea typeface="Arial" panose="020B0604020202020204" pitchFamily="34" charset="0"/>
                        </a:rPr>
                        <a:t>TOTAL INFORMÁTICA</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a:effectLst/>
                          <a:latin typeface="Arial" panose="020B0604020202020204" pitchFamily="34" charset="0"/>
                          <a:ea typeface="Arial" panose="020B0604020202020204" pitchFamily="34" charset="0"/>
                        </a:rPr>
                        <a:t>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a:effectLst/>
                          <a:latin typeface="Arial" panose="020B0604020202020204" pitchFamily="34" charset="0"/>
                          <a:ea typeface="Arial" panose="020B0604020202020204" pitchFamily="34" charset="0"/>
                        </a:rPr>
                        <a:t> $       23,500.00</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7"/>
                  </a:ext>
                </a:extLst>
              </a:tr>
              <a:tr h="266898">
                <a:tc>
                  <a:txBody>
                    <a:bodyPr/>
                    <a:lstStyle/>
                    <a:p>
                      <a:pPr marL="63500" marR="63500">
                        <a:lnSpc>
                          <a:spcPct val="115000"/>
                        </a:lnSpc>
                        <a:spcAft>
                          <a:spcPts val="0"/>
                        </a:spcAft>
                      </a:pPr>
                      <a:r>
                        <a:rPr lang="es-ES" sz="1000">
                          <a:effectLst/>
                          <a:latin typeface="Arial" panose="020B0604020202020204" pitchFamily="34" charset="0"/>
                          <a:ea typeface="Arial" panose="020B0604020202020204" pitchFamily="34" charset="0"/>
                        </a:rPr>
                        <a:t>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nSpc>
                          <a:spcPct val="115000"/>
                        </a:lnSpc>
                        <a:spcAft>
                          <a:spcPts val="0"/>
                        </a:spcAft>
                      </a:pPr>
                      <a:r>
                        <a:rPr lang="es-ES" sz="1000" b="1">
                          <a:effectLst/>
                          <a:highlight>
                            <a:srgbClr val="FFFFFF"/>
                          </a:highlight>
                          <a:latin typeface="Arial" panose="020B0604020202020204" pitchFamily="34" charset="0"/>
                          <a:ea typeface="Arial" panose="020B0604020202020204" pitchFamily="34" charset="0"/>
                        </a:rPr>
                        <a:t>SUB TOTAL BIENES Y SERVICIOS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marR="63500" algn="r">
                        <a:lnSpc>
                          <a:spcPct val="115000"/>
                        </a:lnSpc>
                        <a:spcAft>
                          <a:spcPts val="0"/>
                        </a:spcAft>
                      </a:pPr>
                      <a:r>
                        <a:rPr lang="es-ES" sz="1000" b="1">
                          <a:effectLst/>
                          <a:highlight>
                            <a:srgbClr val="FFFFFF"/>
                          </a:highlight>
                          <a:latin typeface="Arial" panose="020B0604020202020204" pitchFamily="34" charset="0"/>
                          <a:ea typeface="Arial" panose="020B0604020202020204" pitchFamily="34" charset="0"/>
                        </a:rPr>
                        <a:t> </a:t>
                      </a:r>
                      <a:endParaRPr lang="es-SV" sz="100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63500" algn="r">
                        <a:lnSpc>
                          <a:spcPct val="115000"/>
                        </a:lnSpc>
                        <a:spcAft>
                          <a:spcPts val="0"/>
                        </a:spcAft>
                      </a:pPr>
                      <a:r>
                        <a:rPr lang="es-ES" sz="1000" b="1" dirty="0">
                          <a:effectLst/>
                          <a:highlight>
                            <a:srgbClr val="FFFFFF"/>
                          </a:highlight>
                          <a:latin typeface="Arial" panose="020B0604020202020204" pitchFamily="34" charset="0"/>
                          <a:ea typeface="Arial" panose="020B0604020202020204" pitchFamily="34" charset="0"/>
                        </a:rPr>
                        <a:t>$     286,240.00</a:t>
                      </a:r>
                      <a:endParaRPr lang="es-SV" sz="1000" dirty="0">
                        <a:effectLst/>
                        <a:latin typeface="Arial" panose="020B0604020202020204" pitchFamily="34" charset="0"/>
                        <a:ea typeface="Arial" panose="020B0604020202020204" pitchFamily="34" charset="0"/>
                      </a:endParaRPr>
                    </a:p>
                  </a:txBody>
                  <a:tcPr marL="28970" marR="28970" marT="36213" marB="36213"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3815335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365125"/>
            <a:ext cx="10515600" cy="941161"/>
          </a:xfrm>
        </p:spPr>
        <p:txBody>
          <a:bodyPr>
            <a:normAutofit fontScale="90000"/>
          </a:bodyPr>
          <a:lstStyle/>
          <a:p>
            <a:pPr lvl="0" algn="just"/>
            <a:r>
              <a:rPr lang="es-SV" dirty="0" smtClean="0">
                <a:solidFill>
                  <a:srgbClr val="5B9BD5">
                    <a:lumMod val="50000"/>
                  </a:srgbClr>
                </a:solidFill>
                <a:latin typeface="Arial" panose="020B0604020202020204" pitchFamily="34" charset="0"/>
                <a:cs typeface="Arial" panose="020B0604020202020204" pitchFamily="34" charset="0"/>
              </a:rPr>
              <a:t>                 </a:t>
            </a:r>
            <a:br>
              <a:rPr lang="es-SV" dirty="0" smtClean="0">
                <a:solidFill>
                  <a:srgbClr val="5B9BD5">
                    <a:lumMod val="50000"/>
                  </a:srgbClr>
                </a:solidFill>
                <a:latin typeface="Arial" panose="020B0604020202020204" pitchFamily="34" charset="0"/>
                <a:cs typeface="Arial" panose="020B0604020202020204" pitchFamily="34" charset="0"/>
              </a:rPr>
            </a:br>
            <a:r>
              <a:rPr lang="es-SV" dirty="0" smtClean="0">
                <a:solidFill>
                  <a:srgbClr val="5B9BD5">
                    <a:lumMod val="50000"/>
                  </a:srgbClr>
                </a:solidFill>
                <a:latin typeface="Arial" panose="020B0604020202020204" pitchFamily="34" charset="0"/>
                <a:cs typeface="Arial" panose="020B0604020202020204" pitchFamily="34" charset="0"/>
              </a:rPr>
              <a:t>   </a:t>
            </a:r>
            <a:r>
              <a:rPr lang="es-SV" sz="3100" b="1" dirty="0" smtClean="0">
                <a:solidFill>
                  <a:srgbClr val="5B9BD5">
                    <a:lumMod val="50000"/>
                  </a:srgbClr>
                </a:solidFill>
                <a:latin typeface="Arial" panose="020B0604020202020204" pitchFamily="34" charset="0"/>
                <a:cs typeface="Arial" panose="020B0604020202020204" pitchFamily="34" charset="0"/>
              </a:rPr>
              <a:t>Proyecto de presupuesto requerido por líneas de trabajo</a:t>
            </a:r>
            <a:endParaRPr lang="es-SV" sz="3100" b="1" dirty="0"/>
          </a:p>
        </p:txBody>
      </p:sp>
      <p:sp>
        <p:nvSpPr>
          <p:cNvPr id="4" name="Marcador de contenido 3"/>
          <p:cNvSpPr>
            <a:spLocks noGrp="1"/>
          </p:cNvSpPr>
          <p:nvPr>
            <p:ph idx="1"/>
          </p:nvPr>
        </p:nvSpPr>
        <p:spPr>
          <a:xfrm>
            <a:off x="283335" y="1972490"/>
            <a:ext cx="11642502" cy="3900275"/>
          </a:xfrm>
        </p:spPr>
        <p:txBody>
          <a:bodyPr>
            <a:normAutofit/>
          </a:bodyPr>
          <a:lstStyle/>
          <a:p>
            <a:pPr marL="285750" indent="-285750" algn="just">
              <a:buFont typeface="Wingdings" panose="05000000000000000000" pitchFamily="2" charset="2"/>
              <a:buChar char="Ø"/>
            </a:pPr>
            <a:endParaRPr lang="es-ES" sz="2300" dirty="0" smtClean="0">
              <a:latin typeface="Arial" panose="020B0604020202020204" pitchFamily="34" charset="0"/>
              <a:cs typeface="Arial" panose="020B0604020202020204" pitchFamily="34" charset="0"/>
            </a:endParaRPr>
          </a:p>
          <a:p>
            <a:pPr algn="just"/>
            <a:endParaRPr lang="es-SV" sz="2900" dirty="0"/>
          </a:p>
        </p:txBody>
      </p:sp>
      <p:graphicFrame>
        <p:nvGraphicFramePr>
          <p:cNvPr id="7" name="6 Tabla"/>
          <p:cNvGraphicFramePr>
            <a:graphicFrameLocks noGrp="1"/>
          </p:cNvGraphicFramePr>
          <p:nvPr/>
        </p:nvGraphicFramePr>
        <p:xfrm>
          <a:off x="627017" y="2204509"/>
          <a:ext cx="10750732" cy="2447925"/>
        </p:xfrm>
        <a:graphic>
          <a:graphicData uri="http://schemas.openxmlformats.org/drawingml/2006/table">
            <a:tbl>
              <a:tblPr/>
              <a:tblGrid>
                <a:gridCol w="1015817">
                  <a:extLst>
                    <a:ext uri="{9D8B030D-6E8A-4147-A177-3AD203B41FA5}">
                      <a16:colId xmlns:a16="http://schemas.microsoft.com/office/drawing/2014/main" val="20000"/>
                    </a:ext>
                  </a:extLst>
                </a:gridCol>
                <a:gridCol w="2302519">
                  <a:extLst>
                    <a:ext uri="{9D8B030D-6E8A-4147-A177-3AD203B41FA5}">
                      <a16:colId xmlns:a16="http://schemas.microsoft.com/office/drawing/2014/main" val="20001"/>
                    </a:ext>
                  </a:extLst>
                </a:gridCol>
                <a:gridCol w="1676098">
                  <a:extLst>
                    <a:ext uri="{9D8B030D-6E8A-4147-A177-3AD203B41FA5}">
                      <a16:colId xmlns:a16="http://schemas.microsoft.com/office/drawing/2014/main" val="20002"/>
                    </a:ext>
                  </a:extLst>
                </a:gridCol>
                <a:gridCol w="1693029">
                  <a:extLst>
                    <a:ext uri="{9D8B030D-6E8A-4147-A177-3AD203B41FA5}">
                      <a16:colId xmlns:a16="http://schemas.microsoft.com/office/drawing/2014/main" val="20003"/>
                    </a:ext>
                  </a:extLst>
                </a:gridCol>
                <a:gridCol w="2133216">
                  <a:extLst>
                    <a:ext uri="{9D8B030D-6E8A-4147-A177-3AD203B41FA5}">
                      <a16:colId xmlns:a16="http://schemas.microsoft.com/office/drawing/2014/main" val="20004"/>
                    </a:ext>
                  </a:extLst>
                </a:gridCol>
                <a:gridCol w="1930053">
                  <a:extLst>
                    <a:ext uri="{9D8B030D-6E8A-4147-A177-3AD203B41FA5}">
                      <a16:colId xmlns:a16="http://schemas.microsoft.com/office/drawing/2014/main" val="20005"/>
                    </a:ext>
                  </a:extLst>
                </a:gridCol>
              </a:tblGrid>
              <a:tr h="771525">
                <a:tc>
                  <a:txBody>
                    <a:bodyPr/>
                    <a:lstStyle/>
                    <a:p>
                      <a:pPr algn="l" rtl="0" fontAlgn="b"/>
                      <a:r>
                        <a:rPr lang="es-MX" sz="1100" b="0" i="0" u="none" strike="noStrike" dirty="0">
                          <a:solidFill>
                            <a:srgbClr val="000000"/>
                          </a:solidFill>
                          <a:latin typeface="Calibri"/>
                        </a:rPr>
                        <a:t>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s-MX" sz="1100" b="0" i="0" u="none" strike="noStrike">
                          <a:solidFill>
                            <a:srgbClr val="000000"/>
                          </a:solidFill>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ctr" fontAlgn="ctr"/>
                      <a:r>
                        <a:rPr lang="es-MX" sz="1200" b="1" i="0" u="none" strike="noStrike" dirty="0">
                          <a:solidFill>
                            <a:srgbClr val="000000"/>
                          </a:solidFill>
                          <a:latin typeface="Arial"/>
                        </a:rPr>
                        <a:t>UP: 01 DIRECCIÓN Y ADMINISTRACIÓN INSTITUCIONAL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hMerge="1">
                  <a:txBody>
                    <a:bodyPr/>
                    <a:lstStyle/>
                    <a:p>
                      <a:endParaRPr lang="es-MX"/>
                    </a:p>
                  </a:txBody>
                  <a:tcPr/>
                </a:tc>
                <a:tc>
                  <a:txBody>
                    <a:bodyPr/>
                    <a:lstStyle/>
                    <a:p>
                      <a:pPr algn="ctr" fontAlgn="ctr"/>
                      <a:r>
                        <a:rPr lang="es-MX" sz="1200" b="1" i="0" u="none" strike="noStrike" dirty="0">
                          <a:solidFill>
                            <a:srgbClr val="000000"/>
                          </a:solidFill>
                          <a:latin typeface="Arial"/>
                        </a:rPr>
                        <a:t>UP:02 GESTIÓN OPERATIVA INSTITUCIONAL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l" fontAlgn="b"/>
                      <a:r>
                        <a:rPr lang="es-MX"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66725">
                <a:tc>
                  <a:txBody>
                    <a:bodyPr/>
                    <a:lstStyle/>
                    <a:p>
                      <a:pPr algn="ctr" fontAlgn="ctr"/>
                      <a:r>
                        <a:rPr lang="es-MX" sz="900" b="1" i="0" u="none" strike="noStrike" dirty="0">
                          <a:solidFill>
                            <a:srgbClr val="000000"/>
                          </a:solidFill>
                          <a:latin typeface="Arial"/>
                        </a:rPr>
                        <a:t>RUBRO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MX" sz="900" b="1" i="0" u="none" strike="noStrike" dirty="0">
                          <a:solidFill>
                            <a:srgbClr val="000000"/>
                          </a:solidFill>
                          <a:latin typeface="Arial"/>
                        </a:rPr>
                        <a:t>CUENTA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MX" sz="900" b="1" i="0" u="none" strike="noStrike" dirty="0">
                          <a:solidFill>
                            <a:srgbClr val="000000"/>
                          </a:solidFill>
                          <a:latin typeface="Arial"/>
                        </a:rPr>
                        <a:t>LÍNEA 0101 DIRECCIÓN SUPERIOR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MX" sz="900" b="1" i="0" u="none" strike="noStrike" dirty="0">
                          <a:solidFill>
                            <a:srgbClr val="000000"/>
                          </a:solidFill>
                          <a:latin typeface="Arial"/>
                        </a:rPr>
                        <a:t>LÍNEA 0102 ADMINISTRACIÓN  Y FINANZAS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MX" sz="900" b="1" i="0" u="none" strike="noStrike" dirty="0">
                          <a:solidFill>
                            <a:srgbClr val="000000"/>
                          </a:solidFill>
                          <a:latin typeface="Arial"/>
                        </a:rPr>
                        <a:t>LÍNEA 0201 GESTIÓN OPERATIVA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MX" sz="900" b="1" i="0" u="none" strike="noStrike" dirty="0">
                          <a:solidFill>
                            <a:srgbClr val="000000"/>
                          </a:solidFill>
                          <a:latin typeface="Arial"/>
                        </a:rPr>
                        <a:t>TOTAL DEL PRESUPUESTO ADICIONAL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10001"/>
                  </a:ext>
                </a:extLst>
              </a:tr>
              <a:tr h="180975">
                <a:tc>
                  <a:txBody>
                    <a:bodyPr/>
                    <a:lstStyle/>
                    <a:p>
                      <a:pPr algn="ctr" fontAlgn="b"/>
                      <a:r>
                        <a:rPr lang="es-MX" sz="1000" b="1" i="0" u="none" strike="noStrike" dirty="0">
                          <a:solidFill>
                            <a:srgbClr val="000000"/>
                          </a:solidFill>
                          <a:latin typeface="Arial"/>
                        </a:rPr>
                        <a:t>51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latin typeface="Arial"/>
                        </a:rPr>
                        <a:t>REMUNERACIONES</a:t>
                      </a:r>
                    </a:p>
                  </a:txBody>
                  <a:tcPr marL="171450"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latin typeface="Arial"/>
                        </a:rPr>
                        <a:t> $                   26,000.00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MX" sz="1000" b="0" i="0" u="none" strike="noStrike">
                          <a:solidFill>
                            <a:srgbClr val="000000"/>
                          </a:solidFill>
                          <a:latin typeface="Arial"/>
                        </a:rPr>
                        <a:t> $              98,000.00 </a:t>
                      </a:r>
                    </a:p>
                  </a:txBody>
                  <a:tcPr marL="9525" marR="1714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MX" sz="1000" b="0" i="0" u="none" strike="noStrike">
                          <a:solidFill>
                            <a:srgbClr val="000000"/>
                          </a:solidFill>
                          <a:latin typeface="Arial"/>
                        </a:rPr>
                        <a:t> $                       233,000.00 </a:t>
                      </a:r>
                    </a:p>
                  </a:txBody>
                  <a:tcPr marL="9525" marR="1714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MX" sz="1000" b="0" i="0" u="none" strike="noStrike">
                          <a:solidFill>
                            <a:srgbClr val="000000"/>
                          </a:solidFill>
                          <a:latin typeface="Arial"/>
                        </a:rPr>
                        <a:t> $                  357,000.00 </a:t>
                      </a:r>
                    </a:p>
                  </a:txBody>
                  <a:tcPr marL="9525" marR="1714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90500">
                <a:tc>
                  <a:txBody>
                    <a:bodyPr/>
                    <a:lstStyle/>
                    <a:p>
                      <a:pPr algn="ctr" fontAlgn="b"/>
                      <a:r>
                        <a:rPr lang="es-MX" sz="1000" b="1" i="0" u="none" strike="noStrike">
                          <a:solidFill>
                            <a:srgbClr val="000000"/>
                          </a:solidFill>
                          <a:latin typeface="Arial"/>
                        </a:rPr>
                        <a:t>54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a:solidFill>
                            <a:srgbClr val="000000"/>
                          </a:solidFill>
                          <a:latin typeface="Arial"/>
                        </a:rPr>
                        <a:t>BIENES Y SERVICIOS</a:t>
                      </a:r>
                    </a:p>
                  </a:txBody>
                  <a:tcPr marL="171450"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a:solidFill>
                            <a:srgbClr val="000000"/>
                          </a:solidFill>
                          <a:latin typeface="Arial"/>
                        </a:rPr>
                        <a:t> $                      8,000.00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MX" sz="1000" b="0" i="0" u="none" strike="noStrike" dirty="0">
                          <a:solidFill>
                            <a:srgbClr val="000000"/>
                          </a:solidFill>
                          <a:latin typeface="Arial"/>
                        </a:rPr>
                        <a:t> $           408,240.00 </a:t>
                      </a:r>
                    </a:p>
                  </a:txBody>
                  <a:tcPr marL="9525" marR="1714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MX" sz="1000" b="0" i="0" u="none" strike="noStrike" dirty="0">
                          <a:solidFill>
                            <a:srgbClr val="000000"/>
                          </a:solidFill>
                          <a:latin typeface="Arial"/>
                        </a:rPr>
                        <a:t> $                       115,000.00 </a:t>
                      </a:r>
                    </a:p>
                  </a:txBody>
                  <a:tcPr marL="9525" marR="1714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MX" sz="1000" b="0" i="0" u="none" strike="noStrike">
                          <a:solidFill>
                            <a:srgbClr val="000000"/>
                          </a:solidFill>
                          <a:latin typeface="Arial"/>
                        </a:rPr>
                        <a:t> $                  531,240.00 </a:t>
                      </a:r>
                    </a:p>
                  </a:txBody>
                  <a:tcPr marL="9525" marR="1714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4325">
                <a:tc>
                  <a:txBody>
                    <a:bodyPr/>
                    <a:lstStyle/>
                    <a:p>
                      <a:pPr algn="ctr" fontAlgn="b"/>
                      <a:r>
                        <a:rPr lang="es-MX" sz="1000" b="1" i="0" u="none" strike="noStrike">
                          <a:solidFill>
                            <a:srgbClr val="000000"/>
                          </a:solidFill>
                          <a:latin typeface="Arial"/>
                        </a:rPr>
                        <a:t>55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a:solidFill>
                            <a:srgbClr val="000000"/>
                          </a:solidFill>
                          <a:latin typeface="Arial"/>
                        </a:rPr>
                        <a:t>GASTOS FINANCIEROS Y OTROS</a:t>
                      </a:r>
                    </a:p>
                  </a:txBody>
                  <a:tcPr marL="171450"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a:solidFill>
                            <a:srgbClr val="000000"/>
                          </a:solidFill>
                          <a:latin typeface="Arial"/>
                        </a:rPr>
                        <a:t> $                                  -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MX" sz="1000" b="0" i="0" u="none" strike="noStrike">
                          <a:solidFill>
                            <a:srgbClr val="000000"/>
                          </a:solidFill>
                          <a:latin typeface="Arial"/>
                        </a:rPr>
                        <a:t> $              25,000.00 </a:t>
                      </a:r>
                    </a:p>
                  </a:txBody>
                  <a:tcPr marL="9525" marR="1714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latin typeface="Arial"/>
                        </a:rPr>
                        <a:t> $                                              -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MX" sz="1000" b="0" i="0" u="none" strike="noStrike">
                          <a:solidFill>
                            <a:srgbClr val="000000"/>
                          </a:solidFill>
                          <a:latin typeface="Arial"/>
                        </a:rPr>
                        <a:t> $                    25,000.00 </a:t>
                      </a:r>
                    </a:p>
                  </a:txBody>
                  <a:tcPr marL="9525" marR="1714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23850">
                <a:tc>
                  <a:txBody>
                    <a:bodyPr/>
                    <a:lstStyle/>
                    <a:p>
                      <a:pPr algn="ctr" fontAlgn="b"/>
                      <a:r>
                        <a:rPr lang="es-MX" sz="1000" b="1" i="0" u="none" strike="noStrike">
                          <a:solidFill>
                            <a:srgbClr val="000000"/>
                          </a:solidFill>
                          <a:latin typeface="Arial"/>
                        </a:rPr>
                        <a:t>61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000" b="0" i="0" u="none" strike="noStrike">
                          <a:solidFill>
                            <a:srgbClr val="000000"/>
                          </a:solidFill>
                          <a:latin typeface="Arial"/>
                        </a:rPr>
                        <a:t>INVERSIÓN EN ACTIVOS FIJOS</a:t>
                      </a:r>
                    </a:p>
                  </a:txBody>
                  <a:tcPr marL="171450"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000" b="0" i="0" u="none" strike="noStrike">
                          <a:solidFill>
                            <a:srgbClr val="000000"/>
                          </a:solidFill>
                          <a:latin typeface="Arial"/>
                        </a:rPr>
                        <a:t> $                      2,450.00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MX" sz="1000" b="0" i="0" u="none" strike="noStrike">
                          <a:solidFill>
                            <a:srgbClr val="000000"/>
                          </a:solidFill>
                          <a:latin typeface="Arial"/>
                        </a:rPr>
                        <a:t> $              14,700.00 </a:t>
                      </a:r>
                    </a:p>
                  </a:txBody>
                  <a:tcPr marL="9525" marR="1714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MX" sz="1000" b="0" i="0" u="none" strike="noStrike" dirty="0">
                          <a:solidFill>
                            <a:srgbClr val="000000"/>
                          </a:solidFill>
                          <a:latin typeface="Arial"/>
                        </a:rPr>
                        <a:t> $                               26,950.00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MX" sz="1000" b="0" i="0" u="none" strike="noStrike" dirty="0">
                          <a:solidFill>
                            <a:srgbClr val="000000"/>
                          </a:solidFill>
                          <a:latin typeface="Arial"/>
                        </a:rPr>
                        <a:t> $                    44,100.00 </a:t>
                      </a:r>
                    </a:p>
                  </a:txBody>
                  <a:tcPr marL="9525" marR="171450"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0025">
                <a:tc>
                  <a:txBody>
                    <a:bodyPr/>
                    <a:lstStyle/>
                    <a:p>
                      <a:pPr algn="ctr" fontAlgn="ctr"/>
                      <a:r>
                        <a:rPr lang="es-MX" sz="1200" b="1" i="0" u="none" strike="noStrike" dirty="0">
                          <a:solidFill>
                            <a:srgbClr val="000000"/>
                          </a:solidFill>
                          <a:latin typeface="Arial"/>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s-MX" sz="1200" b="1" i="0" u="none" strike="noStrike" dirty="0">
                          <a:solidFill>
                            <a:srgbClr val="000000"/>
                          </a:solidFill>
                          <a:latin typeface="Arial"/>
                        </a:rPr>
                        <a:t>TOTAL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l" fontAlgn="ctr"/>
                      <a:r>
                        <a:rPr lang="es-MX" sz="1200" b="1" i="0" u="none" strike="noStrike" dirty="0">
                          <a:solidFill>
                            <a:srgbClr val="000000"/>
                          </a:solidFill>
                          <a:latin typeface="Arial"/>
                        </a:rPr>
                        <a:t> $           36,450.00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l" fontAlgn="ctr"/>
                      <a:r>
                        <a:rPr lang="es-MX" sz="1200" b="1" i="0" u="none" strike="noStrike" dirty="0">
                          <a:solidFill>
                            <a:srgbClr val="000000"/>
                          </a:solidFill>
                          <a:latin typeface="Arial"/>
                        </a:rPr>
                        <a:t> $          545,940.00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l" fontAlgn="ctr"/>
                      <a:r>
                        <a:rPr lang="es-MX" sz="1200" b="1" i="0" u="none" strike="noStrike" dirty="0">
                          <a:solidFill>
                            <a:srgbClr val="000000"/>
                          </a:solidFill>
                          <a:latin typeface="Arial"/>
                        </a:rPr>
                        <a:t> $                  374,950.00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l" fontAlgn="ctr"/>
                      <a:r>
                        <a:rPr lang="es-MX" sz="1200" b="1" i="0" u="none" strike="noStrike" dirty="0">
                          <a:solidFill>
                            <a:srgbClr val="000000"/>
                          </a:solidFill>
                          <a:latin typeface="Arial"/>
                        </a:rPr>
                        <a:t> $              957,340.00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2353878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6765</TotalTime>
  <Words>778</Words>
  <Application>Microsoft Office PowerPoint</Application>
  <PresentationFormat>Panorámica</PresentationFormat>
  <Paragraphs>292</Paragraphs>
  <Slides>10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10</vt:i4>
      </vt:variant>
    </vt:vector>
  </HeadingPairs>
  <TitlesOfParts>
    <vt:vector size="16" baseType="lpstr">
      <vt:lpstr>Arial</vt:lpstr>
      <vt:lpstr>Calibri</vt:lpstr>
      <vt:lpstr>Calibri Light</vt:lpstr>
      <vt:lpstr>Helvetica LT Std Cond</vt:lpstr>
      <vt:lpstr>Wingdings</vt:lpstr>
      <vt:lpstr>Tema de Office</vt:lpstr>
      <vt:lpstr>            Proyecto presupuesto adicional 2021</vt:lpstr>
      <vt:lpstr>Situación del proyecto del presupuesto 2021 </vt:lpstr>
      <vt:lpstr>Resumen del proyecto de presupuesto adicional a solicitar 2021</vt:lpstr>
      <vt:lpstr>1. Plazas nuevas a solicitar</vt:lpstr>
      <vt:lpstr>                  Línea 0102 Administración y finanzas </vt:lpstr>
      <vt:lpstr>                   Línea 0201 Gestión operativa </vt:lpstr>
      <vt:lpstr>Detalle</vt:lpstr>
      <vt:lpstr>Presentación de PowerPoint</vt:lpstr>
      <vt:lpstr>                     Proyecto de presupuesto requerido por líneas de trabajo</vt:lpstr>
      <vt:lpstr>Organigrama vigente</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Víctor García</dc:creator>
  <cp:lastModifiedBy>admin</cp:lastModifiedBy>
  <cp:revision>195</cp:revision>
  <cp:lastPrinted>2020-04-02T20:01:25Z</cp:lastPrinted>
  <dcterms:created xsi:type="dcterms:W3CDTF">2014-02-18T16:57:05Z</dcterms:created>
  <dcterms:modified xsi:type="dcterms:W3CDTF">2020-10-26T17:29:01Z</dcterms:modified>
</cp:coreProperties>
</file>