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82" r:id="rId3"/>
    <p:sldId id="287" r:id="rId4"/>
    <p:sldId id="289" r:id="rId5"/>
    <p:sldId id="288" r:id="rId6"/>
    <p:sldId id="290" r:id="rId7"/>
    <p:sldId id="291" r:id="rId8"/>
    <p:sldId id="292" r:id="rId9"/>
  </p:sldIdLst>
  <p:sldSz cx="12192000" cy="6858000"/>
  <p:notesSz cx="7023100" cy="93091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2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C3B52C1-4BE7-453A-B501-8FDD6A7B4CA7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7A18AF3-8520-45C8-9818-BCD3AE5BD62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51741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-15132"/>
            <a:ext cx="12192000" cy="6885164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-15132"/>
            <a:ext cx="4026568" cy="3106349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595571"/>
            <a:ext cx="946484" cy="89916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28074" y="761994"/>
            <a:ext cx="9144000" cy="2387600"/>
          </a:xfrm>
        </p:spPr>
        <p:txBody>
          <a:bodyPr anchor="b"/>
          <a:lstStyle>
            <a:lvl1pPr algn="ctr">
              <a:defRPr sz="6000">
                <a:latin typeface="Helvetica LT Std Cond" panose="020B050602020203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SV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2956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Helvetica LT Std Cond" panose="020B05060202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25079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2046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19182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54277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2065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-15132"/>
            <a:ext cx="12192000" cy="688516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  <a:lvl2pPr>
              <a:defRPr>
                <a:latin typeface="Helvetica LT Std Cond" panose="020B0506020202030204" pitchFamily="34" charset="0"/>
              </a:defRPr>
            </a:lvl2pPr>
            <a:lvl3pPr>
              <a:defRPr>
                <a:latin typeface="Helvetica LT Std Cond" panose="020B0506020202030204" pitchFamily="34" charset="0"/>
              </a:defRPr>
            </a:lvl3pPr>
            <a:lvl4pPr>
              <a:defRPr>
                <a:latin typeface="Helvetica LT Std Cond" panose="020B0506020202030204" pitchFamily="34" charset="0"/>
              </a:defRPr>
            </a:lvl4pPr>
            <a:lvl5pPr>
              <a:defRPr>
                <a:latin typeface="Helvetica LT Std Cond" panose="020B050602020203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5357611"/>
            <a:ext cx="2047912" cy="157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2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203" y="5084982"/>
            <a:ext cx="2376237" cy="183317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  <a:lvl2pPr>
              <a:defRPr>
                <a:latin typeface="Helvetica LT Std Cond" panose="020B0506020202030204" pitchFamily="34" charset="0"/>
              </a:defRPr>
            </a:lvl2pPr>
            <a:lvl3pPr>
              <a:defRPr>
                <a:latin typeface="Helvetica LT Std Cond" panose="020B0506020202030204" pitchFamily="34" charset="0"/>
              </a:defRPr>
            </a:lvl3pPr>
            <a:lvl4pPr>
              <a:defRPr>
                <a:latin typeface="Helvetica LT Std Cond" panose="020B0506020202030204" pitchFamily="34" charset="0"/>
              </a:defRPr>
            </a:lvl4pPr>
            <a:lvl5pPr>
              <a:defRPr>
                <a:latin typeface="Helvetica LT Std Cond" panose="020B050602020203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1053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-15132"/>
            <a:ext cx="12192000" cy="6885164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306" y="194900"/>
            <a:ext cx="6765470" cy="5219311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70811" y="1808829"/>
            <a:ext cx="2374232" cy="2022205"/>
          </a:xfrm>
        </p:spPr>
        <p:txBody>
          <a:bodyPr/>
          <a:lstStyle>
            <a:lvl1pPr marL="0" indent="0" algn="ctr">
              <a:buNone/>
              <a:defRPr sz="2400">
                <a:latin typeface="Helvetica LT Std Cond" panose="020B05060202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SV" dirty="0"/>
          </a:p>
        </p:txBody>
      </p:sp>
      <p:sp>
        <p:nvSpPr>
          <p:cNvPr id="11" name="Subtítulo 2"/>
          <p:cNvSpPr txBox="1">
            <a:spLocks/>
          </p:cNvSpPr>
          <p:nvPr userDrawn="1"/>
        </p:nvSpPr>
        <p:spPr>
          <a:xfrm>
            <a:off x="8722896" y="1844924"/>
            <a:ext cx="2374232" cy="2022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latin typeface="Helvetica LT Std Cond" panose="020B0506020202030204" pitchFamily="34" charset="0"/>
              </a:rPr>
              <a:t>Haga clic para modificar el estilo de subtítulo del patrón</a:t>
            </a:r>
            <a:endParaRPr lang="es-SV" dirty="0">
              <a:latin typeface="Helvetica LT Std Cond" panose="020B0506020202030204" pitchFamily="34" charset="0"/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1295400" y="365125"/>
            <a:ext cx="9954126" cy="501565"/>
          </a:xfrm>
        </p:spPr>
        <p:txBody>
          <a:bodyPr>
            <a:normAutofit/>
          </a:bodyPr>
          <a:lstStyle>
            <a:lvl1pPr>
              <a:defRPr sz="3600">
                <a:latin typeface="Helvetica LT Std Cond" panose="020B050602020203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2385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9387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0720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774733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189421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2196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2387A-3C32-4723-8064-1E5634EEB735}" type="datetimeFigureOut">
              <a:rPr lang="es-SV" smtClean="0"/>
              <a:pPr/>
              <a:t>4/11/2020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389BC-A800-49B9-B8F9-6E531DC57F84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4541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8641" y="3168202"/>
            <a:ext cx="10740981" cy="1133341"/>
          </a:xfrm>
        </p:spPr>
        <p:txBody>
          <a:bodyPr>
            <a:noAutofit/>
          </a:bodyPr>
          <a:lstStyle/>
          <a:p>
            <a:pPr lvl="0"/>
            <a:r>
              <a:rPr lang="es-SV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s-SV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SV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ACCESO A LA INFORMACIÓN PÚBLICA Y LA TRANSPARENCIA</a:t>
            </a:r>
            <a:endParaRPr lang="es-SV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Instituto de Acceso a la Información Pública (IAIP) se encarga por velar por la correcta aplicación de la Ley de Acceso a la Información Pública. </a:t>
            </a:r>
          </a:p>
          <a:p>
            <a:r>
              <a:rPr lang="es-ES" dirty="0"/>
              <a:t>Garantizar el debido ejercicio del derecho de acceso a la información pública y a la protección de la información </a:t>
            </a:r>
            <a:r>
              <a:rPr lang="es-ES" dirty="0" smtClean="0"/>
              <a:t>personal.</a:t>
            </a:r>
          </a:p>
          <a:p>
            <a:r>
              <a:rPr lang="es-ES" dirty="0"/>
              <a:t>Promover una cultura de transparencia en la sociedad y entre los servidores </a:t>
            </a:r>
            <a:r>
              <a:rPr lang="es-ES" dirty="0" smtClean="0"/>
              <a:t>públicos.</a:t>
            </a:r>
          </a:p>
          <a:p>
            <a:r>
              <a:rPr lang="es-ES" dirty="0"/>
              <a:t>Conocer y resolver los recursos de </a:t>
            </a:r>
            <a:r>
              <a:rPr lang="es-ES" dirty="0" smtClean="0"/>
              <a:t>apelación.</a:t>
            </a:r>
          </a:p>
          <a:p>
            <a:r>
              <a:rPr lang="es-ES" dirty="0"/>
              <a:t>Evaluar el desempeño de los entes </a:t>
            </a:r>
            <a:r>
              <a:rPr lang="es-ES" dirty="0" smtClean="0"/>
              <a:t>obligados, entre otros.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29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 actual (2020)</a:t>
            </a:r>
            <a:endParaRPr lang="es-SV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IAIP cuenta con un $1,899,885, con los cuales realiza las actividades descritas anteriormente.</a:t>
            </a:r>
          </a:p>
          <a:p>
            <a:r>
              <a:rPr lang="es-ES" dirty="0" smtClean="0"/>
              <a:t>Debe dar cobertura a</a:t>
            </a:r>
          </a:p>
          <a:p>
            <a:pPr lvl="1"/>
            <a:r>
              <a:rPr lang="es-ES" dirty="0" smtClean="0"/>
              <a:t>98 instituciones del Gobierno Nacional</a:t>
            </a:r>
          </a:p>
          <a:p>
            <a:pPr lvl="1"/>
            <a:r>
              <a:rPr lang="es-ES" dirty="0" smtClean="0"/>
              <a:t>262 instituciones del Gobierno Local</a:t>
            </a:r>
          </a:p>
          <a:p>
            <a:r>
              <a:rPr lang="es-ES" dirty="0" smtClean="0"/>
              <a:t>Cuenta con 59 plazas en ley de salarios, de las cuales:</a:t>
            </a:r>
          </a:p>
          <a:p>
            <a:pPr lvl="1"/>
            <a:r>
              <a:rPr lang="es-ES" dirty="0" smtClean="0"/>
              <a:t>8 de las jefaturas (incluyendo la Dirección Ejecutiva, la UAIP, Cooperación, Género, Planificación, Auditoría Interna, Estudios e investigaciones, Cumplimiento) son unipersonales.</a:t>
            </a:r>
          </a:p>
        </p:txBody>
      </p:sp>
    </p:spTree>
    <p:extLst>
      <p:ext uri="{BB962C8B-B14F-4D97-AF65-F5344CB8AC3E}">
        <p14:creationId xmlns:p14="http://schemas.microsoft.com/office/powerpoint/2010/main" val="317968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Resumen presupuesto </a:t>
            </a:r>
            <a:r>
              <a:rPr lang="es-E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s-E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479118"/>
              </p:ext>
            </p:extLst>
          </p:nvPr>
        </p:nvGraphicFramePr>
        <p:xfrm>
          <a:off x="1645920" y="2285999"/>
          <a:ext cx="9091749" cy="31682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8702">
                  <a:extLst>
                    <a:ext uri="{9D8B030D-6E8A-4147-A177-3AD203B41FA5}">
                      <a16:colId xmlns:a16="http://schemas.microsoft.com/office/drawing/2014/main" val="2011745018"/>
                    </a:ext>
                  </a:extLst>
                </a:gridCol>
                <a:gridCol w="4095940">
                  <a:extLst>
                    <a:ext uri="{9D8B030D-6E8A-4147-A177-3AD203B41FA5}">
                      <a16:colId xmlns:a16="http://schemas.microsoft.com/office/drawing/2014/main" val="1952786854"/>
                    </a:ext>
                  </a:extLst>
                </a:gridCol>
                <a:gridCol w="3227107">
                  <a:extLst>
                    <a:ext uri="{9D8B030D-6E8A-4147-A177-3AD203B41FA5}">
                      <a16:colId xmlns:a16="http://schemas.microsoft.com/office/drawing/2014/main" val="3718053721"/>
                    </a:ext>
                  </a:extLst>
                </a:gridCol>
              </a:tblGrid>
              <a:tr h="744584"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RUBRO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NOMBRES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PRESUPUESTO MODIFICADO</a:t>
                      </a:r>
                      <a:endParaRPr lang="es-ES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1570196"/>
                  </a:ext>
                </a:extLst>
              </a:tr>
              <a:tr h="432825"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51</a:t>
                      </a:r>
                      <a:endParaRPr lang="es-ES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Remuneraciones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$1,370,210.00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655998"/>
                  </a:ext>
                </a:extLst>
              </a:tr>
              <a:tr h="411638"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54</a:t>
                      </a:r>
                      <a:endParaRPr lang="es-ES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Bienes y servicios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$420,651.00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9042248"/>
                  </a:ext>
                </a:extLst>
              </a:tr>
              <a:tr h="529681"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55</a:t>
                      </a:r>
                      <a:endParaRPr lang="es-ES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Gastos financieros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$72,350.00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4211940"/>
                  </a:ext>
                </a:extLst>
              </a:tr>
              <a:tr h="559158"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61</a:t>
                      </a:r>
                      <a:endParaRPr lang="es-ES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Inversiones en activo fijo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$36,674.00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7859007"/>
                  </a:ext>
                </a:extLst>
              </a:tr>
              <a:tr h="490332"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 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 </a:t>
                      </a:r>
                      <a:r>
                        <a:rPr lang="es-ES" sz="1800" dirty="0" smtClean="0">
                          <a:effectLst/>
                        </a:rPr>
                        <a:t>Total: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$ 1,899,885.00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0394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476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 2021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 acuerdo con el techo presupuestario, para el 2021 se tendrán $1,837,368</a:t>
            </a:r>
          </a:p>
          <a:p>
            <a:pPr lvl="1"/>
            <a:r>
              <a:rPr lang="es-ES" dirty="0" smtClean="0"/>
              <a:t>Disminución de $62,517</a:t>
            </a:r>
          </a:p>
          <a:p>
            <a:r>
              <a:rPr lang="es-ES" dirty="0" smtClean="0"/>
              <a:t>Situación por la pandemia por </a:t>
            </a:r>
            <a:r>
              <a:rPr lang="es-ES" dirty="0"/>
              <a:t>COVID-19: condiciona y modifica las condiciones laborales, sociales y familiares en El Salvador</a:t>
            </a:r>
            <a:endParaRPr lang="es-ES" dirty="0" smtClean="0"/>
          </a:p>
          <a:p>
            <a:pPr lvl="1"/>
            <a:r>
              <a:rPr lang="es-ES" dirty="0"/>
              <a:t>Priorización de mejora de los servicios institucionales utilizando las Tecnologías de la Información y Comunicación  - TIC </a:t>
            </a:r>
            <a:endParaRPr lang="es-ES" dirty="0" smtClean="0"/>
          </a:p>
          <a:p>
            <a:pPr lvl="1"/>
            <a:r>
              <a:rPr lang="es-ES" dirty="0"/>
              <a:t>Fortalecimiento de la capacidad operativa </a:t>
            </a:r>
            <a:r>
              <a:rPr lang="es-ES" dirty="0" smtClean="0"/>
              <a:t>institucional</a:t>
            </a:r>
          </a:p>
          <a:p>
            <a:pPr lvl="1"/>
            <a:r>
              <a:rPr lang="es-ES" dirty="0"/>
              <a:t>Acercamiento de los servicios a las personas usuarias </a:t>
            </a:r>
            <a:r>
              <a:rPr lang="es-ES" dirty="0" smtClean="0"/>
              <a:t>a través del uso de las TIC</a:t>
            </a:r>
            <a:endParaRPr lang="es-ES" dirty="0"/>
          </a:p>
          <a:p>
            <a:endParaRPr lang="es-ES" dirty="0" smtClean="0"/>
          </a:p>
          <a:p>
            <a:pPr lvl="1"/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29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 </a:t>
            </a:r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adicional 2021</a:t>
            </a:r>
            <a:endParaRPr lang="es-ES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3865226"/>
              </p:ext>
            </p:extLst>
          </p:nvPr>
        </p:nvGraphicFramePr>
        <p:xfrm>
          <a:off x="679267" y="1825622"/>
          <a:ext cx="10319658" cy="377834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784">
                  <a:extLst>
                    <a:ext uri="{9D8B030D-6E8A-4147-A177-3AD203B41FA5}">
                      <a16:colId xmlns:a16="http://schemas.microsoft.com/office/drawing/2014/main" val="580659488"/>
                    </a:ext>
                  </a:extLst>
                </a:gridCol>
                <a:gridCol w="2215102">
                  <a:extLst>
                    <a:ext uri="{9D8B030D-6E8A-4147-A177-3AD203B41FA5}">
                      <a16:colId xmlns:a16="http://schemas.microsoft.com/office/drawing/2014/main" val="2639881830"/>
                    </a:ext>
                  </a:extLst>
                </a:gridCol>
                <a:gridCol w="1719943">
                  <a:extLst>
                    <a:ext uri="{9D8B030D-6E8A-4147-A177-3AD203B41FA5}">
                      <a16:colId xmlns:a16="http://schemas.microsoft.com/office/drawing/2014/main" val="297223388"/>
                    </a:ext>
                  </a:extLst>
                </a:gridCol>
                <a:gridCol w="1719943">
                  <a:extLst>
                    <a:ext uri="{9D8B030D-6E8A-4147-A177-3AD203B41FA5}">
                      <a16:colId xmlns:a16="http://schemas.microsoft.com/office/drawing/2014/main" val="1946400643"/>
                    </a:ext>
                  </a:extLst>
                </a:gridCol>
                <a:gridCol w="1719943">
                  <a:extLst>
                    <a:ext uri="{9D8B030D-6E8A-4147-A177-3AD203B41FA5}">
                      <a16:colId xmlns:a16="http://schemas.microsoft.com/office/drawing/2014/main" val="3710868130"/>
                    </a:ext>
                  </a:extLst>
                </a:gridCol>
                <a:gridCol w="1719943">
                  <a:extLst>
                    <a:ext uri="{9D8B030D-6E8A-4147-A177-3AD203B41FA5}">
                      <a16:colId xmlns:a16="http://schemas.microsoft.com/office/drawing/2014/main" val="372216294"/>
                    </a:ext>
                  </a:extLst>
                </a:gridCol>
              </a:tblGrid>
              <a:tr h="8727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RUBRO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CUENTA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LÍNEA 0101 DIRECCIÓN SUPERIOR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LÍNEA 0102 ADMINISTRACIÓN  Y FINANZAS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LÍNEA 0201 GESTIÓN OPERATIVA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TOTAL DEL PRESUPUESTO ADICIONAL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extLst>
                  <a:ext uri="{0D108BD9-81ED-4DB2-BD59-A6C34878D82A}">
                    <a16:rowId xmlns:a16="http://schemas.microsoft.com/office/drawing/2014/main" val="3533479577"/>
                  </a:ext>
                </a:extLst>
              </a:tr>
              <a:tr h="544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51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REMUNERACIONES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$26.000,00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$98.000,00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$233.000,00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$357.000,00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extLst>
                  <a:ext uri="{0D108BD9-81ED-4DB2-BD59-A6C34878D82A}">
                    <a16:rowId xmlns:a16="http://schemas.microsoft.com/office/drawing/2014/main" val="3671461932"/>
                  </a:ext>
                </a:extLst>
              </a:tr>
              <a:tr h="6057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54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BIENES Y SERVICIOS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$8.000,00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$408.240,00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$115.000,00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$531.240,00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extLst>
                  <a:ext uri="{0D108BD9-81ED-4DB2-BD59-A6C34878D82A}">
                    <a16:rowId xmlns:a16="http://schemas.microsoft.com/office/drawing/2014/main" val="2674317728"/>
                  </a:ext>
                </a:extLst>
              </a:tr>
              <a:tr h="8727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55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GASTOS FINANCIEROS Y OTROS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$0,00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$25.000,00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$25.000,00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extLst>
                  <a:ext uri="{0D108BD9-81ED-4DB2-BD59-A6C34878D82A}">
                    <a16:rowId xmlns:a16="http://schemas.microsoft.com/office/drawing/2014/main" val="2454450182"/>
                  </a:ext>
                </a:extLst>
              </a:tr>
              <a:tr h="5852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61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INVERSIÓN EN ACTIVOS FIJOS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$2.450,00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$14.700,00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$26.950,00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$44.100,00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extLst>
                  <a:ext uri="{0D108BD9-81ED-4DB2-BD59-A6C34878D82A}">
                    <a16:rowId xmlns:a16="http://schemas.microsoft.com/office/drawing/2014/main" val="2060882917"/>
                  </a:ext>
                </a:extLst>
              </a:tr>
              <a:tr h="297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 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>
                          <a:effectLst/>
                        </a:rPr>
                        <a:t>TOTAL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$36.450,00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$545.940,00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$374.950,00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u="none" strike="noStrike" dirty="0">
                          <a:effectLst/>
                        </a:rPr>
                        <a:t>$957.340,00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1" marR="7701" marT="7701" marB="0" anchor="ctr"/>
                </a:tc>
                <a:extLst>
                  <a:ext uri="{0D108BD9-81ED-4DB2-BD59-A6C34878D82A}">
                    <a16:rowId xmlns:a16="http://schemas.microsoft.com/office/drawing/2014/main" val="2485577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092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Justificación presupuesto </a:t>
            </a:r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adicional 2021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solicita un total de 19 plazas</a:t>
            </a:r>
          </a:p>
          <a:p>
            <a:r>
              <a:rPr lang="es-ES" dirty="0" smtClean="0"/>
              <a:t>Traslado de oficinas</a:t>
            </a:r>
          </a:p>
          <a:p>
            <a:r>
              <a:rPr lang="es-ES" dirty="0" smtClean="0"/>
              <a:t>Adquisición de bienes y servicios</a:t>
            </a:r>
          </a:p>
          <a:p>
            <a:r>
              <a:rPr lang="es-ES" dirty="0" smtClean="0"/>
              <a:t>Gastos financieros y otros</a:t>
            </a:r>
          </a:p>
          <a:p>
            <a:r>
              <a:rPr lang="es-ES" dirty="0" smtClean="0"/>
              <a:t>Adquisición en activo fijo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8229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647435"/>
              </p:ext>
            </p:extLst>
          </p:nvPr>
        </p:nvGraphicFramePr>
        <p:xfrm>
          <a:off x="990601" y="1738585"/>
          <a:ext cx="9015548" cy="370862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015548">
                  <a:extLst>
                    <a:ext uri="{9D8B030D-6E8A-4147-A177-3AD203B41FA5}">
                      <a16:colId xmlns:a16="http://schemas.microsoft.com/office/drawing/2014/main" val="3176393337"/>
                    </a:ext>
                  </a:extLst>
                </a:gridCol>
              </a:tblGrid>
              <a:tr h="4654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Gestión por procesos- procedimientos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1670933"/>
                  </a:ext>
                </a:extLst>
              </a:tr>
              <a:tr h="5787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Sistema administrativo financiero Institucional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2708832"/>
                  </a:ext>
                </a:extLst>
              </a:tr>
              <a:tr h="7015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Plataforma de evaluación del desempeño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7766083"/>
                  </a:ext>
                </a:extLst>
              </a:tr>
              <a:tr h="4204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Sistema de gestión de solicitudes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7181586"/>
                  </a:ext>
                </a:extLst>
              </a:tr>
              <a:tr h="7015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Sistema de gestión de casos versión 1.1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4185406"/>
                  </a:ext>
                </a:extLst>
              </a:tr>
              <a:tr h="4204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Sistema de registro académico de formación</a:t>
                      </a:r>
                      <a:endParaRPr lang="es-ES" sz="2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3559872"/>
                  </a:ext>
                </a:extLst>
              </a:tr>
              <a:tr h="4204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Plan Estratégico Institucional 2022-2026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1691531"/>
                  </a:ext>
                </a:extLst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Helvetica LT Std Cond" panose="020B0506020202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 de desarrollo estratégico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1716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3541</TotalTime>
  <Words>419</Words>
  <Application>Microsoft Office PowerPoint</Application>
  <PresentationFormat>Panorámica</PresentationFormat>
  <Paragraphs>92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LT Std Cond</vt:lpstr>
      <vt:lpstr>Tema de Office</vt:lpstr>
      <vt:lpstr>  EL ACCESO A LA INFORMACIÓN PÚBLICA Y LA TRANSPARENCIA</vt:lpstr>
      <vt:lpstr>Presentación</vt:lpstr>
      <vt:lpstr>Presupuesto actual (2020)</vt:lpstr>
      <vt:lpstr>Resumen presupuesto 2020</vt:lpstr>
      <vt:lpstr>Presupuesto 2021</vt:lpstr>
      <vt:lpstr>Presupuesto adicional 2021</vt:lpstr>
      <vt:lpstr>Justificación presupuesto adicional 2021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Víctor García</dc:creator>
  <cp:lastModifiedBy>D. Ejecutiva</cp:lastModifiedBy>
  <cp:revision>157</cp:revision>
  <cp:lastPrinted>2019-05-02T21:13:45Z</cp:lastPrinted>
  <dcterms:created xsi:type="dcterms:W3CDTF">2014-02-18T16:57:05Z</dcterms:created>
  <dcterms:modified xsi:type="dcterms:W3CDTF">2020-11-04T15:00:12Z</dcterms:modified>
</cp:coreProperties>
</file>