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87" r:id="rId3"/>
    <p:sldId id="288" r:id="rId4"/>
    <p:sldId id="290" r:id="rId5"/>
    <p:sldId id="291" r:id="rId6"/>
    <p:sldId id="292" r:id="rId7"/>
    <p:sldId id="293" r:id="rId8"/>
  </p:sldIdLst>
  <p:sldSz cx="12192000" cy="6858000"/>
  <p:notesSz cx="7023100" cy="93091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06" autoAdjust="0"/>
    <p:restoredTop sz="94660"/>
  </p:normalViewPr>
  <p:slideViewPr>
    <p:cSldViewPr snapToGrid="0">
      <p:cViewPr varScale="1">
        <p:scale>
          <a:sx n="65" d="100"/>
          <a:sy n="65" d="100"/>
        </p:scale>
        <p:origin x="3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C3B52C1-4BE7-453A-B501-8FDD6A7B4CA7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7A18AF3-8520-45C8-9818-BCD3AE5BD627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51741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-15132"/>
            <a:ext cx="4026568" cy="3106349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595571"/>
            <a:ext cx="946484" cy="89916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8074" y="761994"/>
            <a:ext cx="9144000" cy="2387600"/>
          </a:xfrm>
        </p:spPr>
        <p:txBody>
          <a:bodyPr anchor="b"/>
          <a:lstStyle>
            <a:lvl1pPr algn="ctr">
              <a:defRPr sz="6000">
                <a:latin typeface="Helvetica LT Std Cond" panose="020B0506020202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SV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2956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Helvetica LT Std Cond" panose="020B05060202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25079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2046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19182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54277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065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  <a:lvl2pPr>
              <a:defRPr>
                <a:latin typeface="Helvetica LT Std Cond" panose="020B0506020202030204" pitchFamily="34" charset="0"/>
              </a:defRPr>
            </a:lvl2pPr>
            <a:lvl3pPr>
              <a:defRPr>
                <a:latin typeface="Helvetica LT Std Cond" panose="020B0506020202030204" pitchFamily="34" charset="0"/>
              </a:defRPr>
            </a:lvl3pPr>
            <a:lvl4pPr>
              <a:defRPr>
                <a:latin typeface="Helvetica LT Std Cond" panose="020B0506020202030204" pitchFamily="34" charset="0"/>
              </a:defRPr>
            </a:lvl4pPr>
            <a:lvl5pPr>
              <a:defRPr>
                <a:latin typeface="Helvetica LT Std Cond" panose="020B050602020203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357611"/>
            <a:ext cx="2047912" cy="157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2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203" y="5084982"/>
            <a:ext cx="2376237" cy="183317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 LT Std Cond" panose="020B0506020202030204" pitchFamily="34" charset="0"/>
              </a:defRPr>
            </a:lvl1pPr>
            <a:lvl2pPr>
              <a:defRPr>
                <a:latin typeface="Helvetica LT Std Cond" panose="020B0506020202030204" pitchFamily="34" charset="0"/>
              </a:defRPr>
            </a:lvl2pPr>
            <a:lvl3pPr>
              <a:defRPr>
                <a:latin typeface="Helvetica LT Std Cond" panose="020B0506020202030204" pitchFamily="34" charset="0"/>
              </a:defRPr>
            </a:lvl3pPr>
            <a:lvl4pPr>
              <a:defRPr>
                <a:latin typeface="Helvetica LT Std Cond" panose="020B0506020202030204" pitchFamily="34" charset="0"/>
              </a:defRPr>
            </a:lvl4pPr>
            <a:lvl5pPr>
              <a:defRPr>
                <a:latin typeface="Helvetica LT Std Cond" panose="020B050602020203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1053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2" y="-15132"/>
            <a:ext cx="12192000" cy="6885164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306" y="194900"/>
            <a:ext cx="6765470" cy="5219311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70811" y="1808829"/>
            <a:ext cx="2374232" cy="2022205"/>
          </a:xfrm>
        </p:spPr>
        <p:txBody>
          <a:bodyPr/>
          <a:lstStyle>
            <a:lvl1pPr marL="0" indent="0" algn="ctr">
              <a:buNone/>
              <a:defRPr sz="2400">
                <a:latin typeface="Helvetica LT Std Cond" panose="020B05060202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SV" dirty="0"/>
          </a:p>
        </p:txBody>
      </p:sp>
      <p:sp>
        <p:nvSpPr>
          <p:cNvPr id="11" name="Subtítulo 2"/>
          <p:cNvSpPr txBox="1">
            <a:spLocks/>
          </p:cNvSpPr>
          <p:nvPr userDrawn="1"/>
        </p:nvSpPr>
        <p:spPr>
          <a:xfrm>
            <a:off x="8722896" y="1844924"/>
            <a:ext cx="2374232" cy="2022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latin typeface="Helvetica LT Std Cond" panose="020B0506020202030204" pitchFamily="34" charset="0"/>
              </a:rPr>
              <a:t>Haga clic para modificar el estilo de subtítulo del patrón</a:t>
            </a:r>
            <a:endParaRPr lang="es-SV" dirty="0">
              <a:latin typeface="Helvetica LT Std Cond" panose="020B0506020202030204" pitchFamily="34" charset="0"/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295400" y="365125"/>
            <a:ext cx="9954126" cy="501565"/>
          </a:xfrm>
        </p:spPr>
        <p:txBody>
          <a:bodyPr>
            <a:normAutofit/>
          </a:bodyPr>
          <a:lstStyle>
            <a:lvl1pPr>
              <a:defRPr sz="3600">
                <a:latin typeface="Helvetica LT Std Cond" panose="020B0506020202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2385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9387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0720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74733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189421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2196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2387A-3C32-4723-8064-1E5634EEB735}" type="datetimeFigureOut">
              <a:rPr lang="es-SV" smtClean="0"/>
              <a:pPr/>
              <a:t>8/11/2020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389BC-A800-49B9-B8F9-6E531DC57F84}" type="slidenum">
              <a:rPr lang="es-SV" smtClean="0"/>
              <a:pPr/>
              <a:t>‹#›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4541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8641" y="3168202"/>
            <a:ext cx="10740981" cy="1133341"/>
          </a:xfrm>
        </p:spPr>
        <p:txBody>
          <a:bodyPr>
            <a:noAutofit/>
          </a:bodyPr>
          <a:lstStyle/>
          <a:p>
            <a:pPr lvl="0"/>
            <a:r>
              <a:rPr lang="es-SV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SV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SV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SOLICITUD DE REFUERZO PRESUPUESTARIO 2021, POR US$250,000.00</a:t>
            </a:r>
            <a:endParaRPr lang="es-SV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9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actual (2020)</a:t>
            </a:r>
            <a:endParaRPr lang="es-SV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0" y="1371600"/>
            <a:ext cx="11828206" cy="4805363"/>
          </a:xfrm>
        </p:spPr>
        <p:txBody>
          <a:bodyPr>
            <a:normAutofit/>
          </a:bodyPr>
          <a:lstStyle/>
          <a:p>
            <a:r>
              <a:rPr lang="es-ES" dirty="0"/>
              <a:t>El IAIP cuenta con un presupuesto asignado de US$1,899,885.00, con los cuales debe dar cobertura a:</a:t>
            </a:r>
          </a:p>
          <a:p>
            <a:pPr marL="0" indent="0">
              <a:buNone/>
            </a:pPr>
            <a:endParaRPr lang="es-ES" dirty="0"/>
          </a:p>
          <a:p>
            <a:pPr lvl="1"/>
            <a:r>
              <a:rPr lang="es-ES" dirty="0"/>
              <a:t>98 instituciones del Gobierno Nacional</a:t>
            </a:r>
          </a:p>
          <a:p>
            <a:pPr lvl="1"/>
            <a:r>
              <a:rPr lang="es-ES" dirty="0"/>
              <a:t>262 instituciones del Gobierno Local</a:t>
            </a:r>
          </a:p>
          <a:p>
            <a:pPr lvl="1"/>
            <a:endParaRPr lang="es-ES" dirty="0"/>
          </a:p>
          <a:p>
            <a:r>
              <a:rPr lang="es-ES" dirty="0"/>
              <a:t>Actualmente cuenta con 59 plazas por Ley de Salario, de las cuales:</a:t>
            </a:r>
          </a:p>
          <a:p>
            <a:endParaRPr lang="es-ES" dirty="0"/>
          </a:p>
          <a:p>
            <a:pPr lvl="1"/>
            <a:r>
              <a:rPr lang="es-ES" dirty="0"/>
              <a:t>8 de las jefaturas (incluyendo la Dirección Ejecutiva, la UAIP, Cooperación, Género, Planificación, Auditoría Interna, Estudios e investigaciones, Cumplimiento) son unipersonales.</a:t>
            </a:r>
          </a:p>
        </p:txBody>
      </p:sp>
    </p:spTree>
    <p:extLst>
      <p:ext uri="{BB962C8B-B14F-4D97-AF65-F5344CB8AC3E}">
        <p14:creationId xmlns:p14="http://schemas.microsoft.com/office/powerpoint/2010/main" val="3179688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2021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2452" y="1825625"/>
            <a:ext cx="11371006" cy="4351338"/>
          </a:xfrm>
        </p:spPr>
        <p:txBody>
          <a:bodyPr/>
          <a:lstStyle/>
          <a:p>
            <a:r>
              <a:rPr lang="es-ES" dirty="0"/>
              <a:t>De acuerdo con al Proyecto de Presupuesto presentado al MH, para el año 2021 se tienen asignados US$1,837,368.00</a:t>
            </a:r>
          </a:p>
          <a:p>
            <a:pPr lvl="1"/>
            <a:r>
              <a:rPr lang="es-ES" dirty="0"/>
              <a:t>Disminución de $62,517</a:t>
            </a:r>
          </a:p>
          <a:p>
            <a:r>
              <a:rPr lang="es-ES" dirty="0"/>
              <a:t>Situación por la pandemia por COVID-19: condiciona y modifica las condiciones laborales, sociales y familiares en El Salvador</a:t>
            </a:r>
          </a:p>
          <a:p>
            <a:pPr lvl="1"/>
            <a:r>
              <a:rPr lang="es-ES" dirty="0"/>
              <a:t>Priorización de mejora de los servicios institucionales utilizando las Tecnologías de la Información y Comunicación  - TIC </a:t>
            </a:r>
          </a:p>
          <a:p>
            <a:pPr lvl="1"/>
            <a:r>
              <a:rPr lang="es-ES" dirty="0"/>
              <a:t>Fortalecimiento de la capacidad operativa institucional</a:t>
            </a:r>
          </a:p>
          <a:p>
            <a:pPr lvl="1"/>
            <a:r>
              <a:rPr lang="es-ES" dirty="0"/>
              <a:t>Acercamiento de los servicios a las personas usuarias a través del uso de las TIC</a:t>
            </a:r>
          </a:p>
          <a:p>
            <a:endParaRPr lang="es-ES" dirty="0"/>
          </a:p>
          <a:p>
            <a:pPr lvl="1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298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 adicional 2021</a:t>
            </a:r>
            <a:endParaRPr lang="es-E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0034775-E2AD-47A4-9AC8-D5D5F26598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073148"/>
              </p:ext>
            </p:extLst>
          </p:nvPr>
        </p:nvGraphicFramePr>
        <p:xfrm>
          <a:off x="838199" y="1445342"/>
          <a:ext cx="10857271" cy="429484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43837">
                  <a:extLst>
                    <a:ext uri="{9D8B030D-6E8A-4147-A177-3AD203B41FA5}">
                      <a16:colId xmlns:a16="http://schemas.microsoft.com/office/drawing/2014/main" val="3666721058"/>
                    </a:ext>
                  </a:extLst>
                </a:gridCol>
                <a:gridCol w="2834209">
                  <a:extLst>
                    <a:ext uri="{9D8B030D-6E8A-4147-A177-3AD203B41FA5}">
                      <a16:colId xmlns:a16="http://schemas.microsoft.com/office/drawing/2014/main" val="2382733939"/>
                    </a:ext>
                  </a:extLst>
                </a:gridCol>
                <a:gridCol w="1548581">
                  <a:extLst>
                    <a:ext uri="{9D8B030D-6E8A-4147-A177-3AD203B41FA5}">
                      <a16:colId xmlns:a16="http://schemas.microsoft.com/office/drawing/2014/main" val="2909696920"/>
                    </a:ext>
                  </a:extLst>
                </a:gridCol>
                <a:gridCol w="2064774">
                  <a:extLst>
                    <a:ext uri="{9D8B030D-6E8A-4147-A177-3AD203B41FA5}">
                      <a16:colId xmlns:a16="http://schemas.microsoft.com/office/drawing/2014/main" val="1781410052"/>
                    </a:ext>
                  </a:extLst>
                </a:gridCol>
                <a:gridCol w="1773256">
                  <a:extLst>
                    <a:ext uri="{9D8B030D-6E8A-4147-A177-3AD203B41FA5}">
                      <a16:colId xmlns:a16="http://schemas.microsoft.com/office/drawing/2014/main" val="505504460"/>
                    </a:ext>
                  </a:extLst>
                </a:gridCol>
                <a:gridCol w="1692614">
                  <a:extLst>
                    <a:ext uri="{9D8B030D-6E8A-4147-A177-3AD203B41FA5}">
                      <a16:colId xmlns:a16="http://schemas.microsoft.com/office/drawing/2014/main" val="2135068255"/>
                    </a:ext>
                  </a:extLst>
                </a:gridCol>
              </a:tblGrid>
              <a:tr h="1314696">
                <a:tc>
                  <a:txBody>
                    <a:bodyPr/>
                    <a:lstStyle/>
                    <a:p>
                      <a:pPr marL="0" marR="0" indent="-381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RUBRO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CUENTA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LÍNEA 0101 DIRECCIÓN SUPERIOR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LÍNEA 0102 ADMINISTRACIÓN  Y FINANZAS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LÍNEA 0201 GESTIÓN OPERATIVA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 DEL PRESUPUESTO ADICIONAL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5495025"/>
                  </a:ext>
                </a:extLst>
              </a:tr>
              <a:tr h="452244"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51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REMUNERACIONES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 $ 90,505.00  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34,635.00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52,370.00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177,510.00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4981365"/>
                  </a:ext>
                </a:extLst>
              </a:tr>
              <a:tr h="696919"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54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BIENES Y SERVICIOS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  -          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20,240.00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 -             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 $   20,240.00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36997513"/>
                  </a:ext>
                </a:extLst>
              </a:tr>
              <a:tr h="452244"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55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GASTOS FINANCIEROS Y OTROS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  -  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 20,000.00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  -  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   20,000.00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70652280"/>
                  </a:ext>
                </a:extLst>
              </a:tr>
              <a:tr h="473987"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61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INVERSIÓN EN ACTIVOS FIJOS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$ 14,800.00  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 12,550.00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4,900.00                    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$   32,250.00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11966251"/>
                  </a:ext>
                </a:extLst>
              </a:tr>
              <a:tr h="473987"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  105,305.00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87,425.00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$ 57,270.00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1803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$  250,000.00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901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092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Detalle de plazas solicitadas línea de trabajo 0101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DE4E025-D155-4717-BBD2-C726348911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43785"/>
              </p:ext>
            </p:extLst>
          </p:nvPr>
        </p:nvGraphicFramePr>
        <p:xfrm>
          <a:off x="486697" y="1690688"/>
          <a:ext cx="10972800" cy="30703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69109">
                  <a:extLst>
                    <a:ext uri="{9D8B030D-6E8A-4147-A177-3AD203B41FA5}">
                      <a16:colId xmlns:a16="http://schemas.microsoft.com/office/drawing/2014/main" val="2896857298"/>
                    </a:ext>
                  </a:extLst>
                </a:gridCol>
                <a:gridCol w="1150375">
                  <a:extLst>
                    <a:ext uri="{9D8B030D-6E8A-4147-A177-3AD203B41FA5}">
                      <a16:colId xmlns:a16="http://schemas.microsoft.com/office/drawing/2014/main" val="3482688150"/>
                    </a:ext>
                  </a:extLst>
                </a:gridCol>
                <a:gridCol w="1342517">
                  <a:extLst>
                    <a:ext uri="{9D8B030D-6E8A-4147-A177-3AD203B41FA5}">
                      <a16:colId xmlns:a16="http://schemas.microsoft.com/office/drawing/2014/main" val="4236382281"/>
                    </a:ext>
                  </a:extLst>
                </a:gridCol>
                <a:gridCol w="2300334">
                  <a:extLst>
                    <a:ext uri="{9D8B030D-6E8A-4147-A177-3AD203B41FA5}">
                      <a16:colId xmlns:a16="http://schemas.microsoft.com/office/drawing/2014/main" val="2382316905"/>
                    </a:ext>
                  </a:extLst>
                </a:gridCol>
                <a:gridCol w="2610465">
                  <a:extLst>
                    <a:ext uri="{9D8B030D-6E8A-4147-A177-3AD203B41FA5}">
                      <a16:colId xmlns:a16="http://schemas.microsoft.com/office/drawing/2014/main" val="2694947884"/>
                    </a:ext>
                  </a:extLst>
                </a:gridCol>
              </a:tblGrid>
              <a:tr h="8607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Plaza Solicitada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Número de plazas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Salario Propuesto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Monto Anual Calculado 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Línea Jerárquica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2752216"/>
                  </a:ext>
                </a:extLst>
              </a:tr>
              <a:tr h="5471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Jefe de Unidad de Cooperación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$1,680.00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$23,885.00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Pleno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9753267"/>
                  </a:ext>
                </a:extLst>
              </a:tr>
              <a:tr h="3226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Jefe de Unidad de Genero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$1,680.00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$23,885.00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Pleno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7647853"/>
                  </a:ext>
                </a:extLst>
              </a:tr>
              <a:tr h="3226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Jefe de Unidad Legal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$1,792.00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$25,425.00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Pleno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1237306"/>
                  </a:ext>
                </a:extLst>
              </a:tr>
              <a:tr h="6019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Técnico en Comunicaciones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$1,200.00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$17,320.00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Unidad de Comunicaciones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4545483"/>
                  </a:ext>
                </a:extLst>
              </a:tr>
              <a:tr h="322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6532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22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Detalle de plazas solicitadas línea de trabajo 0102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30AE922-206E-4EDE-A79E-25CE34915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80179"/>
              </p:ext>
            </p:extLst>
          </p:nvPr>
        </p:nvGraphicFramePr>
        <p:xfrm>
          <a:off x="838201" y="2109019"/>
          <a:ext cx="10119853" cy="35487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8456">
                  <a:extLst>
                    <a:ext uri="{9D8B030D-6E8A-4147-A177-3AD203B41FA5}">
                      <a16:colId xmlns:a16="http://schemas.microsoft.com/office/drawing/2014/main" val="158357212"/>
                    </a:ext>
                  </a:extLst>
                </a:gridCol>
                <a:gridCol w="1207609">
                  <a:extLst>
                    <a:ext uri="{9D8B030D-6E8A-4147-A177-3AD203B41FA5}">
                      <a16:colId xmlns:a16="http://schemas.microsoft.com/office/drawing/2014/main" val="3005599936"/>
                    </a:ext>
                  </a:extLst>
                </a:gridCol>
                <a:gridCol w="1358827">
                  <a:extLst>
                    <a:ext uri="{9D8B030D-6E8A-4147-A177-3AD203B41FA5}">
                      <a16:colId xmlns:a16="http://schemas.microsoft.com/office/drawing/2014/main" val="471636261"/>
                    </a:ext>
                  </a:extLst>
                </a:gridCol>
                <a:gridCol w="1962632">
                  <a:extLst>
                    <a:ext uri="{9D8B030D-6E8A-4147-A177-3AD203B41FA5}">
                      <a16:colId xmlns:a16="http://schemas.microsoft.com/office/drawing/2014/main" val="2836137127"/>
                    </a:ext>
                  </a:extLst>
                </a:gridCol>
                <a:gridCol w="2712329">
                  <a:extLst>
                    <a:ext uri="{9D8B030D-6E8A-4147-A177-3AD203B41FA5}">
                      <a16:colId xmlns:a16="http://schemas.microsoft.com/office/drawing/2014/main" val="1453019986"/>
                    </a:ext>
                  </a:extLst>
                </a:gridCol>
              </a:tblGrid>
              <a:tr h="10714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Plaza Solicitada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Número de plazas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Salario Propuesto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Monto Anual Calculado 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Unidad Solicitante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5801512"/>
                  </a:ext>
                </a:extLst>
              </a:tr>
              <a:tr h="310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Técnico Administrativo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$1,200.00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$17,320.00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Dirección Ejecutiva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2250800"/>
                  </a:ext>
                </a:extLst>
              </a:tr>
              <a:tr h="1478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Técnico Administrativo 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$1,200.00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$17,320.00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Encargado de Medioambiente (Con funciones de Salud y Seguridad Ocupacional)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7171706"/>
                  </a:ext>
                </a:extLst>
              </a:tr>
              <a:tr h="310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 de nuevas plazas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6501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676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Detalle de plazas solicitadas línea de trabajo 0201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C29231-8054-4908-BBF8-C3717A69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24732"/>
              </p:ext>
            </p:extLst>
          </p:nvPr>
        </p:nvGraphicFramePr>
        <p:xfrm>
          <a:off x="838200" y="1825624"/>
          <a:ext cx="10075606" cy="350679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37631">
                  <a:extLst>
                    <a:ext uri="{9D8B030D-6E8A-4147-A177-3AD203B41FA5}">
                      <a16:colId xmlns:a16="http://schemas.microsoft.com/office/drawing/2014/main" val="3133305486"/>
                    </a:ext>
                  </a:extLst>
                </a:gridCol>
                <a:gridCol w="1160979">
                  <a:extLst>
                    <a:ext uri="{9D8B030D-6E8A-4147-A177-3AD203B41FA5}">
                      <a16:colId xmlns:a16="http://schemas.microsoft.com/office/drawing/2014/main" val="619033737"/>
                    </a:ext>
                  </a:extLst>
                </a:gridCol>
                <a:gridCol w="1367729">
                  <a:extLst>
                    <a:ext uri="{9D8B030D-6E8A-4147-A177-3AD203B41FA5}">
                      <a16:colId xmlns:a16="http://schemas.microsoft.com/office/drawing/2014/main" val="158460102"/>
                    </a:ext>
                  </a:extLst>
                </a:gridCol>
                <a:gridCol w="1803496">
                  <a:extLst>
                    <a:ext uri="{9D8B030D-6E8A-4147-A177-3AD203B41FA5}">
                      <a16:colId xmlns:a16="http://schemas.microsoft.com/office/drawing/2014/main" val="1174269572"/>
                    </a:ext>
                  </a:extLst>
                </a:gridCol>
                <a:gridCol w="2705771">
                  <a:extLst>
                    <a:ext uri="{9D8B030D-6E8A-4147-A177-3AD203B41FA5}">
                      <a16:colId xmlns:a16="http://schemas.microsoft.com/office/drawing/2014/main" val="1873284513"/>
                    </a:ext>
                  </a:extLst>
                </a:gridCol>
              </a:tblGrid>
              <a:tr h="14485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Plaza Solicitada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 Número de plazas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Salario Propuesto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Monto Anual Calculado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Línea Jerárquica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8978560"/>
                  </a:ext>
                </a:extLst>
              </a:tr>
              <a:tr h="6860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  <a:highlight>
                            <a:srgbClr val="FFFFFF"/>
                          </a:highlight>
                        </a:rPr>
                        <a:t>Gerente de Integridad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  <a:highlight>
                            <a:srgbClr val="FFFFFF"/>
                          </a:highlight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highlight>
                            <a:srgbClr val="FFFFFF"/>
                          </a:highlight>
                        </a:rPr>
                        <a:t>$2,016.00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highlight>
                            <a:srgbClr val="FFFFFF"/>
                          </a:highlight>
                        </a:rPr>
                        <a:t>$28,485.00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Dirección Ejecutiva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7644957"/>
                  </a:ext>
                </a:extLst>
              </a:tr>
              <a:tr h="6860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  <a:highlight>
                            <a:srgbClr val="FFFFFF"/>
                          </a:highlight>
                        </a:rPr>
                        <a:t>Jefe de Transparencia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  <a:highlight>
                            <a:srgbClr val="FFFFFF"/>
                          </a:highlight>
                        </a:rPr>
                        <a:t>1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  <a:highlight>
                            <a:srgbClr val="FFFFFF"/>
                          </a:highlight>
                        </a:rPr>
                        <a:t>$1,680.00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highlight>
                            <a:srgbClr val="FFFFFF"/>
                          </a:highlight>
                        </a:rPr>
                        <a:t>$23,885.00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Gerencia de Integridad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4021760"/>
                  </a:ext>
                </a:extLst>
              </a:tr>
              <a:tr h="686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 de nuevas plazas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5836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285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3723</TotalTime>
  <Words>449</Words>
  <Application>Microsoft Office PowerPoint</Application>
  <PresentationFormat>Widescreen</PresentationFormat>
  <Paragraphs>128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Helvetica LT Std Cond</vt:lpstr>
      <vt:lpstr>Tema de Office</vt:lpstr>
      <vt:lpstr>  SOLICITUD DE REFUERZO PRESUPUESTARIO 2021, POR US$250,000.00</vt:lpstr>
      <vt:lpstr>Presupuesto actual (2020)</vt:lpstr>
      <vt:lpstr>Presupuesto 2021</vt:lpstr>
      <vt:lpstr>Presupuesto adicional 2021</vt:lpstr>
      <vt:lpstr>Detalle de plazas solicitadas línea de trabajo 0101</vt:lpstr>
      <vt:lpstr>Detalle de plazas solicitadas línea de trabajo 0102</vt:lpstr>
      <vt:lpstr>Detalle de plazas solicitadas línea de trabajo 0201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Víctor García</dc:creator>
  <cp:lastModifiedBy>Enrique Anaya von Beck</cp:lastModifiedBy>
  <cp:revision>163</cp:revision>
  <cp:lastPrinted>2019-05-02T21:13:45Z</cp:lastPrinted>
  <dcterms:created xsi:type="dcterms:W3CDTF">2014-02-18T16:57:05Z</dcterms:created>
  <dcterms:modified xsi:type="dcterms:W3CDTF">2020-11-09T02:35:43Z</dcterms:modified>
</cp:coreProperties>
</file>