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drawings/drawing2.xml" ContentType="application/vnd.openxmlformats-officedocument.drawingml.chartshapes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7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9" r:id="rId2"/>
    <p:sldId id="399" r:id="rId3"/>
    <p:sldId id="345" r:id="rId4"/>
    <p:sldId id="379" r:id="rId5"/>
    <p:sldId id="394" r:id="rId6"/>
    <p:sldId id="395" r:id="rId7"/>
    <p:sldId id="396" r:id="rId8"/>
    <p:sldId id="397" r:id="rId9"/>
    <p:sldId id="398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10" r:id="rId18"/>
    <p:sldId id="407" r:id="rId19"/>
    <p:sldId id="408" r:id="rId20"/>
    <p:sldId id="409" r:id="rId21"/>
    <p:sldId id="413" r:id="rId22"/>
    <p:sldId id="411" r:id="rId23"/>
    <p:sldId id="412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3178" autoAdjust="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UAIP%20junio%202021%20NUEV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nio%202021\Estad&#237;sticas%20de%20capacitaciones_junio-202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nio%202021\Estad&#237;sticas%20de%20capacitaciones_junio-2021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de%20capacitaciones_junio-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de%20capacitaciones_junio-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de%20capacitaciones_junio-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quipo_EEI1\Desktop\Estad&#237;sticas%20Junio%202021\Estad&#237;sticas%20de%20capacitaciones_junio-2021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UGDAJuni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UGDAJuni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UAIP%20junio%202021%20NUEV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UAIP%20junio%202021%20NUEV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UAIP%20junio%202021%20NUEV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%20UAIP%20junio%202021%20NUEV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isticas%20al%2001%20julio%202021%20ACOMPA&#209;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isticas%20al%2001%20julio%202021%20ACOMPA&#209;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Junio%202021\Estad&#237;sticas%20de%20capacitaciones_junio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dirty="0"/>
              <a:t>Número de solicitudes y requerimientos de información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'C:\Users\Alejandra Escobar\Desktop\Estadísticas 2021\[Cuadros base para cambios 2021.xlsx]Abril 2021'!$A$5:$A$6</c:f>
              <c:strCache>
                <c:ptCount val="2"/>
                <c:pt idx="0">
                  <c:v>Número de solicitudes</c:v>
                </c:pt>
                <c:pt idx="1">
                  <c:v>Total de requerimientos</c:v>
                </c:pt>
              </c:strCache>
            </c:strRef>
          </c:cat>
          <c:val>
            <c:numRef>
              <c:f>'C:\Users\Alejandra Escobar\Desktop\Estadísticas 2021\[Cuadros base para cambios 2021.xlsx]Abril 2021'!$B$5:$B$6</c:f>
              <c:numCache>
                <c:formatCode>General</c:formatCode>
                <c:ptCount val="2"/>
                <c:pt idx="0">
                  <c:v>29</c:v>
                </c:pt>
                <c:pt idx="1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3A-4231-8DFC-F6BF4EEE5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040544"/>
        <c:axId val="170041104"/>
      </c:barChart>
      <c:catAx>
        <c:axId val="17004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0041104"/>
        <c:crosses val="autoZero"/>
        <c:auto val="1"/>
        <c:lblAlgn val="ctr"/>
        <c:lblOffset val="100"/>
        <c:noMultiLvlLbl val="0"/>
      </c:catAx>
      <c:valAx>
        <c:axId val="17004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004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Servidores públicos de gobierno central y autónomas capacitadas en modalidad presencial y virtual</a:t>
            </a:r>
          </a:p>
        </c:rich>
      </c:tx>
      <c:layout>
        <c:manualLayout>
          <c:xMode val="edge"/>
          <c:yMode val="edge"/>
          <c:x val="0.13596097987751532"/>
          <c:y val="2.105263157894736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de capacitaciones_junio-2021.xlsx]Estadísticas-capacit-junio-2021'!$L$6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capacitaciones_junio-2021.xlsx]Estadísticas-capacit-junio-2021'!$K$7:$K$10</c:f>
              <c:strCache>
                <c:ptCount val="4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capacitaciones_junio-2021.xlsx]Estadísticas-capacit-junio-2021'!$L$7:$L$10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35</c:v>
                </c:pt>
                <c:pt idx="3">
                  <c:v>38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 capacitaciones_junio-2021.xlsx]Estadísticas-capacit-junio-2021'!$M$6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capacitaciones_junio-2021.xlsx]Estadísticas-capacit-junio-2021'!$K$7:$K$10</c:f>
              <c:strCache>
                <c:ptCount val="4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capacitaciones_junio-2021.xlsx]Estadísticas-capacit-junio-2021'!$M$7:$M$10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50</c:v>
                </c:pt>
                <c:pt idx="3">
                  <c:v>54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 capacitaciones_junio-2021.xlsx]Estadísticas-capacit-junio-2021'!$N$6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 capacitaciones_junio-2021.xlsx]Estadísticas-capacit-junio-2021'!$K$7:$K$10</c:f>
              <c:strCache>
                <c:ptCount val="4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capacitaciones_junio-2021.xlsx]Estadísticas-capacit-junio-2021'!$N$7:$N$10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855056"/>
        <c:axId val="172855616"/>
      </c:barChart>
      <c:catAx>
        <c:axId val="172855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855616"/>
        <c:crosses val="autoZero"/>
        <c:auto val="1"/>
        <c:lblAlgn val="ctr"/>
        <c:lblOffset val="100"/>
        <c:noMultiLvlLbl val="1"/>
      </c:catAx>
      <c:valAx>
        <c:axId val="17285561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285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v>Hombres</c:v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capacitaciones_junio-2021.xlsx]Estadísticas-capacit-junio-2021'!$B$37:$B$43</c:f>
              <c:strCache>
                <c:ptCount val="6"/>
                <c:pt idx="0">
                  <c:v>Estudiantes -  Centros educativos </c:v>
                </c:pt>
                <c:pt idx="1">
                  <c:v>Estudiantes - Universidades privadas </c:v>
                </c:pt>
                <c:pt idx="2">
                  <c:v>Estudiantes - Universidades públicas </c:v>
                </c:pt>
                <c:pt idx="3">
                  <c:v>Personal administrativo - Universidades privadas </c:v>
                </c:pt>
                <c:pt idx="4">
                  <c:v>Personal administrativo - Universidades públicas </c:v>
                </c:pt>
                <c:pt idx="5">
                  <c:v>Total</c:v>
                </c:pt>
              </c:strCache>
            </c:strRef>
          </c:cat>
          <c:val>
            <c:numRef>
              <c:f>'[Estadísticas de capacitaciones_junio-2021.xlsx]Estadísticas-capacit-junio-2021'!$C$37:$C$43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v>Mujeres</c:v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capacitaciones_junio-2021.xlsx]Estadísticas-capacit-junio-2021'!$B$37:$B$43</c:f>
              <c:strCache>
                <c:ptCount val="6"/>
                <c:pt idx="0">
                  <c:v>Estudiantes -  Centros educativos </c:v>
                </c:pt>
                <c:pt idx="1">
                  <c:v>Estudiantes - Universidades privadas </c:v>
                </c:pt>
                <c:pt idx="2">
                  <c:v>Estudiantes - Universidades públicas </c:v>
                </c:pt>
                <c:pt idx="3">
                  <c:v>Personal administrativo - Universidades privadas </c:v>
                </c:pt>
                <c:pt idx="4">
                  <c:v>Personal administrativo - Universidades públicas </c:v>
                </c:pt>
                <c:pt idx="5">
                  <c:v>Total</c:v>
                </c:pt>
              </c:strCache>
            </c:strRef>
          </c:cat>
          <c:val>
            <c:numRef>
              <c:f>'[Estadísticas de capacitaciones_junio-2021.xlsx]Estadísticas-capacit-junio-2021'!$D$37:$D$43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14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858416"/>
        <c:axId val="172858976"/>
      </c:barChart>
      <c:catAx>
        <c:axId val="172858416"/>
        <c:scaling>
          <c:orientation val="maxMin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 sz="1800" b="1"/>
                  <a:t>Número de personas del sector educativo capacitadas</a:t>
                </a:r>
              </a:p>
            </c:rich>
          </c:tx>
          <c:layout>
            <c:manualLayout>
              <c:xMode val="edge"/>
              <c:yMode val="edge"/>
              <c:x val="0.34421478565179348"/>
              <c:y val="1.9338575123514081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858976"/>
        <c:crosses val="autoZero"/>
        <c:auto val="1"/>
        <c:lblAlgn val="ctr"/>
        <c:lblOffset val="100"/>
        <c:noMultiLvlLbl val="1"/>
      </c:catAx>
      <c:valAx>
        <c:axId val="172858976"/>
        <c:scaling>
          <c:orientation val="minMax"/>
        </c:scaling>
        <c:delete val="1"/>
        <c:axPos val="l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285841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Personas de sociedad civil capacitadas en modalidad presencial y virtual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'[Estadísticas de capacitaciones_junio-2021.xlsx]Estadísticas-capacit-junio-2021'!$U$6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capacitaciones_junio-2021.xlsx]Estadísticas-capacit-junio-2021'!$T$7:$T$8</c:f>
              <c:strCache>
                <c:ptCount val="2"/>
                <c:pt idx="0">
                  <c:v>Sociedad civil en general</c:v>
                </c:pt>
                <c:pt idx="1">
                  <c:v>Total</c:v>
                </c:pt>
              </c:strCache>
            </c:strRef>
          </c:cat>
          <c:val>
            <c:numRef>
              <c:f>'[Estadísticas de capacitaciones_junio-2021.xlsx]Estadísticas-capacit-junio-2021'!$U$7:$U$8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'[Estadísticas de capacitaciones_junio-2021.xlsx]Estadísticas-capacit-junio-2021'!$V$6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capacitaciones_junio-2021.xlsx]Estadísticas-capacit-junio-2021'!$T$7:$T$8</c:f>
              <c:strCache>
                <c:ptCount val="2"/>
                <c:pt idx="0">
                  <c:v>Sociedad civil en general</c:v>
                </c:pt>
                <c:pt idx="1">
                  <c:v>Total</c:v>
                </c:pt>
              </c:strCache>
            </c:strRef>
          </c:cat>
          <c:val>
            <c:numRef>
              <c:f>'[Estadísticas de capacitaciones_junio-2021.xlsx]Estadísticas-capacit-junio-2021'!$V$7:$V$8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</c:ser>
        <c:ser>
          <c:idx val="2"/>
          <c:order val="2"/>
          <c:tx>
            <c:strRef>
              <c:f>'[Estadísticas de capacitaciones_junio-2021.xlsx]Estadísticas-capacit-junio-2021'!$W$6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capacitaciones_junio-2021.xlsx]Estadísticas-capacit-junio-2021'!$T$7:$T$8</c:f>
              <c:strCache>
                <c:ptCount val="2"/>
                <c:pt idx="0">
                  <c:v>Sociedad civil en general</c:v>
                </c:pt>
                <c:pt idx="1">
                  <c:v>Total</c:v>
                </c:pt>
              </c:strCache>
            </c:strRef>
          </c:cat>
          <c:val>
            <c:numRef>
              <c:f>'[Estadísticas de capacitaciones_junio-2021.xlsx]Estadísticas-capacit-junio-2021'!$W$7:$W$8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2862336"/>
        <c:axId val="173399584"/>
      </c:barChart>
      <c:catAx>
        <c:axId val="1728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3399584"/>
        <c:crosses val="autoZero"/>
        <c:auto val="1"/>
        <c:lblAlgn val="ctr"/>
        <c:lblOffset val="100"/>
        <c:noMultiLvlLbl val="0"/>
      </c:catAx>
      <c:valAx>
        <c:axId val="173399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86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Total de personas capacitadas por rango de edad modalidad presencial y virtual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'[Estadísticas de capacitaciones_junio-2021.xlsx]Estadísticas-capacit-junio-2021'!$O$35:$O$36</c:f>
              <c:strCache>
                <c:ptCount val="2"/>
                <c:pt idx="0">
                  <c:v>Cantidad de personas capacitadas por edad en modalidad presencial y virtual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4.8753636643875022E-3"/>
                  <c:y val="5.3065575207763264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5115609647245194E-3"/>
                  <c:y val="-3.1199363639041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0917421200566352E-2"/>
                  <c:y val="-1.205724408993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de capacitaciones_junio-2021.xlsx]Estadísticas-capacit-junio-2021'!$K$37:$K$43</c:f>
              <c:strCache>
                <c:ptCount val="7"/>
                <c:pt idx="0">
                  <c:v>10-20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  <c:pt idx="5">
                  <c:v>61-más</c:v>
                </c:pt>
                <c:pt idx="6">
                  <c:v>No disponible</c:v>
                </c:pt>
              </c:strCache>
            </c:strRef>
          </c:cat>
          <c:val>
            <c:numRef>
              <c:f>'[Estadísticas de capacitaciones_junio-2021.xlsx]Estadísticas-capacit-junio-2021'!$O$37:$O$43</c:f>
              <c:numCache>
                <c:formatCode>General</c:formatCode>
                <c:ptCount val="7"/>
                <c:pt idx="0">
                  <c:v>7</c:v>
                </c:pt>
                <c:pt idx="1">
                  <c:v>64</c:v>
                </c:pt>
                <c:pt idx="2">
                  <c:v>85</c:v>
                </c:pt>
                <c:pt idx="3">
                  <c:v>48</c:v>
                </c:pt>
                <c:pt idx="4">
                  <c:v>17</c:v>
                </c:pt>
                <c:pt idx="5">
                  <c:v>6</c:v>
                </c:pt>
                <c:pt idx="6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Total de personas capacitadas por sector en modalidad presencial y virtual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'[Estadísticas de capacitaciones_junio-2021.xlsx]Estadísticas-capacit-junio-2021'!$X$35:$X$36</c:f>
              <c:strCache>
                <c:ptCount val="2"/>
                <c:pt idx="0">
                  <c:v>Cantidad de personas capacitadas por sector  en modalidad presencial y virtual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de capacitaciones_junio-2021.xlsx]Estadísticas-capacit-junio-2021'!$T$37:$T$40</c:f>
              <c:strCache>
                <c:ptCount val="4"/>
                <c:pt idx="0">
                  <c:v>Servidores públicos y funcionarios de municipalidades</c:v>
                </c:pt>
                <c:pt idx="1">
                  <c:v>Servidores públicos de gobierno central y autónomas</c:v>
                </c:pt>
                <c:pt idx="2">
                  <c:v>Sociedad civil en general</c:v>
                </c:pt>
                <c:pt idx="3">
                  <c:v>Sector educativo (público y privado)</c:v>
                </c:pt>
              </c:strCache>
            </c:strRef>
          </c:cat>
          <c:val>
            <c:numRef>
              <c:f>'[Estadísticas de capacitaciones_junio-2021.xlsx]Estadísticas-capacit-junio-2021'!$X$37:$X$40</c:f>
              <c:numCache>
                <c:formatCode>General</c:formatCode>
                <c:ptCount val="4"/>
                <c:pt idx="0">
                  <c:v>136</c:v>
                </c:pt>
                <c:pt idx="1">
                  <c:v>96</c:v>
                </c:pt>
                <c:pt idx="2">
                  <c:v>6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de capacitaciones_junio-2021.xlsx]Estadísticas-capacit-junio-2021'!$C$72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Pt>
            <c:idx val="10"/>
            <c:invertIfNegative val="1"/>
            <c:bubble3D val="0"/>
          </c:dPt>
          <c:dPt>
            <c:idx val="15"/>
            <c:invertIfNegative val="1"/>
            <c:bubble3D val="0"/>
          </c:dPt>
          <c:dLbls>
            <c:dLbl>
              <c:idx val="5"/>
              <c:layout>
                <c:manualLayout>
                  <c:x val="-3.3542972509553758E-3"/>
                  <c:y val="1.50150150150150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6771486254776571E-3"/>
                  <c:y val="1.20120120120120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3542972509553143E-3"/>
                  <c:y val="1.20120120120120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6.7085945019106285E-3"/>
                  <c:y val="3.15955766192733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capacitaciones_junio-2021.xlsx]Estadísticas-capacit-junio-2021'!$B$73:$B$88</c:f>
              <c:strCache>
                <c:ptCount val="16"/>
                <c:pt idx="0">
                  <c:v>Ahuachapán</c:v>
                </c:pt>
                <c:pt idx="1">
                  <c:v>Cabañas</c:v>
                </c:pt>
                <c:pt idx="2">
                  <c:v>Chalatenango</c:v>
                </c:pt>
                <c:pt idx="3">
                  <c:v>Ciudad de México</c:v>
                </c:pt>
                <c:pt idx="4">
                  <c:v>Cuscatlán</c:v>
                </c:pt>
                <c:pt idx="5">
                  <c:v>La Libertad</c:v>
                </c:pt>
                <c:pt idx="6">
                  <c:v>La Paz</c:v>
                </c:pt>
                <c:pt idx="7">
                  <c:v>La Unión</c:v>
                </c:pt>
                <c:pt idx="8">
                  <c:v>Morazán</c:v>
                </c:pt>
                <c:pt idx="9">
                  <c:v>San Miguel</c:v>
                </c:pt>
                <c:pt idx="10">
                  <c:v>San Salvador</c:v>
                </c:pt>
                <c:pt idx="11">
                  <c:v>San Vicente</c:v>
                </c:pt>
                <c:pt idx="12">
                  <c:v>Santa Ana</c:v>
                </c:pt>
                <c:pt idx="13">
                  <c:v>Sonsonate</c:v>
                </c:pt>
                <c:pt idx="14">
                  <c:v>Usulután </c:v>
                </c:pt>
                <c:pt idx="15">
                  <c:v>Total</c:v>
                </c:pt>
              </c:strCache>
            </c:strRef>
          </c:cat>
          <c:val>
            <c:numRef>
              <c:f>'[Estadísticas de capacitaciones_junio-2021.xlsx]Estadísticas-capacit-junio-2021'!$C$73:$C$88</c:f>
              <c:numCache>
                <c:formatCode>General</c:formatCode>
                <c:ptCount val="16"/>
                <c:pt idx="0">
                  <c:v>1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11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19</c:v>
                </c:pt>
                <c:pt idx="10">
                  <c:v>44</c:v>
                </c:pt>
                <c:pt idx="11">
                  <c:v>24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119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'[Estadísticas de capacitaciones_junio-2021.xlsx]Estadísticas-capacit-junio-2021'!$D$72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Pt>
            <c:idx val="10"/>
            <c:invertIfNegative val="1"/>
            <c:bubble3D val="0"/>
          </c:dPt>
          <c:dPt>
            <c:idx val="11"/>
            <c:invertIfNegative val="1"/>
            <c:bubble3D val="0"/>
          </c:dPt>
          <c:dPt>
            <c:idx val="15"/>
            <c:invertIfNegative val="1"/>
            <c:bubble3D val="0"/>
          </c:dPt>
          <c:dLbls>
            <c:dLbl>
              <c:idx val="5"/>
              <c:layout>
                <c:manualLayout>
                  <c:x val="3.3542972509552531E-3"/>
                  <c:y val="9.00900900900900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2298947841674509E-16"/>
                  <c:y val="1.20120120120120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9.00900900900895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3.3542972509553143E-3"/>
                  <c:y val="1.80180180180180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6771486254775342E-3"/>
                  <c:y val="-9.47867298578200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de capacitaciones_junio-2021.xlsx]Estadísticas-capacit-junio-2021'!$B$73:$B$88</c:f>
              <c:strCache>
                <c:ptCount val="16"/>
                <c:pt idx="0">
                  <c:v>Ahuachapán</c:v>
                </c:pt>
                <c:pt idx="1">
                  <c:v>Cabañas</c:v>
                </c:pt>
                <c:pt idx="2">
                  <c:v>Chalatenango</c:v>
                </c:pt>
                <c:pt idx="3">
                  <c:v>Ciudad de México</c:v>
                </c:pt>
                <c:pt idx="4">
                  <c:v>Cuscatlán</c:v>
                </c:pt>
                <c:pt idx="5">
                  <c:v>La Libertad</c:v>
                </c:pt>
                <c:pt idx="6">
                  <c:v>La Paz</c:v>
                </c:pt>
                <c:pt idx="7">
                  <c:v>La Unión</c:v>
                </c:pt>
                <c:pt idx="8">
                  <c:v>Morazán</c:v>
                </c:pt>
                <c:pt idx="9">
                  <c:v>San Miguel</c:v>
                </c:pt>
                <c:pt idx="10">
                  <c:v>San Salvador</c:v>
                </c:pt>
                <c:pt idx="11">
                  <c:v>San Vicente</c:v>
                </c:pt>
                <c:pt idx="12">
                  <c:v>Santa Ana</c:v>
                </c:pt>
                <c:pt idx="13">
                  <c:v>Sonsonate</c:v>
                </c:pt>
                <c:pt idx="14">
                  <c:v>Usulután </c:v>
                </c:pt>
                <c:pt idx="15">
                  <c:v>Total</c:v>
                </c:pt>
              </c:strCache>
            </c:strRef>
          </c:cat>
          <c:val>
            <c:numRef>
              <c:f>'[Estadísticas de capacitaciones_junio-2021.xlsx]Estadísticas-capacit-junio-2021'!$D$73:$D$88</c:f>
              <c:numCache>
                <c:formatCode>General</c:formatCode>
                <c:ptCount val="16"/>
                <c:pt idx="0">
                  <c:v>2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12</c:v>
                </c:pt>
                <c:pt idx="10">
                  <c:v>71</c:v>
                </c:pt>
                <c:pt idx="11">
                  <c:v>13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134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 capacitaciones_junio-2021.xlsx]Estadísticas-capacit-junio-2021'!$E$72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 capacitaciones_junio-2021.xlsx]Estadísticas-capacit-junio-2021'!$B$73:$B$88</c:f>
              <c:strCache>
                <c:ptCount val="16"/>
                <c:pt idx="0">
                  <c:v>Ahuachapán</c:v>
                </c:pt>
                <c:pt idx="1">
                  <c:v>Cabañas</c:v>
                </c:pt>
                <c:pt idx="2">
                  <c:v>Chalatenango</c:v>
                </c:pt>
                <c:pt idx="3">
                  <c:v>Ciudad de México</c:v>
                </c:pt>
                <c:pt idx="4">
                  <c:v>Cuscatlán</c:v>
                </c:pt>
                <c:pt idx="5">
                  <c:v>La Libertad</c:v>
                </c:pt>
                <c:pt idx="6">
                  <c:v>La Paz</c:v>
                </c:pt>
                <c:pt idx="7">
                  <c:v>La Unión</c:v>
                </c:pt>
                <c:pt idx="8">
                  <c:v>Morazán</c:v>
                </c:pt>
                <c:pt idx="9">
                  <c:v>San Miguel</c:v>
                </c:pt>
                <c:pt idx="10">
                  <c:v>San Salvador</c:v>
                </c:pt>
                <c:pt idx="11">
                  <c:v>San Vicente</c:v>
                </c:pt>
                <c:pt idx="12">
                  <c:v>Santa Ana</c:v>
                </c:pt>
                <c:pt idx="13">
                  <c:v>Sonsonate</c:v>
                </c:pt>
                <c:pt idx="14">
                  <c:v>Usulután </c:v>
                </c:pt>
                <c:pt idx="15">
                  <c:v>Total</c:v>
                </c:pt>
              </c:strCache>
            </c:strRef>
          </c:cat>
          <c:val>
            <c:numRef>
              <c:f>'[Estadísticas de capacitaciones_junio-2021.xlsx]Estadísticas-capacit-junio-2021'!$E$73:$E$88</c:f>
              <c:numCache>
                <c:formatCode>General</c:formatCode>
                <c:ptCount val="16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406304"/>
        <c:axId val="173406864"/>
      </c:barChart>
      <c:catAx>
        <c:axId val="173406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3406864"/>
        <c:crosses val="autoZero"/>
        <c:auto val="1"/>
        <c:lblAlgn val="ctr"/>
        <c:lblOffset val="100"/>
        <c:noMultiLvlLbl val="1"/>
      </c:catAx>
      <c:valAx>
        <c:axId val="17340686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340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Número de entes obligados atendidos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[EstadísticasUGDAJunio.xlsx]Hoja1!$D$21:$D$22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[EstadísticasUGDAJunio.xlsx]Hoja1!$E$21:$E$22</c:f>
              <c:numCache>
                <c:formatCode>General</c:formatCode>
                <c:ptCount val="2"/>
                <c:pt idx="0">
                  <c:v>6</c:v>
                </c:pt>
                <c:pt idx="1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325872"/>
        <c:axId val="173326432"/>
      </c:barChart>
      <c:catAx>
        <c:axId val="17332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3326432"/>
        <c:crosses val="autoZero"/>
        <c:auto val="1"/>
        <c:lblAlgn val="ctr"/>
        <c:lblOffset val="100"/>
        <c:noMultiLvlLbl val="0"/>
      </c:catAx>
      <c:valAx>
        <c:axId val="173326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3325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Tipo de acompañamiento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[EstadísticasUGDAJunio.xlsx]Hoja1!$A$32</c:f>
              <c:strCache>
                <c:ptCount val="1"/>
                <c:pt idx="0">
                  <c:v>Reunión virtual/ presencial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[EstadísticasUGDAJunio.xlsx]Hoja1!$A$33</c:f>
              <c:strCache>
                <c:ptCount val="1"/>
                <c:pt idx="0">
                  <c:v>Consulta telefónica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[EstadísticasUGDAJunio.xlsx]Hoja1!$A$34</c:f>
              <c:strCache>
                <c:ptCount val="1"/>
                <c:pt idx="0">
                  <c:v>Acompañamiento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[EstadísticasUGDAJunio.xlsx]Hoja1!$B$34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[EstadísticasUGDAJunio.xlsx]Hoja1!$A$35</c:f>
              <c:strCache>
                <c:ptCount val="1"/>
                <c:pt idx="0">
                  <c:v>Inspección presencial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[EstadísticasUGDAJunio.xlsx]Hoja1!$A$36</c:f>
              <c:strCache>
                <c:ptCount val="1"/>
                <c:pt idx="0">
                  <c:v>Consulta técnica vía correo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5"/>
          <c:order val="5"/>
          <c:tx>
            <c:strRef>
              <c:f>[EstadísticasUGDAJunio.xlsx]Hoja1!$A$37</c:f>
              <c:strCache>
                <c:ptCount val="1"/>
                <c:pt idx="0">
                  <c:v>Revisión de normativa/ instrumento archivístico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[EstadísticasUGDAJunio.xlsx]Hoja1!$B$37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3331472"/>
        <c:axId val="173563456"/>
      </c:barChart>
      <c:catAx>
        <c:axId val="173331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3563456"/>
        <c:crosses val="autoZero"/>
        <c:auto val="1"/>
        <c:lblAlgn val="ctr"/>
        <c:lblOffset val="100"/>
        <c:noMultiLvlLbl val="0"/>
      </c:catAx>
      <c:valAx>
        <c:axId val="173563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333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SV" sz="192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noProof="0" dirty="0"/>
              <a:t>Tipos de requerimientos </a:t>
            </a:r>
            <a:r>
              <a:rPr lang="es-SV" b="1" noProof="0" dirty="0" smtClean="0"/>
              <a:t>recibidos</a:t>
            </a:r>
            <a:endParaRPr lang="es-SV" b="1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SV" sz="1920" b="1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'C:\Users\Alejandra Escobar\Desktop\Estadísticas 2021\[Cuadros base para cambios 2021.xlsx]En-Fe-Mar 2021'!$B$44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'C:\Users\Alejandra Escobar\Desktop\Estadísticas 2021\[Cuadros base para cambios 2021.xlsx]En-Fe-Mar 2021'!$A$45:$A$50</c:f>
              <c:strCache>
                <c:ptCount val="6"/>
                <c:pt idx="0">
                  <c:v>Pública </c:v>
                </c:pt>
                <c:pt idx="1">
                  <c:v>Reorientado</c:v>
                </c:pt>
                <c:pt idx="2">
                  <c:v>Inadmisible </c:v>
                </c:pt>
                <c:pt idx="3">
                  <c:v>Desistidos </c:v>
                </c:pt>
                <c:pt idx="4">
                  <c:v>Inexistente</c:v>
                </c:pt>
                <c:pt idx="5">
                  <c:v>Datos Personales</c:v>
                </c:pt>
              </c:strCache>
            </c:strRef>
          </c:cat>
          <c:val>
            <c:numRef>
              <c:f>'C:\Users\Alejandra Escobar\Desktop\Estadísticas 2021\[Cuadros base para cambios 2021.xlsx]En-Fe-Mar 2021'!$B$45:$B$50</c:f>
              <c:numCache>
                <c:formatCode>General</c:formatCode>
                <c:ptCount val="6"/>
                <c:pt idx="0">
                  <c:v>4</c:v>
                </c:pt>
                <c:pt idx="1">
                  <c:v>85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C2F-438E-8C36-BDE45D86E6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9853168"/>
        <c:axId val="169854848"/>
      </c:barChart>
      <c:catAx>
        <c:axId val="16985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9854848"/>
        <c:crosses val="autoZero"/>
        <c:auto val="1"/>
        <c:lblAlgn val="ctr"/>
        <c:lblOffset val="100"/>
        <c:noMultiLvlLbl val="0"/>
      </c:catAx>
      <c:valAx>
        <c:axId val="169854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985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SV" sz="192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noProof="0" dirty="0"/>
              <a:t>Género de solicitantes de información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SV" sz="1920" b="1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explosion val="26"/>
          <c:dPt>
            <c:idx val="0"/>
            <c:bubble3D val="0"/>
            <c:explosion val="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C51-4015-A278-EC734061DF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C51-4015-A278-EC734061DF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'C:\Users\Alejandra Escobar\Desktop\Estadísticas 2021\[Cuadros base para cambios 2021.xlsx]Abril 2021'!$B$22:$C$23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'C:\Users\Alejandra Escobar\Desktop\Estadísticas 2021\[Cuadros base para cambios 2021.xlsx]Abril 2021'!$B$24:$C$24</c:f>
              <c:numCache>
                <c:formatCode>General</c:formatCode>
                <c:ptCount val="2"/>
                <c:pt idx="0">
                  <c:v>18</c:v>
                </c:pt>
                <c:pt idx="1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C51-4015-A278-EC734061D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Forma de presentación de solicitudes recibidas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'C:\Users\Alejandra Escobar\Desktop\Estadísticas 2021\[Cuadros base para cambios 2021.xlsx]En-Fe-Mar 2021'!$B$86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'C:\Users\Alejandra Escobar\Desktop\Estadísticas 2021\[Cuadros base para cambios 2021.xlsx]En-Fe-Mar 2021'!$A$87:$A$88</c:f>
              <c:strCache>
                <c:ptCount val="2"/>
                <c:pt idx="0">
                  <c:v>Presencial </c:v>
                </c:pt>
                <c:pt idx="1">
                  <c:v>Electrónica</c:v>
                </c:pt>
              </c:strCache>
            </c:strRef>
          </c:cat>
          <c:val>
            <c:numRef>
              <c:f>'C:\Users\Alejandra Escobar\Desktop\Estadísticas 2021\[Cuadros base para cambios 2021.xlsx]En-Fe-Mar 2021'!$B$87:$B$88</c:f>
              <c:numCache>
                <c:formatCode>General</c:formatCode>
                <c:ptCount val="2"/>
                <c:pt idx="0">
                  <c:v>0</c:v>
                </c:pt>
                <c:pt idx="1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40-4BB9-9E3F-7AF7EB1CA7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49840"/>
        <c:axId val="172450400"/>
      </c:barChart>
      <c:catAx>
        <c:axId val="17244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450400"/>
        <c:crosses val="autoZero"/>
        <c:auto val="1"/>
        <c:lblAlgn val="ctr"/>
        <c:lblOffset val="100"/>
        <c:noMultiLvlLbl val="0"/>
      </c:catAx>
      <c:valAx>
        <c:axId val="172450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44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Tipo de solicitud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'C:\Users\Alejandra Escobar\Desktop\Estadísticas 2021\[Cuadros base para cambios 2021.xlsx]Abril 2021'!$B$30:$C$30</c:f>
              <c:strCache>
                <c:ptCount val="2"/>
                <c:pt idx="0">
                  <c:v>Solicitudes de Datos Personales</c:v>
                </c:pt>
                <c:pt idx="1">
                  <c:v>Solicitudes de Acceso a la información Pública</c:v>
                </c:pt>
              </c:strCache>
            </c:strRef>
          </c:cat>
          <c:val>
            <c:numRef>
              <c:f>'C:\Users\Alejandra Escobar\Desktop\Estadísticas 2021\[Cuadros base para cambios 2021.xlsx]Abril 2021'!$B$31:$C$31</c:f>
              <c:numCache>
                <c:formatCode>General</c:formatCode>
                <c:ptCount val="2"/>
                <c:pt idx="0">
                  <c:v>1</c:v>
                </c:pt>
                <c:pt idx="1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6E-4E4A-9398-05A605597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452640"/>
        <c:axId val="171770192"/>
      </c:barChart>
      <c:catAx>
        <c:axId val="17245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1770192"/>
        <c:crosses val="autoZero"/>
        <c:auto val="1"/>
        <c:lblAlgn val="ctr"/>
        <c:lblOffset val="100"/>
        <c:noMultiLvlLbl val="0"/>
      </c:catAx>
      <c:valAx>
        <c:axId val="171770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45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Hoja1!$D$5</c:f>
              <c:strCache>
                <c:ptCount val="1"/>
                <c:pt idx="0">
                  <c:v>Numero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EB0-4770-8C9D-5D6416C387F0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EB0-4770-8C9D-5D6416C387F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EB0-4770-8C9D-5D6416C387F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EB0-4770-8C9D-5D6416C387F0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EB0-4770-8C9D-5D6416C387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Hoja1!$B$6:$B$11</c:f>
              <c:strCache>
                <c:ptCount val="6"/>
                <c:pt idx="0">
                  <c:v>Publicaciones hechas en redes sociales </c:v>
                </c:pt>
                <c:pt idx="1">
                  <c:v>Envió de monitoreo</c:v>
                </c:pt>
                <c:pt idx="2">
                  <c:v>Apoyo gráficos  </c:v>
                </c:pt>
                <c:pt idx="3">
                  <c:v>Coberturas de fuera  </c:v>
                </c:pt>
                <c:pt idx="4">
                  <c:v>Coberturas en días conmemorativos </c:v>
                </c:pt>
                <c:pt idx="5">
                  <c:v>Cobertura en audiencias </c:v>
                </c:pt>
              </c:strCache>
            </c:strRef>
          </c:cat>
          <c:val>
            <c:numRef>
              <c:f>Hoja1!$D$6:$D$11</c:f>
              <c:numCache>
                <c:formatCode>General</c:formatCode>
                <c:ptCount val="6"/>
                <c:pt idx="0">
                  <c:v>50</c:v>
                </c:pt>
                <c:pt idx="1">
                  <c:v>15</c:v>
                </c:pt>
                <c:pt idx="2">
                  <c:v>7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EB0-4770-8C9D-5D6416C387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772432"/>
        <c:axId val="171772992"/>
      </c:barChart>
      <c:catAx>
        <c:axId val="17177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1772992"/>
        <c:crosses val="autoZero"/>
        <c:auto val="1"/>
        <c:lblAlgn val="ctr"/>
        <c:lblOffset val="100"/>
        <c:noMultiLvlLbl val="0"/>
      </c:catAx>
      <c:valAx>
        <c:axId val="1717729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77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Nivel de respuesta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Hoja1!$M$3:$M$4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Hoja1!$N$3:$N$4</c:f>
              <c:numCache>
                <c:formatCode>General</c:formatCode>
                <c:ptCount val="2"/>
                <c:pt idx="0">
                  <c:v>28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71775232"/>
        <c:axId val="171775792"/>
      </c:barChart>
      <c:catAx>
        <c:axId val="17177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1775792"/>
        <c:crosses val="autoZero"/>
        <c:auto val="1"/>
        <c:lblAlgn val="ctr"/>
        <c:lblOffset val="100"/>
        <c:noMultiLvlLbl val="0"/>
      </c:catAx>
      <c:valAx>
        <c:axId val="171775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77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Frecuencia de temas de preguntas recibidas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Hoja1!$I$3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Hoja1!$H$4:$H$14</c:f>
              <c:strCache>
                <c:ptCount val="11"/>
                <c:pt idx="0">
                  <c:v>Curriculum de funcionarios y empleados públicos</c:v>
                </c:pt>
                <c:pt idx="1">
                  <c:v>Datos personales</c:v>
                </c:pt>
                <c:pt idx="2">
                  <c:v>Inconformidad procesos Unidad de Evaluación del Desempeño</c:v>
                </c:pt>
                <c:pt idx="3">
                  <c:v>Informes finales de auditoría</c:v>
                </c:pt>
                <c:pt idx="4">
                  <c:v>Ítems de publicación de información oficiosa</c:v>
                </c:pt>
                <c:pt idx="5">
                  <c:v>Nombre, cargo y salario de empleados públicos</c:v>
                </c:pt>
                <c:pt idx="6">
                  <c:v>Participación ciudadana y rendición de cuentas</c:v>
                </c:pt>
                <c:pt idx="7">
                  <c:v>Plazo de publicación de información oficiosa</c:v>
                </c:pt>
                <c:pt idx="8">
                  <c:v>Prórroga de plazo de reserva de información</c:v>
                </c:pt>
                <c:pt idx="9">
                  <c:v>Trámite de solicitudes de información</c:v>
                </c:pt>
                <c:pt idx="10">
                  <c:v>Uso práctico del Portal de Transparencia</c:v>
                </c:pt>
              </c:strCache>
            </c:strRef>
          </c:cat>
          <c:val>
            <c:numRef>
              <c:f>Hoja1!$I$4:$I$14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8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2533408"/>
        <c:axId val="172533968"/>
      </c:barChart>
      <c:catAx>
        <c:axId val="17253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533968"/>
        <c:crosses val="autoZero"/>
        <c:auto val="1"/>
        <c:lblAlgn val="ctr"/>
        <c:lblOffset val="100"/>
        <c:noMultiLvlLbl val="0"/>
      </c:catAx>
      <c:valAx>
        <c:axId val="1725339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253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1800" b="1" dirty="0"/>
              <a:t>Servidores públicos municipales capacitados, modalidad presencial y virtual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v>Hombres</c:v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capacitaciones_junio-2021.xlsx]Estadísticas-capacit-junio-2021'!$B$7:$B$10</c:f>
              <c:strCache>
                <c:ptCount val="4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capacitaciones_junio-2021.xlsx]Estadísticas-capacit-junio-2021'!$C$7:$C$10</c:f>
              <c:numCache>
                <c:formatCode>General</c:formatCode>
                <c:ptCount val="4"/>
                <c:pt idx="0">
                  <c:v>12</c:v>
                </c:pt>
                <c:pt idx="1">
                  <c:v>2</c:v>
                </c:pt>
                <c:pt idx="2">
                  <c:v>62</c:v>
                </c:pt>
                <c:pt idx="3">
                  <c:v>76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v>Mujeres</c:v>
          </c:tx>
          <c:spPr>
            <a:solidFill>
              <a:srgbClr val="ED7D3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de capacitaciones_junio-2021.xlsx]Estadísticas-capacit-junio-2021'!$B$7:$B$10</c:f>
              <c:strCache>
                <c:ptCount val="4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capacitaciones_junio-2021.xlsx]Estadísticas-capacit-junio-2021'!$D$7:$D$10</c:f>
              <c:numCache>
                <c:formatCode>General</c:formatCode>
                <c:ptCount val="4"/>
                <c:pt idx="0">
                  <c:v>13</c:v>
                </c:pt>
                <c:pt idx="1">
                  <c:v>1</c:v>
                </c:pt>
                <c:pt idx="2">
                  <c:v>46</c:v>
                </c:pt>
                <c:pt idx="3">
                  <c:v>60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2"/>
          <c:order val="2"/>
          <c:tx>
            <c:strRef>
              <c:f>'[Estadísticas de capacitaciones_junio-2021.xlsx]Estadísticas-capacit-junio-2021'!$E$6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cat>
            <c:strRef>
              <c:f>'[Estadísticas de capacitaciones_junio-2021.xlsx]Estadísticas-capacit-junio-2021'!$B$7:$B$10</c:f>
              <c:strCache>
                <c:ptCount val="4"/>
                <c:pt idx="0">
                  <c:v>Oficial de información - municipalidad </c:v>
                </c:pt>
                <c:pt idx="1">
                  <c:v>Oficial GDA - municipalidad </c:v>
                </c:pt>
                <c:pt idx="2">
                  <c:v>Personal administrativo - municipalidades </c:v>
                </c:pt>
                <c:pt idx="3">
                  <c:v>Total</c:v>
                </c:pt>
              </c:strCache>
            </c:strRef>
          </c:cat>
          <c:val>
            <c:numRef>
              <c:f>'[Estadísticas de capacitaciones_junio-2021.xlsx]Estadísticas-capacit-junio-2021'!$E$7:$E$10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537328"/>
        <c:axId val="172537888"/>
      </c:barChart>
      <c:catAx>
        <c:axId val="172537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2537888"/>
        <c:crosses val="autoZero"/>
        <c:auto val="1"/>
        <c:lblAlgn val="ctr"/>
        <c:lblOffset val="100"/>
        <c:noMultiLvlLbl val="1"/>
      </c:catAx>
      <c:valAx>
        <c:axId val="172537888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7253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0.31966</cdr:x>
      <cdr:y>0.04571</cdr:y>
    </cdr:from>
    <cdr:to>
      <cdr:x>0.71749</cdr:x>
      <cdr:y>0.14749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3183775" y="230199"/>
          <a:ext cx="3962400" cy="512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SV" sz="2000" b="1" dirty="0" smtClean="0"/>
            <a:t>ACTIVIDADES JUNIO 2021</a:t>
          </a:r>
          <a:endParaRPr lang="es-SV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0.15943</cdr:x>
      <cdr:y>0.02701</cdr:y>
    </cdr:from>
    <cdr:to>
      <cdr:x>0.84057</cdr:x>
      <cdr:y>0.0945</cdr:y>
    </cdr:to>
    <cdr:sp macro="" textlink="">
      <cdr:nvSpPr>
        <cdr:cNvPr id="2" name="CuadroTexto 4"/>
        <cdr:cNvSpPr txBox="1"/>
      </cdr:nvSpPr>
      <cdr:spPr>
        <a:xfrm xmlns:a="http://schemas.openxmlformats.org/drawingml/2006/main">
          <a:off x="1854768" y="147782"/>
          <a:ext cx="792444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S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SV" b="1" dirty="0"/>
            <a:t>Personas capacitadas por departamento en modalidad presencial y virtual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0A776-B8D4-4E52-AA9C-B21CB1D3C54B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043F7-28A1-4299-B077-905675AC38E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21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95D9D-D487-4551-98C8-C095D0410DD1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60424-57F6-45D4-9C7D-F7A32EECDA8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485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-15132"/>
            <a:ext cx="4026568" cy="3106349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595571"/>
            <a:ext cx="946484" cy="8991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8074" y="761994"/>
            <a:ext cx="9144000" cy="2387600"/>
          </a:xfrm>
        </p:spPr>
        <p:txBody>
          <a:bodyPr anchor="b"/>
          <a:lstStyle>
            <a:lvl1pPr algn="ctr">
              <a:defRPr sz="60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956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5079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0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918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427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06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357611"/>
            <a:ext cx="2047912" cy="157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203" y="5084982"/>
            <a:ext cx="2376237" cy="18331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105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06" y="194900"/>
            <a:ext cx="6765470" cy="5219311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0811" y="1808829"/>
            <a:ext cx="2374232" cy="2022205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295400" y="365125"/>
            <a:ext cx="9954126" cy="501565"/>
          </a:xfrm>
        </p:spPr>
        <p:txBody>
          <a:bodyPr>
            <a:normAutofit/>
          </a:bodyPr>
          <a:lstStyle>
            <a:lvl1pPr>
              <a:defRPr sz="36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385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9387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072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747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942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219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387A-3C32-4723-8064-1E5634EEB735}" type="datetimeFigureOut">
              <a:rPr lang="es-SV" smtClean="0"/>
              <a:t>10/08/2021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4541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93730" y="2652639"/>
            <a:ext cx="55745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Estadísticas Junio 2021</a:t>
            </a:r>
            <a:endParaRPr lang="es-SV" sz="3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54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20092" y="2537776"/>
            <a:ext cx="743139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9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512859"/>
              </p:ext>
            </p:extLst>
          </p:nvPr>
        </p:nvGraphicFramePr>
        <p:xfrm>
          <a:off x="526472" y="263235"/>
          <a:ext cx="10446327" cy="5237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39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883740"/>
              </p:ext>
            </p:extLst>
          </p:nvPr>
        </p:nvGraphicFramePr>
        <p:xfrm>
          <a:off x="221673" y="193963"/>
          <a:ext cx="11845636" cy="5320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49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22849" y="2371522"/>
            <a:ext cx="44969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1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067689"/>
              </p:ext>
            </p:extLst>
          </p:nvPr>
        </p:nvGraphicFramePr>
        <p:xfrm>
          <a:off x="512617" y="346363"/>
          <a:ext cx="11222183" cy="587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08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7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625584"/>
              </p:ext>
            </p:extLst>
          </p:nvPr>
        </p:nvGraphicFramePr>
        <p:xfrm>
          <a:off x="263237" y="193962"/>
          <a:ext cx="11707091" cy="5860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7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5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608643"/>
              </p:ext>
            </p:extLst>
          </p:nvPr>
        </p:nvGraphicFramePr>
        <p:xfrm>
          <a:off x="0" y="99113"/>
          <a:ext cx="11966917" cy="6020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803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153250"/>
              </p:ext>
            </p:extLst>
          </p:nvPr>
        </p:nvGraphicFramePr>
        <p:xfrm>
          <a:off x="295422" y="225083"/>
          <a:ext cx="11211949" cy="524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2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534789"/>
              </p:ext>
            </p:extLst>
          </p:nvPr>
        </p:nvGraphicFramePr>
        <p:xfrm>
          <a:off x="562707" y="281354"/>
          <a:ext cx="10714893" cy="563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8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857831"/>
              </p:ext>
            </p:extLst>
          </p:nvPr>
        </p:nvGraphicFramePr>
        <p:xfrm>
          <a:off x="393895" y="196948"/>
          <a:ext cx="10705514" cy="5622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6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38323" y="2426940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363559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6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348847"/>
              </p:ext>
            </p:extLst>
          </p:nvPr>
        </p:nvGraphicFramePr>
        <p:xfrm>
          <a:off x="212080" y="696138"/>
          <a:ext cx="11841375" cy="5472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80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48884" y="2371522"/>
            <a:ext cx="84448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548569"/>
              </p:ext>
            </p:extLst>
          </p:nvPr>
        </p:nvGraphicFramePr>
        <p:xfrm>
          <a:off x="651165" y="290944"/>
          <a:ext cx="9739744" cy="529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6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154696"/>
              </p:ext>
            </p:extLst>
          </p:nvPr>
        </p:nvGraphicFramePr>
        <p:xfrm>
          <a:off x="568035" y="263236"/>
          <a:ext cx="11459842" cy="5583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43941" y="325951"/>
            <a:ext cx="10728104" cy="54142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s-SV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SV" dirty="0">
              <a:latin typeface="+mn-lt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638E7FAF-39D8-4116-B670-BE4618C9E5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352445"/>
              </p:ext>
            </p:extLst>
          </p:nvPr>
        </p:nvGraphicFramePr>
        <p:xfrm>
          <a:off x="893323" y="161886"/>
          <a:ext cx="9331331" cy="5742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4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94D9C495-7E35-4356-9A9D-42B602451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415177"/>
              </p:ext>
            </p:extLst>
          </p:nvPr>
        </p:nvGraphicFramePr>
        <p:xfrm>
          <a:off x="295422" y="98474"/>
          <a:ext cx="10691446" cy="538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35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F50230E-6799-4C7A-A294-A1B21A721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69507"/>
              </p:ext>
            </p:extLst>
          </p:nvPr>
        </p:nvGraphicFramePr>
        <p:xfrm>
          <a:off x="478302" y="196948"/>
          <a:ext cx="9523827" cy="555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87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7F585EE-EBFA-4DCF-A502-7862200201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051112"/>
              </p:ext>
            </p:extLst>
          </p:nvPr>
        </p:nvGraphicFramePr>
        <p:xfrm>
          <a:off x="548640" y="478302"/>
          <a:ext cx="10185009" cy="516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04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F3671F5-DE56-4AE0-8807-FE4CA01A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571499"/>
              </p:ext>
            </p:extLst>
          </p:nvPr>
        </p:nvGraphicFramePr>
        <p:xfrm>
          <a:off x="471055" y="152400"/>
          <a:ext cx="9300281" cy="5726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1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06833" y="2537776"/>
            <a:ext cx="5457904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7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424015919"/>
              </p:ext>
            </p:extLst>
          </p:nvPr>
        </p:nvGraphicFramePr>
        <p:xfrm>
          <a:off x="1097280" y="351692"/>
          <a:ext cx="9959926" cy="5036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43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8639</TotalTime>
  <Words>146</Words>
  <Application>Microsoft Office PowerPoint</Application>
  <PresentationFormat>Panorámica</PresentationFormat>
  <Paragraphs>24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Helvetica LT Std Cond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García</dc:creator>
  <cp:lastModifiedBy>admin</cp:lastModifiedBy>
  <cp:revision>371</cp:revision>
  <dcterms:created xsi:type="dcterms:W3CDTF">2014-02-18T16:57:05Z</dcterms:created>
  <dcterms:modified xsi:type="dcterms:W3CDTF">2021-08-10T14:39:39Z</dcterms:modified>
</cp:coreProperties>
</file>