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6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9" r:id="rId2"/>
    <p:sldId id="399" r:id="rId3"/>
    <p:sldId id="345" r:id="rId4"/>
    <p:sldId id="379" r:id="rId5"/>
    <p:sldId id="394" r:id="rId6"/>
    <p:sldId id="395" r:id="rId7"/>
    <p:sldId id="396" r:id="rId8"/>
    <p:sldId id="397" r:id="rId9"/>
    <p:sldId id="398" r:id="rId10"/>
    <p:sldId id="403" r:id="rId11"/>
    <p:sldId id="404" r:id="rId12"/>
    <p:sldId id="405" r:id="rId13"/>
    <p:sldId id="406" r:id="rId14"/>
    <p:sldId id="410" r:id="rId15"/>
    <p:sldId id="407" r:id="rId16"/>
    <p:sldId id="408" r:id="rId17"/>
    <p:sldId id="414" r:id="rId18"/>
    <p:sldId id="413" r:id="rId19"/>
    <p:sldId id="411" r:id="rId20"/>
    <p:sldId id="412" r:id="rId21"/>
    <p:sldId id="415" r:id="rId22"/>
    <p:sldId id="416" r:id="rId23"/>
    <p:sldId id="417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3178" autoAdjust="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Juli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lio%202021\Estad&#237;sticas%20UNFOP%20Trimestre%202_202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lio%202021\Estad&#237;sticas%20UNFOP%20Trimestre%202_2021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Estad&#237;sticas%20UNFOP%20Trimestre%202_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Estad&#237;sticas%20UNFOP%20Trimestre%202_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UGDAJuni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Estad&#237;sticasUGDAJuli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Unidades%20Sustantivas%202021\Estad&#237;sticas%20Julio%202021\acompa&#241;amiento%20estadisticas%20julio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Unidades%20Sustantivas%202021\Estad&#237;sticas%20Julio%202021\acompa&#241;amiento%20estadisticas%20julio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Juli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lio%202021\Julio%20202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Juli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Juli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lio%202021\ESTDISTICAS%20MENSUALES%20DE%20COLABORACION%20UCOM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lio%202021\Estad&#237;sticas%20UNFOP%20Trimestre%202_202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lio%202021\Estad&#237;sticas%20UNFOP%20Trimestre%202_202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lio%202021\Estad&#237;sticas%20UNFOP%20Trimestre%202_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1800" b="1" i="0" baseline="0">
                <a:effectLst/>
              </a:rPr>
              <a:t>Número de solicitudes y requerimientos de información</a:t>
            </a:r>
            <a:endParaRPr lang="es-SV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'[Julio 2021.xlsx]Julio 2021'!$D$3:$E$3</c:f>
              <c:strCache>
                <c:ptCount val="2"/>
                <c:pt idx="0">
                  <c:v>Número de solicitudes de información recibidas en la UAIP</c:v>
                </c:pt>
                <c:pt idx="1">
                  <c:v>Número de requerimientos</c:v>
                </c:pt>
              </c:strCache>
            </c:strRef>
          </c:cat>
          <c:val>
            <c:numRef>
              <c:f>'[Julio 2021.xlsx]Julio 2021'!$D$5:$E$5</c:f>
              <c:numCache>
                <c:formatCode>General</c:formatCode>
                <c:ptCount val="2"/>
                <c:pt idx="0">
                  <c:v>13</c:v>
                </c:pt>
                <c:pt idx="1">
                  <c:v>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4330960"/>
        <c:axId val="1143374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'[Julio 2021.xlsx]Julio 2021'!$D$3:$E$3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de información recibidas en la UAIP</c:v>
                      </c:pt>
                      <c:pt idx="1">
                        <c:v>Número de requerimientos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'[Julio 2021.xlsx]Julio 2021'!$D$4:$E$4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2021'!$D$3:$E$3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de información recibidas en la UAIP</c:v>
                      </c:pt>
                      <c:pt idx="1">
                        <c:v>Número de requerimientos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2021'!$D$6:$E$6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2021'!$D$3:$E$3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de información recibidas en la UAIP</c:v>
                      </c:pt>
                      <c:pt idx="1">
                        <c:v>Número de requerimientos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2021'!$D$7:$E$7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2021'!$D$3:$E$3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de información recibidas en la UAIP</c:v>
                      </c:pt>
                      <c:pt idx="1">
                        <c:v>Número de requerimientos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2021'!$D$8:$E$8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Chart>
      <c:catAx>
        <c:axId val="11433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4337472"/>
        <c:crosses val="autoZero"/>
        <c:auto val="1"/>
        <c:lblAlgn val="ctr"/>
        <c:lblOffset val="100"/>
        <c:noMultiLvlLbl val="0"/>
      </c:catAx>
      <c:valAx>
        <c:axId val="114337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433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Personas capacitadas por edad y sexo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UNFOP Trimestre 2_2021.xlsx]Trimestre 2'!$L$37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2'!$K$38:$K$44</c:f>
              <c:strCache>
                <c:ptCount val="7"/>
                <c:pt idx="0">
                  <c:v>10-20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61-más</c:v>
                </c:pt>
                <c:pt idx="6">
                  <c:v>N/D</c:v>
                </c:pt>
              </c:strCache>
            </c:strRef>
          </c:cat>
          <c:val>
            <c:numRef>
              <c:f>'[Estadísticas UNFOP Trimestre 2_2021.xlsx]Trimestre 2'!$L$38:$L$44</c:f>
              <c:numCache>
                <c:formatCode>General</c:formatCode>
                <c:ptCount val="7"/>
                <c:pt idx="0">
                  <c:v>25</c:v>
                </c:pt>
                <c:pt idx="1">
                  <c:v>231</c:v>
                </c:pt>
                <c:pt idx="2">
                  <c:v>179</c:v>
                </c:pt>
                <c:pt idx="3">
                  <c:v>113</c:v>
                </c:pt>
                <c:pt idx="4">
                  <c:v>46</c:v>
                </c:pt>
                <c:pt idx="5">
                  <c:v>17</c:v>
                </c:pt>
                <c:pt idx="6">
                  <c:v>178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UNFOP Trimestre 2_2021.xlsx]Trimestre 2'!$M$37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2'!$K$38:$K$44</c:f>
              <c:strCache>
                <c:ptCount val="7"/>
                <c:pt idx="0">
                  <c:v>10-20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61-más</c:v>
                </c:pt>
                <c:pt idx="6">
                  <c:v>N/D</c:v>
                </c:pt>
              </c:strCache>
            </c:strRef>
          </c:cat>
          <c:val>
            <c:numRef>
              <c:f>'[Estadísticas UNFOP Trimestre 2_2021.xlsx]Trimestre 2'!$M$38:$M$44</c:f>
              <c:numCache>
                <c:formatCode>General</c:formatCode>
                <c:ptCount val="7"/>
                <c:pt idx="0">
                  <c:v>72</c:v>
                </c:pt>
                <c:pt idx="1">
                  <c:v>288</c:v>
                </c:pt>
                <c:pt idx="2">
                  <c:v>303</c:v>
                </c:pt>
                <c:pt idx="3">
                  <c:v>176</c:v>
                </c:pt>
                <c:pt idx="4">
                  <c:v>55</c:v>
                </c:pt>
                <c:pt idx="5">
                  <c:v>10</c:v>
                </c:pt>
                <c:pt idx="6">
                  <c:v>144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UNFOP Trimestre 2_2021.xlsx]Trimestre 2'!$N$37</c:f>
              <c:strCache>
                <c:ptCount val="1"/>
                <c:pt idx="0">
                  <c:v>No identifican sexo y edad 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2'!$K$38:$K$44</c:f>
              <c:strCache>
                <c:ptCount val="7"/>
                <c:pt idx="0">
                  <c:v>10-20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61-más</c:v>
                </c:pt>
                <c:pt idx="6">
                  <c:v>N/D</c:v>
                </c:pt>
              </c:strCache>
            </c:strRef>
          </c:cat>
          <c:val>
            <c:numRef>
              <c:f>'[Estadísticas UNFOP Trimestre 2_2021.xlsx]Trimestre 2'!$N$38:$N$44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024304"/>
        <c:axId val="170024864"/>
      </c:barChart>
      <c:catAx>
        <c:axId val="170024304"/>
        <c:scaling>
          <c:orientation val="maxMin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/>
                  <a:t>Rango de edad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024864"/>
        <c:crosses val="autoZero"/>
        <c:auto val="1"/>
        <c:lblAlgn val="ctr"/>
        <c:lblOffset val="100"/>
        <c:noMultiLvlLbl val="1"/>
      </c:catAx>
      <c:valAx>
        <c:axId val="17002486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002430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Personas de sociedad civil capacitadas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UNFOP Trimestre 2_2021.xlsx]Trimestre 2'!$U$7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2'!$T$8:$T$9</c:f>
              <c:strCache>
                <c:ptCount val="2"/>
                <c:pt idx="0">
                  <c:v>Periodistas y comunicadores locales </c:v>
                </c:pt>
                <c:pt idx="1">
                  <c:v>Sociedad civil en general </c:v>
                </c:pt>
              </c:strCache>
            </c:strRef>
          </c:cat>
          <c:val>
            <c:numRef>
              <c:f>'[Estadísticas UNFOP Trimestre 2_2021.xlsx]Trimestre 2'!$U$8:$U$9</c:f>
              <c:numCache>
                <c:formatCode>General</c:formatCode>
                <c:ptCount val="2"/>
                <c:pt idx="0">
                  <c:v>1</c:v>
                </c:pt>
                <c:pt idx="1">
                  <c:v>215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UNFOP Trimestre 2_2021.xlsx]Trimestre 2'!$V$7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2'!$T$8:$T$9</c:f>
              <c:strCache>
                <c:ptCount val="2"/>
                <c:pt idx="0">
                  <c:v>Periodistas y comunicadores locales </c:v>
                </c:pt>
                <c:pt idx="1">
                  <c:v>Sociedad civil en general </c:v>
                </c:pt>
              </c:strCache>
            </c:strRef>
          </c:cat>
          <c:val>
            <c:numRef>
              <c:f>'[Estadísticas UNFOP Trimestre 2_2021.xlsx]Trimestre 2'!$V$8:$V$9</c:f>
              <c:numCache>
                <c:formatCode>General</c:formatCode>
                <c:ptCount val="2"/>
                <c:pt idx="0">
                  <c:v>3</c:v>
                </c:pt>
                <c:pt idx="1">
                  <c:v>301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UNFOP Trimestre 2_2021.xlsx]Trimestre 2'!$W$7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2'!$T$8:$T$9</c:f>
              <c:strCache>
                <c:ptCount val="2"/>
                <c:pt idx="0">
                  <c:v>Periodistas y comunicadores locales </c:v>
                </c:pt>
                <c:pt idx="1">
                  <c:v>Sociedad civil en general </c:v>
                </c:pt>
              </c:strCache>
            </c:strRef>
          </c:cat>
          <c:val>
            <c:numRef>
              <c:f>'[Estadísticas UNFOP Trimestre 2_2021.xlsx]Trimestre 2'!$W$8:$W$9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234608"/>
        <c:axId val="170235168"/>
      </c:barChart>
      <c:catAx>
        <c:axId val="1702346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235168"/>
        <c:crosses val="autoZero"/>
        <c:auto val="1"/>
        <c:lblAlgn val="ctr"/>
        <c:lblOffset val="100"/>
        <c:noMultiLvlLbl val="1"/>
      </c:catAx>
      <c:valAx>
        <c:axId val="17023516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023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Personas </a:t>
            </a:r>
            <a:r>
              <a:rPr lang="es-SV" sz="2000" b="1" noProof="0" dirty="0" smtClean="0"/>
              <a:t>capacitadas</a:t>
            </a:r>
            <a:r>
              <a:rPr lang="en-US" sz="2000" b="1" dirty="0" smtClean="0"/>
              <a:t> </a:t>
            </a:r>
            <a:r>
              <a:rPr lang="en-US" sz="2000" b="1" dirty="0"/>
              <a:t>por sector 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'[Estadísticas UNFOP Trimestre 2_2021.xlsx]Trimestre 2'!$U$36:$U$37</c:f>
              <c:strCache>
                <c:ptCount val="2"/>
                <c:pt idx="0">
                  <c:v>Personas capacitadas por sector  </c:v>
                </c:pt>
                <c:pt idx="1">
                  <c:v>Hombres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UNFOP Trimestre 2_2021.xlsx]Trimestre 2'!$T$38:$T$41</c:f>
              <c:strCache>
                <c:ptCount val="4"/>
                <c:pt idx="0">
                  <c:v>Servidores públicos y funcionarios de municipalidades</c:v>
                </c:pt>
                <c:pt idx="1">
                  <c:v>Servidores públicos de gobierno central y autónomas</c:v>
                </c:pt>
                <c:pt idx="2">
                  <c:v>Sociedad civil en general</c:v>
                </c:pt>
                <c:pt idx="3">
                  <c:v>Sector educativo (público y privado)</c:v>
                </c:pt>
              </c:strCache>
            </c:strRef>
          </c:cat>
          <c:val>
            <c:numRef>
              <c:f>'[Estadísticas UNFOP Trimestre 2_2021.xlsx]Trimestre 2'!$U$38:$U$41</c:f>
              <c:numCache>
                <c:formatCode>General</c:formatCode>
                <c:ptCount val="4"/>
                <c:pt idx="0">
                  <c:v>247</c:v>
                </c:pt>
                <c:pt idx="1">
                  <c:v>243</c:v>
                </c:pt>
                <c:pt idx="2">
                  <c:v>216</c:v>
                </c:pt>
                <c:pt idx="3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'[Estadísticas UNFOP Trimestre 2_2021.xlsx]Trimestre 2'!$C$72:$C$73</c:f>
              <c:strCache>
                <c:ptCount val="2"/>
                <c:pt idx="0">
                  <c:v>Personas capacitadas por departamento </c:v>
                </c:pt>
                <c:pt idx="1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UNFOP Trimestre 2_2021.xlsx]Trimestre 2'!$B$74:$B$95</c:f>
              <c:strCache>
                <c:ptCount val="22"/>
                <c:pt idx="0">
                  <c:v>Ahuachapán</c:v>
                </c:pt>
                <c:pt idx="1">
                  <c:v>Cabañas</c:v>
                </c:pt>
                <c:pt idx="2">
                  <c:v>Chalatenango</c:v>
                </c:pt>
                <c:pt idx="3">
                  <c:v>Cuscatlán</c:v>
                </c:pt>
                <c:pt idx="4">
                  <c:v>La Libertad</c:v>
                </c:pt>
                <c:pt idx="5">
                  <c:v>La Paz</c:v>
                </c:pt>
                <c:pt idx="6">
                  <c:v>La Unión</c:v>
                </c:pt>
                <c:pt idx="7">
                  <c:v>Morazán</c:v>
                </c:pt>
                <c:pt idx="8">
                  <c:v>San Miguel</c:v>
                </c:pt>
                <c:pt idx="9">
                  <c:v>San Salvador</c:v>
                </c:pt>
                <c:pt idx="10">
                  <c:v>San Vicente</c:v>
                </c:pt>
                <c:pt idx="11">
                  <c:v>Santa Ana</c:v>
                </c:pt>
                <c:pt idx="12">
                  <c:v>Sonsonate</c:v>
                </c:pt>
                <c:pt idx="13">
                  <c:v>Usulután</c:v>
                </c:pt>
                <c:pt idx="14">
                  <c:v>Andalucía</c:v>
                </c:pt>
                <c:pt idx="15">
                  <c:v>Guatemala</c:v>
                </c:pt>
                <c:pt idx="16">
                  <c:v>Ciudad de México</c:v>
                </c:pt>
                <c:pt idx="17">
                  <c:v>Yucatán</c:v>
                </c:pt>
                <c:pt idx="18">
                  <c:v>La Paz (Bolivia)</c:v>
                </c:pt>
                <c:pt idx="19">
                  <c:v>Nevada</c:v>
                </c:pt>
                <c:pt idx="20">
                  <c:v>Quito
</c:v>
                </c:pt>
                <c:pt idx="21">
                  <c:v>N/D</c:v>
                </c:pt>
              </c:strCache>
            </c:strRef>
          </c:cat>
          <c:val>
            <c:numRef>
              <c:f>'[Estadísticas UNFOP Trimestre 2_2021.xlsx]Trimestre 2'!$C$74:$C$95</c:f>
              <c:numCache>
                <c:formatCode>General</c:formatCode>
                <c:ptCount val="22"/>
                <c:pt idx="0">
                  <c:v>38</c:v>
                </c:pt>
                <c:pt idx="1">
                  <c:v>36</c:v>
                </c:pt>
                <c:pt idx="2">
                  <c:v>34</c:v>
                </c:pt>
                <c:pt idx="3">
                  <c:v>35</c:v>
                </c:pt>
                <c:pt idx="4">
                  <c:v>174</c:v>
                </c:pt>
                <c:pt idx="5">
                  <c:v>45</c:v>
                </c:pt>
                <c:pt idx="6">
                  <c:v>27</c:v>
                </c:pt>
                <c:pt idx="7">
                  <c:v>11</c:v>
                </c:pt>
                <c:pt idx="8">
                  <c:v>77</c:v>
                </c:pt>
                <c:pt idx="9">
                  <c:v>1116</c:v>
                </c:pt>
                <c:pt idx="10">
                  <c:v>87</c:v>
                </c:pt>
                <c:pt idx="11">
                  <c:v>50</c:v>
                </c:pt>
                <c:pt idx="12">
                  <c:v>41</c:v>
                </c:pt>
                <c:pt idx="13">
                  <c:v>20</c:v>
                </c:pt>
                <c:pt idx="14">
                  <c:v>1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38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239648"/>
        <c:axId val="170240208"/>
      </c:barChart>
      <c:catAx>
        <c:axId val="17023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240208"/>
        <c:crosses val="autoZero"/>
        <c:auto val="1"/>
        <c:lblAlgn val="ctr"/>
        <c:lblOffset val="100"/>
        <c:noMultiLvlLbl val="0"/>
      </c:catAx>
      <c:valAx>
        <c:axId val="1702402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0239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Número de entes obligados atendidos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[EstadísticasUGDAJunio.xlsx]Hoja1!$D$21:$D$22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[EstadísticasUGDAJunio.xlsx]Hoja1!$E$21:$E$22</c:f>
              <c:numCache>
                <c:formatCode>General</c:formatCode>
                <c:ptCount val="2"/>
                <c:pt idx="0">
                  <c:v>6</c:v>
                </c:pt>
                <c:pt idx="1">
                  <c:v>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241888"/>
        <c:axId val="170768688"/>
      </c:barChart>
      <c:catAx>
        <c:axId val="17024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768688"/>
        <c:crosses val="autoZero"/>
        <c:auto val="1"/>
        <c:lblAlgn val="ctr"/>
        <c:lblOffset val="100"/>
        <c:noMultiLvlLbl val="0"/>
      </c:catAx>
      <c:valAx>
        <c:axId val="170768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024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'[EstadísticasUGDAJulio.xlsx]julio '!$C$21</c:f>
              <c:strCache>
                <c:ptCount val="1"/>
                <c:pt idx="0">
                  <c:v>Tipo de acompañamiento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'[EstadísticasUGDAJulio.xlsx]julio '!$B$22:$B$25</c:f>
              <c:strCache>
                <c:ptCount val="4"/>
                <c:pt idx="0">
                  <c:v>Inspección presencial</c:v>
                </c:pt>
                <c:pt idx="1">
                  <c:v>Consulta telefónica</c:v>
                </c:pt>
                <c:pt idx="2">
                  <c:v>Revisión de normativas archivísticas</c:v>
                </c:pt>
                <c:pt idx="3">
                  <c:v>Consulta técnica vía correo electrónico</c:v>
                </c:pt>
              </c:strCache>
            </c:strRef>
          </c:cat>
          <c:val>
            <c:numRef>
              <c:f>'[EstadísticasUGDAJulio.xlsx]julio '!$C$22:$C$25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770928"/>
        <c:axId val="170771488"/>
      </c:barChart>
      <c:catAx>
        <c:axId val="17077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771488"/>
        <c:crosses val="autoZero"/>
        <c:auto val="1"/>
        <c:lblAlgn val="ctr"/>
        <c:lblOffset val="100"/>
        <c:noMultiLvlLbl val="0"/>
      </c:catAx>
      <c:valAx>
        <c:axId val="170771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077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Nivel de respuesta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'[acompañamiento estadisticas julio 2021.xlsx]Hoja1'!$G$2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'[acompañamiento estadisticas julio 2021.xlsx]Hoja1'!$F$3:$F$4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'[acompañamiento estadisticas julio 2021.xlsx]Hoja1'!$G$3:$G$4</c:f>
              <c:numCache>
                <c:formatCode>General</c:formatCode>
                <c:ptCount val="2"/>
                <c:pt idx="0">
                  <c:v>27</c:v>
                </c:pt>
                <c:pt idx="1">
                  <c:v>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773728"/>
        <c:axId val="170774288"/>
      </c:barChart>
      <c:catAx>
        <c:axId val="17077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774288"/>
        <c:crosses val="autoZero"/>
        <c:auto val="1"/>
        <c:lblAlgn val="ctr"/>
        <c:lblOffset val="100"/>
        <c:noMultiLvlLbl val="0"/>
      </c:catAx>
      <c:valAx>
        <c:axId val="170774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077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Frecuencia </a:t>
            </a:r>
            <a:r>
              <a:rPr lang="es-SV" sz="2000" b="1" i="0" u="none" strike="noStrike" baseline="0">
                <a:effectLst/>
              </a:rPr>
              <a:t>de temas de preguntas recibidas</a:t>
            </a:r>
            <a:endParaRPr lang="es-SV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'[acompañamiento estadisticas julio 2021.xlsx]Hoja1'!$C$3</c:f>
              <c:strCache>
                <c:ptCount val="1"/>
                <c:pt idx="0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'[acompañamiento estadisticas julio 2021.xlsx]Hoja1'!$B$4:$B$15</c:f>
              <c:strCache>
                <c:ptCount val="12"/>
                <c:pt idx="0">
                  <c:v>Ítems de publicación de información oficiosa</c:v>
                </c:pt>
                <c:pt idx="1">
                  <c:v>Lineamientos GDA</c:v>
                </c:pt>
                <c:pt idx="2">
                  <c:v>Plazo de publicación de información oficiosa</c:v>
                </c:pt>
                <c:pt idx="3">
                  <c:v>Datos personales</c:v>
                </c:pt>
                <c:pt idx="4">
                  <c:v>Solicitud de materiales</c:v>
                </c:pt>
                <c:pt idx="5">
                  <c:v>Nombre, cargo y salario de empleados públicos </c:v>
                </c:pt>
                <c:pt idx="6">
                  <c:v>Informes finales de auditoría</c:v>
                </c:pt>
                <c:pt idx="7">
                  <c:v>Trámite de solicitudes de información</c:v>
                </c:pt>
                <c:pt idx="8">
                  <c:v>Participación ciudadana y rendición de cuentas</c:v>
                </c:pt>
                <c:pt idx="9">
                  <c:v>Rol del Oficial de Información</c:v>
                </c:pt>
                <c:pt idx="10">
                  <c:v>Uso práctico del portal de transparencia</c:v>
                </c:pt>
                <c:pt idx="11">
                  <c:v>Prórroga de plazo reserva de información </c:v>
                </c:pt>
              </c:strCache>
            </c:strRef>
          </c:cat>
          <c:val>
            <c:numRef>
              <c:f>'[acompañamiento estadisticas julio 2021.xlsx]Hoja1'!$C$4:$C$15</c:f>
              <c:numCache>
                <c:formatCode>General</c:formatCode>
                <c:ptCount val="12"/>
                <c:pt idx="0">
                  <c:v>7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687248"/>
        <c:axId val="170687808"/>
      </c:barChart>
      <c:catAx>
        <c:axId val="17068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687808"/>
        <c:crosses val="autoZero"/>
        <c:auto val="1"/>
        <c:lblAlgn val="ctr"/>
        <c:lblOffset val="100"/>
        <c:noMultiLvlLbl val="0"/>
      </c:catAx>
      <c:valAx>
        <c:axId val="1706878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068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800" b="1" i="0" baseline="0">
                <a:effectLst/>
              </a:rPr>
              <a:t>Tipos de requerimientos recibidos</a:t>
            </a:r>
            <a:endParaRPr lang="es-SV" sz="28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'[Julio 2021.xlsx]Julio 2021'!$B$10:$H$11</c:f>
              <c:strCache>
                <c:ptCount val="7"/>
                <c:pt idx="0">
                  <c:v>Pública</c:v>
                </c:pt>
                <c:pt idx="1">
                  <c:v>Reservado</c:v>
                </c:pt>
                <c:pt idx="2">
                  <c:v>Reorientado a otros entes</c:v>
                </c:pt>
                <c:pt idx="3">
                  <c:v>Inadmisible</c:v>
                </c:pt>
                <c:pt idx="4">
                  <c:v>Inexistente</c:v>
                </c:pt>
                <c:pt idx="5">
                  <c:v>Desistidos</c:v>
                </c:pt>
                <c:pt idx="6">
                  <c:v>Datos Pesonales</c:v>
                </c:pt>
              </c:strCache>
              <c:extLst/>
            </c:strRef>
          </c:cat>
          <c:val>
            <c:numRef>
              <c:f>'[Julio 2021.xlsx]Julio 2021'!$B$12:$H$12</c:f>
              <c:numCache>
                <c:formatCode>General</c:formatCode>
                <c:ptCount val="7"/>
                <c:pt idx="0">
                  <c:v>18</c:v>
                </c:pt>
                <c:pt idx="1">
                  <c:v>1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8821840"/>
        <c:axId val="16882240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'[Julio 2021.xlsx]Julio 2021'!$B$10:$H$11</c15:sqref>
                        </c15:formulaRef>
                      </c:ext>
                    </c:extLst>
                    <c:strCache>
                      <c:ptCount val="7"/>
                      <c:pt idx="0">
                        <c:v>Pública</c:v>
                      </c:pt>
                      <c:pt idx="1">
                        <c:v>Reservado</c:v>
                      </c:pt>
                      <c:pt idx="2">
                        <c:v>Reorientado a otros entes</c:v>
                      </c:pt>
                      <c:pt idx="3">
                        <c:v>Inadmisible</c:v>
                      </c:pt>
                      <c:pt idx="4">
                        <c:v>Inexistente</c:v>
                      </c:pt>
                      <c:pt idx="5">
                        <c:v>Desistidos</c:v>
                      </c:pt>
                      <c:pt idx="6">
                        <c:v>Datos Pesonales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'[Julio 2021.xlsx]Julio 2021'!$B$13:$H$13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2021'!$B$10:$H$11</c15:sqref>
                        </c15:formulaRef>
                      </c:ext>
                    </c:extLst>
                    <c:strCache>
                      <c:ptCount val="7"/>
                      <c:pt idx="0">
                        <c:v>Pública</c:v>
                      </c:pt>
                      <c:pt idx="1">
                        <c:v>Reservado</c:v>
                      </c:pt>
                      <c:pt idx="2">
                        <c:v>Reorientado a otros entes</c:v>
                      </c:pt>
                      <c:pt idx="3">
                        <c:v>Inadmisible</c:v>
                      </c:pt>
                      <c:pt idx="4">
                        <c:v>Inexistente</c:v>
                      </c:pt>
                      <c:pt idx="5">
                        <c:v>Desistidos</c:v>
                      </c:pt>
                      <c:pt idx="6">
                        <c:v>Datos Pesonales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2021'!$B$14:$H$14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</c15:ser>
            </c15:filteredBarSeries>
          </c:ext>
        </c:extLst>
      </c:barChart>
      <c:catAx>
        <c:axId val="16882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8822400"/>
        <c:crosses val="autoZero"/>
        <c:auto val="1"/>
        <c:lblAlgn val="ctr"/>
        <c:lblOffset val="100"/>
        <c:noMultiLvlLbl val="0"/>
      </c:catAx>
      <c:valAx>
        <c:axId val="1688224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882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400" b="1" dirty="0" smtClean="0"/>
              <a:t>Género</a:t>
            </a:r>
            <a:r>
              <a:rPr lang="es-SV" sz="2400" b="1" baseline="0" dirty="0" smtClean="0"/>
              <a:t> de solicitantes de información </a:t>
            </a:r>
            <a:endParaRPr lang="es-SV" sz="240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explosion val="21"/>
          <c:dPt>
            <c:idx val="0"/>
            <c:bubble3D val="0"/>
            <c:explosion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9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multiLvlStrRef>
              <c:f>'[Julio 2021.xlsx]Julio 2021'!$D$16:$E$17</c:f>
              <c:multiLvlStrCache>
                <c:ptCount val="2"/>
                <c:lvl>
                  <c:pt idx="0">
                    <c:v>Mujer</c:v>
                  </c:pt>
                  <c:pt idx="1">
                    <c:v>Hombre</c:v>
                  </c:pt>
                </c:lvl>
                <c:lvl>
                  <c:pt idx="0">
                    <c:v>Tipo de solicitante</c:v>
                  </c:pt>
                </c:lvl>
              </c:multiLvlStrCache>
            </c:multiLvlStrRef>
          </c:cat>
          <c:val>
            <c:numRef>
              <c:f>'[Julio 2021.xlsx]Julio 2021'!$D$18:$E$18</c:f>
              <c:numCache>
                <c:formatCode>General</c:formatCode>
                <c:ptCount val="2"/>
                <c:pt idx="0">
                  <c:v>8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multiLvlStrRef>
                    <c:extLst>
                      <c:ext uri="{02D57815-91ED-43cb-92C2-25804820EDAC}">
                        <c15:formulaRef>
                          <c15:sqref>'[Julio 2021.xlsx]Julio 2021'!$D$16:$E$17</c15:sqref>
                        </c15:formulaRef>
                      </c:ext>
                    </c:extLst>
                    <c:multiLvlStrCache>
                      <c:ptCount val="2"/>
                      <c:lvl>
                        <c:pt idx="0">
                          <c:v>Mujer</c:v>
                        </c:pt>
                        <c:pt idx="1">
                          <c:v>Hombre</c:v>
                        </c:pt>
                      </c:lvl>
                      <c:lvl>
                        <c:pt idx="0">
                          <c:v>Tipo de solicitante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'[Julio 2021.xlsx]Julio 2021'!$D$19:$E$19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PieSeries>
            <c15:filteredPieSeries>
              <c15:ser>
                <c:idx val="2"/>
                <c:order val="2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2021'!$D$16:$E$17</c15:sqref>
                        </c15:formulaRef>
                      </c:ext>
                    </c:extLst>
                    <c:multiLvlStrCache>
                      <c:ptCount val="2"/>
                      <c:lvl>
                        <c:pt idx="0">
                          <c:v>Mujer</c:v>
                        </c:pt>
                        <c:pt idx="1">
                          <c:v>Hombre</c:v>
                        </c:pt>
                      </c:lvl>
                      <c:lvl>
                        <c:pt idx="0">
                          <c:v>Tipo de solicitante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2021'!$D$20:$E$20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400" b="1" i="0" baseline="0" dirty="0">
                <a:effectLst/>
              </a:rPr>
              <a:t>Forma de presentación de solicitudes recibidas</a:t>
            </a:r>
            <a:endParaRPr lang="es-SV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'[Julio 2021.xlsx]Julio 2021'!$D$22:$E$23</c:f>
              <c:strCache>
                <c:ptCount val="2"/>
                <c:pt idx="0">
                  <c:v>Presencial</c:v>
                </c:pt>
                <c:pt idx="1">
                  <c:v>Correo electrónico</c:v>
                </c:pt>
              </c:strCache>
              <c:extLst/>
            </c:strRef>
          </c:cat>
          <c:val>
            <c:numRef>
              <c:f>'[Julio 2021.xlsx]Julio 2021'!$D$24:$E$24</c:f>
              <c:numCache>
                <c:formatCode>General</c:formatCode>
                <c:ptCount val="2"/>
                <c:pt idx="0">
                  <c:v>0</c:v>
                </c:pt>
                <c:pt idx="1">
                  <c:v>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9206944"/>
        <c:axId val="16920750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'[Julio 2021.xlsx]Julio 2021'!$D$22:$E$23</c15:sqref>
                        </c15:formulaRef>
                      </c:ext>
                    </c:extLst>
                    <c:strCache>
                      <c:ptCount val="2"/>
                      <c:pt idx="0">
                        <c:v>Presencial</c:v>
                      </c:pt>
                      <c:pt idx="1">
                        <c:v>Correo electrónico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'[Julio 2021.xlsx]Julio 2021'!$D$25:$E$25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Chart>
      <c:catAx>
        <c:axId val="16920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9207504"/>
        <c:crosses val="autoZero"/>
        <c:auto val="1"/>
        <c:lblAlgn val="ctr"/>
        <c:lblOffset val="100"/>
        <c:noMultiLvlLbl val="0"/>
      </c:catAx>
      <c:valAx>
        <c:axId val="169207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20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/>
              <a:t>Tipo de solicitud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'[Julio 2021.xlsx]Julio 2021'!$D$27:$E$27</c:f>
              <c:strCache>
                <c:ptCount val="2"/>
                <c:pt idx="0">
                  <c:v>Solicitudes de Acceso a la Información Pública</c:v>
                </c:pt>
                <c:pt idx="1">
                  <c:v>Solicitudes de Acceso a Datos Personales</c:v>
                </c:pt>
              </c:strCache>
            </c:strRef>
          </c:cat>
          <c:val>
            <c:numRef>
              <c:f>'[Julio 2021.xlsx]Julio 2021'!$D$29:$E$29</c:f>
              <c:numCache>
                <c:formatCode>General</c:formatCode>
                <c:ptCount val="2"/>
                <c:pt idx="0">
                  <c:v>13</c:v>
                </c:pt>
                <c:pt idx="1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9210864"/>
        <c:axId val="1692114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'[Julio 2021.xlsx]Julio 2021'!$D$27:$E$27</c15:sqref>
                        </c15:formulaRef>
                      </c:ext>
                    </c:extLst>
                    <c:strCache>
                      <c:ptCount val="2"/>
                      <c:pt idx="0">
                        <c:v>Solicitudes de Acceso a la Información Pública</c:v>
                      </c:pt>
                      <c:pt idx="1">
                        <c:v>Solicitudes de Acceso a Datos Personales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'[Julio 2021.xlsx]Julio 2021'!$D$28:$E$28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2021'!$D$27:$E$27</c15:sqref>
                        </c15:formulaRef>
                      </c:ext>
                    </c:extLst>
                    <c:strCache>
                      <c:ptCount val="2"/>
                      <c:pt idx="0">
                        <c:v>Solicitudes de Acceso a la Información Pública</c:v>
                      </c:pt>
                      <c:pt idx="1">
                        <c:v>Solicitudes de Acceso a Datos Personales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'[Julio 2021.xlsx]Julio 2021'!$D$30:$E$30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Chart>
      <c:catAx>
        <c:axId val="16921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9211424"/>
        <c:crosses val="autoZero"/>
        <c:auto val="1"/>
        <c:lblAlgn val="ctr"/>
        <c:lblOffset val="100"/>
        <c:noMultiLvlLbl val="0"/>
      </c:catAx>
      <c:valAx>
        <c:axId val="169211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21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'[ESTDISTICAS MENSUALES DE COLABORACION UCOM.xlsx]Hoja1'!$C$3</c:f>
              <c:strCache>
                <c:ptCount val="1"/>
                <c:pt idx="0">
                  <c:v>Monitoreo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UCOM.xlsx]Hoja1'!$C$35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75-4DB0-91E8-BCFCC0C27D3D}"/>
            </c:ext>
          </c:extLst>
        </c:ser>
        <c:ser>
          <c:idx val="1"/>
          <c:order val="1"/>
          <c:tx>
            <c:strRef>
              <c:f>'[ESTDISTICAS MENSUALES DE COLABORACION UCOM.xlsx]Hoja1'!$D$3</c:f>
              <c:strCache>
                <c:ptCount val="1"/>
                <c:pt idx="0">
                  <c:v>CD de audiencias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UCOM.xlsx]Hoja1'!$D$35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E75-4DB0-91E8-BCFCC0C27D3D}"/>
            </c:ext>
          </c:extLst>
        </c:ser>
        <c:ser>
          <c:idx val="2"/>
          <c:order val="2"/>
          <c:tx>
            <c:strRef>
              <c:f>'[ESTDISTICAS MENSUALES DE COLABORACION UCOM.xlsx]Hoja1'!$E$3</c:f>
              <c:strCache>
                <c:ptCount val="1"/>
                <c:pt idx="0">
                  <c:v>Audiencias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UCOM.xlsx]Hoja1'!$E$35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E75-4DB0-91E8-BCFCC0C27D3D}"/>
            </c:ext>
          </c:extLst>
        </c:ser>
        <c:ser>
          <c:idx val="3"/>
          <c:order val="3"/>
          <c:tx>
            <c:strRef>
              <c:f>'[ESTDISTICAS MENSUALES DE COLABORACION UCOM.xlsx]Hoja1'!$F$3</c:f>
              <c:strCache>
                <c:ptCount val="1"/>
                <c:pt idx="0">
                  <c:v>Capacitaciones Presenciales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'[ESTDISTICAS MENSUALES DE COLABORACION UCOM.xlsx]Hoja1'!$F$35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E75-4DB0-91E8-BCFCC0C27D3D}"/>
            </c:ext>
          </c:extLst>
        </c:ser>
        <c:ser>
          <c:idx val="4"/>
          <c:order val="4"/>
          <c:tx>
            <c:strRef>
              <c:f>'[ESTDISTICAS MENSUALES DE COLABORACION UCOM.xlsx]Hoja1'!$G$3</c:f>
              <c:strCache>
                <c:ptCount val="1"/>
                <c:pt idx="0">
                  <c:v>Capacitaciones Virtuales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UCOM.xlsx]Hoja1'!$G$35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2E75-4DB0-91E8-BCFCC0C27D3D}"/>
            </c:ext>
          </c:extLst>
        </c:ser>
        <c:ser>
          <c:idx val="5"/>
          <c:order val="5"/>
          <c:tx>
            <c:strRef>
              <c:f>'[ESTDISTICAS MENSUALES DE COLABORACION UCOM.xlsx]Hoja1'!$H$3</c:f>
              <c:strCache>
                <c:ptCount val="1"/>
                <c:pt idx="0">
                  <c:v>Fotos de Pleno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UCOM.xlsx]Hoja1'!$H$35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E75-4DB0-91E8-BCFCC0C27D3D}"/>
            </c:ext>
          </c:extLst>
        </c:ser>
        <c:ser>
          <c:idx val="6"/>
          <c:order val="6"/>
          <c:tx>
            <c:strRef>
              <c:f>'[ESTDISTICAS MENSUALES DE COLABORACION UCOM.xlsx]Hoja1'!$I$3</c:f>
              <c:strCache>
                <c:ptCount val="1"/>
                <c:pt idx="0">
                  <c:v>Eventos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UCOM.xlsx]Hoja1'!$I$35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2E75-4DB0-91E8-BCFCC0C27D3D}"/>
            </c:ext>
          </c:extLst>
        </c:ser>
        <c:ser>
          <c:idx val="7"/>
          <c:order val="7"/>
          <c:tx>
            <c:strRef>
              <c:f>'[ESTDISTICAS MENSUALES DE COLABORACION UCOM.xlsx]Hoja1'!$J$3</c:f>
              <c:strCache>
                <c:ptCount val="1"/>
                <c:pt idx="0">
                  <c:v>Publicaciones WEB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UCOM.xlsx]Hoja1'!$J$35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2E75-4DB0-91E8-BCFCC0C27D3D}"/>
            </c:ext>
          </c:extLst>
        </c:ser>
        <c:ser>
          <c:idx val="8"/>
          <c:order val="8"/>
          <c:tx>
            <c:strRef>
              <c:f>'[ESTDISTICAS MENSUALES DE COLABORACION UCOM.xlsx]Hoja1'!$K$3</c:f>
              <c:strCache>
                <c:ptCount val="1"/>
                <c:pt idx="0">
                  <c:v>Diseños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'[ESTDISTICAS MENSUALES DE COLABORACION UCOM.xlsx]Hoja1'!$K$35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2E75-4DB0-91E8-BCFCC0C27D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27584"/>
        <c:axId val="169828144"/>
      </c:barChart>
      <c:catAx>
        <c:axId val="16982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9828144"/>
        <c:crosses val="autoZero"/>
        <c:auto val="1"/>
        <c:lblAlgn val="ctr"/>
        <c:lblOffset val="100"/>
        <c:noMultiLvlLbl val="0"/>
      </c:catAx>
      <c:valAx>
        <c:axId val="169828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82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Servidores públicos de municipalidades capacitados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UNFOP Trimestre 2_2021.xlsx]Trimestre 2'!$C$7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UNFOP Trimestre 2_2021.xlsx]Trimestre 2'!$C$8:$C$11</c:f>
              <c:numCache>
                <c:formatCode>General</c:formatCode>
                <c:ptCount val="4"/>
                <c:pt idx="0">
                  <c:v>1</c:v>
                </c:pt>
                <c:pt idx="1">
                  <c:v>30</c:v>
                </c:pt>
                <c:pt idx="2">
                  <c:v>5</c:v>
                </c:pt>
                <c:pt idx="3">
                  <c:v>211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UNFOP Trimestre 2_2021.xlsx]Trimestre 2'!$D$7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UNFOP Trimestre 2_2021.xlsx]Trimestre 2'!$D$8:$D$11</c:f>
              <c:numCache>
                <c:formatCode>General</c:formatCode>
                <c:ptCount val="4"/>
                <c:pt idx="0">
                  <c:v>2</c:v>
                </c:pt>
                <c:pt idx="1">
                  <c:v>28</c:v>
                </c:pt>
                <c:pt idx="2">
                  <c:v>7</c:v>
                </c:pt>
                <c:pt idx="3">
                  <c:v>163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UNFOP Trimestre 2_2021.xlsx]Trimestre 2'!$E$7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UNFOP Trimestre 2_2021.xlsx]Trimestre 2'!$E$8:$E$11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699328"/>
        <c:axId val="169699888"/>
      </c:barChart>
      <c:catAx>
        <c:axId val="169699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layout>
            <c:manualLayout>
              <c:xMode val="edge"/>
              <c:yMode val="edge"/>
              <c:x val="5.4285807291666661E-2"/>
              <c:y val="0.935806497375514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9699888"/>
        <c:crosses val="autoZero"/>
        <c:auto val="1"/>
        <c:lblAlgn val="ctr"/>
        <c:lblOffset val="100"/>
        <c:noMultiLvlLbl val="1"/>
      </c:catAx>
      <c:valAx>
        <c:axId val="16969988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6969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Servidores públicos de gobierno central y autónomas capacitados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UNFOP Trimestre 2_2021.xlsx]Trimestre 2'!$L$6:$L$7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UNFOP Trimestre 2_2021.xlsx]Trimestre 2'!$L$8:$L$10</c:f>
              <c:numCache>
                <c:formatCode>General</c:formatCode>
                <c:ptCount val="3"/>
                <c:pt idx="0">
                  <c:v>12</c:v>
                </c:pt>
                <c:pt idx="1">
                  <c:v>18</c:v>
                </c:pt>
                <c:pt idx="2">
                  <c:v>213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UNFOP Trimestre 2_2021.xlsx]Trimestre 2'!$M$6:$M$7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UNFOP Trimestre 2_2021.xlsx]Trimestre 2'!$M$8:$M$10</c:f>
              <c:numCache>
                <c:formatCode>General</c:formatCode>
                <c:ptCount val="3"/>
                <c:pt idx="0">
                  <c:v>46</c:v>
                </c:pt>
                <c:pt idx="1">
                  <c:v>28</c:v>
                </c:pt>
                <c:pt idx="2">
                  <c:v>274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UNFOP Trimestre 2_2021.xlsx]Trimestre 2'!$N$6:$N$7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UNFOP Trimestre 2_2021.xlsx]Trimestre 2'!$N$8:$N$10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703248"/>
        <c:axId val="169703808"/>
      </c:barChart>
      <c:catAx>
        <c:axId val="169703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9703808"/>
        <c:crosses val="autoZero"/>
        <c:auto val="1"/>
        <c:lblAlgn val="ctr"/>
        <c:lblOffset val="100"/>
        <c:noMultiLvlLbl val="1"/>
      </c:catAx>
      <c:valAx>
        <c:axId val="16970380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crossAx val="16970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962567354910228"/>
          <c:y val="0.83561629934883785"/>
          <c:w val="0.50316624242315533"/>
          <c:h val="0.1469093016776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 dirty="0" smtClean="0"/>
              <a:t>Número de personas capacitadas del sector educativo </a:t>
            </a:r>
            <a:endParaRPr lang="es-SV" sz="200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UNFOP Trimestre 2_2021.xlsx]Trimestre 2'!$C$36:$C$37</c:f>
              <c:strCache>
                <c:ptCount val="2"/>
                <c:pt idx="0">
                  <c:v>Número de personas capacitadas del sector educativo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2'!$B$38:$B$43</c:f>
              <c:strCache>
                <c:ptCount val="6"/>
                <c:pt idx="0">
                  <c:v>Docentes - Universidades privadas</c:v>
                </c:pt>
                <c:pt idx="1">
                  <c:v>Docentes - Universidades púbicas</c:v>
                </c:pt>
                <c:pt idx="2">
                  <c:v>Estudiantes -  Centros educativos </c:v>
                </c:pt>
                <c:pt idx="3">
                  <c:v>Estudiantes - Universidades privadas </c:v>
                </c:pt>
                <c:pt idx="4">
                  <c:v>Estudiantes - Universidades públicas </c:v>
                </c:pt>
                <c:pt idx="5">
                  <c:v>Personal administrativo - Universidades públicas </c:v>
                </c:pt>
              </c:strCache>
            </c:strRef>
          </c:cat>
          <c:val>
            <c:numRef>
              <c:f>'[Estadísticas UNFOP Trimestre 2_2021.xlsx]Trimestre 2'!$C$38:$C$43</c:f>
              <c:numCache>
                <c:formatCode>General</c:formatCode>
                <c:ptCount val="6"/>
                <c:pt idx="0">
                  <c:v>8</c:v>
                </c:pt>
                <c:pt idx="1">
                  <c:v>14</c:v>
                </c:pt>
                <c:pt idx="2">
                  <c:v>3</c:v>
                </c:pt>
                <c:pt idx="3">
                  <c:v>24</c:v>
                </c:pt>
                <c:pt idx="4">
                  <c:v>9</c:v>
                </c:pt>
                <c:pt idx="5">
                  <c:v>25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UNFOP Trimestre 2_2021.xlsx]Trimestre 2'!$D$36:$D$37</c:f>
              <c:strCache>
                <c:ptCount val="2"/>
                <c:pt idx="0">
                  <c:v>Número de personas capacitadas del sector educativo </c:v>
                </c:pt>
                <c:pt idx="1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2'!$B$38:$B$43</c:f>
              <c:strCache>
                <c:ptCount val="6"/>
                <c:pt idx="0">
                  <c:v>Docentes - Universidades privadas</c:v>
                </c:pt>
                <c:pt idx="1">
                  <c:v>Docentes - Universidades púbicas</c:v>
                </c:pt>
                <c:pt idx="2">
                  <c:v>Estudiantes -  Centros educativos </c:v>
                </c:pt>
                <c:pt idx="3">
                  <c:v>Estudiantes - Universidades privadas </c:v>
                </c:pt>
                <c:pt idx="4">
                  <c:v>Estudiantes - Universidades públicas </c:v>
                </c:pt>
                <c:pt idx="5">
                  <c:v>Personal administrativo - Universidades públicas </c:v>
                </c:pt>
              </c:strCache>
            </c:strRef>
          </c:cat>
          <c:val>
            <c:numRef>
              <c:f>'[Estadísticas UNFOP Trimestre 2_2021.xlsx]Trimestre 2'!$D$38:$D$43</c:f>
              <c:numCache>
                <c:formatCode>General</c:formatCode>
                <c:ptCount val="6"/>
                <c:pt idx="0">
                  <c:v>5</c:v>
                </c:pt>
                <c:pt idx="1">
                  <c:v>23</c:v>
                </c:pt>
                <c:pt idx="2">
                  <c:v>1</c:v>
                </c:pt>
                <c:pt idx="3">
                  <c:v>78</c:v>
                </c:pt>
                <c:pt idx="4">
                  <c:v>17</c:v>
                </c:pt>
                <c:pt idx="5">
                  <c:v>72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UNFOP Trimestre 2_2021.xlsx]Trimestre 2'!$E$36:$E$37</c:f>
              <c:strCache>
                <c:ptCount val="2"/>
                <c:pt idx="0">
                  <c:v>Número de personas capacitadas del sector educativo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UNFOP Trimestre 2_2021.xlsx]Trimestre 2'!$B$38:$B$43</c:f>
              <c:strCache>
                <c:ptCount val="6"/>
                <c:pt idx="0">
                  <c:v>Docentes - Universidades privadas</c:v>
                </c:pt>
                <c:pt idx="1">
                  <c:v>Docentes - Universidades púbicas</c:v>
                </c:pt>
                <c:pt idx="2">
                  <c:v>Estudiantes -  Centros educativos </c:v>
                </c:pt>
                <c:pt idx="3">
                  <c:v>Estudiantes - Universidades privadas </c:v>
                </c:pt>
                <c:pt idx="4">
                  <c:v>Estudiantes - Universidades públicas </c:v>
                </c:pt>
                <c:pt idx="5">
                  <c:v>Personal administrativo - Universidades públicas </c:v>
                </c:pt>
              </c:strCache>
            </c:strRef>
          </c:cat>
          <c:val>
            <c:numRef>
              <c:f>'[Estadísticas UNFOP Trimestre 2_2021.xlsx]Trimestre 2'!$E$38:$E$43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020384"/>
        <c:axId val="170020944"/>
      </c:barChart>
      <c:catAx>
        <c:axId val="170020384"/>
        <c:scaling>
          <c:orientation val="maxMin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/>
                  <a:t>Número de personas capacitadas del sector educativo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020944"/>
        <c:crosses val="autoZero"/>
        <c:auto val="1"/>
        <c:lblAlgn val="ctr"/>
        <c:lblOffset val="100"/>
        <c:noMultiLvlLbl val="1"/>
      </c:catAx>
      <c:valAx>
        <c:axId val="17002094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002038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333469679926368E-2"/>
          <c:y val="0.8712141625326042"/>
          <c:w val="0.82447591778300444"/>
          <c:h val="9.60830294756071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0A776-B8D4-4E52-AA9C-B21CB1D3C54B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043F7-28A1-4299-B077-905675AC38E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021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95D9D-D487-4551-98C8-C095D0410DD1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60424-57F6-45D4-9C7D-F7A32EECDA8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848595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9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64606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11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427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-15132"/>
            <a:ext cx="4026568" cy="3106349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595571"/>
            <a:ext cx="946484" cy="8991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8074" y="761994"/>
            <a:ext cx="9144000" cy="2387600"/>
          </a:xfrm>
        </p:spPr>
        <p:txBody>
          <a:bodyPr anchor="b"/>
          <a:lstStyle>
            <a:lvl1pPr algn="ctr">
              <a:defRPr sz="6000">
                <a:latin typeface="Helvetica LT Std Cond" panose="020B0506020202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29567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5079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046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9182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4277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06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357611"/>
            <a:ext cx="2047912" cy="157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2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203" y="5084982"/>
            <a:ext cx="2376237" cy="18331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1053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306" y="194900"/>
            <a:ext cx="6765470" cy="5219311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0811" y="1808829"/>
            <a:ext cx="2374232" cy="2022205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SV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295400" y="365125"/>
            <a:ext cx="9954126" cy="501565"/>
          </a:xfrm>
        </p:spPr>
        <p:txBody>
          <a:bodyPr>
            <a:normAutofit/>
          </a:bodyPr>
          <a:lstStyle>
            <a:lvl1pPr>
              <a:defRPr sz="3600">
                <a:latin typeface="Helvetica LT Std Cond" panose="020B0506020202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3855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9387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072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7473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8942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2196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2387A-3C32-4723-8064-1E5634EEB735}" type="datetimeFigureOut">
              <a:rPr lang="es-SV" smtClean="0"/>
              <a:t>06/09/2021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4541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93730" y="2652639"/>
            <a:ext cx="55745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3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Estadísticas Julio 2021</a:t>
            </a:r>
            <a:endParaRPr lang="es-SV" sz="3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54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849213" y="2371522"/>
            <a:ext cx="62442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(Datos consolidados 2do trimestre)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1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624518"/>
              </p:ext>
            </p:extLst>
          </p:nvPr>
        </p:nvGraphicFramePr>
        <p:xfrm>
          <a:off x="193964" y="166255"/>
          <a:ext cx="11610109" cy="5902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08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022303"/>
              </p:ext>
            </p:extLst>
          </p:nvPr>
        </p:nvGraphicFramePr>
        <p:xfrm>
          <a:off x="484909" y="277091"/>
          <a:ext cx="11261614" cy="5814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7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6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229783"/>
              </p:ext>
            </p:extLst>
          </p:nvPr>
        </p:nvGraphicFramePr>
        <p:xfrm>
          <a:off x="332509" y="124691"/>
          <a:ext cx="11734800" cy="5860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803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5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911838"/>
              </p:ext>
            </p:extLst>
          </p:nvPr>
        </p:nvGraphicFramePr>
        <p:xfrm>
          <a:off x="304800" y="166256"/>
          <a:ext cx="11540836" cy="5361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2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33649"/>
              </p:ext>
            </p:extLst>
          </p:nvPr>
        </p:nvGraphicFramePr>
        <p:xfrm>
          <a:off x="263236" y="180108"/>
          <a:ext cx="11831782" cy="555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8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4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119425"/>
              </p:ext>
            </p:extLst>
          </p:nvPr>
        </p:nvGraphicFramePr>
        <p:xfrm>
          <a:off x="318655" y="290945"/>
          <a:ext cx="11194472" cy="5361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6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020270"/>
              </p:ext>
            </p:extLst>
          </p:nvPr>
        </p:nvGraphicFramePr>
        <p:xfrm>
          <a:off x="374073" y="221672"/>
          <a:ext cx="11499272" cy="5666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99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48884" y="2371522"/>
            <a:ext cx="84448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1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548569"/>
              </p:ext>
            </p:extLst>
          </p:nvPr>
        </p:nvGraphicFramePr>
        <p:xfrm>
          <a:off x="651165" y="290944"/>
          <a:ext cx="9739744" cy="529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96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38323" y="2426940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3363559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779931"/>
              </p:ext>
            </p:extLst>
          </p:nvPr>
        </p:nvGraphicFramePr>
        <p:xfrm>
          <a:off x="415636" y="277091"/>
          <a:ext cx="10404764" cy="5361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20092" y="2537776"/>
            <a:ext cx="743139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91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92648"/>
              </p:ext>
            </p:extLst>
          </p:nvPr>
        </p:nvGraphicFramePr>
        <p:xfrm>
          <a:off x="512618" y="263235"/>
          <a:ext cx="10266218" cy="5597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32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700789"/>
              </p:ext>
            </p:extLst>
          </p:nvPr>
        </p:nvGraphicFramePr>
        <p:xfrm>
          <a:off x="360218" y="207818"/>
          <a:ext cx="11236037" cy="5929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072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643941" y="325951"/>
            <a:ext cx="10728104" cy="5414211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s-SV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SV" dirty="0">
              <a:latin typeface="+mn-lt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520189"/>
              </p:ext>
            </p:extLst>
          </p:nvPr>
        </p:nvGraphicFramePr>
        <p:xfrm>
          <a:off x="643941" y="319393"/>
          <a:ext cx="10138990" cy="5708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4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622483"/>
              </p:ext>
            </p:extLst>
          </p:nvPr>
        </p:nvGraphicFramePr>
        <p:xfrm>
          <a:off x="193964" y="180109"/>
          <a:ext cx="11901054" cy="5749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335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498098"/>
              </p:ext>
            </p:extLst>
          </p:nvPr>
        </p:nvGraphicFramePr>
        <p:xfrm>
          <a:off x="689317" y="351692"/>
          <a:ext cx="11029071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87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237587"/>
              </p:ext>
            </p:extLst>
          </p:nvPr>
        </p:nvGraphicFramePr>
        <p:xfrm>
          <a:off x="506437" y="253218"/>
          <a:ext cx="10944665" cy="569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04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911412"/>
              </p:ext>
            </p:extLst>
          </p:nvPr>
        </p:nvGraphicFramePr>
        <p:xfrm>
          <a:off x="281353" y="154745"/>
          <a:ext cx="10564837" cy="575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714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06833" y="2537776"/>
            <a:ext cx="5457904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9489706-BDB9-4163-9A2B-011D396C2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235675"/>
              </p:ext>
            </p:extLst>
          </p:nvPr>
        </p:nvGraphicFramePr>
        <p:xfrm>
          <a:off x="228920" y="482351"/>
          <a:ext cx="11742687" cy="5623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3172691" y="193964"/>
            <a:ext cx="604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Actividades Julio 2021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2243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8986</TotalTime>
  <Words>131</Words>
  <Application>Microsoft Office PowerPoint</Application>
  <PresentationFormat>Panorámica</PresentationFormat>
  <Paragraphs>29</Paragraphs>
  <Slides>23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Helvetica LT Std Cond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García</dc:creator>
  <cp:lastModifiedBy>admin</cp:lastModifiedBy>
  <cp:revision>385</cp:revision>
  <dcterms:created xsi:type="dcterms:W3CDTF">2014-02-18T16:57:05Z</dcterms:created>
  <dcterms:modified xsi:type="dcterms:W3CDTF">2021-09-06T14:43:31Z</dcterms:modified>
</cp:coreProperties>
</file>