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9" r:id="rId2"/>
    <p:sldId id="399" r:id="rId3"/>
    <p:sldId id="345" r:id="rId4"/>
    <p:sldId id="379" r:id="rId5"/>
    <p:sldId id="394" r:id="rId6"/>
    <p:sldId id="395" r:id="rId7"/>
    <p:sldId id="396" r:id="rId8"/>
    <p:sldId id="403" r:id="rId9"/>
    <p:sldId id="404" r:id="rId10"/>
    <p:sldId id="408" r:id="rId11"/>
    <p:sldId id="418" r:id="rId12"/>
    <p:sldId id="419" r:id="rId13"/>
    <p:sldId id="413" r:id="rId14"/>
    <p:sldId id="411" r:id="rId15"/>
    <p:sldId id="412" r:id="rId16"/>
    <p:sldId id="415" r:id="rId17"/>
    <p:sldId id="416" r:id="rId18"/>
    <p:sldId id="417" r:id="rId19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2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3178" autoAdjust="0"/>
  </p:normalViewPr>
  <p:slideViewPr>
    <p:cSldViewPr snapToGrid="0">
      <p:cViewPr varScale="1">
        <p:scale>
          <a:sx n="69" d="100"/>
          <a:sy n="69" d="100"/>
        </p:scale>
        <p:origin x="7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Agosto%202021\UAIP%20Agosto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Agosto%202021\Estad&#237;sticasUGDA2021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Agosto%202021\acompa&#241;amiento%20estadisticas%20agosto%202021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Agosto%202021\acompa&#241;amiento%20estadisticas%20agosto%202021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Agosto%202021\UAIP%20Agosto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Agosto%202021\UAIP%20Agosto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Agosto%202021\UAIP%20Agosto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Agosto%202021\UAIP%20Agosto%20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Agosto%202021\Estad&#237;sticas%20UNFOP%20agosto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Agosto%202021\Estad&#237;sticas%20UNFOP%20agosto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Agosto%202021\Estadisticas%20actividades%20UCOM%20202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quipo_EEI1\Desktop\Estad&#237;sticas%20Junio%202021\Estad&#237;sticasUGDAJunio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000" b="1"/>
              <a:t>Número de solicitudes</a:t>
            </a:r>
            <a:r>
              <a:rPr lang="es-SV" sz="2000" b="1" baseline="0"/>
              <a:t> y requerimientos de acceso a la información pública</a:t>
            </a:r>
            <a:endParaRPr lang="es-SV" sz="20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'agosto 2021'!$A$6:$B$6</c:f>
              <c:strCache>
                <c:ptCount val="2"/>
                <c:pt idx="0">
                  <c:v>Número de Solicitudes </c:v>
                </c:pt>
                <c:pt idx="1">
                  <c:v>Número de Requiermientos </c:v>
                </c:pt>
              </c:strCache>
            </c:strRef>
          </c:cat>
          <c:val>
            <c:numRef>
              <c:f>'agosto 2021'!$A$8:$B$8</c:f>
              <c:numCache>
                <c:formatCode>General</c:formatCode>
                <c:ptCount val="2"/>
                <c:pt idx="0">
                  <c:v>11</c:v>
                </c:pt>
                <c:pt idx="1">
                  <c:v>12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4988240"/>
        <c:axId val="1749888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SV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'agosto 2021'!$A$6:$B$6</c15:sqref>
                        </c15:formulaRef>
                      </c:ext>
                    </c:extLst>
                    <c:strCache>
                      <c:ptCount val="2"/>
                      <c:pt idx="0">
                        <c:v>Número de Solicitudes </c:v>
                      </c:pt>
                      <c:pt idx="1">
                        <c:v>Número de Requiermientos 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'agosto 2021'!$A$7:$B$7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</c15:ser>
            </c15:filteredBarSeries>
            <c15:filteredBarSeries>
              <c15:ser>
                <c:idx val="2"/>
                <c:order val="2"/>
                <c:spPr>
                  <a:solidFill>
                    <a:schemeClr val="accent3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SV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'agosto 2021'!$A$6:$B$6</c15:sqref>
                        </c15:formulaRef>
                      </c:ext>
                    </c:extLst>
                    <c:strCache>
                      <c:ptCount val="2"/>
                      <c:pt idx="0">
                        <c:v>Número de Solicitudes </c:v>
                      </c:pt>
                      <c:pt idx="1">
                        <c:v>Número de Requiermientos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'agosto 2021'!$A$9:$B$9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</c15:ser>
            </c15:filteredBarSeries>
            <c15:filteredBarSeries>
              <c15:ser>
                <c:idx val="3"/>
                <c:order val="3"/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SV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'agosto 2021'!$A$6:$B$6</c15:sqref>
                        </c15:formulaRef>
                      </c:ext>
                    </c:extLst>
                    <c:strCache>
                      <c:ptCount val="2"/>
                      <c:pt idx="0">
                        <c:v>Número de Solicitudes </c:v>
                      </c:pt>
                      <c:pt idx="1">
                        <c:v>Número de Requiermientos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'agosto 2021'!$A$10:$B$10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</c15:ser>
            </c15:filteredBarSeries>
            <c15:filteredBarSeries>
              <c15:ser>
                <c:idx val="4"/>
                <c:order val="4"/>
                <c:spPr>
                  <a:solidFill>
                    <a:schemeClr val="accent5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SV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'agosto 2021'!$A$6:$B$6</c15:sqref>
                        </c15:formulaRef>
                      </c:ext>
                    </c:extLst>
                    <c:strCache>
                      <c:ptCount val="2"/>
                      <c:pt idx="0">
                        <c:v>Número de Solicitudes </c:v>
                      </c:pt>
                      <c:pt idx="1">
                        <c:v>Número de Requiermientos 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'agosto 2021'!$A$11:$B$11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</c15:ser>
            </c15:filteredBarSeries>
          </c:ext>
        </c:extLst>
      </c:barChart>
      <c:catAx>
        <c:axId val="174988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4988800"/>
        <c:crosses val="autoZero"/>
        <c:auto val="1"/>
        <c:lblAlgn val="ctr"/>
        <c:lblOffset val="100"/>
        <c:noMultiLvlLbl val="0"/>
      </c:catAx>
      <c:valAx>
        <c:axId val="1749888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4988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000" b="1" dirty="0" smtClean="0"/>
              <a:t>Tipo de acompañamiento</a:t>
            </a:r>
            <a:endParaRPr lang="es-SV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[EstadísticasUGDA2021.xlsx]Agosto!$B$13:$B$16</c:f>
              <c:strCache>
                <c:ptCount val="4"/>
                <c:pt idx="0">
                  <c:v>Consulta técnica vía correo electrónico</c:v>
                </c:pt>
                <c:pt idx="1">
                  <c:v>Asesoría Inicial</c:v>
                </c:pt>
                <c:pt idx="2">
                  <c:v>Revisión de normativas archivísticas</c:v>
                </c:pt>
                <c:pt idx="3">
                  <c:v>Asistencia técnica presencial </c:v>
                </c:pt>
              </c:strCache>
            </c:strRef>
          </c:cat>
          <c:val>
            <c:numRef>
              <c:f>[EstadísticasUGDA2021.xlsx]Agosto!$C$13:$C$16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5630688"/>
        <c:axId val="175631248"/>
      </c:barChart>
      <c:catAx>
        <c:axId val="1756306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5631248"/>
        <c:crosses val="autoZero"/>
        <c:auto val="1"/>
        <c:lblAlgn val="ctr"/>
        <c:lblOffset val="100"/>
        <c:noMultiLvlLbl val="0"/>
      </c:catAx>
      <c:valAx>
        <c:axId val="1756312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5630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000" b="1"/>
              <a:t>Nivel de respuesta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'[acompañamiento estadisticas agosto 2021.xlsx]Hoja1'!$F$3:$F$4</c:f>
              <c:strCache>
                <c:ptCount val="2"/>
                <c:pt idx="0">
                  <c:v>Cantidad de preguntas recibidas</c:v>
                </c:pt>
                <c:pt idx="1">
                  <c:v>Cantidad de preguntas respondidas</c:v>
                </c:pt>
              </c:strCache>
            </c:strRef>
          </c:cat>
          <c:val>
            <c:numRef>
              <c:f>'[acompañamiento estadisticas agosto 2021.xlsx]Hoja1'!$G$3:$G$4</c:f>
              <c:numCache>
                <c:formatCode>General</c:formatCode>
                <c:ptCount val="2"/>
                <c:pt idx="0">
                  <c:v>19</c:v>
                </c:pt>
                <c:pt idx="1">
                  <c:v>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6211152"/>
        <c:axId val="175931472"/>
      </c:barChart>
      <c:catAx>
        <c:axId val="176211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5931472"/>
        <c:crosses val="autoZero"/>
        <c:auto val="1"/>
        <c:lblAlgn val="ctr"/>
        <c:lblOffset val="100"/>
        <c:noMultiLvlLbl val="0"/>
      </c:catAx>
      <c:valAx>
        <c:axId val="1759314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6211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000" b="1"/>
              <a:t>Frecuencia de temas de preguntas recibidas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'[acompañamiento estadisticas agosto 2021.xlsx]Hoja1'!$C$3</c:f>
              <c:strCache>
                <c:ptCount val="1"/>
                <c:pt idx="0">
                  <c:v>Frecuencia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'[acompañamiento estadisticas agosto 2021.xlsx]Hoja1'!$B$4:$B$13</c:f>
              <c:strCache>
                <c:ptCount val="10"/>
                <c:pt idx="0">
                  <c:v>Trámite de solicitudes de información</c:v>
                </c:pt>
                <c:pt idx="1">
                  <c:v>Nombre, cargo y salario de los empleados públicos</c:v>
                </c:pt>
                <c:pt idx="2">
                  <c:v>Uso práctico del portal de transparencia</c:v>
                </c:pt>
                <c:pt idx="3">
                  <c:v>Solicitud de formación </c:v>
                </c:pt>
                <c:pt idx="4">
                  <c:v>Ítems de publicación de información oficiosa</c:v>
                </c:pt>
                <c:pt idx="5">
                  <c:v>Datos personales</c:v>
                </c:pt>
                <c:pt idx="6">
                  <c:v>Rol del Oficial de Información</c:v>
                </c:pt>
                <c:pt idx="7">
                  <c:v>Plazo de publicación de información oficiosa</c:v>
                </c:pt>
                <c:pt idx="8">
                  <c:v>Participación ciudadana y rendición de cuentas</c:v>
                </c:pt>
                <c:pt idx="9">
                  <c:v>Inconformidad con procesos de Unidad de Evaluación del Desempeño</c:v>
                </c:pt>
              </c:strCache>
            </c:strRef>
          </c:cat>
          <c:val>
            <c:numRef>
              <c:f>'[acompañamiento estadisticas agosto 2021.xlsx]Hoja1'!$C$4:$C$13</c:f>
              <c:numCache>
                <c:formatCode>General</c:formatCode>
                <c:ptCount val="10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4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5933712"/>
        <c:axId val="175934272"/>
      </c:barChart>
      <c:catAx>
        <c:axId val="175933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5934272"/>
        <c:crosses val="autoZero"/>
        <c:auto val="1"/>
        <c:lblAlgn val="ctr"/>
        <c:lblOffset val="100"/>
        <c:noMultiLvlLbl val="0"/>
      </c:catAx>
      <c:valAx>
        <c:axId val="1759342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5933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000" b="1" dirty="0" smtClean="0"/>
              <a:t>Número</a:t>
            </a:r>
            <a:r>
              <a:rPr lang="es-SV" sz="2000" b="1" baseline="0" dirty="0" smtClean="0"/>
              <a:t> de solicitudes respondidas en plazo legal</a:t>
            </a:r>
            <a:endParaRPr lang="es-SV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>
        <c:manualLayout>
          <c:layoutTarget val="inner"/>
          <c:xMode val="edge"/>
          <c:yMode val="edge"/>
          <c:x val="3.512571467197554E-2"/>
          <c:y val="0.15176072429675275"/>
          <c:w val="0.95759915280031493"/>
          <c:h val="0.8096392932788044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'agosto 2021'!$A$14</c:f>
              <c:strCache>
                <c:ptCount val="1"/>
                <c:pt idx="0">
                  <c:v>Solicitudes de plazo ordinario (Información menor a 5 años)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'agosto 2021'!$A$15:$A$19</c:f>
              <c:numCache>
                <c:formatCode>General</c:formatCode>
                <c:ptCount val="4"/>
                <c:pt idx="1">
                  <c:v>10</c:v>
                </c:pt>
              </c:numCache>
            </c:numRef>
          </c:val>
        </c:ser>
        <c:ser>
          <c:idx val="1"/>
          <c:order val="1"/>
          <c:tx>
            <c:strRef>
              <c:f>'agosto 2021'!$B$14</c:f>
              <c:strCache>
                <c:ptCount val="1"/>
                <c:pt idx="0">
                  <c:v>Solicitudes con información solicitada más de 5 años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'agosto 2021'!$B$15:$B$19</c:f>
              <c:numCache>
                <c:formatCode>General</c:formatCode>
                <c:ptCount val="4"/>
                <c:pt idx="1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5111856"/>
        <c:axId val="175112416"/>
      </c:barChart>
      <c:catAx>
        <c:axId val="17511185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5112416"/>
        <c:crosses val="autoZero"/>
        <c:auto val="1"/>
        <c:lblAlgn val="ctr"/>
        <c:lblOffset val="100"/>
        <c:noMultiLvlLbl val="0"/>
      </c:catAx>
      <c:valAx>
        <c:axId val="1751124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5111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5049997918662871"/>
          <c:y val="0.29615078922123628"/>
          <c:w val="0.5476332141688266"/>
          <c:h val="0.1303996421290634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400" b="1"/>
              <a:t>Número</a:t>
            </a:r>
            <a:r>
              <a:rPr lang="es-SV" sz="2400" b="1" baseline="0"/>
              <a:t> de requerimientos recibidos por tipo de información</a:t>
            </a:r>
            <a:endParaRPr lang="es-SV" sz="24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'agosto 2021'!$A$23:$H$23</c:f>
              <c:strCache>
                <c:ptCount val="8"/>
                <c:pt idx="0">
                  <c:v>Pública</c:v>
                </c:pt>
                <c:pt idx="1">
                  <c:v>Reservada</c:v>
                </c:pt>
                <c:pt idx="2">
                  <c:v>Reorientado a otros entes</c:v>
                </c:pt>
                <c:pt idx="3">
                  <c:v>Inadmisible</c:v>
                </c:pt>
                <c:pt idx="4">
                  <c:v>Inexistente</c:v>
                </c:pt>
                <c:pt idx="5">
                  <c:v>Desistidos</c:v>
                </c:pt>
                <c:pt idx="6">
                  <c:v>Confidencial</c:v>
                </c:pt>
                <c:pt idx="7">
                  <c:v>Datos Personales</c:v>
                </c:pt>
              </c:strCache>
            </c:strRef>
          </c:cat>
          <c:val>
            <c:numRef>
              <c:f>'agosto 2021'!$A$24:$H$24</c:f>
              <c:numCache>
                <c:formatCode>General</c:formatCode>
                <c:ptCount val="8"/>
                <c:pt idx="0">
                  <c:v>1</c:v>
                </c:pt>
                <c:pt idx="1">
                  <c:v>0</c:v>
                </c:pt>
                <c:pt idx="2">
                  <c:v>8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5114656"/>
        <c:axId val="175115216"/>
      </c:barChart>
      <c:catAx>
        <c:axId val="17511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5115216"/>
        <c:crosses val="autoZero"/>
        <c:auto val="1"/>
        <c:lblAlgn val="ctr"/>
        <c:lblOffset val="100"/>
        <c:noMultiLvlLbl val="0"/>
      </c:catAx>
      <c:valAx>
        <c:axId val="1751152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5114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400" b="1"/>
              <a:t>Género</a:t>
            </a:r>
            <a:r>
              <a:rPr lang="es-SV" sz="2400" b="1" baseline="0"/>
              <a:t> de personas solicitantes </a:t>
            </a:r>
            <a:endParaRPr lang="es-SV" sz="24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pieChart>
        <c:varyColors val="1"/>
        <c:ser>
          <c:idx val="0"/>
          <c:order val="0"/>
          <c:explosion val="15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explosion val="3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'agosto 2021'!$A$30:$B$30</c:f>
              <c:strCache>
                <c:ptCount val="2"/>
                <c:pt idx="0">
                  <c:v>Mujer</c:v>
                </c:pt>
                <c:pt idx="1">
                  <c:v>Hombre</c:v>
                </c:pt>
              </c:strCache>
            </c:strRef>
          </c:cat>
          <c:val>
            <c:numRef>
              <c:f>'agosto 2021'!$A$31:$B$31</c:f>
              <c:numCache>
                <c:formatCode>General</c:formatCode>
                <c:ptCount val="2"/>
                <c:pt idx="0">
                  <c:v>8</c:v>
                </c:pt>
                <c:pt idx="1">
                  <c:v>3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SV"/>
                    </a:p>
                  </c:txPr>
                  <c:dLblPos val="bestFi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'agosto 2021'!$A$30:$B$30</c15:sqref>
                        </c15:formulaRef>
                      </c:ext>
                    </c:extLst>
                    <c:strCache>
                      <c:ptCount val="2"/>
                      <c:pt idx="0">
                        <c:v>Mujer</c:v>
                      </c:pt>
                      <c:pt idx="1">
                        <c:v>Hombre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'agosto 2021'!$A$32:$B$32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</c15:ser>
            </c15:filteredPieSeries>
            <c15:filteredPieSeries>
              <c15:ser>
                <c:idx val="2"/>
                <c:order val="2"/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s-SV"/>
                    </a:p>
                  </c:txPr>
                  <c:dLblPos val="bestFi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 xmlns:c15="http://schemas.microsoft.com/office/drawing/2012/chart">
                    <c:ext xmlns:c15="http://schemas.microsoft.com/office/drawing/2012/chart" uri="{CE6537A1-D6FC-4f65-9D91-7224C49458BB}"/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'agosto 2021'!$A$30:$B$30</c15:sqref>
                        </c15:formulaRef>
                      </c:ext>
                    </c:extLst>
                    <c:strCache>
                      <c:ptCount val="2"/>
                      <c:pt idx="0">
                        <c:v>Mujer</c:v>
                      </c:pt>
                      <c:pt idx="1">
                        <c:v>Hombre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'agosto 2021'!$A$33:$B$33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</c15:ser>
            </c15:filteredPieSeries>
          </c:ext>
        </c:extLst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000" b="1"/>
              <a:t>Forma</a:t>
            </a:r>
            <a:r>
              <a:rPr lang="es-SV" sz="2000" b="1" baseline="0"/>
              <a:t> de presentación de la solicitud</a:t>
            </a:r>
            <a:endParaRPr lang="es-SV" sz="20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'agosto 2021'!$A$37:$B$37</c:f>
              <c:strCache>
                <c:ptCount val="2"/>
                <c:pt idx="0">
                  <c:v>Presencial</c:v>
                </c:pt>
                <c:pt idx="1">
                  <c:v>Correo electrónico</c:v>
                </c:pt>
              </c:strCache>
            </c:strRef>
          </c:cat>
          <c:val>
            <c:numRef>
              <c:f>'agosto 2021'!$A$38:$B$38</c:f>
              <c:numCache>
                <c:formatCode>General</c:formatCode>
                <c:ptCount val="2"/>
                <c:pt idx="0">
                  <c:v>0</c:v>
                </c:pt>
                <c:pt idx="1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74816896"/>
        <c:axId val="174817456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chemeClr val="accent2"/>
                  </a:solidFill>
                  <a:ln w="19050">
                    <a:solidFill>
                      <a:schemeClr val="lt1"/>
                    </a:solidFill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invertIfNegative val="0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cat>
                  <c:strRef>
                    <c:extLst>
                      <c:ext uri="{02D57815-91ED-43cb-92C2-25804820EDAC}">
                        <c15:formulaRef>
                          <c15:sqref>'agosto 2021'!$A$37:$B$37</c15:sqref>
                        </c15:formulaRef>
                      </c:ext>
                    </c:extLst>
                    <c:strCache>
                      <c:ptCount val="2"/>
                      <c:pt idx="0">
                        <c:v>Presencial</c:v>
                      </c:pt>
                      <c:pt idx="1">
                        <c:v>Correo electrónico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'agosto 2021'!$A$39:$B$39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</c15:ser>
            </c15:filteredBarSeries>
          </c:ext>
        </c:extLst>
      </c:barChart>
      <c:catAx>
        <c:axId val="174816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4817456"/>
        <c:crosses val="autoZero"/>
        <c:auto val="1"/>
        <c:lblAlgn val="ctr"/>
        <c:lblOffset val="100"/>
        <c:noMultiLvlLbl val="0"/>
      </c:catAx>
      <c:valAx>
        <c:axId val="17481745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74816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>
        <c:manualLayout>
          <c:layoutTarget val="inner"/>
          <c:xMode val="edge"/>
          <c:yMode val="edge"/>
          <c:x val="1.3285024154589372E-2"/>
          <c:y val="8.3560606060606071E-2"/>
          <c:w val="0.97342995169082125"/>
          <c:h val="0.814957647339537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'[Estadísticas UNFOP agosto.xlsx]Hoja 1'!$G$25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'[Estadísticas UNFOP agosto.xlsx]Hoja 1'!$F$26:$F$29</c:f>
              <c:strCache>
                <c:ptCount val="4"/>
                <c:pt idx="0">
                  <c:v>Municipalidades</c:v>
                </c:pt>
                <c:pt idx="1">
                  <c:v>Entes obligados</c:v>
                </c:pt>
                <c:pt idx="2">
                  <c:v>Sociedad civil</c:v>
                </c:pt>
                <c:pt idx="3">
                  <c:v>Servidores públicos</c:v>
                </c:pt>
              </c:strCache>
            </c:strRef>
          </c:cat>
          <c:val>
            <c:numRef>
              <c:f>'[Estadísticas UNFOP agosto.xlsx]Hoja 1'!$G$26:$G$29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5790544"/>
        <c:axId val="175791104"/>
      </c:barChart>
      <c:catAx>
        <c:axId val="175790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5791104"/>
        <c:crosses val="autoZero"/>
        <c:auto val="1"/>
        <c:lblAlgn val="ctr"/>
        <c:lblOffset val="100"/>
        <c:noMultiLvlLbl val="0"/>
      </c:catAx>
      <c:valAx>
        <c:axId val="175791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5790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000" b="1"/>
              <a:t>Personas</a:t>
            </a:r>
            <a:r>
              <a:rPr lang="es-SV" sz="2000" b="1" baseline="0"/>
              <a:t> capacitadas por sexo </a:t>
            </a:r>
            <a:endParaRPr lang="es-SV" sz="20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explosion val="8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'[Estadísticas UNFOP agosto.xlsx]Hoja 1'!$B$4:$D$4</c:f>
              <c:strCache>
                <c:ptCount val="3"/>
                <c:pt idx="0">
                  <c:v>Hombres </c:v>
                </c:pt>
                <c:pt idx="1">
                  <c:v>Mujeres </c:v>
                </c:pt>
                <c:pt idx="2">
                  <c:v>N/D</c:v>
                </c:pt>
              </c:strCache>
            </c:strRef>
          </c:cat>
          <c:val>
            <c:numRef>
              <c:f>'[Estadísticas UNFOP agosto.xlsx]Hoja 1'!$B$5:$D$5</c:f>
              <c:numCache>
                <c:formatCode>General</c:formatCode>
                <c:ptCount val="3"/>
                <c:pt idx="0">
                  <c:v>110</c:v>
                </c:pt>
                <c:pt idx="1">
                  <c:v>150</c:v>
                </c:pt>
                <c:pt idx="2">
                  <c:v>0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2000" b="1"/>
              <a:t>Soilicitudes de</a:t>
            </a:r>
            <a:r>
              <a:rPr lang="es-SV" sz="2000" b="1" baseline="0"/>
              <a:t> apoyo UCOM</a:t>
            </a:r>
            <a:endParaRPr lang="es-SV" sz="20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Hoja1!$A$19:$F$19</c:f>
              <c:strCache>
                <c:ptCount val="6"/>
                <c:pt idx="0">
                  <c:v>CD de audiencias</c:v>
                </c:pt>
                <c:pt idx="1">
                  <c:v>Capacitaciones Virtuales</c:v>
                </c:pt>
                <c:pt idx="2">
                  <c:v>Fotos de Pleno</c:v>
                </c:pt>
                <c:pt idx="3">
                  <c:v>Eventos</c:v>
                </c:pt>
                <c:pt idx="4">
                  <c:v>Publicaciones WEB</c:v>
                </c:pt>
                <c:pt idx="5">
                  <c:v>Diseños</c:v>
                </c:pt>
              </c:strCache>
            </c:strRef>
          </c:cat>
          <c:val>
            <c:numRef>
              <c:f>Hoja1!$A$20:$F$20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2</c:v>
                </c:pt>
                <c:pt idx="3">
                  <c:v>1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5663312"/>
        <c:axId val="175663872"/>
      </c:barChart>
      <c:catAx>
        <c:axId val="175663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5663872"/>
        <c:crosses val="autoZero"/>
        <c:auto val="1"/>
        <c:lblAlgn val="ctr"/>
        <c:lblOffset val="100"/>
        <c:noMultiLvlLbl val="0"/>
      </c:catAx>
      <c:valAx>
        <c:axId val="1756638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566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/>
              <a:t>Número de entes obligados atendidos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5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[EstadísticasUGDAJunio.xlsx]Hoja1!$D$21:$D$22</c:f>
              <c:strCache>
                <c:ptCount val="2"/>
                <c:pt idx="0">
                  <c:v>Municipalidades</c:v>
                </c:pt>
                <c:pt idx="1">
                  <c:v>Gobierno Central</c:v>
                </c:pt>
              </c:strCache>
            </c:strRef>
          </c:cat>
          <c:val>
            <c:numRef>
              <c:f>[EstadísticasUGDAJunio.xlsx]Hoja1!$E$21:$E$22</c:f>
              <c:numCache>
                <c:formatCode>General</c:formatCode>
                <c:ptCount val="2"/>
                <c:pt idx="0">
                  <c:v>6</c:v>
                </c:pt>
                <c:pt idx="1">
                  <c:v>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5666112"/>
        <c:axId val="175628448"/>
      </c:barChart>
      <c:catAx>
        <c:axId val="175666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175628448"/>
        <c:crosses val="autoZero"/>
        <c:auto val="1"/>
        <c:lblAlgn val="ctr"/>
        <c:lblOffset val="100"/>
        <c:noMultiLvlLbl val="0"/>
      </c:catAx>
      <c:valAx>
        <c:axId val="1756284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5666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0.22793</cdr:x>
      <cdr:y>0</cdr:y>
    </cdr:from>
    <cdr:to>
      <cdr:x>0.74572</cdr:x>
      <cdr:y>0.14325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2396837" y="0"/>
          <a:ext cx="5444836" cy="7204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s-SV" sz="1100" dirty="0"/>
        </a:p>
      </cdr:txBody>
    </cdr:sp>
  </cdr:relSizeAnchor>
  <cdr:relSizeAnchor xmlns:cdr="http://schemas.openxmlformats.org/drawingml/2006/chartDrawing">
    <cdr:from>
      <cdr:x>0.28465</cdr:x>
      <cdr:y>0</cdr:y>
    </cdr:from>
    <cdr:to>
      <cdr:x>0.74886</cdr:x>
      <cdr:y>0.15944</cdr:y>
    </cdr:to>
    <cdr:sp macro="" textlink="">
      <cdr:nvSpPr>
        <cdr:cNvPr id="3" name="CuadroTexto 2"/>
        <cdr:cNvSpPr txBox="1"/>
      </cdr:nvSpPr>
      <cdr:spPr>
        <a:xfrm xmlns:a="http://schemas.openxmlformats.org/drawingml/2006/main">
          <a:off x="2993221" y="-568036"/>
          <a:ext cx="4881490" cy="8018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s-SV" sz="2000" b="1" dirty="0" smtClean="0"/>
            <a:t>Número de capacitaciones brindadas por sector</a:t>
          </a:r>
          <a:endParaRPr lang="es-SV" sz="20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00A776-B8D4-4E52-AA9C-B21CB1D3C54B}" type="datetimeFigureOut">
              <a:rPr lang="es-SV" smtClean="0"/>
              <a:t>21/09/2021</a:t>
            </a:fld>
            <a:endParaRPr lang="es-SV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6043F7-28A1-4299-B077-905675AC38EE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50213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95D9D-D487-4551-98C8-C095D0410DD1}" type="datetimeFigureOut">
              <a:rPr lang="es-SV" smtClean="0"/>
              <a:t>21/09/2021</a:t>
            </a:fld>
            <a:endParaRPr lang="es-SV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760424-57F6-45D4-9C7D-F7A32EECDA8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848595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60424-57F6-45D4-9C7D-F7A32EECDA87}" type="slidenum">
              <a:rPr lang="es-SV" smtClean="0"/>
              <a:t>7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23559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60424-57F6-45D4-9C7D-F7A32EECDA87}" type="slidenum">
              <a:rPr lang="es-SV" smtClean="0"/>
              <a:t>9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74273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760424-57F6-45D4-9C7D-F7A32EECDA87}" type="slidenum">
              <a:rPr lang="es-SV" smtClean="0"/>
              <a:t>12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0253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2" y="-15132"/>
            <a:ext cx="12192000" cy="6885164"/>
          </a:xfrm>
          <a:prstGeom prst="rect">
            <a:avLst/>
          </a:prstGeom>
        </p:spPr>
      </p:pic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21/09/2021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-15132"/>
            <a:ext cx="4026568" cy="3106349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0" y="5595571"/>
            <a:ext cx="946484" cy="89916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28074" y="761994"/>
            <a:ext cx="9144000" cy="2387600"/>
          </a:xfrm>
        </p:spPr>
        <p:txBody>
          <a:bodyPr anchor="b"/>
          <a:lstStyle>
            <a:lvl1pPr algn="ctr">
              <a:defRPr sz="6000">
                <a:latin typeface="Helvetica LT Std Cond" panose="020B0506020202030204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329567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Helvetica LT Std Cond" panose="020B0506020202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50796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21/09/2021</a:t>
            </a:fld>
            <a:endParaRPr lang="es-SV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20460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21/09/2021</a:t>
            </a:fld>
            <a:endParaRPr lang="es-SV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91826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21/09/2021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0542775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21/09/2021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20651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2" y="-15132"/>
            <a:ext cx="12192000" cy="6885164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  <a:lvl2pPr>
              <a:defRPr>
                <a:latin typeface="Helvetica LT Std Cond" panose="020B0506020202030204" pitchFamily="34" charset="0"/>
              </a:defRPr>
            </a:lvl2pPr>
            <a:lvl3pPr>
              <a:defRPr>
                <a:latin typeface="Helvetica LT Std Cond" panose="020B0506020202030204" pitchFamily="34" charset="0"/>
              </a:defRPr>
            </a:lvl3pPr>
            <a:lvl4pPr>
              <a:defRPr>
                <a:latin typeface="Helvetica LT Std Cond" panose="020B0506020202030204" pitchFamily="34" charset="0"/>
              </a:defRPr>
            </a:lvl4pPr>
            <a:lvl5pPr>
              <a:defRPr>
                <a:latin typeface="Helvetica LT Std Cond" panose="020B050602020203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21/09/2021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  <p:pic>
        <p:nvPicPr>
          <p:cNvPr id="8" name="Imagen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5357611"/>
            <a:ext cx="2047912" cy="1579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327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4203" y="5084982"/>
            <a:ext cx="2376237" cy="183317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Helvetica LT Std Cond" panose="020B0506020202030204" pitchFamily="34" charset="0"/>
              </a:defRPr>
            </a:lvl1pPr>
            <a:lvl2pPr>
              <a:defRPr>
                <a:latin typeface="Helvetica LT Std Cond" panose="020B0506020202030204" pitchFamily="34" charset="0"/>
              </a:defRPr>
            </a:lvl2pPr>
            <a:lvl3pPr>
              <a:defRPr>
                <a:latin typeface="Helvetica LT Std Cond" panose="020B0506020202030204" pitchFamily="34" charset="0"/>
              </a:defRPr>
            </a:lvl3pPr>
            <a:lvl4pPr>
              <a:defRPr>
                <a:latin typeface="Helvetica LT Std Cond" panose="020B0506020202030204" pitchFamily="34" charset="0"/>
              </a:defRPr>
            </a:lvl4pPr>
            <a:lvl5pPr>
              <a:defRPr>
                <a:latin typeface="Helvetica LT Std Cond" panose="020B0506020202030204" pitchFamily="34" charset="0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21/09/2021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1053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2" y="-15132"/>
            <a:ext cx="12192000" cy="6885164"/>
          </a:xfrm>
          <a:prstGeom prst="rect">
            <a:avLst/>
          </a:prstGeom>
        </p:spPr>
      </p:pic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21/09/2021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306" y="194900"/>
            <a:ext cx="6765470" cy="5219311"/>
          </a:xfrm>
          <a:prstGeom prst="rect">
            <a:avLst/>
          </a:prstGeom>
        </p:spPr>
      </p:pic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70811" y="1808829"/>
            <a:ext cx="2374232" cy="2022205"/>
          </a:xfrm>
        </p:spPr>
        <p:txBody>
          <a:bodyPr/>
          <a:lstStyle>
            <a:lvl1pPr marL="0" indent="0" algn="ctr">
              <a:buNone/>
              <a:defRPr sz="2400">
                <a:latin typeface="Helvetica LT Std Cond" panose="020B0506020202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SV" dirty="0"/>
          </a:p>
        </p:txBody>
      </p:sp>
      <p:sp>
        <p:nvSpPr>
          <p:cNvPr id="12" name="Título 1"/>
          <p:cNvSpPr>
            <a:spLocks noGrp="1"/>
          </p:cNvSpPr>
          <p:nvPr>
            <p:ph type="title"/>
          </p:nvPr>
        </p:nvSpPr>
        <p:spPr>
          <a:xfrm>
            <a:off x="1295400" y="365125"/>
            <a:ext cx="9954126" cy="501565"/>
          </a:xfrm>
        </p:spPr>
        <p:txBody>
          <a:bodyPr>
            <a:normAutofit/>
          </a:bodyPr>
          <a:lstStyle>
            <a:lvl1pPr>
              <a:defRPr sz="3600">
                <a:latin typeface="Helvetica LT Std Cond" panose="020B0506020202030204" pitchFamily="34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38554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21/09/2021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69387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21/09/2021</a:t>
            </a:fld>
            <a:endParaRPr lang="es-SV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07209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21/09/2021</a:t>
            </a:fld>
            <a:endParaRPr lang="es-SV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774733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21/09/2021</a:t>
            </a:fld>
            <a:endParaRPr lang="es-SV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89421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2387A-3C32-4723-8064-1E5634EEB735}" type="datetimeFigureOut">
              <a:rPr lang="es-SV" smtClean="0"/>
              <a:t>21/09/2021</a:t>
            </a:fld>
            <a:endParaRPr lang="es-SV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21961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2387A-3C32-4723-8064-1E5634EEB735}" type="datetimeFigureOut">
              <a:rPr lang="es-SV" smtClean="0"/>
              <a:t>21/09/2021</a:t>
            </a:fld>
            <a:endParaRPr lang="es-SV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389BC-A800-49B9-B8F9-6E531DC57F84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645416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593730" y="2652639"/>
            <a:ext cx="557451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3000" b="1" dirty="0" smtClean="0">
                <a:solidFill>
                  <a:schemeClr val="accent5">
                    <a:lumMod val="75000"/>
                  </a:schemeClr>
                </a:solidFill>
                <a:latin typeface="+mj-lt"/>
                <a:cs typeface="Arial" panose="020B0604020202020204" pitchFamily="34" charset="0"/>
              </a:rPr>
              <a:t>Estadísticas Agosto 2021</a:t>
            </a:r>
            <a:endParaRPr lang="es-SV" sz="3000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3544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7614995"/>
              </p:ext>
            </p:extLst>
          </p:nvPr>
        </p:nvGraphicFramePr>
        <p:xfrm>
          <a:off x="678873" y="290944"/>
          <a:ext cx="9989127" cy="5763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264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006833" y="2537776"/>
            <a:ext cx="5457904" cy="754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COMUNICACIONES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53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8964661"/>
              </p:ext>
            </p:extLst>
          </p:nvPr>
        </p:nvGraphicFramePr>
        <p:xfrm>
          <a:off x="526473" y="166255"/>
          <a:ext cx="11194472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901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48884" y="2371522"/>
            <a:ext cx="84448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GESTIÓN DOCUMENTAL Y ARCHIVOS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31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6937015"/>
              </p:ext>
            </p:extLst>
          </p:nvPr>
        </p:nvGraphicFramePr>
        <p:xfrm>
          <a:off x="651165" y="290944"/>
          <a:ext cx="9739744" cy="5292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961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3836645"/>
              </p:ext>
            </p:extLst>
          </p:nvPr>
        </p:nvGraphicFramePr>
        <p:xfrm>
          <a:off x="581891" y="235528"/>
          <a:ext cx="10654145" cy="5721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25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020092" y="2537776"/>
            <a:ext cx="7431393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EVALUACIÓN DEL DESEMPEÑO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SECCIÓN DE ACOMPAÑAMIENTO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91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1838207"/>
              </p:ext>
            </p:extLst>
          </p:nvPr>
        </p:nvGraphicFramePr>
        <p:xfrm>
          <a:off x="471055" y="290945"/>
          <a:ext cx="10515600" cy="55002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321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4172278"/>
              </p:ext>
            </p:extLst>
          </p:nvPr>
        </p:nvGraphicFramePr>
        <p:xfrm>
          <a:off x="304800" y="180109"/>
          <a:ext cx="11776364" cy="5680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072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638323" y="2426940"/>
            <a:ext cx="8638263" cy="7546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ACCESO A LA INFORMACIÓN PÚBLICA</a:t>
            </a:r>
          </a:p>
        </p:txBody>
      </p:sp>
    </p:spTree>
    <p:extLst>
      <p:ext uri="{BB962C8B-B14F-4D97-AF65-F5344CB8AC3E}">
        <p14:creationId xmlns:p14="http://schemas.microsoft.com/office/powerpoint/2010/main" val="3363559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contenido 2"/>
          <p:cNvSpPr>
            <a:spLocks noGrp="1"/>
          </p:cNvSpPr>
          <p:nvPr>
            <p:ph idx="1"/>
          </p:nvPr>
        </p:nvSpPr>
        <p:spPr>
          <a:xfrm>
            <a:off x="643941" y="325951"/>
            <a:ext cx="10728104" cy="5414211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s-SV" b="1" dirty="0">
              <a:solidFill>
                <a:schemeClr val="accent1">
                  <a:lumMod val="50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s-SV" dirty="0">
              <a:latin typeface="+mn-lt"/>
            </a:endParaRPr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0252858"/>
              </p:ext>
            </p:extLst>
          </p:nvPr>
        </p:nvGraphicFramePr>
        <p:xfrm>
          <a:off x="643941" y="325951"/>
          <a:ext cx="9733114" cy="54142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145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á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0506254"/>
              </p:ext>
            </p:extLst>
          </p:nvPr>
        </p:nvGraphicFramePr>
        <p:xfrm>
          <a:off x="554182" y="498763"/>
          <a:ext cx="10474036" cy="5957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ángulo 7"/>
          <p:cNvSpPr/>
          <p:nvPr/>
        </p:nvSpPr>
        <p:spPr>
          <a:xfrm>
            <a:off x="5583382" y="390949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SV" sz="1200" dirty="0">
                <a:solidFill>
                  <a:srgbClr val="002060"/>
                </a:solidFill>
              </a:rPr>
              <a:t>(*) El procedimiento administrativo clasificado con número de referencia UAIP-097-2021, </a:t>
            </a:r>
            <a:r>
              <a:rPr lang="es-SV" sz="1200" dirty="0" smtClean="0">
                <a:solidFill>
                  <a:srgbClr val="002060"/>
                </a:solidFill>
              </a:rPr>
              <a:t>aún </a:t>
            </a:r>
            <a:r>
              <a:rPr lang="es-SV" sz="1200" dirty="0">
                <a:solidFill>
                  <a:srgbClr val="002060"/>
                </a:solidFill>
              </a:rPr>
              <a:t>se encuentra en trámite, debido a que la información objeto de </a:t>
            </a:r>
            <a:r>
              <a:rPr lang="es-SV" sz="1200" dirty="0" smtClean="0">
                <a:solidFill>
                  <a:srgbClr val="002060"/>
                </a:solidFill>
              </a:rPr>
              <a:t>acceso </a:t>
            </a:r>
            <a:r>
              <a:rPr lang="es-SV" sz="1200" dirty="0">
                <a:solidFill>
                  <a:srgbClr val="002060"/>
                </a:solidFill>
              </a:rPr>
              <a:t>se ajusta al supuesto contenido en el inciso 1o del artículo 71 LAIP</a:t>
            </a:r>
          </a:p>
        </p:txBody>
      </p:sp>
    </p:spTree>
    <p:extLst>
      <p:ext uri="{BB962C8B-B14F-4D97-AF65-F5344CB8AC3E}">
        <p14:creationId xmlns:p14="http://schemas.microsoft.com/office/powerpoint/2010/main" val="334335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3900998"/>
              </p:ext>
            </p:extLst>
          </p:nvPr>
        </p:nvGraphicFramePr>
        <p:xfrm>
          <a:off x="387927" y="429491"/>
          <a:ext cx="10335491" cy="5112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870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7910117"/>
              </p:ext>
            </p:extLst>
          </p:nvPr>
        </p:nvGraphicFramePr>
        <p:xfrm>
          <a:off x="554181" y="360218"/>
          <a:ext cx="10515601" cy="5832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042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0813520"/>
              </p:ext>
            </p:extLst>
          </p:nvPr>
        </p:nvGraphicFramePr>
        <p:xfrm>
          <a:off x="609599" y="263236"/>
          <a:ext cx="10584873" cy="570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6714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769337" y="2371522"/>
            <a:ext cx="4403962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UNIDAD DE FORMACIÓN</a:t>
            </a:r>
          </a:p>
          <a:p>
            <a:pPr algn="ctr">
              <a:lnSpc>
                <a:spcPct val="150000"/>
              </a:lnSpc>
            </a:pPr>
            <a:r>
              <a:rPr lang="es-SV" sz="3200" b="1" dirty="0" smtClean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 </a:t>
            </a:r>
            <a:endParaRPr lang="es-SV" sz="32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13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1312013"/>
              </p:ext>
            </p:extLst>
          </p:nvPr>
        </p:nvGraphicFramePr>
        <p:xfrm>
          <a:off x="706582" y="568036"/>
          <a:ext cx="105156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4087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9150</TotalTime>
  <Words>144</Words>
  <Application>Microsoft Office PowerPoint</Application>
  <PresentationFormat>Panorámica</PresentationFormat>
  <Paragraphs>27</Paragraphs>
  <Slides>18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Helvetica LT Std Cond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Víctor García</dc:creator>
  <cp:lastModifiedBy>admin</cp:lastModifiedBy>
  <cp:revision>401</cp:revision>
  <dcterms:created xsi:type="dcterms:W3CDTF">2014-02-18T16:57:05Z</dcterms:created>
  <dcterms:modified xsi:type="dcterms:W3CDTF">2021-09-21T15:53:12Z</dcterms:modified>
</cp:coreProperties>
</file>