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4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5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4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drawings/drawing6.xml" ContentType="application/vnd.openxmlformats-officedocument.drawingml.chartshapes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9" r:id="rId2"/>
    <p:sldId id="399" r:id="rId3"/>
    <p:sldId id="420" r:id="rId4"/>
    <p:sldId id="421" r:id="rId5"/>
    <p:sldId id="422" r:id="rId6"/>
    <p:sldId id="423" r:id="rId7"/>
    <p:sldId id="424" r:id="rId8"/>
    <p:sldId id="403" r:id="rId9"/>
    <p:sldId id="404" r:id="rId10"/>
    <p:sldId id="408" r:id="rId11"/>
    <p:sldId id="418" r:id="rId12"/>
    <p:sldId id="419" r:id="rId13"/>
    <p:sldId id="413" r:id="rId14"/>
    <p:sldId id="411" r:id="rId15"/>
    <p:sldId id="412" r:id="rId16"/>
    <p:sldId id="415" r:id="rId17"/>
    <p:sldId id="416" r:id="rId18"/>
    <p:sldId id="417" r:id="rId19"/>
  </p:sldIdLst>
  <p:sldSz cx="12192000" cy="6858000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" initials="a" lastIdx="2" clrIdx="0">
    <p:extLst>
      <p:ext uri="{19B8F6BF-5375-455C-9EA6-DF929625EA0E}">
        <p15:presenceInfo xmlns:p15="http://schemas.microsoft.com/office/powerpoint/2012/main" userId="adm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12C8C85-51F0-491E-9774-3900AFEF0FD7}" styleName="Estilo claro 2 - Acento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DBED569-4797-4DF1-A0F4-6AAB3CD982D8}" styleName="Estilo claro 3 - Acento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2838BEF-8BB2-4498-84A7-C5851F593DF1}" styleName="Estilo medio 4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A111915-BE36-4E01-A7E5-04B1672EAD32}" styleName="Estilo claro 2 - Acento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1" autoAdjust="0"/>
    <p:restoredTop sz="93178" autoAdjust="0"/>
  </p:normalViewPr>
  <p:slideViewPr>
    <p:cSldViewPr snapToGrid="0">
      <p:cViewPr varScale="1">
        <p:scale>
          <a:sx n="69" d="100"/>
          <a:sy n="69" d="100"/>
        </p:scale>
        <p:origin x="76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APTOP-5\Downloads\Agosto%202021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ealn\Desktop\Estadisticas%20Septiembre%202021\Estad&#237;sticasUGDA2021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ealn\Desktop\Estadisticas%20Septiembre%202021\estadisticas%20septiembre%202021Acompa&#241;amiento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ealn\Desktop\Estadisticas%20Septiembre%202021\estadisticas%20septiembre%202021Acompa&#241;amiento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APTOP-5\Downloads\Agosto%202021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APTOP-5\Downloads\Agosto%202021.xlsx" TargetMode="Externa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2.xlsx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ealn\Desktop\Estad&#237;sticas%20UNFOP%20agosto_septiembre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ealn\Desktop\Estad&#237;sticas%20UNFOP%20agosto_septiembre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ealn\Desktop\Estadisticas%20Septiembre%202021\Estadisticas%20Ucom%20septiembre%202021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ealn\Desktop\Estadisticas%20Septiembre%202021\Estad&#237;sticasUGDA2021.xlsx" TargetMode="Externa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chartUserShapes" Target="../drawings/drawing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2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NÚMERO DE SOLICITUDES Y REQUERIMIENTOS</a:t>
            </a: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2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plotArea>
      <c:layout>
        <c:manualLayout>
          <c:layoutTarget val="inner"/>
          <c:xMode val="edge"/>
          <c:yMode val="edge"/>
          <c:x val="0"/>
          <c:y val="0.15544796296296295"/>
          <c:w val="0.96678744356153667"/>
          <c:h val="0.75114277777777771"/>
        </c:manualLayout>
      </c:layout>
      <c:barChart>
        <c:barDir val="col"/>
        <c:grouping val="clustered"/>
        <c:varyColors val="0"/>
        <c:ser>
          <c:idx val="1"/>
          <c:order val="1"/>
          <c:spPr>
            <a:gradFill rotWithShape="1">
              <a:gsLst>
                <a:gs pos="0">
                  <a:schemeClr val="accent1">
                    <a:shade val="76000"/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hade val="76000"/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shade val="76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gradFill flip="none" rotWithShape="1"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46000">
                    <a:schemeClr val="accent1">
                      <a:lumMod val="95000"/>
                      <a:lumOff val="5000"/>
                    </a:schemeClr>
                  </a:gs>
                  <a:gs pos="100000">
                    <a:schemeClr val="accent1">
                      <a:lumMod val="60000"/>
                    </a:schemeClr>
                  </a:gs>
                </a:gsLst>
                <a:path path="circle">
                  <a:fillToRect l="50000" t="130000" r="50000" b="-30000"/>
                </a:path>
                <a:tileRect/>
              </a:gra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4975-4EB2-A314-EA623B91E807}"/>
              </c:ext>
            </c:extLst>
          </c:dPt>
          <c:dPt>
            <c:idx val="1"/>
            <c:invertIfNegative val="0"/>
            <c:bubble3D val="0"/>
            <c:spPr>
              <a:gradFill flip="none" rotWithShape="1"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46000">
                    <a:schemeClr val="accent1">
                      <a:lumMod val="95000"/>
                      <a:lumOff val="5000"/>
                    </a:schemeClr>
                  </a:gs>
                  <a:gs pos="100000">
                    <a:schemeClr val="accent1">
                      <a:lumMod val="60000"/>
                    </a:schemeClr>
                  </a:gs>
                </a:gsLst>
                <a:path path="circle">
                  <a:fillToRect l="50000" t="130000" r="50000" b="-30000"/>
                </a:path>
                <a:tileRect/>
              </a:gra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4975-4EB2-A314-EA623B91E807}"/>
              </c:ext>
            </c:extLst>
          </c:dPt>
          <c:cat>
            <c:strRef>
              <c:f>'Septiembre 2021'!$A$6:$B$6</c:f>
              <c:strCache>
                <c:ptCount val="2"/>
                <c:pt idx="0">
                  <c:v>Número de Solicitudes </c:v>
                </c:pt>
                <c:pt idx="1">
                  <c:v>Número de Requerimientos </c:v>
                </c:pt>
              </c:strCache>
            </c:strRef>
          </c:cat>
          <c:val>
            <c:numRef>
              <c:f>'Septiembre 2021'!$A$8:$B$8</c:f>
              <c:numCache>
                <c:formatCode>General</c:formatCode>
                <c:ptCount val="2"/>
                <c:pt idx="0">
                  <c:v>9</c:v>
                </c:pt>
                <c:pt idx="1">
                  <c:v>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975-4EB2-A314-EA623B91E8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32"/>
        <c:axId val="176142864"/>
        <c:axId val="121165696"/>
        <c:extLst xmlns:c16r2="http://schemas.microsoft.com/office/drawing/2015/06/chart">
          <c:ext xmlns:c15="http://schemas.microsoft.com/office/drawing/2012/chart" uri="{02D57815-91ED-43cb-92C2-25804820EDAC}">
            <c15:filteredBarSeries>
              <c15:ser>
                <c:idx val="0"/>
                <c:order val="0"/>
                <c:spPr>
                  <a:gradFill rotWithShape="1">
                    <a:gsLst>
                      <a:gs pos="0">
                        <a:schemeClr val="accent1">
                          <a:shade val="53000"/>
                          <a:satMod val="103000"/>
                          <a:lumMod val="102000"/>
                          <a:tint val="94000"/>
                        </a:schemeClr>
                      </a:gs>
                      <a:gs pos="50000">
                        <a:schemeClr val="accent1">
                          <a:shade val="53000"/>
                          <a:satMod val="110000"/>
                          <a:lumMod val="100000"/>
                          <a:shade val="100000"/>
                        </a:schemeClr>
                      </a:gs>
                      <a:gs pos="100000">
                        <a:schemeClr val="accent1">
                          <a:shade val="53000"/>
                          <a:lumMod val="99000"/>
                          <a:satMod val="120000"/>
                          <a:shade val="78000"/>
                        </a:schemeClr>
                      </a:gs>
                    </a:gsLst>
                    <a:lin ang="5400000" scaled="0"/>
                  </a:gra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6r2="http://schemas.microsoft.com/office/drawing/2015/06/chart">
                      <c:ext uri="{02D57815-91ED-43cb-92C2-25804820EDAC}">
                        <c15:formulaRef>
                          <c15:sqref>'Septiembre 2021'!$A$6:$B$6</c15:sqref>
                        </c15:formulaRef>
                      </c:ext>
                    </c:extLst>
                    <c:strCache>
                      <c:ptCount val="2"/>
                      <c:pt idx="0">
                        <c:v>Número de Solicitudes </c:v>
                      </c:pt>
                      <c:pt idx="1">
                        <c:v>Número de Requerimientos </c:v>
                      </c:pt>
                    </c:strCache>
                  </c:strRef>
                </c:cat>
                <c:val>
                  <c:numRef>
                    <c:extLst xmlns:c16r2="http://schemas.microsoft.com/office/drawing/2015/06/chart">
                      <c:ext uri="{02D57815-91ED-43cb-92C2-25804820EDAC}">
                        <c15:formulaRef>
                          <c15:sqref>'Septiembre 2021'!$A$7:$B$7</c15:sqref>
                        </c15:formulaRef>
                      </c:ext>
                    </c:extLst>
                    <c:numCache>
                      <c:formatCode>General</c:formatCode>
                      <c:ptCount val="2"/>
                    </c:numCache>
                  </c:numRef>
                </c:val>
                <c:extLst xmlns:c16r2="http://schemas.microsoft.com/office/drawing/2015/06/chart">
                  <c:ext xmlns:c16="http://schemas.microsoft.com/office/drawing/2014/chart" uri="{C3380CC4-5D6E-409C-BE32-E72D297353CC}">
                    <c16:uniqueId val="{00000001-4975-4EB2-A314-EA623B91E807}"/>
                  </c:ext>
                </c:extLst>
              </c15:ser>
            </c15:filteredBarSeries>
            <c15:filteredBarSeries>
              <c15:ser>
                <c:idx val="2"/>
                <c:order val="2"/>
                <c:spPr>
                  <a:gradFill rotWithShape="1">
                    <a:gsLst>
                      <a:gs pos="0">
                        <a:schemeClr val="accent1">
                          <a:satMod val="103000"/>
                          <a:lumMod val="102000"/>
                          <a:tint val="94000"/>
                        </a:schemeClr>
                      </a:gs>
                      <a:gs pos="50000">
                        <a:schemeClr val="accent1">
                          <a:satMod val="110000"/>
                          <a:lumMod val="100000"/>
                          <a:shade val="100000"/>
                        </a:schemeClr>
                      </a:gs>
                      <a:gs pos="100000">
                        <a:schemeClr val="accent1">
                          <a:lumMod val="99000"/>
                          <a:satMod val="120000"/>
                          <a:shade val="78000"/>
                        </a:schemeClr>
                      </a:gs>
                    </a:gsLst>
                    <a:lin ang="5400000" scaled="0"/>
                  </a:gra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6r2="http://schemas.microsoft.com/office/drawing/2015/06/chart"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'Septiembre 2021'!$A$6:$B$6</c15:sqref>
                        </c15:formulaRef>
                      </c:ext>
                    </c:extLst>
                    <c:strCache>
                      <c:ptCount val="2"/>
                      <c:pt idx="0">
                        <c:v>Número de Solicitudes </c:v>
                      </c:pt>
                      <c:pt idx="1">
                        <c:v>Número de Requerimientos </c:v>
                      </c:pt>
                    </c:strCache>
                  </c:strRef>
                </c:cat>
                <c:val>
                  <c:numRef>
                    <c:extLst xmlns:c16r2="http://schemas.microsoft.com/office/drawing/2015/06/chart"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'Septiembre 2021'!$A$9:$B$9</c15:sqref>
                        </c15:formulaRef>
                      </c:ext>
                    </c:extLst>
                    <c:numCache>
                      <c:formatCode>General</c:formatCode>
                      <c:ptCount val="2"/>
                    </c:numCache>
                  </c:numRef>
                </c:val>
                <c:extLst xmlns:c16r2="http://schemas.microsoft.com/office/drawing/2015/06/chart" xmlns:c15="http://schemas.microsoft.com/office/drawing/2012/chart">
                  <c:ext xmlns:c16="http://schemas.microsoft.com/office/drawing/2014/chart" uri="{C3380CC4-5D6E-409C-BE32-E72D297353CC}">
                    <c16:uniqueId val="{00000002-4975-4EB2-A314-EA623B91E807}"/>
                  </c:ext>
                </c:extLst>
              </c15:ser>
            </c15:filteredBarSeries>
            <c15:filteredBarSeries>
              <c15:ser>
                <c:idx val="3"/>
                <c:order val="3"/>
                <c:spPr>
                  <a:gradFill rotWithShape="1">
                    <a:gsLst>
                      <a:gs pos="0">
                        <a:schemeClr val="accent1">
                          <a:tint val="77000"/>
                          <a:satMod val="103000"/>
                          <a:lumMod val="102000"/>
                          <a:tint val="94000"/>
                        </a:schemeClr>
                      </a:gs>
                      <a:gs pos="50000">
                        <a:schemeClr val="accent1">
                          <a:tint val="77000"/>
                          <a:satMod val="110000"/>
                          <a:lumMod val="100000"/>
                          <a:shade val="100000"/>
                        </a:schemeClr>
                      </a:gs>
                      <a:gs pos="100000">
                        <a:schemeClr val="accent1">
                          <a:tint val="77000"/>
                          <a:lumMod val="99000"/>
                          <a:satMod val="120000"/>
                          <a:shade val="78000"/>
                        </a:schemeClr>
                      </a:gs>
                    </a:gsLst>
                    <a:lin ang="5400000" scaled="0"/>
                  </a:gra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6r2="http://schemas.microsoft.com/office/drawing/2015/06/chart"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'Septiembre 2021'!$A$6:$B$6</c15:sqref>
                        </c15:formulaRef>
                      </c:ext>
                    </c:extLst>
                    <c:strCache>
                      <c:ptCount val="2"/>
                      <c:pt idx="0">
                        <c:v>Número de Solicitudes </c:v>
                      </c:pt>
                      <c:pt idx="1">
                        <c:v>Número de Requerimientos </c:v>
                      </c:pt>
                    </c:strCache>
                  </c:strRef>
                </c:cat>
                <c:val>
                  <c:numRef>
                    <c:extLst xmlns:c16r2="http://schemas.microsoft.com/office/drawing/2015/06/chart"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'Septiembre 2021'!$A$10:$B$10</c15:sqref>
                        </c15:formulaRef>
                      </c:ext>
                    </c:extLst>
                    <c:numCache>
                      <c:formatCode>General</c:formatCode>
                      <c:ptCount val="2"/>
                    </c:numCache>
                  </c:numRef>
                </c:val>
                <c:extLst xmlns:c16r2="http://schemas.microsoft.com/office/drawing/2015/06/chart" xmlns:c15="http://schemas.microsoft.com/office/drawing/2012/chart">
                  <c:ext xmlns:c16="http://schemas.microsoft.com/office/drawing/2014/chart" uri="{C3380CC4-5D6E-409C-BE32-E72D297353CC}">
                    <c16:uniqueId val="{00000003-4975-4EB2-A314-EA623B91E807}"/>
                  </c:ext>
                </c:extLst>
              </c15:ser>
            </c15:filteredBarSeries>
            <c15:filteredBarSeries>
              <c15:ser>
                <c:idx val="4"/>
                <c:order val="4"/>
                <c:spPr>
                  <a:gradFill rotWithShape="1">
                    <a:gsLst>
                      <a:gs pos="0">
                        <a:schemeClr val="accent1">
                          <a:tint val="54000"/>
                          <a:satMod val="103000"/>
                          <a:lumMod val="102000"/>
                          <a:tint val="94000"/>
                        </a:schemeClr>
                      </a:gs>
                      <a:gs pos="50000">
                        <a:schemeClr val="accent1">
                          <a:tint val="54000"/>
                          <a:satMod val="110000"/>
                          <a:lumMod val="100000"/>
                          <a:shade val="100000"/>
                        </a:schemeClr>
                      </a:gs>
                      <a:gs pos="100000">
                        <a:schemeClr val="accent1">
                          <a:tint val="54000"/>
                          <a:lumMod val="99000"/>
                          <a:satMod val="120000"/>
                          <a:shade val="78000"/>
                        </a:schemeClr>
                      </a:gs>
                    </a:gsLst>
                    <a:lin ang="5400000" scaled="0"/>
                  </a:gra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6r2="http://schemas.microsoft.com/office/drawing/2015/06/chart"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'Septiembre 2021'!$A$6:$B$6</c15:sqref>
                        </c15:formulaRef>
                      </c:ext>
                    </c:extLst>
                    <c:strCache>
                      <c:ptCount val="2"/>
                      <c:pt idx="0">
                        <c:v>Número de Solicitudes </c:v>
                      </c:pt>
                      <c:pt idx="1">
                        <c:v>Número de Requerimientos </c:v>
                      </c:pt>
                    </c:strCache>
                  </c:strRef>
                </c:cat>
                <c:val>
                  <c:numRef>
                    <c:extLst xmlns:c16r2="http://schemas.microsoft.com/office/drawing/2015/06/chart"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'Septiembre 2021'!$A$11:$B$11</c15:sqref>
                        </c15:formulaRef>
                      </c:ext>
                    </c:extLst>
                    <c:numCache>
                      <c:formatCode>General</c:formatCode>
                      <c:ptCount val="2"/>
                    </c:numCache>
                  </c:numRef>
                </c:val>
                <c:extLst xmlns:c16r2="http://schemas.microsoft.com/office/drawing/2015/06/chart" xmlns:c15="http://schemas.microsoft.com/office/drawing/2012/chart">
                  <c:ext xmlns:c16="http://schemas.microsoft.com/office/drawing/2014/chart" uri="{C3380CC4-5D6E-409C-BE32-E72D297353CC}">
                    <c16:uniqueId val="{00000004-4975-4EB2-A314-EA623B91E807}"/>
                  </c:ext>
                </c:extLst>
              </c15:ser>
            </c15:filteredBarSeries>
          </c:ext>
        </c:extLst>
      </c:barChart>
      <c:catAx>
        <c:axId val="1761428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endParaRPr lang="es-SV"/>
          </a:p>
        </c:txPr>
        <c:crossAx val="121165696"/>
        <c:crosses val="autoZero"/>
        <c:auto val="1"/>
        <c:lblAlgn val="ctr"/>
        <c:lblOffset val="100"/>
        <c:noMultiLvlLbl val="0"/>
      </c:catAx>
      <c:valAx>
        <c:axId val="12116569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761428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  <c:userShapes r:id="rId4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SV" sz="2400" b="1"/>
              <a:t>Tipo de acompañamiento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68D8-4DD6-923E-3B88BC88088A}"/>
              </c:ext>
            </c:extLst>
          </c:dPt>
          <c:dPt>
            <c:idx val="2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68D8-4DD6-923E-3B88BC88088A}"/>
              </c:ext>
            </c:extLst>
          </c:dPt>
          <c:dPt>
            <c:idx val="3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68D8-4DD6-923E-3B88BC88088A}"/>
              </c:ext>
            </c:extLst>
          </c:dPt>
          <c:dPt>
            <c:idx val="4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68D8-4DD6-923E-3B88BC88088A}"/>
              </c:ext>
            </c:extLst>
          </c:dPt>
          <c:dPt>
            <c:idx val="5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68D8-4DD6-923E-3B88BC88088A}"/>
              </c:ext>
            </c:extLst>
          </c:dPt>
          <c:dPt>
            <c:idx val="6"/>
            <c:invertIfNegative val="0"/>
            <c:bubble3D val="0"/>
            <c:spPr>
              <a:solidFill>
                <a:srgbClr val="7030A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68D8-4DD6-923E-3B88BC88088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Sept!$B$18:$B$24</c:f>
              <c:strCache>
                <c:ptCount val="7"/>
                <c:pt idx="0">
                  <c:v>Charla virtual</c:v>
                </c:pt>
                <c:pt idx="1">
                  <c:v>Reunión virtual</c:v>
                </c:pt>
                <c:pt idx="2">
                  <c:v>Envío de instrumentos archivísticos</c:v>
                </c:pt>
                <c:pt idx="3">
                  <c:v>Consulta vía telefónica</c:v>
                </c:pt>
                <c:pt idx="4">
                  <c:v>Consulta vía correo electrónico</c:v>
                </c:pt>
                <c:pt idx="5">
                  <c:v>Reunión presencial</c:v>
                </c:pt>
                <c:pt idx="6">
                  <c:v>Revisión de instrumentos archivísticos</c:v>
                </c:pt>
              </c:strCache>
            </c:strRef>
          </c:cat>
          <c:val>
            <c:numRef>
              <c:f>Sept!$C$18:$C$24</c:f>
              <c:numCache>
                <c:formatCode>General</c:formatCode>
                <c:ptCount val="7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3</c:v>
                </c:pt>
                <c:pt idx="5">
                  <c:v>2</c:v>
                </c:pt>
                <c:pt idx="6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8D8-4DD6-923E-3B88BC88088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78882992"/>
        <c:axId val="178883552"/>
      </c:barChart>
      <c:catAx>
        <c:axId val="178882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78883552"/>
        <c:crosses val="autoZero"/>
        <c:auto val="1"/>
        <c:lblAlgn val="ctr"/>
        <c:lblOffset val="100"/>
        <c:noMultiLvlLbl val="0"/>
      </c:catAx>
      <c:valAx>
        <c:axId val="17888355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788829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SV"/>
              <a:t>Nivel de respuesta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626F-451A-B8C6-9A6418EB10C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Hoja1!$F$3:$F$4</c:f>
              <c:strCache>
                <c:ptCount val="2"/>
                <c:pt idx="0">
                  <c:v>Cantidad de preguntas recibidas</c:v>
                </c:pt>
                <c:pt idx="1">
                  <c:v>Cantidad de preguntas respondidas</c:v>
                </c:pt>
              </c:strCache>
            </c:strRef>
          </c:cat>
          <c:val>
            <c:numRef>
              <c:f>Hoja1!$G$3:$G$4</c:f>
              <c:numCache>
                <c:formatCode>General</c:formatCode>
                <c:ptCount val="2"/>
                <c:pt idx="0">
                  <c:v>38</c:v>
                </c:pt>
                <c:pt idx="1">
                  <c:v>22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26F-451A-B8C6-9A6418EB10C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178885792"/>
        <c:axId val="178886352"/>
      </c:barChart>
      <c:catAx>
        <c:axId val="1788857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78886352"/>
        <c:crosses val="autoZero"/>
        <c:auto val="1"/>
        <c:lblAlgn val="ctr"/>
        <c:lblOffset val="100"/>
        <c:noMultiLvlLbl val="0"/>
      </c:catAx>
      <c:valAx>
        <c:axId val="17888635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788857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SV"/>
              <a:t>Frecuencia de temas de preguntas recibidas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Hoja1!$B$4:$B$15</c:f>
              <c:strCache>
                <c:ptCount val="12"/>
                <c:pt idx="0">
                  <c:v>Costos de reproducción</c:v>
                </c:pt>
                <c:pt idx="1">
                  <c:v>Datos personales</c:v>
                </c:pt>
                <c:pt idx="2">
                  <c:v>Inconformidad procesos Unidad de Evaluación del Desempeño</c:v>
                </c:pt>
                <c:pt idx="3">
                  <c:v>Información reservada</c:v>
                </c:pt>
                <c:pt idx="4">
                  <c:v>Ítems de publicación de información oficiosa</c:v>
                </c:pt>
                <c:pt idx="5">
                  <c:v>Lineamientos GDA</c:v>
                </c:pt>
                <c:pt idx="6">
                  <c:v>Nombre, cargo y salario de empleados públicos</c:v>
                </c:pt>
                <c:pt idx="7">
                  <c:v>Plazo de publicación de información oficiosa</c:v>
                </c:pt>
                <c:pt idx="8">
                  <c:v>Solicitud de formación</c:v>
                </c:pt>
                <c:pt idx="9">
                  <c:v>Solicitud de materiales</c:v>
                </c:pt>
                <c:pt idx="10">
                  <c:v>Trámite de solicitudes de información</c:v>
                </c:pt>
                <c:pt idx="11">
                  <c:v>Uso práctico del portal de transparencia</c:v>
                </c:pt>
              </c:strCache>
            </c:strRef>
          </c:cat>
          <c:val>
            <c:numRef>
              <c:f>Hoja1!$C$4:$C$15</c:f>
              <c:numCache>
                <c:formatCode>General</c:formatCode>
                <c:ptCount val="12"/>
                <c:pt idx="0">
                  <c:v>2</c:v>
                </c:pt>
                <c:pt idx="1">
                  <c:v>3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1</c:v>
                </c:pt>
                <c:pt idx="6">
                  <c:v>5</c:v>
                </c:pt>
                <c:pt idx="7">
                  <c:v>4</c:v>
                </c:pt>
                <c:pt idx="8">
                  <c:v>2</c:v>
                </c:pt>
                <c:pt idx="9">
                  <c:v>2</c:v>
                </c:pt>
                <c:pt idx="10">
                  <c:v>5</c:v>
                </c:pt>
                <c:pt idx="11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816-41C9-9358-52E1BC288632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79002112"/>
        <c:axId val="179002672"/>
      </c:barChart>
      <c:catAx>
        <c:axId val="1790021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79002672"/>
        <c:crosses val="autoZero"/>
        <c:auto val="1"/>
        <c:lblAlgn val="ctr"/>
        <c:lblOffset val="100"/>
        <c:noMultiLvlLbl val="0"/>
      </c:catAx>
      <c:valAx>
        <c:axId val="17900267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790021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b="0" i="0" u="none" strike="noStrike" kern="1200" spc="0" baseline="0">
                <a:solidFill>
                  <a:schemeClr val="tx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s-ES" sz="2000" b="1" i="0" baseline="0" dirty="0">
                <a:solidFill>
                  <a:schemeClr val="tx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PLAZOS DE RESPUESTA</a:t>
            </a:r>
            <a:endParaRPr lang="es-SV" sz="2000" b="1" noProof="0" dirty="0">
              <a:solidFill>
                <a:schemeClr val="tx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</c:rich>
      </c:tx>
      <c:layout>
        <c:manualLayout>
          <c:xMode val="edge"/>
          <c:yMode val="edge"/>
          <c:x val="0.36663761600653505"/>
          <c:y val="3.2600316564673028E-2"/>
        </c:manualLayout>
      </c:layout>
      <c:overlay val="0"/>
      <c:spPr>
        <a:solidFill>
          <a:schemeClr val="bg1"/>
        </a:solidFill>
        <a:ln>
          <a:noFill/>
        </a:ln>
        <a:effectLst>
          <a:outerShdw blurRad="50800" dist="50800" dir="5400000" algn="ctr" rotWithShape="0">
            <a:schemeClr val="bg1"/>
          </a:outerShdw>
        </a:effectLst>
      </c:spPr>
      <c:txPr>
        <a:bodyPr rot="0" spcFirstLastPara="1" vertOverflow="ellipsis" vert="horz" wrap="square" anchor="ctr" anchorCtr="1"/>
        <a:lstStyle/>
        <a:p>
          <a:pPr marL="0" marR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2000" b="0" i="0" u="none" strike="noStrike" kern="1200" spc="0" baseline="0">
              <a:solidFill>
                <a:schemeClr val="tx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gradFill flip="none" rotWithShape="1"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46000">
                    <a:schemeClr val="accent1">
                      <a:lumMod val="95000"/>
                      <a:lumOff val="5000"/>
                    </a:schemeClr>
                  </a:gs>
                  <a:gs pos="100000">
                    <a:schemeClr val="accent1">
                      <a:lumMod val="60000"/>
                    </a:schemeClr>
                  </a:gs>
                </a:gsLst>
                <a:path path="circle">
                  <a:fillToRect l="50000" t="130000" r="50000" b="-30000"/>
                </a:path>
                <a:tileRect/>
              </a:gra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7855-48B0-9548-6B3575B08B73}"/>
              </c:ext>
            </c:extLst>
          </c:dPt>
          <c:dPt>
            <c:idx val="1"/>
            <c:invertIfNegative val="0"/>
            <c:bubble3D val="0"/>
            <c:spPr>
              <a:gradFill>
                <a:gsLst>
                  <a:gs pos="0">
                    <a:schemeClr val="accent1">
                      <a:lumMod val="40000"/>
                      <a:lumOff val="60000"/>
                    </a:schemeClr>
                  </a:gs>
                  <a:gs pos="46000">
                    <a:schemeClr val="accent1">
                      <a:lumMod val="95000"/>
                      <a:lumOff val="5000"/>
                    </a:schemeClr>
                  </a:gs>
                  <a:gs pos="100000">
                    <a:schemeClr val="accent1">
                      <a:lumMod val="60000"/>
                    </a:schemeClr>
                  </a:gs>
                </a:gsLst>
                <a:path path="circle">
                  <a:fillToRect l="50000" t="130000" r="50000" b="-30000"/>
                </a:path>
              </a:gra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7855-48B0-9548-6B3575B08B73}"/>
              </c:ext>
            </c:extLst>
          </c:dPt>
          <c:cat>
            <c:strRef>
              <c:f>('Septiembre 2021'!$A$14,'Septiembre 2021'!$B$14)</c:f>
              <c:strCache>
                <c:ptCount val="2"/>
                <c:pt idx="0">
                  <c:v>Solicitudes con informacion de menos de 5 años</c:v>
                </c:pt>
                <c:pt idx="1">
                  <c:v>Solicitudes con informacion de más de 5 años</c:v>
                </c:pt>
              </c:strCache>
            </c:strRef>
          </c:cat>
          <c:val>
            <c:numRef>
              <c:f>('Septiembre 2021'!$A$15,'Septiembre 2021'!$B$15)</c:f>
              <c:numCache>
                <c:formatCode>General</c:formatCode>
                <c:ptCount val="2"/>
                <c:pt idx="0">
                  <c:v>12</c:v>
                </c:pt>
                <c:pt idx="1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855-48B0-9548-6B3575B08B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7788560"/>
        <c:axId val="177789120"/>
      </c:barChart>
      <c:catAx>
        <c:axId val="1777885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2"/>
                </a:solidFill>
                <a:effectLst>
                  <a:glow rad="101600">
                    <a:schemeClr val="bg2">
                      <a:lumMod val="75000"/>
                      <a:alpha val="40000"/>
                    </a:schemeClr>
                  </a:glow>
                </a:effectLst>
                <a:latin typeface="+mn-lt"/>
                <a:ea typeface="+mn-ea"/>
                <a:cs typeface="+mn-cs"/>
              </a:defRPr>
            </a:pPr>
            <a:endParaRPr lang="es-SV"/>
          </a:p>
        </c:txPr>
        <c:crossAx val="177789120"/>
        <c:crosses val="autoZero"/>
        <c:auto val="1"/>
        <c:lblAlgn val="ctr"/>
        <c:lblOffset val="100"/>
        <c:noMultiLvlLbl val="0"/>
      </c:catAx>
      <c:valAx>
        <c:axId val="17778912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77788560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1167754125329048E-2"/>
          <c:y val="9.9991616525923269E-2"/>
          <c:w val="0.96569755928435341"/>
          <c:h val="0.8112077032360332"/>
        </c:manualLayout>
      </c:layout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46000">
                  <a:schemeClr val="accent1">
                    <a:lumMod val="95000"/>
                    <a:lumOff val="5000"/>
                  </a:schemeClr>
                </a:gs>
                <a:gs pos="100000">
                  <a:schemeClr val="accent1">
                    <a:lumMod val="60000"/>
                  </a:schemeClr>
                </a:gs>
              </a:gsLst>
              <a:path path="circle">
                <a:fillToRect l="50000" t="130000" r="50000" b="-30000"/>
              </a:path>
            </a:gradFill>
            <a:ln>
              <a:noFill/>
            </a:ln>
            <a:effectLst/>
          </c:spPr>
          <c:invertIfNegative val="0"/>
          <c:cat>
            <c:strRef>
              <c:f>('Septiembre 2021'!$A$19,'Septiembre 2021'!$C$19)</c:f>
              <c:strCache>
                <c:ptCount val="2"/>
                <c:pt idx="0">
                  <c:v>Pública</c:v>
                </c:pt>
                <c:pt idx="1">
                  <c:v>Reorientado a otros entes</c:v>
                </c:pt>
              </c:strCache>
            </c:strRef>
          </c:cat>
          <c:val>
            <c:numRef>
              <c:f>('Septiembre 2021'!$A$20,'Septiembre 2021'!$C$20)</c:f>
              <c:numCache>
                <c:formatCode>General</c:formatCode>
                <c:ptCount val="2"/>
                <c:pt idx="0">
                  <c:v>7</c:v>
                </c:pt>
                <c:pt idx="1">
                  <c:v>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9F4-4101-98FA-B03415A5ED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8408752"/>
        <c:axId val="178409312"/>
      </c:barChart>
      <c:catAx>
        <c:axId val="178408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endParaRPr lang="es-SV"/>
          </a:p>
        </c:txPr>
        <c:crossAx val="178409312"/>
        <c:crosses val="autoZero"/>
        <c:auto val="1"/>
        <c:lblAlgn val="ctr"/>
        <c:lblOffset val="100"/>
        <c:noMultiLvlLbl val="0"/>
      </c:catAx>
      <c:valAx>
        <c:axId val="17840931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784087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474047861649129E-2"/>
          <c:y val="9.4901165216931441E-2"/>
          <c:w val="0.96375709470437187"/>
          <c:h val="0.83823825269959618"/>
        </c:manualLayout>
      </c:layout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46000">
                  <a:schemeClr val="accent1">
                    <a:lumMod val="95000"/>
                    <a:lumOff val="5000"/>
                  </a:schemeClr>
                </a:gs>
                <a:gs pos="100000">
                  <a:schemeClr val="accent1">
                    <a:lumMod val="60000"/>
                  </a:schemeClr>
                </a:gs>
              </a:gsLst>
              <a:path path="circle">
                <a:fillToRect l="50000" t="130000" r="50000" b="-30000"/>
              </a:path>
            </a:gradFill>
            <a:ln>
              <a:noFill/>
            </a:ln>
            <a:effectLst/>
          </c:spPr>
          <c:invertIfNegative val="0"/>
          <c:cat>
            <c:strRef>
              <c:f>('Septiembre 2021'!$A$26,'Septiembre 2021'!$B$26,'Septiembre 2021'!$C$26)</c:f>
              <c:strCache>
                <c:ptCount val="3"/>
                <c:pt idx="0">
                  <c:v>Mujer</c:v>
                </c:pt>
                <c:pt idx="1">
                  <c:v>Hombre</c:v>
                </c:pt>
                <c:pt idx="2">
                  <c:v>Persona Juridica</c:v>
                </c:pt>
              </c:strCache>
            </c:strRef>
          </c:cat>
          <c:val>
            <c:numRef>
              <c:f>('Septiembre 2021'!$A$27,'Septiembre 2021'!$B$27,'Septiembre 2021'!$C$27)</c:f>
              <c:numCache>
                <c:formatCode>General</c:formatCode>
                <c:ptCount val="3"/>
                <c:pt idx="0">
                  <c:v>2</c:v>
                </c:pt>
                <c:pt idx="1">
                  <c:v>7</c:v>
                </c:pt>
                <c:pt idx="2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CC9-43A9-8E21-5B4C64040D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8411552"/>
        <c:axId val="178412112"/>
      </c:barChart>
      <c:catAx>
        <c:axId val="1784115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endParaRPr lang="es-SV"/>
          </a:p>
        </c:txPr>
        <c:crossAx val="178412112"/>
        <c:crosses val="autoZero"/>
        <c:auto val="1"/>
        <c:lblAlgn val="ctr"/>
        <c:lblOffset val="100"/>
        <c:noMultiLvlLbl val="0"/>
      </c:catAx>
      <c:valAx>
        <c:axId val="17841211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784115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46000">
                  <a:schemeClr val="accent1">
                    <a:lumMod val="95000"/>
                    <a:lumOff val="5000"/>
                  </a:schemeClr>
                </a:gs>
                <a:gs pos="100000">
                  <a:schemeClr val="accent1">
                    <a:lumMod val="60000"/>
                  </a:schemeClr>
                </a:gs>
              </a:gsLst>
              <a:path path="circle">
                <a:fillToRect l="50000" t="130000" r="50000" b="-30000"/>
              </a:path>
            </a:gradFill>
            <a:ln>
              <a:noFill/>
            </a:ln>
            <a:effectLst/>
          </c:spPr>
          <c:invertIfNegative val="0"/>
          <c:cat>
            <c:strRef>
              <c:f>('Septiembre 2021'!$A$30,'Septiembre 2021'!$B$30)</c:f>
              <c:strCache>
                <c:ptCount val="2"/>
                <c:pt idx="0">
                  <c:v>Fisica</c:v>
                </c:pt>
                <c:pt idx="1">
                  <c:v>Correo electrónico</c:v>
                </c:pt>
              </c:strCache>
            </c:strRef>
          </c:cat>
          <c:val>
            <c:numRef>
              <c:f>('Septiembre 2021'!$A$31,'Septiembre 2021'!$B$31)</c:f>
              <c:numCache>
                <c:formatCode>General</c:formatCode>
                <c:ptCount val="2"/>
                <c:pt idx="0">
                  <c:v>0</c:v>
                </c:pt>
                <c:pt idx="1">
                  <c:v>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A5C-42C7-8170-C7199B4A8E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8414352"/>
        <c:axId val="178414912"/>
      </c:barChart>
      <c:catAx>
        <c:axId val="178414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5400000" algn="t" rotWithShape="0">
                    <a:schemeClr val="tx2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pPr>
            <a:endParaRPr lang="es-SV"/>
          </a:p>
        </c:txPr>
        <c:crossAx val="178414912"/>
        <c:crosses val="autoZero"/>
        <c:auto val="1"/>
        <c:lblAlgn val="ctr"/>
        <c:lblOffset val="100"/>
        <c:noMultiLvlLbl val="0"/>
      </c:catAx>
      <c:valAx>
        <c:axId val="17841491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78414352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SV" sz="2400" b="1" dirty="0"/>
              <a:t>Capacitaciones</a:t>
            </a:r>
            <a:r>
              <a:rPr lang="es-SV" sz="2400" b="1" baseline="0" dirty="0"/>
              <a:t> brindadas en el mes</a:t>
            </a:r>
            <a:endParaRPr lang="es-SV" sz="240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Septiembre!$F$29:$F$33</c:f>
              <c:strCache>
                <c:ptCount val="5"/>
                <c:pt idx="0">
                  <c:v>Generalidades de la LAIP </c:v>
                </c:pt>
                <c:pt idx="1">
                  <c:v>Charla sobre Protección de datos personales </c:v>
                </c:pt>
                <c:pt idx="2">
                  <c:v>Charla sobre GDA </c:v>
                </c:pt>
                <c:pt idx="3">
                  <c:v>Curso virtual sobre "Datos abiertos" </c:v>
                </c:pt>
                <c:pt idx="4">
                  <c:v>Curso TAIP dirigido a Sociedad civil</c:v>
                </c:pt>
              </c:strCache>
            </c:strRef>
          </c:cat>
          <c:val>
            <c:numRef>
              <c:f>Septiembre!$G$29:$G$33</c:f>
              <c:numCache>
                <c:formatCode>General</c:formatCode>
                <c:ptCount val="5"/>
                <c:pt idx="0">
                  <c:v>10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69F-434D-84C6-4A4D06EFE4A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77462544"/>
        <c:axId val="177463104"/>
      </c:barChart>
      <c:catAx>
        <c:axId val="1774625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77463104"/>
        <c:crosses val="autoZero"/>
        <c:auto val="1"/>
        <c:lblAlgn val="ctr"/>
        <c:lblOffset val="100"/>
        <c:noMultiLvlLbl val="0"/>
      </c:catAx>
      <c:valAx>
        <c:axId val="17746310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774625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lvl="0">
              <a:defRPr sz="2000" b="1" i="0" u="none" strike="noStrik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r>
              <a:rPr lang="es-SV" sz="2000" b="1">
                <a:solidFill>
                  <a:srgbClr val="000000"/>
                </a:solidFill>
                <a:latin typeface="+mn-lt"/>
              </a:rPr>
              <a:t>Personas capacitadas por sexo, septiembre 2021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lvl="0">
            <a:defRPr sz="2000" b="1" i="0" u="none" strike="noStrike" kern="1200" baseline="0">
              <a:solidFill>
                <a:srgbClr val="000000"/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plotArea>
      <c:layout/>
      <c:doughnutChart>
        <c:varyColors val="1"/>
        <c:ser>
          <c:idx val="0"/>
          <c:order val="0"/>
          <c:dPt>
            <c:idx val="0"/>
            <c:bubble3D val="0"/>
            <c:explosion val="8"/>
            <c:spPr>
              <a:solidFill>
                <a:schemeClr val="accent1">
                  <a:shade val="76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732A-40F1-B994-093B452D0CA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732A-40F1-B994-093B452D0CA5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 lvl="0">
                    <a:defRPr sz="30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SV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 lvl="0">
                    <a:defRPr sz="30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SV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6350" cap="flat" cmpd="sng" algn="ctr">
                  <a:solidFill>
                    <a:schemeClr val="tx1"/>
                  </a:solidFill>
                  <a:prstDash val="solid"/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Septiembre!$B$3:$C$3</c:f>
              <c:strCache>
                <c:ptCount val="2"/>
                <c:pt idx="0">
                  <c:v>Hombres </c:v>
                </c:pt>
                <c:pt idx="1">
                  <c:v>Mujeres </c:v>
                </c:pt>
              </c:strCache>
            </c:strRef>
          </c:cat>
          <c:val>
            <c:numRef>
              <c:f>Septiembre!$B$4:$C$4</c:f>
              <c:numCache>
                <c:formatCode>General</c:formatCode>
                <c:ptCount val="2"/>
                <c:pt idx="0">
                  <c:v>167</c:v>
                </c:pt>
                <c:pt idx="1">
                  <c:v>283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732A-40F1-B994-093B452D0C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lvl="0">
            <a:defRPr sz="1000" b="0" i="0" u="none" strike="noStrike" kern="1200" baseline="0">
              <a:solidFill>
                <a:srgbClr val="1A1A1A"/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zero"/>
    <c:showDLblsOverMax val="1"/>
  </c:chart>
  <c:spPr>
    <a:solidFill>
      <a:srgbClr val="F3F3F3"/>
    </a:solidFill>
    <a:ln w="6350" cap="flat" cmpd="sng" algn="ctr">
      <a:solidFill>
        <a:schemeClr val="tx1">
          <a:tint val="75000"/>
        </a:schemeClr>
      </a:solidFill>
      <a:prstDash val="solid"/>
      <a:round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SV" sz="2400"/>
              <a:t>Solicitudes de apoyo UCOM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Hoja2!$D$3:$K$3</c:f>
              <c:strCache>
                <c:ptCount val="8"/>
                <c:pt idx="0">
                  <c:v>CD de audiencias</c:v>
                </c:pt>
                <c:pt idx="1">
                  <c:v>Audiencias</c:v>
                </c:pt>
                <c:pt idx="2">
                  <c:v>Capacitaciones Presenciales</c:v>
                </c:pt>
                <c:pt idx="3">
                  <c:v>Capacitaciones Virtuales</c:v>
                </c:pt>
                <c:pt idx="4">
                  <c:v>Fotos de Pleno</c:v>
                </c:pt>
                <c:pt idx="5">
                  <c:v>Publicaciones WEB</c:v>
                </c:pt>
                <c:pt idx="6">
                  <c:v>Diseños</c:v>
                </c:pt>
                <c:pt idx="7">
                  <c:v>Impresiones</c:v>
                </c:pt>
              </c:strCache>
            </c:strRef>
          </c:cat>
          <c:val>
            <c:numRef>
              <c:f>Hoja2!$D$4:$K$4</c:f>
              <c:numCache>
                <c:formatCode>General</c:formatCode>
                <c:ptCount val="8"/>
                <c:pt idx="0">
                  <c:v>2</c:v>
                </c:pt>
                <c:pt idx="1">
                  <c:v>4</c:v>
                </c:pt>
                <c:pt idx="2">
                  <c:v>3</c:v>
                </c:pt>
                <c:pt idx="3">
                  <c:v>8</c:v>
                </c:pt>
                <c:pt idx="4">
                  <c:v>2</c:v>
                </c:pt>
                <c:pt idx="5">
                  <c:v>5</c:v>
                </c:pt>
                <c:pt idx="6">
                  <c:v>2</c:v>
                </c:pt>
                <c:pt idx="7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867-48F5-B15E-65009514AA3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77467024"/>
        <c:axId val="177467584"/>
      </c:barChart>
      <c:catAx>
        <c:axId val="177467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77467584"/>
        <c:crosses val="autoZero"/>
        <c:auto val="1"/>
        <c:lblAlgn val="ctr"/>
        <c:lblOffset val="100"/>
        <c:noMultiLvlLbl val="0"/>
      </c:catAx>
      <c:valAx>
        <c:axId val="17746758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774670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Sept!$F$16</c:f>
              <c:strCache>
                <c:ptCount val="1"/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24B6-45B8-BE5F-4A936641C4B1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24B6-45B8-BE5F-4A936641C4B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Sept!$E$17:$E$18</c:f>
              <c:strCache>
                <c:ptCount val="2"/>
                <c:pt idx="0">
                  <c:v>Municipalidades</c:v>
                </c:pt>
                <c:pt idx="1">
                  <c:v>Gobierno Central</c:v>
                </c:pt>
              </c:strCache>
            </c:strRef>
          </c:cat>
          <c:val>
            <c:numRef>
              <c:f>Sept!$F$17:$F$18</c:f>
              <c:numCache>
                <c:formatCode>General</c:formatCode>
                <c:ptCount val="2"/>
                <c:pt idx="0">
                  <c:v>5</c:v>
                </c:pt>
                <c:pt idx="1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4B6-45B8-BE5F-4A936641C4B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78880192"/>
        <c:axId val="178880752"/>
      </c:barChart>
      <c:catAx>
        <c:axId val="1788801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78880752"/>
        <c:crosses val="autoZero"/>
        <c:auto val="1"/>
        <c:lblAlgn val="ctr"/>
        <c:lblOffset val="100"/>
        <c:noMultiLvlLbl val="0"/>
      </c:catAx>
      <c:valAx>
        <c:axId val="17888075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788801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064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34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0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0.22408</cdr:x>
      <cdr:y>0.39597</cdr:y>
    </cdr:from>
    <cdr:to>
      <cdr:x>0.29599</cdr:x>
      <cdr:y>0.48195</cdr:y>
    </cdr:to>
    <cdr:sp macro="" textlink="">
      <cdr:nvSpPr>
        <cdr:cNvPr id="2" name="CuadroTexto 1"/>
        <cdr:cNvSpPr txBox="1"/>
      </cdr:nvSpPr>
      <cdr:spPr>
        <a:xfrm xmlns:a="http://schemas.openxmlformats.org/drawingml/2006/main">
          <a:off x="1847319" y="2138211"/>
          <a:ext cx="592796" cy="464311"/>
        </a:xfrm>
        <a:prstGeom xmlns:a="http://schemas.openxmlformats.org/drawingml/2006/main" prst="rect">
          <a:avLst/>
        </a:prstGeom>
        <a:effectLst xmlns:a="http://schemas.openxmlformats.org/drawingml/2006/main">
          <a:innerShdw blurRad="63500" dist="50800" dir="13500000">
            <a:prstClr val="black">
              <a:alpha val="50000"/>
            </a:prstClr>
          </a:innerShdw>
        </a:effectLst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ES" sz="1600" b="1" dirty="0">
              <a:solidFill>
                <a:schemeClr val="tx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rPr>
            <a:t>9</a:t>
          </a:r>
          <a:endParaRPr lang="en-US" sz="1600" b="1" dirty="0">
            <a:solidFill>
              <a:schemeClr val="tx2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a:endParaRPr>
        </a:p>
      </cdr:txBody>
    </cdr:sp>
  </cdr:relSizeAnchor>
  <cdr:relSizeAnchor xmlns:cdr="http://schemas.openxmlformats.org/drawingml/2006/chartDrawing">
    <cdr:from>
      <cdr:x>0.70889</cdr:x>
      <cdr:y>0.13224</cdr:y>
    </cdr:from>
    <cdr:to>
      <cdr:x>0.76575</cdr:x>
      <cdr:y>0.20433</cdr:y>
    </cdr:to>
    <cdr:sp macro="" textlink="">
      <cdr:nvSpPr>
        <cdr:cNvPr id="3" name="CuadroTexto 2"/>
        <cdr:cNvSpPr txBox="1"/>
      </cdr:nvSpPr>
      <cdr:spPr>
        <a:xfrm xmlns:a="http://schemas.openxmlformats.org/drawingml/2006/main">
          <a:off x="5844120" y="714077"/>
          <a:ext cx="468722" cy="38929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ES" sz="1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15</a:t>
          </a:r>
          <a:endParaRPr lang="en-US" sz="1600" b="1" dirty="0">
            <a:solidFill>
              <a:schemeClr val="tx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0.24399</cdr:x>
      <cdr:y>0.155</cdr:y>
    </cdr:from>
    <cdr:to>
      <cdr:x>0.31996</cdr:x>
      <cdr:y>0.22735</cdr:y>
    </cdr:to>
    <cdr:sp macro="" textlink="">
      <cdr:nvSpPr>
        <cdr:cNvPr id="2" name="CuadroTexto 1"/>
        <cdr:cNvSpPr txBox="1"/>
      </cdr:nvSpPr>
      <cdr:spPr>
        <a:xfrm xmlns:a="http://schemas.openxmlformats.org/drawingml/2006/main">
          <a:off x="2255074" y="784983"/>
          <a:ext cx="702151" cy="36640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ES" sz="1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12*</a:t>
          </a:r>
          <a:endParaRPr lang="en-US" sz="1600" b="1" dirty="0">
            <a:solidFill>
              <a:schemeClr val="tx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cdr:txBody>
    </cdr:sp>
  </cdr:relSizeAnchor>
  <cdr:relSizeAnchor xmlns:cdr="http://schemas.openxmlformats.org/drawingml/2006/chartDrawing">
    <cdr:from>
      <cdr:x>0.7259</cdr:x>
      <cdr:y>0.67454</cdr:y>
    </cdr:from>
    <cdr:to>
      <cdr:x>0.77927</cdr:x>
      <cdr:y>0.7469</cdr:y>
    </cdr:to>
    <cdr:sp macro="" textlink="">
      <cdr:nvSpPr>
        <cdr:cNvPr id="3" name="CuadroTexto 2"/>
        <cdr:cNvSpPr txBox="1"/>
      </cdr:nvSpPr>
      <cdr:spPr>
        <a:xfrm xmlns:a="http://schemas.openxmlformats.org/drawingml/2006/main">
          <a:off x="6709154" y="3416136"/>
          <a:ext cx="493271" cy="3664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ES" sz="1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3</a:t>
          </a:r>
          <a:endParaRPr lang="en-US" sz="1600" b="1" dirty="0">
            <a:solidFill>
              <a:schemeClr val="tx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0.1019</cdr:x>
      <cdr:y>0.04751</cdr:y>
    </cdr:from>
    <cdr:to>
      <cdr:x>0.8791</cdr:x>
      <cdr:y>0.13539</cdr:y>
    </cdr:to>
    <cdr:sp macro="" textlink="">
      <cdr:nvSpPr>
        <cdr:cNvPr id="3" name="CuadroTexto 2"/>
        <cdr:cNvSpPr txBox="1"/>
      </cdr:nvSpPr>
      <cdr:spPr>
        <a:xfrm xmlns:a="http://schemas.openxmlformats.org/drawingml/2006/main">
          <a:off x="829994" y="281352"/>
          <a:ext cx="6330461" cy="52050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0.22798</cdr:x>
      <cdr:y>0</cdr:y>
    </cdr:from>
    <cdr:to>
      <cdr:x>1</cdr:x>
      <cdr:y>0.14252</cdr:y>
    </cdr:to>
    <cdr:sp macro="" textlink="">
      <cdr:nvSpPr>
        <cdr:cNvPr id="4" name="CuadroTexto 3"/>
        <cdr:cNvSpPr txBox="1"/>
      </cdr:nvSpPr>
      <cdr:spPr>
        <a:xfrm xmlns:a="http://schemas.openxmlformats.org/drawingml/2006/main">
          <a:off x="1856934" y="0"/>
          <a:ext cx="6288259" cy="84406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 rtl="0"/>
          <a:r>
            <a:rPr lang="es-ES" sz="2000" b="1" dirty="0">
              <a:solidFill>
                <a:schemeClr val="tx1"/>
              </a:solidFill>
              <a:effectLst>
                <a:outerShdw blurRad="50800" dist="38100" dir="5400000" algn="t" rotWithShape="0">
                  <a:schemeClr val="tx1">
                    <a:alpha val="40000"/>
                  </a:schemeClr>
                </a:outerShdw>
              </a:effectLst>
            </a:rPr>
            <a:t>TIPO DE INFORMACION</a:t>
          </a:r>
          <a:endParaRPr lang="en-US" sz="2000" dirty="0">
            <a:solidFill>
              <a:schemeClr val="tx1"/>
            </a:solidFill>
            <a:effectLst>
              <a:outerShdw blurRad="50800" dist="38100" dir="5400000" algn="t" rotWithShape="0">
                <a:schemeClr val="tx1">
                  <a:alpha val="40000"/>
                </a:schemeClr>
              </a:outerShdw>
            </a:effectLst>
          </a:endParaRPr>
        </a:p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0.239</cdr:x>
      <cdr:y>0.55774</cdr:y>
    </cdr:from>
    <cdr:to>
      <cdr:x>0.31192</cdr:x>
      <cdr:y>0.62162</cdr:y>
    </cdr:to>
    <cdr:sp macro="" textlink="">
      <cdr:nvSpPr>
        <cdr:cNvPr id="5" name="CuadroTexto 4"/>
        <cdr:cNvSpPr txBox="1"/>
      </cdr:nvSpPr>
      <cdr:spPr>
        <a:xfrm xmlns:a="http://schemas.openxmlformats.org/drawingml/2006/main">
          <a:off x="1936655" y="3193365"/>
          <a:ext cx="590842" cy="365760"/>
        </a:xfrm>
        <a:prstGeom xmlns:a="http://schemas.openxmlformats.org/drawingml/2006/main" prst="rect">
          <a:avLst/>
        </a:prstGeom>
        <a:effectLst xmlns:a="http://schemas.openxmlformats.org/drawingml/2006/main">
          <a:outerShdw blurRad="50800" dist="38100" dir="5400000" algn="t" rotWithShape="0">
            <a:prstClr val="black">
              <a:alpha val="40000"/>
            </a:prstClr>
          </a:outerShdw>
        </a:effectLst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s-E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7</a:t>
          </a:r>
          <a:endParaRPr lang="en-US" sz="1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cdr:txBody>
    </cdr:sp>
  </cdr:relSizeAnchor>
  <cdr:relSizeAnchor xmlns:cdr="http://schemas.openxmlformats.org/drawingml/2006/chartDrawing">
    <cdr:from>
      <cdr:x>0.72164</cdr:x>
      <cdr:y>0.12637</cdr:y>
    </cdr:from>
    <cdr:to>
      <cdr:x>0.79456</cdr:x>
      <cdr:y>0.19025</cdr:y>
    </cdr:to>
    <cdr:sp macro="" textlink="">
      <cdr:nvSpPr>
        <cdr:cNvPr id="6" name="CuadroTexto 5"/>
        <cdr:cNvSpPr txBox="1"/>
      </cdr:nvSpPr>
      <cdr:spPr>
        <a:xfrm xmlns:a="http://schemas.openxmlformats.org/drawingml/2006/main">
          <a:off x="5847474" y="723514"/>
          <a:ext cx="590842" cy="365760"/>
        </a:xfrm>
        <a:prstGeom xmlns:a="http://schemas.openxmlformats.org/drawingml/2006/main" prst="rect">
          <a:avLst/>
        </a:prstGeom>
        <a:effectLst xmlns:a="http://schemas.openxmlformats.org/drawingml/2006/main">
          <a:outerShdw blurRad="50800" dist="38100" dir="5400000" algn="t" rotWithShape="0">
            <a:prstClr val="black">
              <a:alpha val="40000"/>
            </a:prstClr>
          </a:outerShdw>
        </a:effectLst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s-E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8</a:t>
          </a:r>
          <a:endParaRPr lang="en-US" sz="1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0.0536</cdr:x>
      <cdr:y>0</cdr:y>
    </cdr:from>
    <cdr:to>
      <cdr:x>0.9464</cdr:x>
      <cdr:y>0.08964</cdr:y>
    </cdr:to>
    <cdr:sp macro="" textlink="">
      <cdr:nvSpPr>
        <cdr:cNvPr id="2" name="CuadroTexto 1"/>
        <cdr:cNvSpPr txBox="1"/>
      </cdr:nvSpPr>
      <cdr:spPr>
        <a:xfrm xmlns:a="http://schemas.openxmlformats.org/drawingml/2006/main">
          <a:off x="407962" y="-745587"/>
          <a:ext cx="6794696" cy="45016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s-ES" sz="2000" b="1" dirty="0"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rPr>
            <a:t>TIPO DE SOLICITANTE</a:t>
          </a:r>
          <a:endParaRPr lang="en-US" sz="2000" b="1" dirty="0"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a:endParaRPr>
        </a:p>
      </cdr:txBody>
    </cdr:sp>
  </cdr:relSizeAnchor>
  <cdr:relSizeAnchor xmlns:cdr="http://schemas.openxmlformats.org/drawingml/2006/chartDrawing">
    <cdr:from>
      <cdr:x>0.15896</cdr:x>
      <cdr:y>0.62045</cdr:y>
    </cdr:from>
    <cdr:to>
      <cdr:x>0.23105</cdr:x>
      <cdr:y>0.7437</cdr:y>
    </cdr:to>
    <cdr:sp macro="" textlink="">
      <cdr:nvSpPr>
        <cdr:cNvPr id="3" name="CuadroTexto 2"/>
        <cdr:cNvSpPr txBox="1"/>
      </cdr:nvSpPr>
      <cdr:spPr>
        <a:xfrm xmlns:a="http://schemas.openxmlformats.org/drawingml/2006/main">
          <a:off x="1209822" y="3115994"/>
          <a:ext cx="548640" cy="618978"/>
        </a:xfrm>
        <a:prstGeom xmlns:a="http://schemas.openxmlformats.org/drawingml/2006/main" prst="rect">
          <a:avLst/>
        </a:prstGeom>
        <a:effectLst xmlns:a="http://schemas.openxmlformats.org/drawingml/2006/main">
          <a:outerShdw blurRad="50800" dist="38100" dir="5400000" algn="t" rotWithShape="0">
            <a:prstClr val="black">
              <a:alpha val="40000"/>
            </a:prstClr>
          </a:outerShdw>
        </a:effectLst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E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</a:t>
          </a:r>
          <a:endParaRPr lang="en-US" sz="1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cdr:txBody>
    </cdr:sp>
  </cdr:relSizeAnchor>
  <cdr:relSizeAnchor xmlns:cdr="http://schemas.openxmlformats.org/drawingml/2006/chartDrawing">
    <cdr:from>
      <cdr:x>0.48064</cdr:x>
      <cdr:y>0.12663</cdr:y>
    </cdr:from>
    <cdr:to>
      <cdr:x>0.54533</cdr:x>
      <cdr:y>0.21627</cdr:y>
    </cdr:to>
    <cdr:sp macro="" textlink="">
      <cdr:nvSpPr>
        <cdr:cNvPr id="4" name="CuadroTexto 3"/>
        <cdr:cNvSpPr txBox="1"/>
      </cdr:nvSpPr>
      <cdr:spPr>
        <a:xfrm xmlns:a="http://schemas.openxmlformats.org/drawingml/2006/main">
          <a:off x="3705290" y="660905"/>
          <a:ext cx="498740" cy="467819"/>
        </a:xfrm>
        <a:prstGeom xmlns:a="http://schemas.openxmlformats.org/drawingml/2006/main" prst="rect">
          <a:avLst/>
        </a:prstGeom>
        <a:effectLst xmlns:a="http://schemas.openxmlformats.org/drawingml/2006/main">
          <a:outerShdw blurRad="50800" dist="38100" dir="5400000" algn="t" rotWithShape="0">
            <a:prstClr val="black">
              <a:alpha val="40000"/>
            </a:prstClr>
          </a:outerShdw>
        </a:effectLst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E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7</a:t>
          </a:r>
          <a:endParaRPr lang="en-US" sz="1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0.71731</cdr:x>
      <cdr:y>0.11364</cdr:y>
    </cdr:from>
    <cdr:to>
      <cdr:x>0.79615</cdr:x>
      <cdr:y>0.2017</cdr:y>
    </cdr:to>
    <cdr:sp macro="" textlink="">
      <cdr:nvSpPr>
        <cdr:cNvPr id="2" name="CuadroTexto 1"/>
        <cdr:cNvSpPr txBox="1"/>
      </cdr:nvSpPr>
      <cdr:spPr>
        <a:xfrm xmlns:a="http://schemas.openxmlformats.org/drawingml/2006/main">
          <a:off x="5247249" y="562707"/>
          <a:ext cx="576775" cy="436099"/>
        </a:xfrm>
        <a:prstGeom xmlns:a="http://schemas.openxmlformats.org/drawingml/2006/main" prst="rect">
          <a:avLst/>
        </a:prstGeom>
        <a:effectLst xmlns:a="http://schemas.openxmlformats.org/drawingml/2006/main">
          <a:outerShdw blurRad="50800" dist="38100" dir="5400000" algn="t" rotWithShape="0">
            <a:prstClr val="black">
              <a:alpha val="40000"/>
            </a:prstClr>
          </a:outerShdw>
        </a:effectLst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ES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9</a:t>
          </a:r>
          <a:endParaRPr lang="en-US" sz="1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cdr:txBody>
    </cdr:sp>
  </cdr:relSizeAnchor>
  <cdr:relSizeAnchor xmlns:cdr="http://schemas.openxmlformats.org/drawingml/2006/chartDrawing">
    <cdr:from>
      <cdr:x>0.10152</cdr:x>
      <cdr:y>0.04521</cdr:y>
    </cdr:from>
    <cdr:to>
      <cdr:x>0.93232</cdr:x>
      <cdr:y>0.10904</cdr:y>
    </cdr:to>
    <cdr:sp macro="" textlink="">
      <cdr:nvSpPr>
        <cdr:cNvPr id="3" name="CuadroTexto 2"/>
        <cdr:cNvSpPr txBox="1"/>
      </cdr:nvSpPr>
      <cdr:spPr>
        <a:xfrm xmlns:a="http://schemas.openxmlformats.org/drawingml/2006/main">
          <a:off x="844062" y="239150"/>
          <a:ext cx="6907237" cy="3376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0.03384</cdr:x>
      <cdr:y>0.02926</cdr:y>
    </cdr:from>
    <cdr:to>
      <cdr:x>0.95431</cdr:x>
      <cdr:y>0.1117</cdr:y>
    </cdr:to>
    <cdr:sp macro="" textlink="">
      <cdr:nvSpPr>
        <cdr:cNvPr id="4" name="CuadroTexto 3"/>
        <cdr:cNvSpPr txBox="1"/>
      </cdr:nvSpPr>
      <cdr:spPr>
        <a:xfrm xmlns:a="http://schemas.openxmlformats.org/drawingml/2006/main">
          <a:off x="281354" y="154744"/>
          <a:ext cx="7652825" cy="4360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0.26581</cdr:x>
      <cdr:y>0</cdr:y>
    </cdr:from>
    <cdr:to>
      <cdr:x>0.34839</cdr:x>
      <cdr:y>0.16537</cdr:y>
    </cdr:to>
    <cdr:sp macro="" textlink="">
      <cdr:nvSpPr>
        <cdr:cNvPr id="2" name="CuadroTexto 1">
          <a:extLst xmlns:a="http://schemas.openxmlformats.org/drawingml/2006/main">
            <a:ext uri="{FF2B5EF4-FFF2-40B4-BE49-F238E27FC236}">
              <a16:creationId xmlns:a16="http://schemas.microsoft.com/office/drawing/2014/main" xmlns="" id="{40F741F7-86A8-4B74-98E5-520B532DC202}"/>
            </a:ext>
          </a:extLst>
        </cdr:cNvPr>
        <cdr:cNvSpPr txBox="1"/>
      </cdr:nvSpPr>
      <cdr:spPr>
        <a:xfrm xmlns:a="http://schemas.openxmlformats.org/drawingml/2006/main">
          <a:off x="2943225" y="-41433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s-MX" sz="2400" dirty="0"/>
            <a:t>Número de entes obligados atendidos</a:t>
          </a:r>
          <a:endParaRPr lang="es-SV" sz="24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 dirty="0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00A776-B8D4-4E52-AA9C-B21CB1D3C54B}" type="datetimeFigureOut">
              <a:rPr lang="es-SV" smtClean="0"/>
              <a:t>12/11/2021</a:t>
            </a:fld>
            <a:endParaRPr lang="es-SV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6043F7-28A1-4299-B077-905675AC38EE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5502132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D95D9D-D487-4551-98C8-C095D0410DD1}" type="datetimeFigureOut">
              <a:rPr lang="es-SV" smtClean="0"/>
              <a:t>12/11/2021</a:t>
            </a:fld>
            <a:endParaRPr lang="es-SV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SV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760424-57F6-45D4-9C7D-F7A32EECDA8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848595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760424-57F6-45D4-9C7D-F7A32EECDA87}" type="slidenum">
              <a:rPr lang="es-SV" smtClean="0"/>
              <a:t>5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2937814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760424-57F6-45D4-9C7D-F7A32EECDA87}" type="slidenum">
              <a:rPr lang="es-SV" smtClean="0"/>
              <a:t>7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0235595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760424-57F6-45D4-9C7D-F7A32EECDA87}" type="slidenum">
              <a:rPr lang="es-SV" smtClean="0"/>
              <a:t>9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5742734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760424-57F6-45D4-9C7D-F7A32EECDA87}" type="slidenum">
              <a:rPr lang="es-SV" smtClean="0"/>
              <a:t>12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5025397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032" y="-15132"/>
            <a:ext cx="12192000" cy="6885164"/>
          </a:xfrm>
          <a:prstGeom prst="rect">
            <a:avLst/>
          </a:prstGeom>
        </p:spPr>
      </p:pic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2387A-3C32-4723-8064-1E5634EEB735}" type="datetimeFigureOut">
              <a:rPr lang="es-SV" smtClean="0"/>
              <a:t>12/11/2021</a:t>
            </a:fld>
            <a:endParaRPr lang="es-SV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pic>
        <p:nvPicPr>
          <p:cNvPr id="9" name="Imagen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3400" y="-15132"/>
            <a:ext cx="4026568" cy="3106349"/>
          </a:xfrm>
          <a:prstGeom prst="rect">
            <a:avLst/>
          </a:prstGeom>
        </p:spPr>
      </p:pic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389BC-A800-49B9-B8F9-6E531DC57F84}" type="slidenum">
              <a:rPr lang="es-SV" smtClean="0"/>
              <a:t>‹Nº›</a:t>
            </a:fld>
            <a:endParaRPr lang="es-SV" dirty="0"/>
          </a:p>
        </p:txBody>
      </p:sp>
      <p:pic>
        <p:nvPicPr>
          <p:cNvPr id="10" name="Imagen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5595571"/>
            <a:ext cx="946484" cy="89916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-28074" y="761994"/>
            <a:ext cx="9144000" cy="2387600"/>
          </a:xfrm>
        </p:spPr>
        <p:txBody>
          <a:bodyPr anchor="b"/>
          <a:lstStyle>
            <a:lvl1pPr algn="ctr">
              <a:defRPr sz="6000">
                <a:latin typeface="Helvetica LT Std Cond" panose="020B050602020203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SV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3295674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Helvetica LT Std Cond" panose="020B0506020202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/>
              <a:t>Haga clic para modificar el estilo de subtítulo del patrón</a:t>
            </a:r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250796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2387A-3C32-4723-8064-1E5634EEB735}" type="datetimeFigureOut">
              <a:rPr lang="es-SV" smtClean="0"/>
              <a:t>12/11/2021</a:t>
            </a:fld>
            <a:endParaRPr lang="es-SV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389BC-A800-49B9-B8F9-6E531DC57F84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620460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2387A-3C32-4723-8064-1E5634EEB735}" type="datetimeFigureOut">
              <a:rPr lang="es-SV" smtClean="0"/>
              <a:t>12/11/2021</a:t>
            </a:fld>
            <a:endParaRPr lang="es-SV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389BC-A800-49B9-B8F9-6E531DC57F84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191826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2387A-3C32-4723-8064-1E5634EEB735}" type="datetimeFigureOut">
              <a:rPr lang="es-SV" smtClean="0"/>
              <a:t>12/11/2021</a:t>
            </a:fld>
            <a:endParaRPr lang="es-SV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389BC-A800-49B9-B8F9-6E531DC57F84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0542775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2387A-3C32-4723-8064-1E5634EEB735}" type="datetimeFigureOut">
              <a:rPr lang="es-SV" smtClean="0"/>
              <a:t>12/11/2021</a:t>
            </a:fld>
            <a:endParaRPr lang="es-SV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389BC-A800-49B9-B8F9-6E531DC57F84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720651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032" y="-15132"/>
            <a:ext cx="12192000" cy="6885164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Helvetica LT Std Cond" panose="020B0506020202030204" pitchFamily="34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Helvetica LT Std Cond" panose="020B0506020202030204" pitchFamily="34" charset="0"/>
              </a:defRPr>
            </a:lvl1pPr>
            <a:lvl2pPr>
              <a:defRPr>
                <a:latin typeface="Helvetica LT Std Cond" panose="020B0506020202030204" pitchFamily="34" charset="0"/>
              </a:defRPr>
            </a:lvl2pPr>
            <a:lvl3pPr>
              <a:defRPr>
                <a:latin typeface="Helvetica LT Std Cond" panose="020B0506020202030204" pitchFamily="34" charset="0"/>
              </a:defRPr>
            </a:lvl3pPr>
            <a:lvl4pPr>
              <a:defRPr>
                <a:latin typeface="Helvetica LT Std Cond" panose="020B0506020202030204" pitchFamily="34" charset="0"/>
              </a:defRPr>
            </a:lvl4pPr>
            <a:lvl5pPr>
              <a:defRPr>
                <a:latin typeface="Helvetica LT Std Cond" panose="020B0506020202030204" pitchFamily="34" charset="0"/>
              </a:defRPr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2387A-3C32-4723-8064-1E5634EEB735}" type="datetimeFigureOut">
              <a:rPr lang="es-SV" smtClean="0"/>
              <a:t>12/11/2021</a:t>
            </a:fld>
            <a:endParaRPr lang="es-SV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389BC-A800-49B9-B8F9-6E531DC57F84}" type="slidenum">
              <a:rPr lang="es-SV" smtClean="0"/>
              <a:t>‹Nº›</a:t>
            </a:fld>
            <a:endParaRPr lang="es-SV" dirty="0"/>
          </a:p>
        </p:txBody>
      </p:sp>
      <p:pic>
        <p:nvPicPr>
          <p:cNvPr id="8" name="Imagen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5357611"/>
            <a:ext cx="2047912" cy="1579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327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4203" y="5084982"/>
            <a:ext cx="2376237" cy="1833178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Helvetica LT Std Cond" panose="020B0506020202030204" pitchFamily="34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Helvetica LT Std Cond" panose="020B0506020202030204" pitchFamily="34" charset="0"/>
              </a:defRPr>
            </a:lvl1pPr>
            <a:lvl2pPr>
              <a:defRPr>
                <a:latin typeface="Helvetica LT Std Cond" panose="020B0506020202030204" pitchFamily="34" charset="0"/>
              </a:defRPr>
            </a:lvl2pPr>
            <a:lvl3pPr>
              <a:defRPr>
                <a:latin typeface="Helvetica LT Std Cond" panose="020B0506020202030204" pitchFamily="34" charset="0"/>
              </a:defRPr>
            </a:lvl3pPr>
            <a:lvl4pPr>
              <a:defRPr>
                <a:latin typeface="Helvetica LT Std Cond" panose="020B0506020202030204" pitchFamily="34" charset="0"/>
              </a:defRPr>
            </a:lvl4pPr>
            <a:lvl5pPr>
              <a:defRPr>
                <a:latin typeface="Helvetica LT Std Cond" panose="020B0506020202030204" pitchFamily="34" charset="0"/>
              </a:defRPr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2387A-3C32-4723-8064-1E5634EEB735}" type="datetimeFigureOut">
              <a:rPr lang="es-SV" smtClean="0"/>
              <a:t>12/11/2021</a:t>
            </a:fld>
            <a:endParaRPr lang="es-SV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389BC-A800-49B9-B8F9-6E531DC57F84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510537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032" y="-15132"/>
            <a:ext cx="12192000" cy="6885164"/>
          </a:xfrm>
          <a:prstGeom prst="rect">
            <a:avLst/>
          </a:prstGeom>
        </p:spPr>
      </p:pic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2387A-3C32-4723-8064-1E5634EEB735}" type="datetimeFigureOut">
              <a:rPr lang="es-SV" smtClean="0"/>
              <a:t>12/11/2021</a:t>
            </a:fld>
            <a:endParaRPr lang="es-SV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pic>
        <p:nvPicPr>
          <p:cNvPr id="9" name="Imagen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2306" y="194900"/>
            <a:ext cx="6765470" cy="5219311"/>
          </a:xfrm>
          <a:prstGeom prst="rect">
            <a:avLst/>
          </a:prstGeom>
        </p:spPr>
      </p:pic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389BC-A800-49B9-B8F9-6E531DC57F84}" type="slidenum">
              <a:rPr lang="es-SV" smtClean="0"/>
              <a:t>‹Nº›</a:t>
            </a:fld>
            <a:endParaRPr lang="es-SV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70811" y="1808829"/>
            <a:ext cx="2374232" cy="2022205"/>
          </a:xfrm>
        </p:spPr>
        <p:txBody>
          <a:bodyPr/>
          <a:lstStyle>
            <a:lvl1pPr marL="0" indent="0" algn="ctr">
              <a:buNone/>
              <a:defRPr sz="2400">
                <a:latin typeface="Helvetica LT Std Cond" panose="020B0506020202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/>
              <a:t>Haga clic para modificar el estilo de subtítulo del patrón</a:t>
            </a:r>
            <a:endParaRPr lang="es-SV" dirty="0"/>
          </a:p>
        </p:txBody>
      </p:sp>
      <p:sp>
        <p:nvSpPr>
          <p:cNvPr id="12" name="Título 1"/>
          <p:cNvSpPr>
            <a:spLocks noGrp="1"/>
          </p:cNvSpPr>
          <p:nvPr>
            <p:ph type="title"/>
          </p:nvPr>
        </p:nvSpPr>
        <p:spPr>
          <a:xfrm>
            <a:off x="1295400" y="365125"/>
            <a:ext cx="9954126" cy="501565"/>
          </a:xfrm>
        </p:spPr>
        <p:txBody>
          <a:bodyPr>
            <a:normAutofit/>
          </a:bodyPr>
          <a:lstStyle>
            <a:lvl1pPr>
              <a:defRPr sz="3600">
                <a:latin typeface="Helvetica LT Std Cond" panose="020B050602020203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4238554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2387A-3C32-4723-8064-1E5634EEB735}" type="datetimeFigureOut">
              <a:rPr lang="es-SV" smtClean="0"/>
              <a:t>12/11/2021</a:t>
            </a:fld>
            <a:endParaRPr lang="es-SV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389BC-A800-49B9-B8F9-6E531DC57F84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693876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2387A-3C32-4723-8064-1E5634EEB735}" type="datetimeFigureOut">
              <a:rPr lang="es-SV" smtClean="0"/>
              <a:t>12/11/2021</a:t>
            </a:fld>
            <a:endParaRPr lang="es-SV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389BC-A800-49B9-B8F9-6E531DC57F84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007209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2387A-3C32-4723-8064-1E5634EEB735}" type="datetimeFigureOut">
              <a:rPr lang="es-SV" smtClean="0"/>
              <a:t>12/11/2021</a:t>
            </a:fld>
            <a:endParaRPr lang="es-SV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389BC-A800-49B9-B8F9-6E531DC57F84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774733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2387A-3C32-4723-8064-1E5634EEB735}" type="datetimeFigureOut">
              <a:rPr lang="es-SV" smtClean="0"/>
              <a:t>12/11/2021</a:t>
            </a:fld>
            <a:endParaRPr lang="es-SV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389BC-A800-49B9-B8F9-6E531DC57F84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189421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2387A-3C32-4723-8064-1E5634EEB735}" type="datetimeFigureOut">
              <a:rPr lang="es-SV" smtClean="0"/>
              <a:t>12/11/2021</a:t>
            </a:fld>
            <a:endParaRPr lang="es-SV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389BC-A800-49B9-B8F9-6E531DC57F84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921961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B2387A-3C32-4723-8064-1E5634EEB735}" type="datetimeFigureOut">
              <a:rPr lang="es-SV" smtClean="0"/>
              <a:t>12/11/2021</a:t>
            </a:fld>
            <a:endParaRPr lang="es-SV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8389BC-A800-49B9-B8F9-6E531DC57F84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645416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593730" y="2652639"/>
            <a:ext cx="557451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3000" b="1" dirty="0">
                <a:solidFill>
                  <a:schemeClr val="accent5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Estadísticas Septiembre 2021</a:t>
            </a:r>
            <a:endParaRPr lang="es-SV" sz="3000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354447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1" title="Gráfico">
            <a:extLst>
              <a:ext uri="{FF2B5EF4-FFF2-40B4-BE49-F238E27FC236}">
                <a16:creationId xmlns:a16="http://schemas.microsoft.com/office/drawing/2014/main" xmlns="" id="{00000000-0008-0000-01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74166098"/>
              </p:ext>
            </p:extLst>
          </p:nvPr>
        </p:nvGraphicFramePr>
        <p:xfrm>
          <a:off x="728663" y="571500"/>
          <a:ext cx="9515475" cy="5514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926483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3006833" y="2537776"/>
            <a:ext cx="5457904" cy="75469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SV" sz="3200" b="1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UNIDAD DE COMUNICACIONES</a:t>
            </a:r>
          </a:p>
        </p:txBody>
      </p:sp>
    </p:spTree>
    <p:extLst>
      <p:ext uri="{BB962C8B-B14F-4D97-AF65-F5344CB8AC3E}">
        <p14:creationId xmlns:p14="http://schemas.microsoft.com/office/powerpoint/2010/main" val="23895314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xmlns="" id="{5932A32D-925C-4DE9-9609-0AC0F9A82F5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4260427"/>
              </p:ext>
            </p:extLst>
          </p:nvPr>
        </p:nvGraphicFramePr>
        <p:xfrm>
          <a:off x="757237" y="442913"/>
          <a:ext cx="11058525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090162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748884" y="2371522"/>
            <a:ext cx="844487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SV" sz="3200" b="1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UNIDAD DE GESTIÓN DOCUMENTAL Y ARCHIVOS</a:t>
            </a:r>
          </a:p>
        </p:txBody>
      </p:sp>
    </p:spTree>
    <p:extLst>
      <p:ext uri="{BB962C8B-B14F-4D97-AF65-F5344CB8AC3E}">
        <p14:creationId xmlns:p14="http://schemas.microsoft.com/office/powerpoint/2010/main" val="41273128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xmlns="" id="{3EF941A5-F56A-4C72-B938-F6C55D3C532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91316753"/>
              </p:ext>
            </p:extLst>
          </p:nvPr>
        </p:nvGraphicFramePr>
        <p:xfrm>
          <a:off x="657225" y="414338"/>
          <a:ext cx="11072813" cy="55292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896106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xmlns="" id="{9DAD4E79-EC9B-4FFC-B3D7-6CB843CF1EB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6963091"/>
              </p:ext>
            </p:extLst>
          </p:nvPr>
        </p:nvGraphicFramePr>
        <p:xfrm>
          <a:off x="485776" y="242887"/>
          <a:ext cx="10829924" cy="5757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42517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020092" y="2537776"/>
            <a:ext cx="7431393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SV" sz="3200" b="1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UNIDAD DE EVALUACIÓN DEL DESEMPEÑO</a:t>
            </a:r>
          </a:p>
          <a:p>
            <a:pPr algn="ctr">
              <a:lnSpc>
                <a:spcPct val="150000"/>
              </a:lnSpc>
            </a:pPr>
            <a:r>
              <a:rPr lang="es-SV" sz="3200" b="1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SECCIÓN DE ACOMPAÑAMIENTO</a:t>
            </a:r>
          </a:p>
        </p:txBody>
      </p:sp>
    </p:spTree>
    <p:extLst>
      <p:ext uri="{BB962C8B-B14F-4D97-AF65-F5344CB8AC3E}">
        <p14:creationId xmlns:p14="http://schemas.microsoft.com/office/powerpoint/2010/main" val="39389115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xmlns="" id="{CF272CD5-6343-4E37-8CAB-394B44F5FD9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54950496"/>
              </p:ext>
            </p:extLst>
          </p:nvPr>
        </p:nvGraphicFramePr>
        <p:xfrm>
          <a:off x="271463" y="157163"/>
          <a:ext cx="11015662" cy="5686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432125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xmlns="" id="{027B220D-813B-47C6-98CA-46F93C0CE10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46466694"/>
              </p:ext>
            </p:extLst>
          </p:nvPr>
        </p:nvGraphicFramePr>
        <p:xfrm>
          <a:off x="442913" y="257174"/>
          <a:ext cx="11301412" cy="5400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90721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638323" y="2426940"/>
            <a:ext cx="8638263" cy="75469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SV" sz="3200" b="1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UNIDAD DE ACCESO A LA INFORMACIÓN PÚBLICA</a:t>
            </a:r>
          </a:p>
        </p:txBody>
      </p:sp>
    </p:spTree>
    <p:extLst>
      <p:ext uri="{BB962C8B-B14F-4D97-AF65-F5344CB8AC3E}">
        <p14:creationId xmlns:p14="http://schemas.microsoft.com/office/powerpoint/2010/main" val="33635593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contenido 2"/>
          <p:cNvSpPr>
            <a:spLocks noGrp="1"/>
          </p:cNvSpPr>
          <p:nvPr>
            <p:ph idx="1"/>
          </p:nvPr>
        </p:nvSpPr>
        <p:spPr>
          <a:xfrm>
            <a:off x="643941" y="325951"/>
            <a:ext cx="10728104" cy="5414211"/>
          </a:xfrm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s-SV" b="1" dirty="0">
              <a:solidFill>
                <a:schemeClr val="accent1">
                  <a:lumMod val="50000"/>
                </a:schemeClr>
              </a:solidFill>
              <a:latin typeface="+mn-lt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es-SV" dirty="0">
              <a:latin typeface="+mn-lt"/>
            </a:endParaRPr>
          </a:p>
        </p:txBody>
      </p:sp>
      <p:graphicFrame>
        <p:nvGraphicFramePr>
          <p:cNvPr id="5" name="Gráfico 4"/>
          <p:cNvGraphicFramePr>
            <a:graphicFrameLocks/>
          </p:cNvGraphicFramePr>
          <p:nvPr/>
        </p:nvGraphicFramePr>
        <p:xfrm>
          <a:off x="1702188" y="430533"/>
          <a:ext cx="8665701" cy="50980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CuadroTexto 1"/>
          <p:cNvSpPr txBox="1"/>
          <p:nvPr/>
        </p:nvSpPr>
        <p:spPr>
          <a:xfrm>
            <a:off x="1610749" y="5817152"/>
            <a:ext cx="8848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articulo 1.22 del Lineamiento 2 para la Publicación de Información Oficiosa,  considerará como buena practica que las Unidades de Acceso a la Información Pública muestren  sus datos estadísticos . </a:t>
            </a:r>
            <a:endParaRPr lang="en-US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97204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Gráfico 9"/>
          <p:cNvGraphicFramePr>
            <a:graphicFrameLocks/>
          </p:cNvGraphicFramePr>
          <p:nvPr/>
        </p:nvGraphicFramePr>
        <p:xfrm>
          <a:off x="1659985" y="211016"/>
          <a:ext cx="9242475" cy="5064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CuadroTexto 11"/>
          <p:cNvSpPr txBox="1"/>
          <p:nvPr/>
        </p:nvSpPr>
        <p:spPr>
          <a:xfrm>
            <a:off x="1659985" y="5838094"/>
            <a:ext cx="88485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 sz="2128" b="1" i="0" u="none" strike="noStrike" kern="1200" baseline="0">
                <a:solidFill>
                  <a:srgbClr val="44546A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s-ES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El promedio de respuesta de solicitudes de plazo ordinario (Información menor a 5 años) es de 3 días. </a:t>
            </a:r>
            <a:endParaRPr lang="en-US" sz="1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09279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ráfico 5"/>
          <p:cNvGraphicFramePr>
            <a:graphicFrameLocks/>
          </p:cNvGraphicFramePr>
          <p:nvPr/>
        </p:nvGraphicFramePr>
        <p:xfrm>
          <a:off x="1012874" y="225083"/>
          <a:ext cx="8102990" cy="5725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CuadroTexto 1"/>
          <p:cNvSpPr txBox="1"/>
          <p:nvPr/>
        </p:nvSpPr>
        <p:spPr>
          <a:xfrm>
            <a:off x="9115864" y="1131477"/>
            <a:ext cx="28838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 sz="2128" b="1" i="0" u="none" strike="noStrike" kern="1200" baseline="0">
                <a:solidFill>
                  <a:srgbClr val="44546A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s-ES" sz="16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Otro tipo de información</a:t>
            </a:r>
          </a:p>
        </p:txBody>
      </p:sp>
      <p:graphicFrame>
        <p:nvGraphicFramePr>
          <p:cNvPr id="9" name="Tabla 8"/>
          <p:cNvGraphicFramePr>
            <a:graphicFrameLocks noGrp="1"/>
          </p:cNvGraphicFramePr>
          <p:nvPr/>
        </p:nvGraphicFramePr>
        <p:xfrm>
          <a:off x="9078353" y="1496141"/>
          <a:ext cx="2921389" cy="31834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5999">
                  <a:extLst>
                    <a:ext uri="{9D8B030D-6E8A-4147-A177-3AD203B41FA5}">
                      <a16:colId xmlns:a16="http://schemas.microsoft.com/office/drawing/2014/main" xmlns="" val="3741365533"/>
                    </a:ext>
                  </a:extLst>
                </a:gridCol>
                <a:gridCol w="1105390">
                  <a:extLst>
                    <a:ext uri="{9D8B030D-6E8A-4147-A177-3AD203B41FA5}">
                      <a16:colId xmlns:a16="http://schemas.microsoft.com/office/drawing/2014/main" xmlns="" val="1874629452"/>
                    </a:ext>
                  </a:extLst>
                </a:gridCol>
              </a:tblGrid>
              <a:tr h="372045"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Información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Número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61401683"/>
                  </a:ext>
                </a:extLst>
              </a:tr>
              <a:tr h="372045">
                <a:tc>
                  <a:txBody>
                    <a:bodyPr/>
                    <a:lstStyle/>
                    <a:p>
                      <a:r>
                        <a:rPr lang="es-ES" sz="1600" dirty="0"/>
                        <a:t>Reservada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0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23760776"/>
                  </a:ext>
                </a:extLst>
              </a:tr>
              <a:tr h="372045">
                <a:tc>
                  <a:txBody>
                    <a:bodyPr/>
                    <a:lstStyle/>
                    <a:p>
                      <a:r>
                        <a:rPr lang="es-ES" sz="1600" dirty="0"/>
                        <a:t>Inadmisible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0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25782912"/>
                  </a:ext>
                </a:extLst>
              </a:tr>
              <a:tr h="372045">
                <a:tc>
                  <a:txBody>
                    <a:bodyPr/>
                    <a:lstStyle/>
                    <a:p>
                      <a:r>
                        <a:rPr lang="es-ES" sz="1600" dirty="0"/>
                        <a:t>Inexistente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0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64732924"/>
                  </a:ext>
                </a:extLst>
              </a:tr>
              <a:tr h="372045">
                <a:tc>
                  <a:txBody>
                    <a:bodyPr/>
                    <a:lstStyle/>
                    <a:p>
                      <a:r>
                        <a:rPr lang="es-ES" sz="1600" dirty="0"/>
                        <a:t>Desistidos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0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56888976"/>
                  </a:ext>
                </a:extLst>
              </a:tr>
              <a:tr h="372045">
                <a:tc>
                  <a:txBody>
                    <a:bodyPr/>
                    <a:lstStyle/>
                    <a:p>
                      <a:r>
                        <a:rPr lang="es-ES" sz="1600" dirty="0"/>
                        <a:t>Confidencial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0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73027165"/>
                  </a:ext>
                </a:extLst>
              </a:tr>
              <a:tr h="372045">
                <a:tc>
                  <a:txBody>
                    <a:bodyPr/>
                    <a:lstStyle/>
                    <a:p>
                      <a:r>
                        <a:rPr lang="es-ES" sz="1600" dirty="0"/>
                        <a:t>Datos personales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0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16911859"/>
                  </a:ext>
                </a:extLst>
              </a:tr>
              <a:tr h="372045">
                <a:tc>
                  <a:txBody>
                    <a:bodyPr/>
                    <a:lstStyle/>
                    <a:p>
                      <a:r>
                        <a:rPr lang="es-ES" sz="1600" dirty="0"/>
                        <a:t>Improcedencia</a:t>
                      </a:r>
                      <a:r>
                        <a:rPr lang="es-ES" sz="1600" baseline="0" dirty="0"/>
                        <a:t> (art. 74 LAIP)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0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053382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46798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>
            <a:graphicFrameLocks/>
          </p:cNvGraphicFramePr>
          <p:nvPr/>
        </p:nvGraphicFramePr>
        <p:xfrm>
          <a:off x="2335236" y="590843"/>
          <a:ext cx="7709095" cy="52191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3907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/>
          <p:cNvGraphicFramePr>
            <a:graphicFrameLocks/>
          </p:cNvGraphicFramePr>
          <p:nvPr/>
        </p:nvGraphicFramePr>
        <p:xfrm>
          <a:off x="2053883" y="478302"/>
          <a:ext cx="8314006" cy="52894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CuadroTexto 1"/>
          <p:cNvSpPr txBox="1"/>
          <p:nvPr/>
        </p:nvSpPr>
        <p:spPr>
          <a:xfrm>
            <a:off x="2785404" y="478302"/>
            <a:ext cx="72448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MEDIO EN QUE SE RECIBE LA SOLICITUD</a:t>
            </a:r>
            <a:endParaRPr lang="en-US" sz="2000" b="1" dirty="0"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29590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3769337" y="2371522"/>
            <a:ext cx="4403962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SV" sz="3200" b="1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UNIDAD DE FORMACIÓN</a:t>
            </a:r>
          </a:p>
          <a:p>
            <a:pPr algn="ctr">
              <a:lnSpc>
                <a:spcPct val="150000"/>
              </a:lnSpc>
            </a:pPr>
            <a:r>
              <a:rPr lang="es-SV" sz="3200" b="1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161377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xmlns="" id="{E92BEFB3-D6A5-46AC-8581-328CC47E63D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30964542"/>
              </p:ext>
            </p:extLst>
          </p:nvPr>
        </p:nvGraphicFramePr>
        <p:xfrm>
          <a:off x="500063" y="342900"/>
          <a:ext cx="11144250" cy="5272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408712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9225</TotalTime>
  <Words>181</Words>
  <Application>Microsoft Office PowerPoint</Application>
  <PresentationFormat>Panorámica</PresentationFormat>
  <Paragraphs>53</Paragraphs>
  <Slides>18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Helvetica LT Std Cond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Víctor García</dc:creator>
  <cp:lastModifiedBy>admin</cp:lastModifiedBy>
  <cp:revision>408</cp:revision>
  <dcterms:created xsi:type="dcterms:W3CDTF">2014-02-18T16:57:05Z</dcterms:created>
  <dcterms:modified xsi:type="dcterms:W3CDTF">2021-11-12T22:07:11Z</dcterms:modified>
</cp:coreProperties>
</file>