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3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4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5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6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7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8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1" r:id="rId5"/>
    <p:sldId id="260" r:id="rId6"/>
    <p:sldId id="259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58" r:id="rId27"/>
  </p:sldIdLst>
  <p:sldSz cx="12192000" cy="6858000"/>
  <p:notesSz cx="7010400" cy="92964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enero%202022\Estad&#237;sticas%204&#176;%20trimestre%202021%20FORMACI&#211;N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quipo_EEI1\Desktop\Estad&#237;sticas%20enero%202022\Estad&#237;sticas%204&#176;%20trimestre%202021%20FORMACI&#211;N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enero%202022\Estad&#237;sticas%204&#176;%20trimestre%202021%20FORMACI&#211;N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enero%202022\Estadisticas%20Ucom%20Enero%202022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enero%202022\Estad&#237;sticasEneroGDA%202022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enero%202022\Estad&#237;sticasEneroGDA%202022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enero%202022\estadisticas%20enero%202022%20acompa&#241;amiento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enero%202022\estadisticas%20enero%202022%20acompa&#241;amiento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quipo_EEI1\Desktop\Estad&#237;sticas%20enero%202022\Estad&#237;sticas%204&#176;%20trimestre%202021%20FORMACI&#211;N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quipo_EEI1\Desktop\Estad&#237;sticas%20enero%202022\Estad&#237;sticas%204&#176;%20trimestre%202021%20FORMACI&#211;N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quipo_EEI1\Desktop\Estad&#237;sticas%20enero%202022\Estad&#237;sticas%204&#176;%20trimestre%202021%20FORMACI&#211;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1. NÚMERO DE SOLICITUDES Y REQUERIMIENTOS DE ACCESO A LA INFORMACIÓN PÚBLICA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N° de solicitudes</c:v>
                </c:pt>
                <c:pt idx="1">
                  <c:v>N° de requerimientos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1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8E-48F5-BEC6-AF9F9DC418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8456656"/>
        <c:axId val="198457216"/>
        <c:axId val="0"/>
      </c:bar3DChart>
      <c:catAx>
        <c:axId val="198456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98457216"/>
        <c:crosses val="autoZero"/>
        <c:auto val="1"/>
        <c:lblAlgn val="ctr"/>
        <c:lblOffset val="100"/>
        <c:noMultiLvlLbl val="0"/>
      </c:catAx>
      <c:valAx>
        <c:axId val="198457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98456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'Trimestre 4'!$T$8</c:f>
              <c:strCache>
                <c:ptCount val="1"/>
                <c:pt idx="0">
                  <c:v>Sociedad civil en general </c:v>
                </c:pt>
              </c:strCache>
            </c:strRef>
          </c:tx>
          <c:explosion val="3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926-4308-A148-ABB514DE3AAF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926-4308-A148-ABB514DE3AA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926-4308-A148-ABB514DE3AAF}"/>
              </c:ext>
            </c:extLst>
          </c:dPt>
          <c:dLbls>
            <c:dLbl>
              <c:idx val="0"/>
              <c:layout>
                <c:manualLayout>
                  <c:x val="-7.2805048677591E-3"/>
                  <c:y val="8.343922308263579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926-4308-A148-ABB514DE3AAF}"/>
                </c:ext>
              </c:extLst>
            </c:dLbl>
            <c:dLbl>
              <c:idx val="1"/>
              <c:layout>
                <c:manualLayout>
                  <c:x val="1.4438200826181129E-2"/>
                  <c:y val="2.76912615790203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926-4308-A148-ABB514DE3A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'Trimestre 4'!$U$7:$W$7</c:f>
              <c:strCache>
                <c:ptCount val="3"/>
                <c:pt idx="0">
                  <c:v>Hombres</c:v>
                </c:pt>
                <c:pt idx="1">
                  <c:v>Mujeres</c:v>
                </c:pt>
                <c:pt idx="2">
                  <c:v>N/D</c:v>
                </c:pt>
              </c:strCache>
            </c:strRef>
          </c:cat>
          <c:val>
            <c:numRef>
              <c:f>'Trimestre 4'!$U$8:$W$8</c:f>
              <c:numCache>
                <c:formatCode>General</c:formatCode>
                <c:ptCount val="3"/>
                <c:pt idx="0">
                  <c:v>215</c:v>
                </c:pt>
                <c:pt idx="1">
                  <c:v>348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926-4308-A148-ABB514DE3A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extLst>
          <c:ext xmlns:c15="http://schemas.microsoft.com/office/drawing/2012/chart" uri="{02D57815-91ED-43cb-92C2-25804820EDAC}">
            <c15:filteredPi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'Trimestre 4'!$T$9</c15:sqref>
                        </c15:formulaRef>
                      </c:ext>
                    </c:extLst>
                    <c:strCache>
                      <c:ptCount val="1"/>
                      <c:pt idx="0">
                        <c:v>Total 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8-A926-4308-A148-ABB514DE3AAF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A-A926-4308-A148-ABB514DE3AAF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C-A926-4308-A148-ABB514DE3AAF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SV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/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'Trimestre 4'!$U$7:$W$7</c15:sqref>
                        </c15:formulaRef>
                      </c:ext>
                    </c:extLst>
                    <c:strCache>
                      <c:ptCount val="3"/>
                      <c:pt idx="0">
                        <c:v>Hombres</c:v>
                      </c:pt>
                      <c:pt idx="1">
                        <c:v>Mujeres</c:v>
                      </c:pt>
                      <c:pt idx="2">
                        <c:v>N/D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'Trimestre 4'!$U$9:$W$9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215</c:v>
                      </c:pt>
                      <c:pt idx="1">
                        <c:v>348</c:v>
                      </c:pt>
                      <c:pt idx="2">
                        <c:v>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D-A926-4308-A148-ABB514DE3AAF}"/>
                  </c:ext>
                </c:extLst>
              </c15:ser>
            </c15:filteredPieSeries>
            <c15:filteredPi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'Trimestre 4'!$T$10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F-A926-4308-A148-ABB514DE3AAF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1-A926-4308-A148-ABB514DE3AAF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3-A926-4308-A148-ABB514DE3AAF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SV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'Trimestre 4'!$U$7:$W$7</c15:sqref>
                        </c15:formulaRef>
                      </c:ext>
                    </c:extLst>
                    <c:strCache>
                      <c:ptCount val="3"/>
                      <c:pt idx="0">
                        <c:v>Hombres</c:v>
                      </c:pt>
                      <c:pt idx="1">
                        <c:v>Mujeres</c:v>
                      </c:pt>
                      <c:pt idx="2">
                        <c:v>N/D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'Trimestre 4'!$U$10:$W$10</c15:sqref>
                        </c15:formulaRef>
                      </c:ext>
                    </c:extLst>
                    <c:numCache>
                      <c:formatCode>General</c:formatCode>
                      <c:ptCount val="3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A926-4308-A148-ABB514DE3AAF}"/>
                  </c:ext>
                </c:extLst>
              </c15:ser>
            </c15:filteredPieSeries>
          </c:ext>
        </c:extLst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'[Estadísticas 4° trimestre 2021 FORMACIÓN.xlsx]Trimestre 4'!$U$36:$U$37</c:f>
              <c:strCache>
                <c:ptCount val="2"/>
                <c:pt idx="0">
                  <c:v>Personas capacitadas por sector  </c:v>
                </c:pt>
                <c:pt idx="1">
                  <c:v>Hombres</c:v>
                </c:pt>
              </c:strCache>
            </c:strRef>
          </c:tx>
          <c:dPt>
            <c:idx val="0"/>
            <c:bubble3D val="0"/>
            <c:spPr>
              <a:solidFill>
                <a:srgbClr val="4285F4"/>
              </a:solidFill>
            </c:spPr>
            <c:extLst>
              <c:ext xmlns:c16="http://schemas.microsoft.com/office/drawing/2014/chart" uri="{C3380CC4-5D6E-409C-BE32-E72D297353CC}">
                <c16:uniqueId val="{00000001-B950-4097-AD26-54BCF2D8E1E8}"/>
              </c:ext>
            </c:extLst>
          </c:dPt>
          <c:dPt>
            <c:idx val="1"/>
            <c:bubble3D val="0"/>
            <c:spPr>
              <a:solidFill>
                <a:srgbClr val="EA4335"/>
              </a:solidFill>
            </c:spPr>
            <c:extLst>
              <c:ext xmlns:c16="http://schemas.microsoft.com/office/drawing/2014/chart" uri="{C3380CC4-5D6E-409C-BE32-E72D297353CC}">
                <c16:uniqueId val="{00000003-B950-4097-AD26-54BCF2D8E1E8}"/>
              </c:ext>
            </c:extLst>
          </c:dPt>
          <c:dPt>
            <c:idx val="2"/>
            <c:bubble3D val="0"/>
            <c:spPr>
              <a:solidFill>
                <a:srgbClr val="FBBC04"/>
              </a:solidFill>
            </c:spPr>
            <c:extLst>
              <c:ext xmlns:c16="http://schemas.microsoft.com/office/drawing/2014/chart" uri="{C3380CC4-5D6E-409C-BE32-E72D297353CC}">
                <c16:uniqueId val="{00000005-B950-4097-AD26-54BCF2D8E1E8}"/>
              </c:ext>
            </c:extLst>
          </c:dPt>
          <c:dPt>
            <c:idx val="3"/>
            <c:bubble3D val="0"/>
            <c:spPr>
              <a:solidFill>
                <a:srgbClr val="34A853"/>
              </a:solidFill>
            </c:spPr>
            <c:extLst>
              <c:ext xmlns:c16="http://schemas.microsoft.com/office/drawing/2014/chart" uri="{C3380CC4-5D6E-409C-BE32-E72D297353CC}">
                <c16:uniqueId val="{00000007-B950-4097-AD26-54BCF2D8E1E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'[Estadísticas 4° trimestre 2021 FORMACIÓN.xlsx]Trimestre 4'!$T$38:$T$41</c:f>
              <c:strCache>
                <c:ptCount val="4"/>
                <c:pt idx="0">
                  <c:v>Servidores públicos y funcionarios de municipalidades</c:v>
                </c:pt>
                <c:pt idx="1">
                  <c:v>Servidores públicos de gobierno central y autónomas</c:v>
                </c:pt>
                <c:pt idx="2">
                  <c:v>Sociedad civil en general</c:v>
                </c:pt>
                <c:pt idx="3">
                  <c:v>Sector educativo (público y privado)</c:v>
                </c:pt>
              </c:strCache>
            </c:strRef>
          </c:cat>
          <c:val>
            <c:numRef>
              <c:f>'[Estadísticas 4° trimestre 2021 FORMACIÓN.xlsx]Trimestre 4'!$U$38:$U$41</c:f>
              <c:numCache>
                <c:formatCode>General</c:formatCode>
                <c:ptCount val="4"/>
                <c:pt idx="0">
                  <c:v>86</c:v>
                </c:pt>
                <c:pt idx="1">
                  <c:v>162</c:v>
                </c:pt>
                <c:pt idx="2">
                  <c:v>215</c:v>
                </c:pt>
                <c:pt idx="3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950-4097-AD26-54BCF2D8E1E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25"/>
      </c:doughnutChart>
    </c:plotArea>
    <c:legend>
      <c:legendPos val="r"/>
      <c:layout>
        <c:manualLayout>
          <c:xMode val="edge"/>
          <c:yMode val="edge"/>
          <c:x val="0.61513901689349881"/>
          <c:y val="0.30470950185491713"/>
          <c:w val="0.38052642877889231"/>
          <c:h val="0.39554522798349856"/>
        </c:manualLayout>
      </c:layout>
      <c:overlay val="0"/>
      <c:txPr>
        <a:bodyPr/>
        <a:lstStyle/>
        <a:p>
          <a:pPr algn="just">
            <a:defRPr b="1"/>
          </a:pPr>
          <a:endParaRPr lang="es-SV"/>
        </a:p>
      </c:txPr>
    </c:legend>
    <c:plotVisOnly val="1"/>
    <c:dispBlanksAs val="zero"/>
    <c:showDLblsOverMax val="1"/>
  </c:chart>
  <c:spPr>
    <a:solidFill>
      <a:srgbClr val="FFFFFF"/>
    </a:solidFill>
  </c:spPr>
  <c:txPr>
    <a:bodyPr/>
    <a:lstStyle/>
    <a:p>
      <a:pPr>
        <a:defRPr sz="1400"/>
      </a:pPr>
      <a:endParaRPr lang="es-SV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'[Estadísticas 4° trimestre 2021 FORMACIÓN.xlsx]Trimestre 4'!$D$125</c:f>
              <c:strCache>
                <c:ptCount val="1"/>
                <c:pt idx="0">
                  <c:v>Hombre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 4° trimestre 2021 FORMACIÓN.xlsx]Trimestre 4'!$C$126:$C$131</c:f>
              <c:strCache>
                <c:ptCount val="6"/>
                <c:pt idx="0">
                  <c:v>Costa Rica</c:v>
                </c:pt>
                <c:pt idx="1">
                  <c:v>El Salvador</c:v>
                </c:pt>
                <c:pt idx="2">
                  <c:v>Guatemala</c:v>
                </c:pt>
                <c:pt idx="3">
                  <c:v>Honduras</c:v>
                </c:pt>
                <c:pt idx="4">
                  <c:v>Nicaragua</c:v>
                </c:pt>
                <c:pt idx="5">
                  <c:v>Perú</c:v>
                </c:pt>
              </c:strCache>
            </c:strRef>
          </c:cat>
          <c:val>
            <c:numRef>
              <c:f>'[Estadísticas 4° trimestre 2021 FORMACIÓN.xlsx]Trimestre 4'!$D$126:$D$131</c:f>
              <c:numCache>
                <c:formatCode>General</c:formatCode>
                <c:ptCount val="6"/>
                <c:pt idx="0">
                  <c:v>15</c:v>
                </c:pt>
                <c:pt idx="1">
                  <c:v>443</c:v>
                </c:pt>
                <c:pt idx="2">
                  <c:v>38</c:v>
                </c:pt>
                <c:pt idx="3">
                  <c:v>24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6E-49C7-8EE2-05B94B1C2A69}"/>
            </c:ext>
          </c:extLst>
        </c:ser>
        <c:ser>
          <c:idx val="1"/>
          <c:order val="1"/>
          <c:tx>
            <c:strRef>
              <c:f>'[Estadísticas 4° trimestre 2021 FORMACIÓN.xlsx]Trimestre 4'!$E$125</c:f>
              <c:strCache>
                <c:ptCount val="1"/>
                <c:pt idx="0">
                  <c:v>Mujer 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 4° trimestre 2021 FORMACIÓN.xlsx]Trimestre 4'!$C$126:$C$131</c:f>
              <c:strCache>
                <c:ptCount val="6"/>
                <c:pt idx="0">
                  <c:v>Costa Rica</c:v>
                </c:pt>
                <c:pt idx="1">
                  <c:v>El Salvador</c:v>
                </c:pt>
                <c:pt idx="2">
                  <c:v>Guatemala</c:v>
                </c:pt>
                <c:pt idx="3">
                  <c:v>Honduras</c:v>
                </c:pt>
                <c:pt idx="4">
                  <c:v>Nicaragua</c:v>
                </c:pt>
                <c:pt idx="5">
                  <c:v>Perú</c:v>
                </c:pt>
              </c:strCache>
            </c:strRef>
          </c:cat>
          <c:val>
            <c:numRef>
              <c:f>'[Estadísticas 4° trimestre 2021 FORMACIÓN.xlsx]Trimestre 4'!$E$126:$E$131</c:f>
              <c:numCache>
                <c:formatCode>General</c:formatCode>
                <c:ptCount val="6"/>
                <c:pt idx="0">
                  <c:v>23</c:v>
                </c:pt>
                <c:pt idx="1">
                  <c:v>591</c:v>
                </c:pt>
                <c:pt idx="2">
                  <c:v>68</c:v>
                </c:pt>
                <c:pt idx="3">
                  <c:v>34</c:v>
                </c:pt>
                <c:pt idx="4">
                  <c:v>6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6E-49C7-8EE2-05B94B1C2A69}"/>
            </c:ext>
          </c:extLst>
        </c:ser>
        <c:ser>
          <c:idx val="2"/>
          <c:order val="2"/>
          <c:tx>
            <c:strRef>
              <c:f>'[Estadísticas 4° trimestre 2021 FORMACIÓN.xlsx]Trimestre 4'!$F$125</c:f>
              <c:strCache>
                <c:ptCount val="1"/>
                <c:pt idx="0">
                  <c:v>N/D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 4° trimestre 2021 FORMACIÓN.xlsx]Trimestre 4'!$C$126:$C$131</c:f>
              <c:strCache>
                <c:ptCount val="6"/>
                <c:pt idx="0">
                  <c:v>Costa Rica</c:v>
                </c:pt>
                <c:pt idx="1">
                  <c:v>El Salvador</c:v>
                </c:pt>
                <c:pt idx="2">
                  <c:v>Guatemala</c:v>
                </c:pt>
                <c:pt idx="3">
                  <c:v>Honduras</c:v>
                </c:pt>
                <c:pt idx="4">
                  <c:v>Nicaragua</c:v>
                </c:pt>
                <c:pt idx="5">
                  <c:v>Perú</c:v>
                </c:pt>
              </c:strCache>
            </c:strRef>
          </c:cat>
          <c:val>
            <c:numRef>
              <c:f>'[Estadísticas 4° trimestre 2021 FORMACIÓN.xlsx]Trimestre 4'!$F$126:$F$131</c:f>
              <c:numCache>
                <c:formatCode>General</c:formatCode>
                <c:ptCount val="6"/>
                <c:pt idx="0">
                  <c:v>2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6E-49C7-8EE2-05B94B1C2A6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61494624"/>
        <c:axId val="161495184"/>
      </c:barChart>
      <c:catAx>
        <c:axId val="1614946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61495184"/>
        <c:crosses val="autoZero"/>
        <c:auto val="1"/>
        <c:lblAlgn val="ctr"/>
        <c:lblOffset val="100"/>
        <c:noMultiLvlLbl val="0"/>
      </c:catAx>
      <c:valAx>
        <c:axId val="16149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61494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8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53D-44F9-A4B9-3951ED5CA71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53D-44F9-A4B9-3951ED5CA71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53D-44F9-A4B9-3951ED5CA71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53D-44F9-A4B9-3951ED5CA71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53D-44F9-A4B9-3951ED5CA71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'[Estadisticas Ucom Enero 2022.xlsx]Hoja1'!$L$36:$L$40</c:f>
              <c:strCache>
                <c:ptCount val="5"/>
                <c:pt idx="0">
                  <c:v>Diseños</c:v>
                </c:pt>
                <c:pt idx="1">
                  <c:v>Capacitaciones Virtuales</c:v>
                </c:pt>
                <c:pt idx="2">
                  <c:v>CD de audiencias</c:v>
                </c:pt>
                <c:pt idx="3">
                  <c:v>Fotos de Pleno</c:v>
                </c:pt>
                <c:pt idx="4">
                  <c:v>Monitoreo</c:v>
                </c:pt>
              </c:strCache>
            </c:strRef>
          </c:cat>
          <c:val>
            <c:numRef>
              <c:f>'[Estadisticas Ucom Enero 2022.xlsx]Hoja1'!$M$36:$M$40</c:f>
              <c:numCache>
                <c:formatCode>General</c:formatCode>
                <c:ptCount val="5"/>
                <c:pt idx="0">
                  <c:v>17</c:v>
                </c:pt>
                <c:pt idx="1">
                  <c:v>5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3D-44F9-A4B9-3951ED5CA710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D6E-402E-A139-71BB82311E5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'[EstadísticasEneroGDA 2022.xlsx]Hoja 1'!$F$5:$F$6</c:f>
              <c:strCache>
                <c:ptCount val="2"/>
                <c:pt idx="0">
                  <c:v>Gobierno central</c:v>
                </c:pt>
                <c:pt idx="1">
                  <c:v>Municipalidades</c:v>
                </c:pt>
              </c:strCache>
            </c:strRef>
          </c:cat>
          <c:val>
            <c:numRef>
              <c:f>'[EstadísticasEneroGDA 2022.xlsx]Hoja 1'!$G$5:$G$6</c:f>
              <c:numCache>
                <c:formatCode>General</c:formatCode>
                <c:ptCount val="2"/>
                <c:pt idx="0">
                  <c:v>9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6E-402E-A139-71BB82311E5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1499104"/>
        <c:axId val="161499664"/>
      </c:barChart>
      <c:catAx>
        <c:axId val="161499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61499664"/>
        <c:crosses val="autoZero"/>
        <c:auto val="1"/>
        <c:lblAlgn val="ctr"/>
        <c:lblOffset val="100"/>
        <c:noMultiLvlLbl val="0"/>
      </c:catAx>
      <c:valAx>
        <c:axId val="1614996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1499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999-413F-8525-0918EB441F7B}"/>
              </c:ext>
            </c:extLst>
          </c:dPt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999-413F-8525-0918EB441F7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'[EstadísticasEneroGDA 2022.xlsx]Hoja 1'!$E$25:$E$28</c:f>
              <c:strCache>
                <c:ptCount val="4"/>
                <c:pt idx="0">
                  <c:v>Consulta vía correo electrónico</c:v>
                </c:pt>
                <c:pt idx="1">
                  <c:v>Reunión virtual </c:v>
                </c:pt>
                <c:pt idx="2">
                  <c:v>Charla virtual </c:v>
                </c:pt>
                <c:pt idx="3">
                  <c:v>Consulta vía telefónica </c:v>
                </c:pt>
              </c:strCache>
            </c:strRef>
          </c:cat>
          <c:val>
            <c:numRef>
              <c:f>'[EstadísticasEneroGDA 2022.xlsx]Hoja 1'!$F$25:$F$28</c:f>
              <c:numCache>
                <c:formatCode>General</c:formatCode>
                <c:ptCount val="4"/>
                <c:pt idx="0">
                  <c:v>11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999-413F-8525-0918EB441F7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1501904"/>
        <c:axId val="161502464"/>
      </c:barChart>
      <c:catAx>
        <c:axId val="16150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61502464"/>
        <c:crosses val="autoZero"/>
        <c:auto val="1"/>
        <c:lblAlgn val="ctr"/>
        <c:lblOffset val="100"/>
        <c:noMultiLvlLbl val="0"/>
      </c:catAx>
      <c:valAx>
        <c:axId val="1615024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1501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75A-4607-A2A1-12B6E984B4C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'[estadisticas enero 2022 acompañamiento.xlsx]Hoja1'!$H$3:$H$4</c:f>
              <c:strCache>
                <c:ptCount val="2"/>
                <c:pt idx="0">
                  <c:v>Cantidad de preguntas recibidas</c:v>
                </c:pt>
                <c:pt idx="1">
                  <c:v>Cantidad de preguntas respondidas</c:v>
                </c:pt>
              </c:strCache>
            </c:strRef>
          </c:cat>
          <c:val>
            <c:numRef>
              <c:f>'[estadisticas enero 2022 acompañamiento.xlsx]Hoja1'!$I$3:$I$4</c:f>
              <c:numCache>
                <c:formatCode>General</c:formatCode>
                <c:ptCount val="2"/>
                <c:pt idx="0">
                  <c:v>32</c:v>
                </c:pt>
                <c:pt idx="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EC-4BAF-AEED-65A3AC9544B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62632368"/>
        <c:axId val="162632928"/>
      </c:barChart>
      <c:catAx>
        <c:axId val="162632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62632928"/>
        <c:crosses val="autoZero"/>
        <c:auto val="1"/>
        <c:lblAlgn val="ctr"/>
        <c:lblOffset val="100"/>
        <c:noMultiLvlLbl val="0"/>
      </c:catAx>
      <c:valAx>
        <c:axId val="1626329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2632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Hoja1!$B$4:$B$15</c:f>
              <c:strCache>
                <c:ptCount val="12"/>
                <c:pt idx="0">
                  <c:v>Datos personales</c:v>
                </c:pt>
                <c:pt idx="1">
                  <c:v>Inconformidad procesos Unidad de Evaluación del Desempeño</c:v>
                </c:pt>
                <c:pt idx="2">
                  <c:v>Información reservada</c:v>
                </c:pt>
                <c:pt idx="3">
                  <c:v>Informe anual</c:v>
                </c:pt>
                <c:pt idx="4">
                  <c:v>Lineamientos GDA</c:v>
                </c:pt>
                <c:pt idx="5">
                  <c:v>Plazo de publicación de información oficiosa</c:v>
                </c:pt>
                <c:pt idx="6">
                  <c:v>Rol del Oficial de Información</c:v>
                </c:pt>
                <c:pt idx="7">
                  <c:v>Solicitud de ampliación de plazo de publicación de información oficiosa</c:v>
                </c:pt>
                <c:pt idx="8">
                  <c:v>Trámite de solicitudes de información </c:v>
                </c:pt>
                <c:pt idx="9">
                  <c:v>Uso práctico del Portal de Preguntas Frecuentes </c:v>
                </c:pt>
                <c:pt idx="10">
                  <c:v>Uso práctico del Portal SAIP</c:v>
                </c:pt>
                <c:pt idx="11">
                  <c:v>Versión pública</c:v>
                </c:pt>
              </c:strCache>
            </c:strRef>
          </c:cat>
          <c:val>
            <c:numRef>
              <c:f>Hoja1!$C$4:$C$15</c:f>
              <c:numCache>
                <c:formatCode>General</c:formatCode>
                <c:ptCount val="12"/>
                <c:pt idx="0">
                  <c:v>2</c:v>
                </c:pt>
                <c:pt idx="1">
                  <c:v>1</c:v>
                </c:pt>
                <c:pt idx="2">
                  <c:v>3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4</c:v>
                </c:pt>
                <c:pt idx="7">
                  <c:v>4</c:v>
                </c:pt>
                <c:pt idx="8">
                  <c:v>6</c:v>
                </c:pt>
                <c:pt idx="9">
                  <c:v>4</c:v>
                </c:pt>
                <c:pt idx="10">
                  <c:v>2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A5-4F43-86EC-8ED2D44998A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10942432"/>
        <c:axId val="210941872"/>
      </c:barChart>
      <c:catAx>
        <c:axId val="2109424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10941872"/>
        <c:crosses val="autoZero"/>
        <c:auto val="1"/>
        <c:lblAlgn val="ctr"/>
        <c:lblOffset val="100"/>
        <c:noMultiLvlLbl val="0"/>
      </c:catAx>
      <c:valAx>
        <c:axId val="210941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10942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454023488949619E-2"/>
          <c:y val="2.7443945201690405E-2"/>
          <c:w val="0.97000076554954051"/>
          <c:h val="0.806254194189191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Hoja1!$B$8</c:f>
              <c:strCache>
                <c:ptCount val="1"/>
                <c:pt idx="0">
                  <c:v>Número de proyectos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239-47BD-B71C-B3FC5489999F}"/>
              </c:ext>
            </c:extLst>
          </c:dPt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239-47BD-B71C-B3FC5489999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Hoja1!$A$9:$A$11</c:f>
              <c:strCache>
                <c:ptCount val="3"/>
                <c:pt idx="0">
                  <c:v>Requerimiento de informe de cumplimiento al ente obligado</c:v>
                </c:pt>
                <c:pt idx="1">
                  <c:v>Traslados a apelantes para verificar el cumplimiento de la Resolución Definitiva emitida por el IAIP</c:v>
                </c:pt>
                <c:pt idx="2">
                  <c:v>Cumplimiento Resolución Definitiva</c:v>
                </c:pt>
              </c:strCache>
            </c:strRef>
          </c:cat>
          <c:val>
            <c:numRef>
              <c:f>Hoja1!$B$9:$B$11</c:f>
              <c:numCache>
                <c:formatCode>General</c:formatCode>
                <c:ptCount val="3"/>
                <c:pt idx="0">
                  <c:v>11</c:v>
                </c:pt>
                <c:pt idx="1">
                  <c:v>9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239-47BD-B71C-B3FC5489999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37626496"/>
        <c:axId val="237631536"/>
      </c:barChart>
      <c:catAx>
        <c:axId val="237626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37631536"/>
        <c:crosses val="autoZero"/>
        <c:auto val="1"/>
        <c:lblAlgn val="ctr"/>
        <c:lblOffset val="100"/>
        <c:noMultiLvlLbl val="0"/>
      </c:catAx>
      <c:valAx>
        <c:axId val="2376315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37626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2. PLAZO DE RESPUESTA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Solicitudes con información menor a 5 años</c:v>
                </c:pt>
                <c:pt idx="1">
                  <c:v>Solicitudes con información mayor a 5 años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D2-4044-89DA-9746D51255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6093968"/>
        <c:axId val="196281824"/>
        <c:axId val="0"/>
      </c:bar3DChart>
      <c:catAx>
        <c:axId val="196093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96281824"/>
        <c:crosses val="autoZero"/>
        <c:auto val="1"/>
        <c:lblAlgn val="ctr"/>
        <c:lblOffset val="100"/>
        <c:noMultiLvlLbl val="0"/>
      </c:catAx>
      <c:valAx>
        <c:axId val="196281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96093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8"/>
        <c:overlap val="-27"/>
        <c:axId val="201998224"/>
        <c:axId val="201998784"/>
      </c:barChart>
      <c:catAx>
        <c:axId val="201998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1998784"/>
        <c:crosses val="autoZero"/>
        <c:auto val="1"/>
        <c:lblAlgn val="ctr"/>
        <c:lblOffset val="100"/>
        <c:noMultiLvlLbl val="0"/>
      </c:catAx>
      <c:valAx>
        <c:axId val="2019987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1998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3.TIPO DE INFORMACIÓN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Pública</c:v>
                </c:pt>
                <c:pt idx="1">
                  <c:v>Reorientado a otros entes</c:v>
                </c:pt>
                <c:pt idx="2">
                  <c:v>Datos Personales</c:v>
                </c:pt>
                <c:pt idx="3">
                  <c:v>Improcedencia (Art. 74 LAIP)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65-4F72-AB7E-36C3B701B6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2000464"/>
        <c:axId val="202001024"/>
        <c:axId val="0"/>
      </c:bar3DChart>
      <c:catAx>
        <c:axId val="202000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2001024"/>
        <c:crosses val="autoZero"/>
        <c:auto val="1"/>
        <c:lblAlgn val="ctr"/>
        <c:lblOffset val="100"/>
        <c:noMultiLvlLbl val="0"/>
      </c:catAx>
      <c:valAx>
        <c:axId val="202001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2000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4. TIPO DE SOLICITANTE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Mujer</c:v>
                </c:pt>
                <c:pt idx="1">
                  <c:v>Hombre</c:v>
                </c:pt>
                <c:pt idx="2">
                  <c:v>Persona Jurídica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C9-40FB-B387-5996345D63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2003824"/>
        <c:axId val="202004384"/>
        <c:axId val="0"/>
      </c:bar3DChart>
      <c:catAx>
        <c:axId val="20200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2004384"/>
        <c:crosses val="autoZero"/>
        <c:auto val="1"/>
        <c:lblAlgn val="ctr"/>
        <c:lblOffset val="100"/>
        <c:noMultiLvlLbl val="0"/>
      </c:catAx>
      <c:valAx>
        <c:axId val="202004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2003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5. VÍAS POR LAS QUE SE RECIBEN LAS SOLICITUDES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Vía presencial</c:v>
                </c:pt>
                <c:pt idx="1">
                  <c:v>Vía correo electrónico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F-4B42-9AC3-C26D4B698A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2006624"/>
        <c:axId val="202007184"/>
        <c:axId val="0"/>
      </c:bar3DChart>
      <c:catAx>
        <c:axId val="202006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2007184"/>
        <c:crosses val="autoZero"/>
        <c:auto val="1"/>
        <c:lblAlgn val="ctr"/>
        <c:lblOffset val="100"/>
        <c:noMultiLvlLbl val="0"/>
      </c:catAx>
      <c:valAx>
        <c:axId val="202007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2006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'[Estadísticas 4° trimestre 2021 FORMACIÓN.xlsx]Trimestre 4'!$C$7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  <a:effectLst/>
            <a:sp3d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4° trimestre 2021 FORMACIÓN.xlsx]Trimestre 4'!$B$8:$B$11</c:f>
              <c:strCache>
                <c:ptCount val="4"/>
                <c:pt idx="0">
                  <c:v>Miembros del concejo</c:v>
                </c:pt>
                <c:pt idx="1">
                  <c:v>Oficial de información - municipalidad </c:v>
                </c:pt>
                <c:pt idx="2">
                  <c:v>Oficial GDA - municipalidad </c:v>
                </c:pt>
                <c:pt idx="3">
                  <c:v>Personal administrativo - municipalidades </c:v>
                </c:pt>
              </c:strCache>
            </c:strRef>
          </c:cat>
          <c:val>
            <c:numRef>
              <c:f>'[Estadísticas 4° trimestre 2021 FORMACIÓN.xlsx]Trimestre 4'!$C$8:$C$11</c:f>
              <c:numCache>
                <c:formatCode>General</c:formatCode>
                <c:ptCount val="4"/>
                <c:pt idx="0">
                  <c:v>3</c:v>
                </c:pt>
                <c:pt idx="1">
                  <c:v>16</c:v>
                </c:pt>
                <c:pt idx="2">
                  <c:v>1</c:v>
                </c:pt>
                <c:pt idx="3">
                  <c:v>66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  <a:sp3d/>
                </c14:spPr>
              </c14:invertSolidFillFmt>
            </c:ext>
            <c:ext xmlns:c16="http://schemas.microsoft.com/office/drawing/2014/chart" uri="{C3380CC4-5D6E-409C-BE32-E72D297353CC}">
              <c16:uniqueId val="{00000000-3586-4A02-8B13-2B3F927646F6}"/>
            </c:ext>
          </c:extLst>
        </c:ser>
        <c:ser>
          <c:idx val="1"/>
          <c:order val="1"/>
          <c:tx>
            <c:strRef>
              <c:f>'[Estadísticas 4° trimestre 2021 FORMACIÓN.xlsx]Trimestre 4'!$D$7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  <a:sp3d/>
          </c:spPr>
          <c:invertIfNegative val="1"/>
          <c:dLbls>
            <c:dLbl>
              <c:idx val="3"/>
              <c:layout>
                <c:manualLayout>
                  <c:x val="2.9143897996357013E-3"/>
                  <c:y val="-1.97990474631496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586-4A02-8B13-2B3F927646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4° trimestre 2021 FORMACIÓN.xlsx]Trimestre 4'!$B$8:$B$11</c:f>
              <c:strCache>
                <c:ptCount val="4"/>
                <c:pt idx="0">
                  <c:v>Miembros del concejo</c:v>
                </c:pt>
                <c:pt idx="1">
                  <c:v>Oficial de información - municipalidad </c:v>
                </c:pt>
                <c:pt idx="2">
                  <c:v>Oficial GDA - municipalidad </c:v>
                </c:pt>
                <c:pt idx="3">
                  <c:v>Personal administrativo - municipalidades </c:v>
                </c:pt>
              </c:strCache>
            </c:strRef>
          </c:cat>
          <c:val>
            <c:numRef>
              <c:f>'[Estadísticas 4° trimestre 2021 FORMACIÓN.xlsx]Trimestre 4'!$D$8:$D$11</c:f>
              <c:numCache>
                <c:formatCode>General</c:formatCode>
                <c:ptCount val="4"/>
                <c:pt idx="1">
                  <c:v>17</c:v>
                </c:pt>
                <c:pt idx="2">
                  <c:v>4</c:v>
                </c:pt>
                <c:pt idx="3">
                  <c:v>70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  <a:sp3d/>
                </c14:spPr>
              </c14:invertSolidFillFmt>
            </c:ext>
            <c:ext xmlns:c16="http://schemas.microsoft.com/office/drawing/2014/chart" uri="{C3380CC4-5D6E-409C-BE32-E72D297353CC}">
              <c16:uniqueId val="{00000002-3586-4A02-8B13-2B3F927646F6}"/>
            </c:ext>
          </c:extLst>
        </c:ser>
        <c:ser>
          <c:idx val="2"/>
          <c:order val="2"/>
          <c:tx>
            <c:strRef>
              <c:f>'[Estadísticas 4° trimestre 2021 FORMACIÓN.xlsx]Trimestre 4'!$E$7</c:f>
              <c:strCache>
                <c:ptCount val="1"/>
                <c:pt idx="0">
                  <c:v>N/D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  <a:sp3d/>
          </c:spPr>
          <c:invertIfNegative val="1"/>
          <c:cat>
            <c:strRef>
              <c:f>'[Estadísticas 4° trimestre 2021 FORMACIÓN.xlsx]Trimestre 4'!$B$8:$B$11</c:f>
              <c:strCache>
                <c:ptCount val="4"/>
                <c:pt idx="0">
                  <c:v>Miembros del concejo</c:v>
                </c:pt>
                <c:pt idx="1">
                  <c:v>Oficial de información - municipalidad </c:v>
                </c:pt>
                <c:pt idx="2">
                  <c:v>Oficial GDA - municipalidad </c:v>
                </c:pt>
                <c:pt idx="3">
                  <c:v>Personal administrativo - municipalidades </c:v>
                </c:pt>
              </c:strCache>
            </c:strRef>
          </c:cat>
          <c:val>
            <c:numRef>
              <c:f>'[Estadísticas 4° trimestre 2021 FORMACIÓN.xlsx]Trimestre 4'!$E$8:$E$11</c:f>
              <c:numCache>
                <c:formatCode>General</c:formatCode>
                <c:ptCount val="4"/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  <a:sp3d/>
                </c14:spPr>
              </c14:invertSolidFillFmt>
            </c:ext>
            <c:ext xmlns:c16="http://schemas.microsoft.com/office/drawing/2014/chart" uri="{C3380CC4-5D6E-409C-BE32-E72D297353CC}">
              <c16:uniqueId val="{00000003-3586-4A02-8B13-2B3F927646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0130640"/>
        <c:axId val="160131200"/>
        <c:axId val="0"/>
      </c:bar3DChart>
      <c:catAx>
        <c:axId val="1601306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rich>
          </c:tx>
          <c:layout>
            <c:manualLayout>
              <c:xMode val="edge"/>
              <c:yMode val="edge"/>
              <c:x val="5.4285807291666661E-2"/>
              <c:y val="0.9358064973755142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60131200"/>
        <c:crosses val="autoZero"/>
        <c:auto val="1"/>
        <c:lblAlgn val="ctr"/>
        <c:lblOffset val="100"/>
        <c:noMultiLvlLbl val="1"/>
      </c:catAx>
      <c:valAx>
        <c:axId val="160131200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160130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598454752693228E-2"/>
          <c:y val="3.5855116291169359E-2"/>
          <c:w val="0.9458153834832016"/>
          <c:h val="0.56972952981399305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'Trimestre 4'!$C$36:$C$37</c:f>
              <c:strCache>
                <c:ptCount val="2"/>
                <c:pt idx="0">
                  <c:v>Número de personas capacitadas del sector educativo </c:v>
                </c:pt>
                <c:pt idx="1">
                  <c:v>Hombres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'Trimestre 4'!$B$38:$B$45</c:f>
              <c:strCache>
                <c:ptCount val="7"/>
                <c:pt idx="0">
                  <c:v>Docentes - Universidades privadas</c:v>
                </c:pt>
                <c:pt idx="1">
                  <c:v>Docentes - Universidades púbicas</c:v>
                </c:pt>
                <c:pt idx="2">
                  <c:v>Docentes y directores - MINED </c:v>
                </c:pt>
                <c:pt idx="3">
                  <c:v>Estudiantes - Universidades privadas </c:v>
                </c:pt>
                <c:pt idx="4">
                  <c:v>Estudiantes - Universidades públicas </c:v>
                </c:pt>
                <c:pt idx="5">
                  <c:v>Personal administrativo - Universidades privadas </c:v>
                </c:pt>
                <c:pt idx="6">
                  <c:v>Personal administrativo - Universidades públicas </c:v>
                </c:pt>
              </c:strCache>
              <c:extLst/>
            </c:strRef>
          </c:cat>
          <c:val>
            <c:numRef>
              <c:f>'Trimestre 4'!$C$38:$C$45</c:f>
              <c:numCache>
                <c:formatCode>General</c:formatCode>
                <c:ptCount val="7"/>
                <c:pt idx="0">
                  <c:v>1</c:v>
                </c:pt>
                <c:pt idx="1">
                  <c:v>16</c:v>
                </c:pt>
                <c:pt idx="2">
                  <c:v>2</c:v>
                </c:pt>
                <c:pt idx="3">
                  <c:v>6</c:v>
                </c:pt>
                <c:pt idx="4">
                  <c:v>14</c:v>
                </c:pt>
                <c:pt idx="6">
                  <c:v>36</c:v>
                </c:pt>
              </c:numCache>
              <c:extLst/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B366-4A1B-A72C-F5BE383ED227}"/>
            </c:ext>
          </c:extLst>
        </c:ser>
        <c:ser>
          <c:idx val="1"/>
          <c:order val="1"/>
          <c:tx>
            <c:strRef>
              <c:f>'Trimestre 4'!$D$36:$D$37</c:f>
              <c:strCache>
                <c:ptCount val="2"/>
                <c:pt idx="0">
                  <c:v>Número de personas capacitadas del sector educativo </c:v>
                </c:pt>
                <c:pt idx="1">
                  <c:v>Mujeres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'Trimestre 4'!$B$38:$B$45</c:f>
              <c:strCache>
                <c:ptCount val="7"/>
                <c:pt idx="0">
                  <c:v>Docentes - Universidades privadas</c:v>
                </c:pt>
                <c:pt idx="1">
                  <c:v>Docentes - Universidades púbicas</c:v>
                </c:pt>
                <c:pt idx="2">
                  <c:v>Docentes y directores - MINED </c:v>
                </c:pt>
                <c:pt idx="3">
                  <c:v>Estudiantes - Universidades privadas </c:v>
                </c:pt>
                <c:pt idx="4">
                  <c:v>Estudiantes - Universidades públicas </c:v>
                </c:pt>
                <c:pt idx="5">
                  <c:v>Personal administrativo - Universidades privadas </c:v>
                </c:pt>
                <c:pt idx="6">
                  <c:v>Personal administrativo - Universidades públicas </c:v>
                </c:pt>
              </c:strCache>
              <c:extLst/>
            </c:strRef>
          </c:cat>
          <c:val>
            <c:numRef>
              <c:f>'Trimestre 4'!$D$38:$D$45</c:f>
              <c:numCache>
                <c:formatCode>General</c:formatCode>
                <c:ptCount val="7"/>
                <c:pt idx="0">
                  <c:v>1</c:v>
                </c:pt>
                <c:pt idx="1">
                  <c:v>15</c:v>
                </c:pt>
                <c:pt idx="3">
                  <c:v>10</c:v>
                </c:pt>
                <c:pt idx="4">
                  <c:v>24</c:v>
                </c:pt>
                <c:pt idx="5">
                  <c:v>3</c:v>
                </c:pt>
                <c:pt idx="6">
                  <c:v>91</c:v>
                </c:pt>
              </c:numCache>
              <c:extLst/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2-B366-4A1B-A72C-F5BE383ED227}"/>
            </c:ext>
          </c:extLst>
        </c:ser>
        <c:ser>
          <c:idx val="2"/>
          <c:order val="2"/>
          <c:tx>
            <c:strRef>
              <c:f>'Trimestre 4'!$E$36:$E$37</c:f>
              <c:strCache>
                <c:ptCount val="2"/>
                <c:pt idx="0">
                  <c:v>Número de personas capacitadas del sector educativo </c:v>
                </c:pt>
                <c:pt idx="1">
                  <c:v>N/D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1"/>
          <c:cat>
            <c:strRef>
              <c:f>'Trimestre 4'!$B$38:$B$45</c:f>
              <c:strCache>
                <c:ptCount val="7"/>
                <c:pt idx="0">
                  <c:v>Docentes - Universidades privadas</c:v>
                </c:pt>
                <c:pt idx="1">
                  <c:v>Docentes - Universidades púbicas</c:v>
                </c:pt>
                <c:pt idx="2">
                  <c:v>Docentes y directores - MINED </c:v>
                </c:pt>
                <c:pt idx="3">
                  <c:v>Estudiantes - Universidades privadas </c:v>
                </c:pt>
                <c:pt idx="4">
                  <c:v>Estudiantes - Universidades públicas </c:v>
                </c:pt>
                <c:pt idx="5">
                  <c:v>Personal administrativo - Universidades privadas </c:v>
                </c:pt>
                <c:pt idx="6">
                  <c:v>Personal administrativo - Universidades públicas </c:v>
                </c:pt>
              </c:strCache>
              <c:extLst/>
            </c:strRef>
          </c:cat>
          <c:val>
            <c:numRef>
              <c:f>'Trimestre 4'!$E$38:$E$45</c:f>
              <c:numCache>
                <c:formatCode>General</c:formatCode>
                <c:ptCount val="7"/>
              </c:numCache>
              <c:extLst/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3-B366-4A1B-A72C-F5BE383ED2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8521056"/>
        <c:axId val="248522736"/>
      </c:barChart>
      <c:catAx>
        <c:axId val="248521056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48522736"/>
        <c:crosses val="autoZero"/>
        <c:auto val="1"/>
        <c:lblAlgn val="ctr"/>
        <c:lblOffset val="100"/>
        <c:noMultiLvlLbl val="1"/>
      </c:catAx>
      <c:valAx>
        <c:axId val="248522736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248521056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'[Estadísticas 4° trimestre 2021 FORMACIÓN.xlsx]Trimestre 4'!$L$6:$L$7</c:f>
              <c:strCache>
                <c:ptCount val="2"/>
                <c:pt idx="0">
                  <c:v>Servidores públicos de gobierno central y autónomas capacitados </c:v>
                </c:pt>
                <c:pt idx="1">
                  <c:v>Hombres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  <a:effectLst/>
            <a:sp3d/>
          </c:spPr>
          <c:invertIfNegative val="1"/>
          <c:dLbls>
            <c:dLbl>
              <c:idx val="0"/>
              <c:layout>
                <c:manualLayout>
                  <c:x val="1.4280039215011627E-3"/>
                  <c:y val="-3.47774380881406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B6F-4E92-9F65-7BA883AC9B76}"/>
                </c:ext>
              </c:extLst>
            </c:dLbl>
            <c:dLbl>
              <c:idx val="1"/>
              <c:layout>
                <c:manualLayout>
                  <c:x val="-2.8560078430023778E-3"/>
                  <c:y val="-1.98728217646518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B6F-4E92-9F65-7BA883AC9B76}"/>
                </c:ext>
              </c:extLst>
            </c:dLbl>
            <c:dLbl>
              <c:idx val="2"/>
              <c:layout>
                <c:manualLayout>
                  <c:x val="0"/>
                  <c:y val="-3.22933353675591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B6F-4E92-9F65-7BA883AC9B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4° trimestre 2021 FORMACIÓN.xlsx]Trimestre 4'!$K$8:$K$10</c:f>
              <c:strCache>
                <c:ptCount val="3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</c:strCache>
            </c:strRef>
          </c:cat>
          <c:val>
            <c:numRef>
              <c:f>'[Estadísticas 4° trimestre 2021 FORMACIÓN.xlsx]Trimestre 4'!$L$8:$L$10</c:f>
              <c:numCache>
                <c:formatCode>General</c:formatCode>
                <c:ptCount val="3"/>
                <c:pt idx="0">
                  <c:v>5</c:v>
                </c:pt>
                <c:pt idx="1">
                  <c:v>18</c:v>
                </c:pt>
                <c:pt idx="2">
                  <c:v>139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  <a:sp3d/>
                </c14:spPr>
              </c14:invertSolidFillFmt>
            </c:ext>
            <c:ext xmlns:c16="http://schemas.microsoft.com/office/drawing/2014/chart" uri="{C3380CC4-5D6E-409C-BE32-E72D297353CC}">
              <c16:uniqueId val="{00000003-DB6F-4E92-9F65-7BA883AC9B76}"/>
            </c:ext>
          </c:extLst>
        </c:ser>
        <c:ser>
          <c:idx val="1"/>
          <c:order val="1"/>
          <c:tx>
            <c:strRef>
              <c:f>'[Estadísticas 4° trimestre 2021 FORMACIÓN.xlsx]Trimestre 4'!$M$6:$M$7</c:f>
              <c:strCache>
                <c:ptCount val="2"/>
                <c:pt idx="0">
                  <c:v>Servidores públicos de gobierno central y autónomas capacitados </c:v>
                </c:pt>
                <c:pt idx="1">
                  <c:v>Mujeres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  <a:sp3d/>
          </c:spPr>
          <c:invertIfNegative val="1"/>
          <c:dLbls>
            <c:dLbl>
              <c:idx val="0"/>
              <c:layout>
                <c:manualLayout>
                  <c:x val="0"/>
                  <c:y val="-3.47774380881406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B6F-4E92-9F65-7BA883AC9B76}"/>
                </c:ext>
              </c:extLst>
            </c:dLbl>
            <c:dLbl>
              <c:idx val="1"/>
              <c:layout>
                <c:manualLayout>
                  <c:x val="1.4280039215011627E-3"/>
                  <c:y val="-1.73887190440703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B6F-4E92-9F65-7BA883AC9B76}"/>
                </c:ext>
              </c:extLst>
            </c:dLbl>
            <c:dLbl>
              <c:idx val="2"/>
              <c:layout>
                <c:manualLayout>
                  <c:x val="1.5708043136512789E-2"/>
                  <c:y val="-4.47138489704665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B6F-4E92-9F65-7BA883AC9B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4° trimestre 2021 FORMACIÓN.xlsx]Trimestre 4'!$K$8:$K$10</c:f>
              <c:strCache>
                <c:ptCount val="3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</c:strCache>
            </c:strRef>
          </c:cat>
          <c:val>
            <c:numRef>
              <c:f>'[Estadísticas 4° trimestre 2021 FORMACIÓN.xlsx]Trimestre 4'!$M$8:$M$10</c:f>
              <c:numCache>
                <c:formatCode>General</c:formatCode>
                <c:ptCount val="3"/>
                <c:pt idx="0">
                  <c:v>21</c:v>
                </c:pt>
                <c:pt idx="1">
                  <c:v>26</c:v>
                </c:pt>
                <c:pt idx="2">
                  <c:v>122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  <a:sp3d/>
                </c14:spPr>
              </c14:invertSolidFillFmt>
            </c:ext>
            <c:ext xmlns:c16="http://schemas.microsoft.com/office/drawing/2014/chart" uri="{C3380CC4-5D6E-409C-BE32-E72D297353CC}">
              <c16:uniqueId val="{00000007-DB6F-4E92-9F65-7BA883AC9B76}"/>
            </c:ext>
          </c:extLst>
        </c:ser>
        <c:ser>
          <c:idx val="2"/>
          <c:order val="2"/>
          <c:tx>
            <c:strRef>
              <c:f>'[Estadísticas 4° trimestre 2021 FORMACIÓN.xlsx]Trimestre 4'!$N$6:$N$7</c:f>
              <c:strCache>
                <c:ptCount val="2"/>
                <c:pt idx="0">
                  <c:v>Servidores públicos de gobierno central y autónomas capacitados </c:v>
                </c:pt>
                <c:pt idx="1">
                  <c:v>N/D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  <a:sp3d/>
          </c:spPr>
          <c:invertIfNegative val="1"/>
          <c:dLbls>
            <c:dLbl>
              <c:idx val="0"/>
              <c:layout>
                <c:manualLayout>
                  <c:x val="1.9992054901016226E-2"/>
                  <c:y val="-2.23569244852332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B6F-4E92-9F65-7BA883AC9B76}"/>
                </c:ext>
              </c:extLst>
            </c:dLbl>
            <c:dLbl>
              <c:idx val="1"/>
              <c:layout>
                <c:manualLayout>
                  <c:x val="1.5708043136512684E-2"/>
                  <c:y val="-3.22933353675591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B6F-4E92-9F65-7BA883AC9B76}"/>
                </c:ext>
              </c:extLst>
            </c:dLbl>
            <c:dLbl>
              <c:idx val="2"/>
              <c:layout>
                <c:manualLayout>
                  <c:x val="1.7136047058013849E-2"/>
                  <c:y val="-4.9682054411629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B6F-4E92-9F65-7BA883AC9B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4° trimestre 2021 FORMACIÓN.xlsx]Trimestre 4'!$K$8:$K$10</c:f>
              <c:strCache>
                <c:ptCount val="3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</c:strCache>
            </c:strRef>
          </c:cat>
          <c:val>
            <c:numRef>
              <c:f>'[Estadísticas 4° trimestre 2021 FORMACIÓN.xlsx]Trimestre 4'!$N$8:$N$10</c:f>
              <c:numCache>
                <c:formatCode>General</c:formatCode>
                <c:ptCount val="3"/>
                <c:pt idx="1">
                  <c:v>1</c:v>
                </c:pt>
                <c:pt idx="2">
                  <c:v>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  <a:sp3d/>
                </c14:spPr>
              </c14:invertSolidFillFmt>
            </c:ext>
            <c:ext xmlns:c16="http://schemas.microsoft.com/office/drawing/2014/chart" uri="{C3380CC4-5D6E-409C-BE32-E72D297353CC}">
              <c16:uniqueId val="{0000000B-DB6F-4E92-9F65-7BA883AC9B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0138480"/>
        <c:axId val="160139040"/>
        <c:axId val="0"/>
      </c:bar3DChart>
      <c:catAx>
        <c:axId val="160138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60139040"/>
        <c:crosses val="autoZero"/>
        <c:auto val="1"/>
        <c:lblAlgn val="ctr"/>
        <c:lblOffset val="100"/>
        <c:noMultiLvlLbl val="1"/>
      </c:catAx>
      <c:valAx>
        <c:axId val="160139040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160138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72854" y="1122363"/>
            <a:ext cx="759514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72854" y="3602038"/>
            <a:ext cx="759514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16/2/2022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99495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16/2/2022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49868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855533"/>
            <a:ext cx="2628900" cy="532143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955120" y="855533"/>
            <a:ext cx="5617380" cy="5321430"/>
          </a:xfrm>
        </p:spPr>
        <p:txBody>
          <a:bodyPr vert="eaVert"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16/2/2022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72298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16/2/2022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965149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6138" y="1026881"/>
            <a:ext cx="83923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06138" y="3906606"/>
            <a:ext cx="839232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16/2/2022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070890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908026" y="1825625"/>
            <a:ext cx="3111774" cy="3731415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731415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16/2/2022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37876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7650" y="365125"/>
            <a:ext cx="6153559" cy="1325563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27650" y="1681163"/>
            <a:ext cx="454200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955121" y="2505075"/>
            <a:ext cx="4501360" cy="3684588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7521726" y="1681163"/>
            <a:ext cx="427913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7521726" y="2505075"/>
            <a:ext cx="4279136" cy="3684588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16/2/2022</a:t>
            </a:fld>
            <a:endParaRPr lang="es-419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3005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16/2/2022</a:t>
            </a:fld>
            <a:endParaRPr lang="es-419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0833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16/2/2022</a:t>
            </a:fld>
            <a:endParaRPr lang="es-419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10218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3725" y="457200"/>
            <a:ext cx="341820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75364" y="987425"/>
            <a:ext cx="4880023" cy="44989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923725" y="2057400"/>
            <a:ext cx="3418208" cy="35185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16/2/2022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23815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11952" y="457200"/>
            <a:ext cx="372431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6710832" y="987425"/>
            <a:ext cx="4644555" cy="45425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911952" y="2057400"/>
            <a:ext cx="3724316" cy="34725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16/2/2022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79356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3851" y="185738"/>
            <a:ext cx="2109172" cy="557536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2908026" y="365125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08026" y="1825625"/>
            <a:ext cx="8445773" cy="3703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2955121" y="5959979"/>
            <a:ext cx="1112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B6DF1-3065-40B5-B6A3-298139AA0D6D}" type="datetimeFigureOut">
              <a:rPr lang="es-419" smtClean="0"/>
              <a:t>16/2/2022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33278" y="5959979"/>
            <a:ext cx="16693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599" y="595997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958117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658557" y="2344891"/>
            <a:ext cx="78233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Estadísticas enero 2022</a:t>
            </a:r>
            <a:endParaRPr lang="es-ES" sz="540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571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53479" y="339367"/>
            <a:ext cx="6995828" cy="1128345"/>
          </a:xfrm>
        </p:spPr>
        <p:txBody>
          <a:bodyPr>
            <a:normAutofit/>
          </a:bodyPr>
          <a:lstStyle/>
          <a:p>
            <a:pPr algn="ctr"/>
            <a:r>
              <a:rPr lang="es-SV" sz="3600" dirty="0"/>
              <a:t>Número de personas capacitadas del sector educativo </a:t>
            </a:r>
          </a:p>
        </p:txBody>
      </p:sp>
      <p:graphicFrame>
        <p:nvGraphicFramePr>
          <p:cNvPr id="5" name="Chart 6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306397"/>
              </p:ext>
            </p:extLst>
          </p:nvPr>
        </p:nvGraphicFramePr>
        <p:xfrm>
          <a:off x="2416935" y="1467712"/>
          <a:ext cx="9865217" cy="49588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543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19395" y="648460"/>
            <a:ext cx="6161409" cy="1128345"/>
          </a:xfrm>
        </p:spPr>
        <p:txBody>
          <a:bodyPr>
            <a:noAutofit/>
          </a:bodyPr>
          <a:lstStyle/>
          <a:p>
            <a:pPr algn="ctr"/>
            <a:r>
              <a:rPr lang="es-SV" sz="3600" dirty="0"/>
              <a:t>Servidores públicos de gobierno central y autónomas capacitados </a:t>
            </a:r>
          </a:p>
        </p:txBody>
      </p:sp>
      <p:graphicFrame>
        <p:nvGraphicFramePr>
          <p:cNvPr id="4" name="Chart 2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5267692"/>
              </p:ext>
            </p:extLst>
          </p:nvPr>
        </p:nvGraphicFramePr>
        <p:xfrm>
          <a:off x="3019424" y="1571625"/>
          <a:ext cx="8893533" cy="5112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347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45153" y="262094"/>
            <a:ext cx="6161409" cy="1128345"/>
          </a:xfrm>
        </p:spPr>
        <p:txBody>
          <a:bodyPr>
            <a:noAutofit/>
          </a:bodyPr>
          <a:lstStyle/>
          <a:p>
            <a:pPr algn="ctr"/>
            <a:r>
              <a:rPr lang="es-SV" sz="4000" dirty="0"/>
              <a:t>Cantidad de personas capacitadas por edad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497223"/>
              </p:ext>
            </p:extLst>
          </p:nvPr>
        </p:nvGraphicFramePr>
        <p:xfrm>
          <a:off x="2987899" y="1828321"/>
          <a:ext cx="9105362" cy="4816683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2356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98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98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4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240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Rango de edad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Hombres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Mujeres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No identifican sexo y edad 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5" marR="6975" marT="6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Total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5" marR="6975" marT="6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60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10 - 20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24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5" marR="6975" marT="6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33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5" marR="6975" marT="6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 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57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60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21 - 30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88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5" marR="6975" marT="6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117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5" marR="6975" marT="6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 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205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35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31 - 40 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68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5" marR="6975" marT="6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96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5" marR="6975" marT="6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164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40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41 - 50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44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5" marR="6975" marT="6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87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5" marR="6975" marT="6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 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131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860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51 - 60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25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5" marR="6975" marT="6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36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5" marR="6975" marT="6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61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4813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61 - más 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5" marR="6975" marT="6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5" marR="6975" marT="6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12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84813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N/D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282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5" marR="6975" marT="6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378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5" marR="6975" marT="6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667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601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 </a:t>
                      </a:r>
                      <a:r>
                        <a:rPr lang="es-SV" sz="1600" u="none" strike="noStrike" dirty="0" smtClean="0">
                          <a:effectLst/>
                        </a:rPr>
                        <a:t>Total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538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752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7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1297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768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73941" y="287852"/>
            <a:ext cx="6161409" cy="1128345"/>
          </a:xfrm>
        </p:spPr>
        <p:txBody>
          <a:bodyPr>
            <a:normAutofit fontScale="90000"/>
          </a:bodyPr>
          <a:lstStyle/>
          <a:p>
            <a:pPr algn="ctr"/>
            <a:r>
              <a:rPr lang="es-SV" dirty="0"/>
              <a:t>Personas de sociedad civil capacitadas</a:t>
            </a:r>
          </a:p>
        </p:txBody>
      </p:sp>
      <p:graphicFrame>
        <p:nvGraphicFramePr>
          <p:cNvPr id="4" name="Chart 3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3071567"/>
              </p:ext>
            </p:extLst>
          </p:nvPr>
        </p:nvGraphicFramePr>
        <p:xfrm>
          <a:off x="2886075" y="1419225"/>
          <a:ext cx="9014004" cy="5264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090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48183" y="403762"/>
            <a:ext cx="6161409" cy="1128345"/>
          </a:xfrm>
        </p:spPr>
        <p:txBody>
          <a:bodyPr>
            <a:normAutofit fontScale="90000"/>
          </a:bodyPr>
          <a:lstStyle/>
          <a:p>
            <a:pPr algn="ctr"/>
            <a:r>
              <a:rPr lang="es-SV" dirty="0"/>
              <a:t>Personas capacitadas por sector </a:t>
            </a:r>
          </a:p>
        </p:txBody>
      </p:sp>
      <p:graphicFrame>
        <p:nvGraphicFramePr>
          <p:cNvPr id="4" name="Chart 4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078745"/>
              </p:ext>
            </p:extLst>
          </p:nvPr>
        </p:nvGraphicFramePr>
        <p:xfrm>
          <a:off x="3200399" y="1619249"/>
          <a:ext cx="8789831" cy="5116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066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89851" y="442399"/>
            <a:ext cx="6161409" cy="1128345"/>
          </a:xfrm>
        </p:spPr>
        <p:txBody>
          <a:bodyPr>
            <a:normAutofit fontScale="90000"/>
          </a:bodyPr>
          <a:lstStyle/>
          <a:p>
            <a:pPr algn="ctr"/>
            <a:r>
              <a:rPr lang="es-SV" dirty="0" smtClean="0"/>
              <a:t>País de procedencia de las personas capacitadas </a:t>
            </a:r>
            <a:endParaRPr lang="es-SV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8127350"/>
              </p:ext>
            </p:extLst>
          </p:nvPr>
        </p:nvGraphicFramePr>
        <p:xfrm>
          <a:off x="2908026" y="1700010"/>
          <a:ext cx="9159478" cy="5022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910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4528951" y="2205088"/>
            <a:ext cx="5212004" cy="156966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COMUNICACIONES</a:t>
            </a: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78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3732274" y="429519"/>
            <a:ext cx="6161409" cy="112834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s-SV" dirty="0">
                <a:solidFill>
                  <a:srgbClr val="002060"/>
                </a:solidFill>
              </a:rPr>
              <a:t>Solicitudes de apoyo, UCOM</a:t>
            </a: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4419034"/>
              </p:ext>
            </p:extLst>
          </p:nvPr>
        </p:nvGraphicFramePr>
        <p:xfrm>
          <a:off x="3075903" y="1722548"/>
          <a:ext cx="8888570" cy="4910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748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3115524" y="2205088"/>
            <a:ext cx="8038868" cy="156966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GESTIÓN DOCUMENTAL Y ARCHIVOS</a:t>
            </a: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84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3951215" y="390882"/>
            <a:ext cx="6161409" cy="112834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s-SV" dirty="0">
                <a:solidFill>
                  <a:srgbClr val="002060"/>
                </a:solidFill>
              </a:rPr>
              <a:t>Número de </a:t>
            </a:r>
            <a:r>
              <a:rPr lang="es-SV" dirty="0" smtClean="0">
                <a:solidFill>
                  <a:srgbClr val="002060"/>
                </a:solidFill>
              </a:rPr>
              <a:t>atenciones a entes obligados. </a:t>
            </a:r>
            <a:endParaRPr lang="es-SV" dirty="0">
              <a:solidFill>
                <a:srgbClr val="002060"/>
              </a:solidFill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0656619"/>
              </p:ext>
            </p:extLst>
          </p:nvPr>
        </p:nvGraphicFramePr>
        <p:xfrm>
          <a:off x="3191814" y="1761186"/>
          <a:ext cx="8231746" cy="4691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703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720149" y="2349667"/>
            <a:ext cx="8638263" cy="7546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ACCESO A LA INFORMACIÓN PÚBLICA</a:t>
            </a:r>
          </a:p>
        </p:txBody>
      </p:sp>
    </p:spTree>
    <p:extLst>
      <p:ext uri="{BB962C8B-B14F-4D97-AF65-F5344CB8AC3E}">
        <p14:creationId xmlns:p14="http://schemas.microsoft.com/office/powerpoint/2010/main" val="65929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3848184" y="182125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mtClean="0">
                <a:solidFill>
                  <a:srgbClr val="002060"/>
                </a:solidFill>
              </a:rPr>
              <a:t>Tipo de acompañamiento en Gestión Documental y Archivos</a:t>
            </a:r>
            <a:endParaRPr lang="es-SV" dirty="0">
              <a:solidFill>
                <a:srgbClr val="002060"/>
              </a:solidFill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8079344"/>
              </p:ext>
            </p:extLst>
          </p:nvPr>
        </p:nvGraphicFramePr>
        <p:xfrm>
          <a:off x="3037267" y="1593760"/>
          <a:ext cx="9043115" cy="5129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991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 txBox="1">
            <a:spLocks/>
          </p:cNvSpPr>
          <p:nvPr/>
        </p:nvSpPr>
        <p:spPr>
          <a:xfrm>
            <a:off x="4244449" y="1825625"/>
            <a:ext cx="5772926" cy="754694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SECCIÓN DE ACOMPAÑAMIENTO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03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92E1B7A4-6867-4817-998D-9963933E3F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967630"/>
              </p:ext>
            </p:extLst>
          </p:nvPr>
        </p:nvGraphicFramePr>
        <p:xfrm>
          <a:off x="2921178" y="1503652"/>
          <a:ext cx="9030415" cy="4845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247429" y="506793"/>
            <a:ext cx="6161409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dirty="0">
                <a:solidFill>
                  <a:srgbClr val="002060"/>
                </a:solidFill>
              </a:rPr>
              <a:t>Nivel de respuesta</a:t>
            </a:r>
          </a:p>
        </p:txBody>
      </p:sp>
    </p:spTree>
    <p:extLst>
      <p:ext uri="{BB962C8B-B14F-4D97-AF65-F5344CB8AC3E}">
        <p14:creationId xmlns:p14="http://schemas.microsoft.com/office/powerpoint/2010/main" val="184221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3899699" y="697280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mtClean="0">
                <a:solidFill>
                  <a:srgbClr val="002060"/>
                </a:solidFill>
              </a:rPr>
              <a:t>Tema de preguntas recibidas</a:t>
            </a:r>
            <a:endParaRPr lang="es-SV" dirty="0"/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76EEB657-1444-4CE6-BE67-07A14F08D6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860514"/>
              </p:ext>
            </p:extLst>
          </p:nvPr>
        </p:nvGraphicFramePr>
        <p:xfrm>
          <a:off x="2829674" y="1485094"/>
          <a:ext cx="9362325" cy="5147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649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 txBox="1">
            <a:spLocks/>
          </p:cNvSpPr>
          <p:nvPr/>
        </p:nvSpPr>
        <p:spPr>
          <a:xfrm>
            <a:off x="4656159" y="2018808"/>
            <a:ext cx="4975273" cy="837473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Cumplimiento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88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7882128"/>
              </p:ext>
            </p:extLst>
          </p:nvPr>
        </p:nvGraphicFramePr>
        <p:xfrm>
          <a:off x="2741053" y="1658154"/>
          <a:ext cx="9313571" cy="5090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170156" y="669701"/>
            <a:ext cx="6161409" cy="112834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s-SV" dirty="0">
                <a:solidFill>
                  <a:srgbClr val="002060"/>
                </a:solidFill>
              </a:rPr>
              <a:t>P</a:t>
            </a:r>
            <a:r>
              <a:rPr lang="es-SV" dirty="0" smtClean="0">
                <a:solidFill>
                  <a:srgbClr val="002060"/>
                </a:solidFill>
              </a:rPr>
              <a:t>royectos de autos elaborados </a:t>
            </a:r>
            <a:endParaRPr lang="es-SV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86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419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"/>
            <a:ext cx="12192000" cy="6857143"/>
          </a:xfr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600" y="5042307"/>
            <a:ext cx="6486998" cy="38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14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972174" y="5565253"/>
            <a:ext cx="62198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El artículo 1.22 del Lineamiento 2 para la Publicación de Información Oficiosa, considerará como buena practica que las Unidades de Acceso a la Información Pública muestren sus datos estadísticos. </a:t>
            </a:r>
            <a:endParaRPr lang="en-US" dirty="0"/>
          </a:p>
        </p:txBody>
      </p:sp>
      <p:sp>
        <p:nvSpPr>
          <p:cNvPr id="3" name="AutoShape 4" descr="data:image/png;base64,iVBORw0KGgoAAAANSUhEUgAABLAAAALmCAYAAABSJm0fAAAAAXNSR0IArs4c6QAAIABJREFUeF7s3U2otl17H/R9J31jvjHRoCWVkoofxIK2T0CROhEUBGtmilCIhWRQcGCc2IFULA7qxDgQHCSggYLoLFYQFJxYRCFPq1CDH9hQbKgSm0i+zdvkljvmjvu93r3P9XGuda11rOPXWbOvtdZx/I51nde1/89+nvfDx48fP774fwQIECBAgAABAgQIECBAgAABAgQ2FfggwNp0MsoiQIAAAQIECBAgQIAAAQIECBD4HQEBlotAgAABAgQIECBAgAABAgQIECCwtYAAa+vxKI4AAQIECBAgQIAAAQIECBAgQECA5Q4QIECAAAECBAgQIECAAAECBAhsLSDA2no8iiNAgAABAgQIECBAgAABAgQIEBBguQMECBAgQIAAAQIECBAgQIAAAQJbCwiwth6P4ggQIECAAAECBAgQIECAAAECBARY7gABAgQIECBAgAABAgQIECBAgMDWAgKsrcejOAIECBAgQIAAAQIECBAgQIAAAQGWO0CAAAECBAgQIECAAAECBAgQILC1gABr6/EojgABAgQIECBAgAABAgQIECBAQIDlDhAgQIAAAQIECBAgQIAAAQIECGwtIMDaejyKI0CAAAECBAgQIECAAAECBAgQEGC5AwQIECBAgAABAgQIECBAgAABAlsLCLC2Ho/iCBAgQIAAAQIECBAgQIAAAQIEBFjuAAECBAgQIECAAAECBAgQIECAwNYCAqytx6M4AgQIECBAgAABAgQIECBAgAABAZY7QIAAAQIECBAgQIAAAQIECBAgsLWAAGvr8SiOAAECBAgQIECAAAECBAgQIEBAgOUOECBAgAABAgQIECBAgAABAgQIbC0gwNp6PIojQIAAAQIECBAgQIAAAQIECBAQYLkDBAgQIECAAAECBAgQIECAAAECWwsIsLYej+IIECBAgAABAgQIECBAgAABAgQEWO4AAQIECBAgQIAAAQIECBAgQIDA1gICrK3HozgCBAgQIECAAAECBAgQIECAAAEBljtAgAABAgQIECBAgAABAgQIECCwtYAAa+vxKI4AAQIECBAgQIAAAQIECBAgQECA5Q4QIECAAAECBAgQIECAAAECBAhsLSDA2no8iiNAgAABAgQIECBAgAABAgQIEBBguQMECBAgQIAAAQIECBAgQIAAAQJbCwiwth6P4ggQIECAAAECBAgQIECAAAECBARY7gABAgQIECBAgAABAgQIECBAgMDWAgKsrcejOAIECBAgQIAAAQIECBAgQIAAAQGWO0CAAAECBAgQIECAAAECBAgQILC1gABr6/EojgABAgQIECBAgAABAgQIECBAQIDlDhAgQIAAAQIECBAgQIAAAQIECGwtIMDaejyKI0CAAAECBN4S+IVf/erLT/43/8fLX/35Xx8K9Ie+51tefugf/7tfvvvbvjJ039bNfvuX/s+XX/vP/u2Xv/Vz/2Pr0svX/77v/YdevvWf/ddevuE7/66h+9qMAAECBAgQIDBbQIA1W9j+BAgQIECAwHCBP/ef/7WXv/Jzvzp8308b/uHv/baXP/3P/MEpe9du+ss/+adevvq//Xe1L2963Vf+3n/05Tt+6N9vWuPFBAgQIECAAIHVAgKs1RNwPgECBAgQINAs8Cd+4mea17Qs+PM//P0tLx/+2l/4M390+J6vN/zuP/uXpu5vcwIECBAgQIDAaAEB1mhR+xEgQIAAAQLTBQRY94gFWPf8rCZAgAABAgSeLyDAer65EwkQIECAAIGbAgKse4ACrHt+VhMgQIAAAQLPFxBgPd/ciQQIECBAgMBNAQHWPUAB1j0/qwkQIECAAIHnCwiwnm/uRAIECBAgQOCmgADrHqAA656f1QQIECBAgMDzBQRYzzd3IgECBAgQIHBTQIB1D1CAdc/PagIECBAgQOD5AgKs55s7kQABAgQIELgpIMC6ByjAuudnNQECBAgQIPB8AQHW882dSIAAAQIECNwUEGDdAxRg3fOzmgABAgQIEHi+gADr+eZOJECAAAECBG4KCLDuAQqw7vlZTYAAAQIECDxfQID1fHMnEiBAgAABAjcFBFj3AAVY9/ysJkCAAAECBJ4vIMB6vrkTCRAgQIAAgZsCAqx7gAKse35WEyBAgAABAs8XEGA939yJBAgQIECAwE0BAdY9QAHWPT+rCRAgQIAAgecLCLCeb+5EAgQIECBA4KaAAOseoADrnp/VBAgQIECAwPMFBFjPN3ciAQIECBAgcFNAgHUPUIB1z89qAgQIECBA4PkCAqznmzuRAAECBAgQuCkgwLoHKMC652c1AQIECBAg8HwBAdbzzZ1IgAABAgQI3BQQYN0DFGDd87OaAAECBAgQeL6AAOv55k4kQIAAAQIEbgoIsO4BCrDu+VlNgAABAgQIPF9AgPV8cycSIECAAAECNwUEWPcABVj3/KwmQIAAAQIEni8gwHq+uRMJECBAgACBmwICrHuAAqx7flYTIECAAAECzxcQYD3f3IkECBAgQIDATQEB1j1AAdY9P6sJECBAgACB5wsIsJ5v7kQCBAgQIEDgpsCP/sf/68vP//JXb+7y9vLv+Y6vvPzYv/D3Tdm7dtP/+8f++Mtv/+LP1b686XXf8F3f+/K3/+hfaFrjxQQIECBAgACB1QICrNUTcD4BAgQIECDQLPAzf+NXX/7d//Kvv/zab/5W89qrBd/6Td/48q/8U3/g5ft//7cN3bd1s6/+7E+//Mp/9K++fPyNX2ldevn6D9/87S/f/i/+Oy9f+b4fGLqvzQgQIECAAAECswUEWLOF7U+AAAECBAhME/jFX/tbQ/f+rm/9fUP3u7vZb//yz9/d4mvWf8N3fM/Q/WxGgAABAgQIEHiWgADrWdLOIUCAAAECBAgQIECAAAECBAgQ6BIQYHWxWUSAAAECBAgQIECAAAECBAgQIPAsAQHWs6SdQ4AAAQIECBAgQIAAAQIECBAg0CUgwOpis4gAAQIECBAgQIAAAQIECBAgQOBZAgKsZ0k7hwABAgQIECBAgAABAgQIECBAoEtAgNXFZhEBAgQIECBAgAABAgQIECBAgMCzBARYz5J2DgECBAgQIECAAAECBAgQIECAQJeAAKuLzSICBAgQIECAAAECBAgQIECAAIFnCQiwniXtHAIECBAgQIAAAQIECBAgQIAAgS4BAVYXm0UECBAgQIAAAQIECBAgQIAAAQLPEhBgPUvaOQQIECBAgAABAgQIECBAgAABAl0CAqwuNosIECBAgAABAgQIECBAgAABAgSeJSDAepa0cwgQIECAAAECBAgQIECAAAECBLoEBFhdbBYRIECAAAECBAgQIECAAAECBAg8S0CA9Sxp5xAgQIAAAQIECBAgQIAAAQIECHQJCLC62CwiQIAAAQIECBAgQIAAAQIECBB4loAA61nSziFAgAABAgQIECBAgAABAgQIEOgSEGB1sVlEgAABAgQIECBAgAABAgQIECDwLAEB1rOknUOAAAECBAgQIECAAAECBAgQINAlIMDqYrOIAAECBAgQIECAAAECBAgQIEDgWQICrGdJO4cAAQIECBAgQIAAAQIECBAgQKBLQIDVxWYRAQIECBAgQIAAAQIECBAgQIDAswQEWM+Sdg4BAgQIECBAgAABAgQIECBAgECXgACri80iAgQIECBAgAABAgQIECBAgACBZwkIsJ4l7RwCBAgQIECAAAECBAgQIECAAIEuAQFWF5tFBAgQIECAAAECBAgQIECAAAECzxIQYD1L2jkECBAgQIAAAQIECBAgQIAAAQJdAgKsLjaLCBAgQIAAAQIECBAgQIAAAQIEniVwXID14cOHr7P7+PHjpefjmtLrnzUc5xAgQIAAAQIECBAgQIAAAQIECLy8HBNgvRVcvR7we6HU1TpBlrcIAQIECBAgQIAAAQIECBAgQGC9wHEB1mPo9Dqgeu9ntf/39eNSAQECBAgQIECAAAECBAgQIEAgn8AxAdbV6D6HWLVB1VXole+K6JgAAQIECBAgQIAAAQIECBAgsFYgbYD1Xqj1eRyln68dm9MJECBAgAABAgQIECBAgAABAnkEBFjv/AfeBVh53gQ6JUCAAAECBAgQIECAAAECBPYWOD7Aav3XBz+P606A9eWXX+49ddURIECAAAECBAgQIECAAAECBN4R+OKLL7azEWBN+AssAdZ291xBBAgQIECAAAECBAgQIECAQKWAAKsSatTLrv6KqvQXVqWfj6rRPgQIECBAgAABAgQIECBAgAABAtcCx/4FVimAuvtzF4sAAQIECBAgQIAAAQIECBAgQOA5AkcGWKVw6hNt6TWlnz9nPE4hQIAAAQIECBAgQIAAAQIECBA4LsCqDZ4+v+7TFfj48N/Bqt3D9SFAgAABAgQIECBAgAABAgQIEJgvcFSA1Ro89f4vFM4fixMIECBAgAABAgQIECBAgAABAgQ+CxwTYL3+i6qr8b7+a6urNY9/leXKECBAgAABAgQIECBAgAABAgQIrBFIHWD9Xor34cPX6Auv1lxGpxIgQIAAAQIECBAgQIAAAQIE3hI4JsAyXgI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QBKB3/ob//PLr//X/8HLV/+Xv/jy8Td/LUnX2iSQT+DDN33ry1f+/j/28i3/xJ98+cbf/w/kA9AxAQLpBQRY6a8AAAIECBAgQCCqwKfw6pd+4l96+fjV/ydqC+omQKBR4MNX/raX7/zh/1CI1ejm5QQIxBcQYMWfoQ4IECBAgACBpAK/8p/86Zff/Cv/RdLutU0gr8A3/eF/+uXb//k/lxdA5wQIpBQQYKUcu6YJECBAgACBEwR+8d/6Y/61wRMGqQcCjQKf/nXC7/rX/2LjKi8nQIBAbAEBVuz5qZ4AAQIECBBILPALf+aPJu5e6wRyC3z3n/1LuQF0T4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4OgA68OHD78z0I8fP7452M8/f2/q761Ld0s0TIAAAQIECGwpIMDaciyKIvAUAQHWU5gdQoDARgJHBliPwZQAa6MbpxQCBAgQIEBgmIAAaxiljQiEExBghRuZggkQuClwVID1Orj6FFrV/gWWv7S6eYssJ0CAAAECBJYICLCWsDuUwBYCAqwtxqAIAgSeKHBkgPU5kBJgPfEmOYoAAQIECBB4uoAA6+nkDiSwjYAAa5tRKIQAgScJHBVgPZoJsJ50ixxDgAABAgQILBEQYC1hdyiBLQQEWFuMQREECDxRQID1DrZ/rfCJt9BRBAgQIECAQJeAAKuLzSICRwgIsI4YoyYIEGgQEGBdYAmxGm6SlxIgQIAAAQJPFxBgPZ3cgQS2ERBgbTMKhRAg8CSB1AHWe8aP/zH41ll8+eWXrUu8ngABAgQIECDQLPB9P/UjzWssIEDgDIGf/cEfP6MRXRAgsKXAF198sV1dAqx3RlL672ddTVKAtd09VxABAgQIEDhSQIB15Fg1RaBKQIBVxeRFBAh0CgiwOuF6l90Joe6s7a3XOgIECBAgQIBAi4B/hbBFy2sJnCXgXyE8a566IUCgLOAvsN4xEmCVL49XECBAgAABAmsFBFhr/Z1OYKWAAGulvrMJEFghIMASYK24d84kQIAAAQIEBggIsAYg2oJAUAEBVtDBKZsAgW6BtAHW1V9Y+eur7vtkIQECBAgQIPBEAQHWE7EdRWAzAQHWZgNRDgEC0wWOCrBe/68Hvif38ePH3/lR6bWfXzd9Ag4gQIAAAQIECHQKCLA64SwjcICAAOuAIWqBAIEmgbQB1lWIJbxqukNeTIAAAQIECCwSEGAtgncsgQ0EBFgbDEEJBAg8VeCoAOupcg4jQIAAAQIECCwWEGAtHoDjCSwUEGAtxHc0AQJLBARYS9gdSoAAAQIECBC4LyDAum9oBwJRBQRYUSenbgIEegUEWL1y1hEgQIAAAQIEFgsIsBYPwPEEFgoIsBbiO5oAgSUCAqwl7A4lQIAAAQIECNwXEGDdN7QDgagCAqyok1M3AQK9AgKsXjnrCBAgQIAAAQKLBQRYiwfgeAILBQRYC/EdTYDAEgEB1hJ2hxIgQIAAAQIE7gsIsO4b2oFAVAEBVtTJqZsAgV4BAVavnHUECBAgQIAAgcUCAqzFA3A8gYUCAqyF+I4mQGCJgABrCbtDCRAgQIAAAQL3BQQ0Vn4YAAAgAElEQVRY9w3tQCCqgAAr6uTUTYBAr4AAq1fOOgIECBAgQIDAYgEB1uIBOJ7AQgEB1kJ8RxMgsERAgLWE3aEECBAgQIAAgfsCAqz7hnYgEFVAgBV1cuomQKBXQIDVK2cdAQIECBAgQGCxgABr8QAcT2ChgABrIb6jCRBYIiDAWsLuUAIECBAgQIDAfQEB1n1DOxCIKiDAijo5dRMg0CsgwOqVs44AAQIECBAgsFhAgLV4AI4nsFBAgLUQ39EECCwREGAtYXcoAQIECBAgQOC+gADrvqEdCEQVEGBFnZy6CRDoFRBg9cpZR4AAAQIECBBYLCDAWjwAxxNYKCDAWojvaAIElggIsJawO5QAAQIECBAgcF9AgHXf0A4EogoIsKJOTt0ECPQKCLB65awjQIAAAQIECCwWEGAtHoDjCSwUEGAtxHc0AQJLBARYS9gdSoAAAQIECBC4LyDAum9oBwJRBQRYUSenbgIEegUEWL1y1hEgQIAAAQIEFgsIsBYPwPEEFgoIsBbiO5oAgSUCAqwl7A4lQIAAAQIECNwXEGDdN7QDgagCAqyok1M3AQK9AgKsXjnrCBAgQIAAAQKLBQRYiwfgeAILBQRYC/EdTYDAEgEB1hJ2hxIgQIAAAQIE7gsIsO4b2oFAVAEBVtTJqZsAgV4BAVavnHUECBBYKPDX/uZvvPyF/+H/evnv//dfefmNr/72wkocTYDATIFv/so3vPwjf8+3v/zxf/jvfPmDf8c3f91RAqyZ+vYmsLeAAGvv+aiOAIHxAgKs8aZ2JECAwFSBT+HVv/mf/uzLb/7Wx6nn2JwAgX0EvukbP7z8G//c931diCXA2mdGKiHwbAEB1rPFnUeAwGoBAdbqCTifAAECjQL/3n/111/+27/6S42rvJwAgegC/9gf+s6Xf/mf/ANf04YAK/pU1U+gX0CA1W9nJQECMQUEWDHnpmoCBBIL/PBP/k/+tcHE89d6XoFP/zrhT/zQPyjAynsFdE7gawQEWC4EAQLZBARY2SauXwIEwgv8iZ/4mfA9aIAAgT6BP//D3y/A6qOzis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HB1gffjw4XdAPn78eAnz+XWfX1R6fbOyBQQIEBgoIMAaiGkrAsEEBFjBBqZcAhMFBFgTcW1NgMCWAkcGWC2B1ONrX09JkLXlnVUUgfQCAqz0VwBAYgEBVuLha53Ag4AAy5UgQCCbwFEB1usw6lP4VPoLrPd+XlqX7ZLolwCBvQQEWHvNQzUEnikgwHqmtrMI7C0gwNp7PqojQGC8wJEB1ue/nCoFUaUA6xO3v8Iaf+nsSIDAPQEB1j0/qwlEFhBgRZ6e2gmMFRBgjfW0GwEC+wscFWA9cl8FWL3h1v4jVSEBAqcLCLBOn7D+CLwvIMByOwgQ+CwgwHIXCBDIJiDAeuc/8F4KuLJdFP0SILCPgABrn1mohMCzBQRYzxZ3HoF9BQRY+85GZQQIzBEQYE0IsL788ss507IrAQIEXl5efuwvfwsHAgSSCvzoH/n1r+n8+37qR5JKaJsAgZ/9wR+HQIAAgWkCX3zxxbS9ezcWYAmweu+OdQQILBIQYC2CdyyBDQQEWBsMQQkENhEQYG0yCGUQOFRAgPXkwfpvYD0Z3HEECDxFwL9C+BRmhxDYUsC/QrjlWBRFYImAf4VwCbtDCRBYKOAvsCb8BdbCeTqaAIEEAgKsBEPWIoF3BARYrgYBAp8FBFjuAgEC2QQEWAKsbHdevwTCCwiwwo9QAwS6BQRY3XQWEjhOQIB13Eg1RIBAQSB9gPXJ5+NDiOV/gdD7hgCBnQUEWDtPR20E5goIsOb62p1AJAEBVqRpqZUAgRECaQOsT3jvBVUCrBFXyx4ECMwSEGDNkrUvgf0FBFj7z0iFBJ4lIMB6lrRzCBDYReCoAOtz8HSF+/qvra5e//hXWbsMTB0ECBAQYLkDBPIKCLDyzl7nBB4FBFjuBAEC2QRSB1ifh/0YZAmvsr0N9EsgloAAK9a8VEtgpIAAa6SmvQjEFhBgxZ6f6gkQaBc4KsBqb98KAgQIxBMQYMWbmYoJjBIQYI2StA+B+AICrPgz1AEBAm0CAqw2L68mQIDAcgEB1vIRKIDAMgEB1jJ6BxPYTkCAtd1IFESAwGQBAdZkYNsTIEBgtIAAa7So/QjEERBgxZmVSgnMFhBgzRa2PwECuwkIsHabiHoIECBQEBBguSI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CLCaySwgQIDAWgEB1lp/pxNYKSDAWqnvbAJ7CQiw9pqHaggQmC8gwJpv7AQCBAgMFRBgDeW0GYFQAgKsUONSLIGpAgKsqbw2J0BgQwEB1oZDURIBAgSuBARY7geBvAICrLyz1zmBRwEBljtBgEA2AQFWtonrlwCB8AICrPAj1ACBbgEBVjedhQSOExBgHTdSDREgUBAQYLkiBAgQCCYgwAo2MOUSGCggwBqIaSsCwQUEWMEHqHwCBJoFBFjNZBYQIEBgrYAAa62/0wmsFBBgrdR3NoG9BARYe81DNQQIzBcQYM03dgIBAgSGCgiwhnLajEAoAQFWqHEplsBUAQHWVF6bEyCwoYAAa8OhKIkAAQJXAgIs94NAXgEBVt7Z65zAo4AAy50gQCCbgAAr28T1S4BAeAEBVvgRaoBAt4AAq5vOQgLHCQiwjhuphggQKAgIsFwRAgQIBBMQYAUbmHIJDBQQYA3EtBWB4AICrOADVD4BAs0CAqxmMgsIECCwVkCAtdbf6QRWCgiwVuo7m8BeAgKsveahGgIE5gsIsOYbO4EAAQJDBQRYQzltRiCUgAAr1LgUS2CqgABrKq/NCRDYUECAteFQlESAAIErAQGW+0Egr4AAK+/sdU7gUUCA5U4QIJBNQICVbeL6JUAgvIAAK/wINUCgW0CA1U1nIYHjBARYx41UQwQIFAQEWK4IAQIEggkIsIINTLkEBgoIsAZi2opAcAEBVvABKp8AgWYBAVYzmQUECBBYKyDAWuvvdAIrBQRYK/WdTWAvAQHWXvNQDQEC8wUEWPONnUCAAIGhAgKsoZw2IxBKQIAValyKJTBVQIA1ldfmBAhsKCDA2nAoSiJAgMCVgADL/SCQV0CAlXf2OifwKCDAcicIEMgmIMDKNnH9EiAQXkCAFX6EGiDQLSDA6qazkM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JMEjXoAACAASURBV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8gdYD14cOHS+GPHz/On4ATCBAg0CggwGoE83ICBwkIsA4aplYI3BQQYN0EtJwAgXACAqyLkQmwwt1nBRNIISDASjFmTRJ4U0CA5WIQIPBZQIDlLhAgkE1AgPXy8iKoynbt9UsgtoAAK/b8VE/gjoAA646etQTOEhBgnTVP3RAgUBYQYAmwyrfEKwgQ2EpAgLXVOBRD4KkCAqyncjuMwNYCAqytx6M4AgQmCAiwBFgTrpUtCRCYKSDAmqlrbwJ7Cwiw9p6P6gg8U0CA9UxtZxEgsIOAAOudKfjXCne4nmogQOAtAQGWe0Egr4AAK+/sdU7gUUCA5U4QIJBNQIB1MXEhVra3g34JxBAQYMWYkyoJzBAQYM1QtSeBmAICrJhzUzUBAv0CqQOs99g+fPjwez8SYvVfLisJEJgjIMCa42pXAhEEBFgRpqRGAs8REGA9x9kpBAjsIyDAemcWn0OsngDryy+/3GfCKiFA4DiBH/vL33JcTxoiQKBO4Ef/yK9/zQu/76d+pG6hVxEgcJzAz/7gjx/Xk4YIENhH4IsvvtinmN+tRIAlwNruUiqIAIFrAQGWG0Igr4AAK+/sdU7gUUCA5U4QIDBTQIA1U3fw3nf+AmtwKbYjQIDA1wj4VwhdCAJ5BfwrhHlnr3MCjwL+FUJ3ggCBbAL+AuudiQuwsr0V9EsgjoAAK86sVEpgtIAAa7So/QjEFRBgxZ2dygkQ6BNIG2BdBVTCq77LZBUBAs8REGA9x9kpBHYUEGDtOBU1EVgjIMBa4+5UAgTWCaQPsN6j7/mPt68bo5MJEMgkIMDKNG29EvhaAQGWG0GAwGcBAZa7QIBANoG0AdanQX/+S6vHoQuvsr0N9EsgloAAK9a8VEtgpIAAa6SmvQjEFhBgxZ6f6gkQaBdIHWC1c1lBgACB9QICrPUzUAGBVQICrFXyziWwn4AAa7+ZqIgAgbkCAqy5vnYnQIDAcAEB1nBSGxIIIyDACjMqhRKYLiDAmk7sAAIENhMQYG02EOUQIECgJCDAKgn5OYFzBQRY585WZwRaBQRYrWJeT4BAdAEBVvQJqp8AgXQCAqx0I9cwgd8TEGC5DAQIfBYQYLkL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CLCaySwgQIDAWgEB1lp/pxNYKSDAWqnvbAJ7CQiw9pqHaggQmC8gwJpv7AQCBAgMFRBgDeW0GYFQAgKsUONSLIGpAgKsqbw2J0BgQwEB1oZDURIBAgSuBARY7geBvAICrLyz1zmBRwEBljtBgEA2AQFWtonrlwCB8AICrPAj1ACBbgEBVjedhQSOExBgHTdSDREgUBAQYLkiBAgQCCYgwAo2MOUSGCggwBqIaSsCwQUEWMEHqHwCBJoFBFjNZBYQIEBgrYAAa62/0wmsFBBgrdR3NoG9BARYe81DNQQIzBcQYM03dgIBAgSGCgiwhnLajEAoAQFWqHEplsBUAQHWVF6bEyCwoYAAa8OhKIkAAQJXAgIs94NAXgEBVt7Z65zAo4AAy50gQCCbgAAr28T1S4BAeAEBVvgRaoBAt4AAq5vOQgLHCQiwjhuphggQKAgIsFwRAgQIBBMQYAUbmHIJDBQQYA3EtBWB4AICrOADVD4BAs0CAqxmMgsIECCwVkCAtdbf6QRWCgiwVuo7m8BeAgKsveahGgIE5gsIsOYbO4EAAQJDBQRYQzltRiCUgAAr1LgUS2CqgABrKq/NCRDYUECAteFQlESAAIErAQGW+0Egr4AAK+/sdU7gUUCA5U4QIJBNQICVbeL6JUAgvIAAK/wINUCgW0CA1U1nIYHjBARYx41UQwQIFAQEWK4IAQIEggkIsIINTLkEBgoIsAZi2opAcAEBVvABKp8AgWYBAVYzmQUECBBYKyDAWuvvdAIrBQRYK/WdTWAvAQHWXvNQDQEC8wUEWPONnUCAAIGhAgKsoZw2IxBKQIAValyKJTBVQIA1ldfmBAhsKCDA2nAoSiJAgMCVgADL/SCQV0CAlXf2OifwKCDAcicIEMgmIMDKNnH9EiAQXkCAFX6EGiDQLSDA6qazkM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F5eXj58+PA1o/n48eOGo1ISAQIE/j8BAZabQCCvgAAr7+x1TuBRQIDlThAgkE0gfYD1GF69vgCCrGxvB/0SiCEgwIoxJ1USmCEgwJqhak8CMQUEWDHnpmoCBPoFUgdYn8Orx6Dqvf97P7OVBAgQGCcgwBpnaScC0QQEWNEmpl4C8wQEWPNs7UyAwJ4CAqyXl5f3AqxPI/NXWHteXFURyCwgwMo8fb1nFxBgZb8B+ifw/wsIsNwGAgSyCaQNsEp/ZVX6ebaLol8CBPYREGDtMwuVEHi2gADr2eLOI7CvgABr39mojACBOQICrHf+g+0CrDkXzq4ECNwXEGDdN7QDgagCAqyok1M3gfECAqzxpnYkQGBvAQGWAGvvG6o6AgS+TkCA5VIQyCsgwMo7e50TeBQQYLkTBAhkExBgTQiwfuAHfiDbPdIvAQIECBAgQIAAAQIECBAgcIjAT//0T2/XiQBLgLXdpVQQAQIECBAgQIAAAQIECBAgsE5AgLXO/utOLv03rko/36gVpRAgQIAAAQIECBAgQIAAAQIEjhbwF1gT/gLr6BujOQIECBAgQIAAAQIECBAgQIDAkwXSB1ifvD8+hFj++urJt9BxBAgQIECAAAECBAgQIECAAIELgbQB1ieT94IqAZb3DAECBAgQIECAAAECBAgQIEBgHwEB1juzePyrrH1GphICBAgQIECAAAECBAgQIECAQC6B1AHW51F//ourz/9/4VWuN4FuCRAgQIAAAQIECBAgQIAAgb0FBFh7z0d1BAgQIECAAAECBAgQIECAAIH0AgKs9FcAAAECBAgQIECAAAECBAgQIEBgbwEB1t7zUR0BAgQIECBAgAABAgQIECBAIL2AACv9FQBAgAABAgQIECBAgAABAgQIENhbQIC193xUR4AAAQIECBAgQIAAAQIECBBILyDASn8FAPQIfP5frvS/WNmjZw0BAgQIECBAgACBGAKnfO8/pY8Yt0aVswQEWLNk7XusgIf/saPVGAECBAgQIECAAIHfEzjle/8pfbiaBARY7gCBBgEP/wYsLyVAgAABAgQIECAQVOCU7/2n9BH0Gil7sIAAazCo7QgQIECAAAECBAgQIECAAAECBMYKCLDGetrthsDofzrweb9PJb3336q6OrOmnpr1V+c/cl3V/PpnbzE/9nj1+tr/dtd7e9Suf11na/1XNjX9X13Ft2qp6anHo+Yefaq19nWvX/vY4+se3tuvNIf39qypr/b90DO/Ut1vza93LjvuUwAAEm9JREFUzp/rK/Vc+nnt/b+6ez19P9Z/dU/ee5/V1FRr/vqMUc+pkn3N87/n+Vv6LHnvuXPVd2nPt97XtR+1n9eWvGruaukZeff9dvVs+1xfTw1X96/WscWv9/1X8/nS8zzonUtNPbV+Pc+Zms/w0n149rk1z51Zn5M98+r9nljTZ8vzdcScavpveR/X7NfTY0sNpWfJp59ffQ7P+Bzv3fOtz5ia9++dOdTs3/sMs26tgABrrb/TXwn0PNRrvuBcffGt+SLR+7B+fOiWHqSl17d+cW19fc0vMC2/CF99sF/NrfTLXO0viO+9rucLW8my9461fqDX1FH6hbVmj7d+4at5f9a8n0oPvVHz75lz65foGpOaL6DvfQn99H8vzasnRLp7X+/MuSXAqnGpvS+jnr+155WelaXn/evZPyvAKt21mnvz1vu7ZD/ys6fUQ0st7713S3uUani81y2vL7225f3Ve5ev7kHp+f7WM63k+daeLc/e3jn2nNv7vr7zOVG6E73v25rnb+1dqHHpnVNN/6XvRaOeQTV9jri7tZ8vo35/KZ33OLvSe7rGoGWuV/Mr1VLzzPKa/QQEWPvNJG1FNQ+0Fpy7HyQ19bT8Ild6iJbqrannrYf41Rfaml9+S68p9VXzwVbq/b1f5lruw+MX57dcSr2+94Xudf3veZecSvO9OuMtn9J+NXdl5Gvuvld6+nlrXp/2Kc2ipu+Weq7ub+tcS3e+5b30ns/VLy6l9+IuLjUOLV96S32Vfv44t5r6aveseV3pNS31PN6P0vNvxPvt8fldeha3nDniPfX4OVdbX+v7vzTH9+70sz7vSpa1cyzt0+Lw1mxKz7j3zi+d2/I+uvq+UXt/W85red7X3svPTqV6a+rsmVNtnbUBVk2dpefd67szYsY93x9K97T3c7zVe8T7qNWwZoal54uf7y8gwNp/RmkqrHngtmC83u+9va/OrKmndn1pr7u1vuVSW9t7v1jVfiEpve7xS8ndfyJUe16rSe8Hbam/0uxL62t/3jvH0heZlvN771zNGbWOtf3UPkt6nh2td++u2+vzap3u9PWseu+cU/NMfeve9brUuo88s+Z9U/ua2vrfel3t2pr3XM1ed+5FTQ3vvZ/u1tb6XLj7+pp6ez83evZ+fDb37tHzjG95HlzdkVLNNeeMvL+lekrv/95aavpsedb1vPbuPbjz/qr5nKh5Te3zqHVONfeidc/SXWqZR6m+0s/fc2u5l7X2XrengABrz7mkrKr3gXXnQdb7AG99kJd6q3nolvZo+SJa+mD9tFcpKPq8R81raz/YrvZs7f/Ol5PH+db0+F7ttXXX3MWaOmruZstdadmvpoeaAPOtPmsda+9ay0P28eyWWmr87ro9+76Oqrc0qzvn1DxTW35pKs289POr91zpeVz7LK55b5X+yrT2rNfv0dber957NXvN/px4XV/Le7/3M3Hlc/2tXmvqae31vedgzbxHfpbX/iVOzffKUl097+sWj5YZ9Hw/qX3+lmrufRbXfj7U3NeWz+Ga/Wo8e+bfc+/eOqc0k1rb3r9+qv0cuft5VPouW+PQ8l3Qa/cREGDtM4v0lYx+0NR88az9gL77oVLq7dPPS1+sSnuUHuRXX8prPtxLX9ZKF7i2/pEf+u+Z1HxBKX3A13rc7bunjtY1NTXefU3N+qu6a9e/3qN2zq13t6WWmvfW3edQzRkj7+uoekv39M45rb803X3+tt6Ju59PNc/z2teMqn3E+622lpmfE1dud+5ky2d0z3eOHT7vnvEsLT03ap51tfesdWZ339ctdbW89j2z3vs8+vn63mdYb309758Znm/t2XpO6b73ntFjW6q99POa7yq1e8x8n5eeY36+XkCAtX4GKvhdgTsPrd4HWc8DvPeXgtov3KXXvdVryz8ludtzbf+tX/xKH2yf667tv/QF5vPPe/9qoebOlb541Fr2vDda1tS89u5ratZfebXO//H1pX8iWHoQ392v9L5+r76WvmuNr95rNXvUPENq36d3XUpurcHU3Xp6++79JaT2GVMzs9r3yFWtNc/Vq/dazf0b+ZzoqaX3jvR+Jr71OdF6z2rmUmtf+qwuffa+9d/j+rSm9v7V3vlSna391pz7uGfr+/rqef9o1Fp/Sy2lvWv6fMur5zk06v1Wml+p55r3b41L6zm1z7vX75+aM2pmUfucKb3Xauxa96jds8ai9P3Pz/cTEGDtN5O0FY1+yNR8WNc8wHsDjpoPspYP+JZfZF/v+96Fagm9Wr+QvvX62vmWvqy0fqCWar/6Yl9b89UHb+0ed+9i7Yd572xq+hjRw+j5P75vWn5Jem11d5+WX0yuzn39s7u/CNY8I1vvyzOeU6VfRHqeq61B13vvt9rnU419zXuuxqL0mtpzan7BGPU+Kb1PRz8nWu556exS7TWOtZ9bV8+D1ufXyHswwvPqy3BLraPmVXofvffz2u+Crd/bWgxKtbV8T5zxfL2yfdb8RnpehUmt57Tei5p7WnpN6fvKp/V3focY8V2x9jtvj/fVs8fP9hAQYO0xB1W8+p+Lr/3yV0K7+wtCzUOv9SFc80Vm1Id16y+SpQ+0li+kd147qv/S/Xj8JeKtD+SaO/DWLwmt/ySsZN9aR2m/2g/+Um8t+9T2MGv+r98Pvc+Y2h6u7v9bP+sNyVv8a9+TNT22Pveu3os9z6ma+937/O+9fzVupfdTzedD7Rxb7saI2t87771fdN67E7W19M6p9nPh8x1r+SWttvbHz56W51HrGS1zad275/UtnjXPjRq7T3U+69ze507Pnejxf3w/jnz+1jy/Sp8dLXNq7b/0udG6X82s3zqz9ZzXezy+J2r/Arn1c6M0p8/79f5DtJr9a97bj5+pLfen5bPAa/cTEGDtN5O0FfU81Hu+4Lw+5+5DtHX9nQ/4Vp+rD9f3fqkYcUaEX0xqv9SP8Kjdo/UulR4UteeWvtS1fLEe0cPMX0xff1lv/XJU69Ry/2vqGT3Hxy987/1C0xuqtdT7nukIl5pfLmpeU3v/R/T96FG7Z83rRrw3ay0eX/fe503rL1Wlu3v3PfrW/qXnbM8/rGh1rOm7VOd7vT2r/tfv6ataa5/LNXf+9X0o+Yw6t+bza9R7sdbg6r71fE8sPbev/pq15NMyp9b+S8+H1v16Pz9azynV3fscvXMPS3MsvZ/unH3Vb8v9Kb3Wz/cWEGDtPZ9U1fU81K+Aah6wdx+iresfX9/7AVhzMWr6f9yn5hfH3l9OauZ7dX7N+hqX917T+0Wu5FFbd81d+nRW6YtBzy9HNTXefU3L+rf6rFlfM/87+8xYW9qz9POaX0xLX/haf4mtuat372mp756fz3z+lup571l79U+wa/eseV3NzGqeLy2fEbN/8XrGc6L0THnrvVPj+Nqm9vU9ns/+vCud1+LZ8/3u6jvN1X53n1elz93X77+a92JNPS3vxfde2/M98b17OOL52nI/Wvovzaf1/XjHs+Z5Xft5UXq/zfoHUb33ZvQc3vr+PeJ9XrqHfr5eQIC1fgYq+F2Bnod67xec1x8+7315LH041v78vV9QPtde+ye4rT6lD5hS36UvUKPqeT3DUV/set5UJa9ej1qn0utKP7/zhadm79r7fudePWP+Nb3e+VLYurbWtXT/ar4Y1rzXauu5M+eRdbT+KxSlZ3/vc6D1XtXc9fc+I3re66X6Sj9vvV8zX19jV/t+aX2/lvqqdSzt01tX7Wdf7z2fVfcst9K+pZ+3vtdq7ubV+3p0PaV5le5B63P+2c/X0V61+5Xcrv5Vttrnes3nZOk5UZpf6ee9n6+l52/JufTzke/L2mem1+0lIMDaax6pqyk9sEo/b3mglT5kHz/0Hx/ypV/yPr2+9AH33odYaV3pg6H0heWqttc/K32w/b/t3MFunFAMBdD//+uqi0oRAq7N0CSWzzoM2McP8/BM230If/fG7uxmSrZnOadap7VUXbfpuGocdz/fT5udtLauYkixddZcWncpxuq9VzlPp6ek5l1Z/2/8/w2pFmm93vWAdO5U5849mc5VvV++6wuEFE9nLVVq9PV8lWunY1Jt72J60lef9KKKS8oz3adp3SX3quOxT1f7Xie/J3Wpxt95/ldjrh5XrVH1fNXjKtet9Pk7u04sb+zXKvF2nkvpHj27XjXnu8++df98uv4rnp17p7KfT730aJNyTOv87vOf1PKst1bq+tY1K88Gx/weAQOs31OL9ZGkJlRpumlz2WmQx83BVYG631BUHw7pxesYT/WXXE82Pd3cz44/bmzOjqn83PmTWFIMqZbpJq1863ZVt7T+u+uxcr7u5ij5XW02urE/WT9X/5Snu87uatwxPZ6nurH99L6vWv+L78ma/aTOb/WpVIuK95MXs6c9opN3pUd3nnXpmXPsA90+l/pCZ1icznW39iprvxJLWlupb3Zz6Byfjn2jD6Zr3PWOu96d7Kvu1TpXz1c9rnIfpXOlfWz6/JNnY6XXp+dAp391e28156vjKuu188Ve5XxXfSjlkup/1XvTeZ+ui6fPs5R/2qdX8qnU4W/8lXNV7t303PP33yVggPW76rE6mtSE0t87L4xPXxC+XuOTzVj3AV/dsHVeaiqeVw+QlPuTh2k6Z3qYpc+nl7TK5594VOOu1KOTw5PzVQyu1mL6bNUhbeDSxqhj1G24HdOn/eiNAVbFoLKRPqvZ23VOpumlJW3AO0Oqu01uNc7u+kzxX70odHp9d/P+Zp9L6+XqPqk6/s/Pp9ifrolKza/2Gt0++qSWlf5R7Z2VPnO8XnKv7Ife2qu91cfPTLu9KZk/qXV1Df+vAdab66OSf8r3rK8e3e/WZzp/J99uj+/sndI9dtdnKvmn/p2cqnXoeHaume41f/95AQOsn6+BCAgQIECAwLcLHDepaVP77QG6IAECBAgQIECAAIEvAgZYlgMBAgQIEFgs4JvJxcWXOgECBAgQIEBgkIAB1qBiCZUAAQIECBAgQIAAAQIECBAgsFHAAGtj1eVMgAABAgQIECBAgAABAgQIEBgkYIA1qFhCJUCAAAECBAgQIECAAAECBAhsFDDA2lh1ORMgQIAAAQIECBAgQIAAAQIEBgkYYA0qllAJECBAgAABAgQIECBAgAABAhsFDLA2Vl3OBAgQIECAAAECBAgQIECAAIFBAgZYg4olVAIECBAgQIAAAQIECBAgQIDARgEDrI1VlzMBAgQIECBAgAABAgQIECBAYJCAAdagYgmVAAECBAgQIECAAAECBAgQILBRwABrY9XlTIAAAQIECBAgQIAAAQIECBAYJGCANahYQiVAgAABAgQIECBAgAABAgQIbBQwwNpYdTkTIECAAAECBAgQIECAAAECBAYJGGANKpZQCRAgQIAAAQIECBAgQIAAAQIbBQywNlZdzgQIECBAgAABAgQIECBAgACBQQIGWIOKJVQCBAgQIECAAAECBAgQIECAwEYBA6yNVZczAQIECBAgQIAAAQIECBAgQGCQgAHWoGIJlQABAgQIECBAgAABAgQIECCwUcAAa2PV5UyAAAECBAgQIECAAAECBAgQGCRggDWoWEIlQIAAAQIECBAgQIAAAQIECGwUMMDaWHU5EyBAgAABAgQIECBAgAABAgQGCRhgDSqWUAkQIECAAAECBAgQIECAAAECGwUMsDZWXc4ECBAgQIAAAQIECBAgQIAAgUECBliDiiVUAgQIECBAgAABAgQIECBAgMBGAQOsjVWXMwECBAgQIECAAAECBAgQIEBgkIAB1qBiCZUAAQIECBAgQIAAAQIECBAgsFHAAGtj1eVMgAABAgQIECBAgAABAgQIEBgkYIA1qFhCJUCAAAECBAgQIECAAAECBAhsFDDA2lh1ORMgQIAAAQIECBAgQIAAAQIEBgkYYA0qllAJECBAgAABAgQIECBAgAABAhsFDLA2Vl3OBAgQIECAAAECBAgQIECAAIFBAgZYg4olVAIECBAgQIAAAQIECBAgQIDARgEDrI1VlzMBAgQIECBAgAABAgQIECBAYJCAAdagYgmVAAECBAgQIECAAAECBAgQILBRwABrY9XlTIAAAQIECBAgQIAAAQIECBAYJGCANahYQiVAgAABAgQIECBAgAABAgQIbBQwwNpYdTkTIECAAAECBAgQIECAAAECBAYJGGANKpZQCRAgQIAAAQIECBAgQIAAAQIbBQywNlZdzgQIECBAgAABAgQIECBAgACBQQIGWIOKJVQCBAgQIECAAAECBAgQIECAwEYBA6yNVZczAQIECBAgQIAAAQIECBAgQGCQwB9Fs3vFnHTIxgAAAABJRU5ErkJggg=="/>
          <p:cNvSpPr>
            <a:spLocks noChangeAspect="1" noChangeArrowheads="1"/>
          </p:cNvSpPr>
          <p:nvPr/>
        </p:nvSpPr>
        <p:spPr bwMode="auto">
          <a:xfrm>
            <a:off x="5406844" y="152758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3" name="Gráfico 12"/>
          <p:cNvGraphicFramePr/>
          <p:nvPr>
            <p:extLst>
              <p:ext uri="{D42A27DB-BD31-4B8C-83A1-F6EECF244321}">
                <p14:modId xmlns:p14="http://schemas.microsoft.com/office/powerpoint/2010/main" val="1074866176"/>
              </p:ext>
            </p:extLst>
          </p:nvPr>
        </p:nvGraphicFramePr>
        <p:xfrm>
          <a:off x="4017817" y="1412394"/>
          <a:ext cx="7222836" cy="3759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981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543675" y="5829300"/>
            <a:ext cx="530066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El promedio de respuesta de solicitudes de plazo ordinario (Información menor a 5 años) es de 5 días</a:t>
            </a:r>
            <a:r>
              <a:rPr lang="es-ES" dirty="0" smtClean="0"/>
              <a:t>.</a:t>
            </a:r>
            <a:endParaRPr lang="en-US" dirty="0"/>
          </a:p>
        </p:txBody>
      </p:sp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1677986644"/>
              </p:ext>
            </p:extLst>
          </p:nvPr>
        </p:nvGraphicFramePr>
        <p:xfrm>
          <a:off x="4414983" y="1283084"/>
          <a:ext cx="6428508" cy="3926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728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6947599"/>
              </p:ext>
            </p:extLst>
          </p:nvPr>
        </p:nvGraphicFramePr>
        <p:xfrm>
          <a:off x="2917084" y="1470031"/>
          <a:ext cx="7855032" cy="3976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094368"/>
              </p:ext>
            </p:extLst>
          </p:nvPr>
        </p:nvGraphicFramePr>
        <p:xfrm>
          <a:off x="9145358" y="2275445"/>
          <a:ext cx="2921389" cy="2232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5999">
                  <a:extLst>
                    <a:ext uri="{9D8B030D-6E8A-4147-A177-3AD203B41FA5}">
                      <a16:colId xmlns:a16="http://schemas.microsoft.com/office/drawing/2014/main" val="3741365533"/>
                    </a:ext>
                  </a:extLst>
                </a:gridCol>
                <a:gridCol w="1105390">
                  <a:extLst>
                    <a:ext uri="{9D8B030D-6E8A-4147-A177-3AD203B41FA5}">
                      <a16:colId xmlns:a16="http://schemas.microsoft.com/office/drawing/2014/main" val="1874629452"/>
                    </a:ext>
                  </a:extLst>
                </a:gridCol>
              </a:tblGrid>
              <a:tr h="372045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Información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Número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401683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Inadmisible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760776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Reservada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5782912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Desistidos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6888976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Confidencial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027165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Inexistente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911859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9145357" y="1936891"/>
            <a:ext cx="29213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28" b="1" i="0" u="none" strike="noStrike" kern="1200" baseline="0">
                <a:solidFill>
                  <a:srgbClr val="44546A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ES" sz="16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Otro tipo de </a:t>
            </a:r>
            <a:r>
              <a:rPr lang="es-E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información</a:t>
            </a:r>
          </a:p>
        </p:txBody>
      </p:sp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186179449"/>
              </p:ext>
            </p:extLst>
          </p:nvPr>
        </p:nvGraphicFramePr>
        <p:xfrm>
          <a:off x="2809213" y="1470031"/>
          <a:ext cx="6336145" cy="3843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5152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2810599299"/>
              </p:ext>
            </p:extLst>
          </p:nvPr>
        </p:nvGraphicFramePr>
        <p:xfrm>
          <a:off x="4341092" y="1116830"/>
          <a:ext cx="6280727" cy="4138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5157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929312" y="5657671"/>
            <a:ext cx="61293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Nota: La información estadística que se reporta contiene la información de solicitudes de acceso a la información y datos personales resueltas, no las que se encuentran en tramite. </a:t>
            </a:r>
            <a:endParaRPr lang="en-US" dirty="0"/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6298786"/>
              </p:ext>
            </p:extLst>
          </p:nvPr>
        </p:nvGraphicFramePr>
        <p:xfrm>
          <a:off x="4257964" y="1079885"/>
          <a:ext cx="6493163" cy="4249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560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5270106" y="2235001"/>
            <a:ext cx="4193327" cy="230832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s-SV" sz="3200" b="1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FORMACIÓN</a:t>
            </a:r>
            <a:br>
              <a:rPr lang="es-SV" sz="3200" b="1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</a:br>
            <a:endParaRPr lang="es-SV" sz="3200" b="1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SV" sz="3200" b="1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90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08026" y="365125"/>
            <a:ext cx="7176132" cy="1128345"/>
          </a:xfrm>
        </p:spPr>
        <p:txBody>
          <a:bodyPr>
            <a:normAutofit/>
          </a:bodyPr>
          <a:lstStyle/>
          <a:p>
            <a:pPr algn="ctr"/>
            <a:r>
              <a:rPr lang="es-SV" sz="3600" dirty="0"/>
              <a:t>Servidores públicos de </a:t>
            </a:r>
            <a:r>
              <a:rPr lang="es-SV" sz="3600" dirty="0" smtClean="0"/>
              <a:t>municipalidades </a:t>
            </a:r>
            <a:r>
              <a:rPr lang="es-SV" sz="3600" dirty="0"/>
              <a:t>capacitados </a:t>
            </a:r>
          </a:p>
        </p:txBody>
      </p:sp>
      <p:graphicFrame>
        <p:nvGraphicFramePr>
          <p:cNvPr id="4" name="Chart 1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4773669"/>
              </p:ext>
            </p:extLst>
          </p:nvPr>
        </p:nvGraphicFramePr>
        <p:xfrm>
          <a:off x="2908026" y="1493470"/>
          <a:ext cx="8715375" cy="5131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0815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273</Words>
  <Application>Microsoft Office PowerPoint</Application>
  <PresentationFormat>Panorámica</PresentationFormat>
  <Paragraphs>89</Paragraphs>
  <Slides>26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Servidores públicos de municipalidades capacitados </vt:lpstr>
      <vt:lpstr>Número de personas capacitadas del sector educativo </vt:lpstr>
      <vt:lpstr>Servidores públicos de gobierno central y autónomas capacitados </vt:lpstr>
      <vt:lpstr>Cantidad de personas capacitadas por edad </vt:lpstr>
      <vt:lpstr>Personas de sociedad civil capacitadas</vt:lpstr>
      <vt:lpstr>Personas capacitadas por sector </vt:lpstr>
      <vt:lpstr>País de procedencia de las personas capacitadas </vt:lpstr>
      <vt:lpstr>Presentación de PowerPoint</vt:lpstr>
      <vt:lpstr>Solicitudes de apoyo, UCOM</vt:lpstr>
      <vt:lpstr>Presentación de PowerPoint</vt:lpstr>
      <vt:lpstr>Número de atenciones a entes obligados. </vt:lpstr>
      <vt:lpstr>Presentación de PowerPoint</vt:lpstr>
      <vt:lpstr>Presentación de PowerPoint</vt:lpstr>
      <vt:lpstr>Nivel de respuesta</vt:lpstr>
      <vt:lpstr>Presentación de PowerPoint</vt:lpstr>
      <vt:lpstr>Presentación de PowerPoint</vt:lpstr>
      <vt:lpstr>Proyectos de autos elaborados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Unidad de Comunicadiones</dc:creator>
  <cp:lastModifiedBy>PATRICIA DE ESCOBAR</cp:lastModifiedBy>
  <cp:revision>43</cp:revision>
  <cp:lastPrinted>2022-02-16T17:15:45Z</cp:lastPrinted>
  <dcterms:created xsi:type="dcterms:W3CDTF">2021-10-15T21:21:24Z</dcterms:created>
  <dcterms:modified xsi:type="dcterms:W3CDTF">2022-02-16T22:50:03Z</dcterms:modified>
</cp:coreProperties>
</file>