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1" r:id="rId5"/>
    <p:sldId id="260" r:id="rId6"/>
    <p:sldId id="259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58" r:id="rId27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Estad&#237;sticas%20febrero%202022%20_%20Formaci&#243;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Estad&#237;sticas%20febrero%202022%20_%20Formaci&#243;n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Estad&#237;sticasFebrero2022%20v2%20rev%20RM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Estad&#237;sticasFebrero2022%20v2%20rev%20RM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Estad&#237;sticasFebrero2022%20v2%20rev%20RM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ACOMPA&#209;AMIENTOestadisticas%20febrero%202022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ACOMPA&#209;AMIENTOestadisticas%20febrero%202022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ACOMPA&#209;AMIENTOestadisticas%20febrero%202022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Estadisticas%20actividades%20FEB%202022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Estad&#237;sticas%20febrero%202022%20_%20Formaci&#243;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Estad&#237;sticas%20febrero%202022%20_%20Formaci&#243;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1. NÚMERO DE SOLICITUDES Y REQUERIMIENTOS DE ACCESO A LA INFORMACIÓN PÚBLICA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N° de solicitudes</c:v>
                </c:pt>
                <c:pt idx="1">
                  <c:v>N° de requerimientos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E-48F5-BEC6-AF9F9DC4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1199312"/>
        <c:axId val="201195392"/>
        <c:axId val="0"/>
      </c:bar3DChart>
      <c:catAx>
        <c:axId val="20119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1195392"/>
        <c:crosses val="autoZero"/>
        <c:auto val="1"/>
        <c:lblAlgn val="ctr"/>
        <c:lblOffset val="100"/>
        <c:noMultiLvlLbl val="0"/>
      </c:catAx>
      <c:valAx>
        <c:axId val="20119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1199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'[Estadísticas febrero 2022 _ Formación.xlsx]Febrero'!$O$37:$O$38</c:f>
              <c:strCache>
                <c:ptCount val="2"/>
                <c:pt idx="0">
                  <c:v>Cantidad de personas capacitadas por edad en modalidad virtual</c:v>
                </c:pt>
                <c:pt idx="1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E6-4AB2-B262-EDE571DD0C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E6-4AB2-B262-EDE571DD0C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2E6-4AB2-B262-EDE571DD0C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2E6-4AB2-B262-EDE571DD0C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2E6-4AB2-B262-EDE571DD0C1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2E6-4AB2-B262-EDE571DD0C1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2E6-4AB2-B262-EDE571DD0C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febrero 2022 _ Formación.xlsx]Febrero'!$K$39:$K$45</c:f>
              <c:strCache>
                <c:ptCount val="7"/>
                <c:pt idx="0">
                  <c:v>10 - 20</c:v>
                </c:pt>
                <c:pt idx="1">
                  <c:v>21 - 30</c:v>
                </c:pt>
                <c:pt idx="2">
                  <c:v>31 - 40 </c:v>
                </c:pt>
                <c:pt idx="3">
                  <c:v>41 - 50</c:v>
                </c:pt>
                <c:pt idx="4">
                  <c:v>51 -  60</c:v>
                </c:pt>
                <c:pt idx="5">
                  <c:v>61 -  más </c:v>
                </c:pt>
                <c:pt idx="6">
                  <c:v>N/D</c:v>
                </c:pt>
              </c:strCache>
            </c:strRef>
          </c:cat>
          <c:val>
            <c:numRef>
              <c:f>'[Estadísticas febrero 2022 _ Formación.xlsx]Febrero'!$O$39:$O$45</c:f>
              <c:numCache>
                <c:formatCode>General</c:formatCode>
                <c:ptCount val="7"/>
                <c:pt idx="0">
                  <c:v>1</c:v>
                </c:pt>
                <c:pt idx="1">
                  <c:v>37</c:v>
                </c:pt>
                <c:pt idx="2">
                  <c:v>84</c:v>
                </c:pt>
                <c:pt idx="3">
                  <c:v>77</c:v>
                </c:pt>
                <c:pt idx="4">
                  <c:v>51</c:v>
                </c:pt>
                <c:pt idx="5">
                  <c:v>14</c:v>
                </c:pt>
                <c:pt idx="6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2E6-4AB2-B262-EDE571DD0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'[Estadísticas febrero 2022 _ Formación.xlsx]Febrero'!$T$39</c:f>
              <c:strCache>
                <c:ptCount val="1"/>
                <c:pt idx="0">
                  <c:v>Servidores públicos y funcionarios de municipalidades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febrero 2022 _ Formación.xlsx]Febrero'!$U$38:$W$38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N/D</c:v>
                </c:pt>
              </c:strCache>
            </c:strRef>
          </c:cat>
          <c:val>
            <c:numRef>
              <c:f>'[Estadísticas febrero 2022 _ Formación.xlsx]Febrero'!$U$39:$W$39</c:f>
              <c:numCache>
                <c:formatCode>General</c:formatCode>
                <c:ptCount val="3"/>
                <c:pt idx="0">
                  <c:v>14</c:v>
                </c:pt>
                <c:pt idx="1">
                  <c:v>13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7A-4C3B-AFED-CC3F5722EF19}"/>
            </c:ext>
          </c:extLst>
        </c:ser>
        <c:ser>
          <c:idx val="1"/>
          <c:order val="1"/>
          <c:tx>
            <c:strRef>
              <c:f>'[Estadísticas febrero 2022 _ Formación.xlsx]Febrero'!$T$40</c:f>
              <c:strCache>
                <c:ptCount val="1"/>
                <c:pt idx="0">
                  <c:v>Servidores públicos de gobierno central y autónomas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febrero 2022 _ Formación.xlsx]Febrero'!$U$38:$W$38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N/D</c:v>
                </c:pt>
              </c:strCache>
            </c:strRef>
          </c:cat>
          <c:val>
            <c:numRef>
              <c:f>'[Estadísticas febrero 2022 _ Formación.xlsx]Febrero'!$U$40:$W$40</c:f>
              <c:numCache>
                <c:formatCode>General</c:formatCode>
                <c:ptCount val="3"/>
                <c:pt idx="0">
                  <c:v>126</c:v>
                </c:pt>
                <c:pt idx="1">
                  <c:v>191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7A-4C3B-AFED-CC3F5722EF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1220128"/>
        <c:axId val="161220688"/>
      </c:barChart>
      <c:catAx>
        <c:axId val="16122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1220688"/>
        <c:crosses val="autoZero"/>
        <c:auto val="1"/>
        <c:lblAlgn val="ctr"/>
        <c:lblOffset val="100"/>
        <c:noMultiLvlLbl val="0"/>
      </c:catAx>
      <c:valAx>
        <c:axId val="161220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1220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'[EstadísticasFebrero2022 v2 rev RM.xlsx]Hoja1'!$C$2</c:f>
              <c:strCache>
                <c:ptCount val="1"/>
                <c:pt idx="0">
                  <c:v>Frecuencia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77-479D-A636-4F2EF61E31AE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77-479D-A636-4F2EF61E31A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1877-479D-A636-4F2EF61E31A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1877-479D-A636-4F2EF61E31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'[EstadísticasFebrero2022 v2 rev RM.xlsx]Hoja1'!$B$3:$B$4</c:f>
              <c:strCache>
                <c:ptCount val="2"/>
                <c:pt idx="0">
                  <c:v>Ente obligado municipal</c:v>
                </c:pt>
                <c:pt idx="1">
                  <c:v>Ente obligado no municipal</c:v>
                </c:pt>
              </c:strCache>
            </c:strRef>
          </c:cat>
          <c:val>
            <c:numRef>
              <c:f>'[EstadísticasFebrero2022 v2 rev RM.xlsx]Hoja1'!$C$3:$C$4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77-479D-A636-4F2EF61E31A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CB4-4BA3-9440-7197C642745E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CB4-4BA3-9440-7197C64274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CB4-4BA3-9440-7197C642745E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3CB4-4BA3-9440-7197C64274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'[EstadísticasFebrero2022 v2 rev RM.xlsx]Hoja1'!$F$3:$F$5</c:f>
              <c:strCache>
                <c:ptCount val="3"/>
                <c:pt idx="0">
                  <c:v>Correo electrónico</c:v>
                </c:pt>
                <c:pt idx="1">
                  <c:v>Llamada telefónica</c:v>
                </c:pt>
                <c:pt idx="2">
                  <c:v>Inspección </c:v>
                </c:pt>
              </c:strCache>
            </c:strRef>
          </c:cat>
          <c:val>
            <c:numRef>
              <c:f>'[EstadísticasFebrero2022 v2 rev RM.xlsx]Hoja1'!$G$3:$G$5</c:f>
              <c:numCache>
                <c:formatCode>General</c:formatCode>
                <c:ptCount val="3"/>
                <c:pt idx="0">
                  <c:v>13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B4-4BA3-9440-7197C642745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'[EstadísticasFebrero2022 v2 rev RM.xlsx]Hoja1'!$K$3:$K$14</c:f>
              <c:strCache>
                <c:ptCount val="12"/>
                <c:pt idx="0">
                  <c:v>Ámbito de aplicación del SIGDA y articulación de la gestión documental y las TIC's</c:v>
                </c:pt>
                <c:pt idx="1">
                  <c:v>Elaboración de acta de entrega de traspaso de documentos</c:v>
                </c:pt>
                <c:pt idx="2">
                  <c:v>Gestión de riesgos en los depósitos documentales</c:v>
                </c:pt>
                <c:pt idx="3">
                  <c:v>Indicaciones sobre el informe de avance y cumplimiento del SIGDA</c:v>
                </c:pt>
                <c:pt idx="4">
                  <c:v>Inspección de las condiciones del archivo central</c:v>
                </c:pt>
                <c:pt idx="5">
                  <c:v>Ordenación de la información digital</c:v>
                </c:pt>
                <c:pt idx="6">
                  <c:v>Proyectos de gestión documental</c:v>
                </c:pt>
                <c:pt idx="7">
                  <c:v>Requisitos del proceso de transferencia documental</c:v>
                </c:pt>
                <c:pt idx="8">
                  <c:v>Revisión de instrumentos archivísticos</c:v>
                </c:pt>
                <c:pt idx="9">
                  <c:v>Revisión de la Política Institucional de Gestión Documental y Archivos </c:v>
                </c:pt>
                <c:pt idx="10">
                  <c:v>Revisión del Cuadro de Clasificación Documental: secciones de la máxima autoridad, administración y finanzas</c:v>
                </c:pt>
                <c:pt idx="11">
                  <c:v>Tratamiento de documentos en estado avanzado de deterioro </c:v>
                </c:pt>
              </c:strCache>
            </c:strRef>
          </c:cat>
          <c:val>
            <c:numRef>
              <c:f>'[EstadísticasFebrero2022 v2 rev RM.xlsx]Hoja1'!$L$3:$L$14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EF-43F0-AC96-37FF9571EC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62199600"/>
        <c:axId val="162200160"/>
      </c:barChart>
      <c:catAx>
        <c:axId val="16219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2200160"/>
        <c:crosses val="autoZero"/>
        <c:auto val="1"/>
        <c:lblAlgn val="ctr"/>
        <c:lblOffset val="100"/>
        <c:noMultiLvlLbl val="0"/>
      </c:catAx>
      <c:valAx>
        <c:axId val="16220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2199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67-4EAD-9E40-4EDC90A91F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Hoja1!$H$3:$H$4</c:f>
              <c:strCache>
                <c:ptCount val="2"/>
                <c:pt idx="0">
                  <c:v>Cantidad de preguntas recibidas</c:v>
                </c:pt>
                <c:pt idx="1">
                  <c:v>Cantidad de preguntas respondidas</c:v>
                </c:pt>
              </c:strCache>
            </c:strRef>
          </c:cat>
          <c:val>
            <c:numRef>
              <c:f>Hoja1!$I$3:$I$4</c:f>
              <c:numCache>
                <c:formatCode>General</c:formatCode>
                <c:ptCount val="2"/>
                <c:pt idx="0">
                  <c:v>52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EC-4BAF-AEED-65A3AC9544B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3437008"/>
        <c:axId val="213436448"/>
      </c:barChart>
      <c:catAx>
        <c:axId val="21343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3436448"/>
        <c:crosses val="autoZero"/>
        <c:auto val="1"/>
        <c:lblAlgn val="ctr"/>
        <c:lblOffset val="100"/>
        <c:noMultiLvlLbl val="0"/>
      </c:catAx>
      <c:valAx>
        <c:axId val="2134364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343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Hoja1!$B$4:$B$19</c:f>
              <c:strCache>
                <c:ptCount val="16"/>
                <c:pt idx="0">
                  <c:v>Acuerdo de ampliación de plazo de publicación de información oficiosa</c:v>
                </c:pt>
                <c:pt idx="1">
                  <c:v>Datos personales </c:v>
                </c:pt>
                <c:pt idx="2">
                  <c:v>Formato procesable</c:v>
                </c:pt>
                <c:pt idx="3">
                  <c:v>Inconformidad procesos Unidad de Evaluación del Desempeño </c:v>
                </c:pt>
                <c:pt idx="4">
                  <c:v>Informe anual</c:v>
                </c:pt>
                <c:pt idx="5">
                  <c:v>Interposición de recursos a respuesta de solicitud de información</c:v>
                </c:pt>
                <c:pt idx="6">
                  <c:v>ítems de publicación de información oficiosa</c:v>
                </c:pt>
                <c:pt idx="7">
                  <c:v>Lineamientos GDA</c:v>
                </c:pt>
                <c:pt idx="8">
                  <c:v>Reformas LAIP</c:v>
                </c:pt>
                <c:pt idx="9">
                  <c:v>Remisión de acuerdo de nombramiento nuevo OI</c:v>
                </c:pt>
                <c:pt idx="10">
                  <c:v>Rol del Oficial de Información</c:v>
                </c:pt>
                <c:pt idx="11">
                  <c:v>Solicitud de materiales</c:v>
                </c:pt>
                <c:pt idx="12">
                  <c:v>Solicitud de realización de monitoreo </c:v>
                </c:pt>
                <c:pt idx="13">
                  <c:v>Trámite de solicitudes de información</c:v>
                </c:pt>
                <c:pt idx="14">
                  <c:v>Uso práctico del Portal de Transparencia</c:v>
                </c:pt>
                <c:pt idx="15">
                  <c:v>Versión pública</c:v>
                </c:pt>
              </c:strCache>
            </c:strRef>
          </c:cat>
          <c:val>
            <c:numRef>
              <c:f>Hoja1!$C$4:$C$19</c:f>
              <c:numCache>
                <c:formatCode>General</c:formatCode>
                <c:ptCount val="16"/>
                <c:pt idx="0">
                  <c:v>16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  <c:pt idx="13">
                  <c:v>3</c:v>
                </c:pt>
                <c:pt idx="14">
                  <c:v>5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A5-4F43-86EC-8ED2D44998A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0425920"/>
        <c:axId val="210424800"/>
      </c:barChart>
      <c:catAx>
        <c:axId val="210425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0424800"/>
        <c:crosses val="autoZero"/>
        <c:auto val="1"/>
        <c:lblAlgn val="ctr"/>
        <c:lblOffset val="100"/>
        <c:noMultiLvlLbl val="0"/>
      </c:catAx>
      <c:valAx>
        <c:axId val="21042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0425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41-4196-A5A7-E913CD771D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41-4196-A5A7-E913CD771DA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41-4196-A5A7-E913CD771D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Cumplimiento!$A$1:$A$4</c:f>
              <c:strCache>
                <c:ptCount val="4"/>
                <c:pt idx="0">
                  <c:v>Requerimiento de informe de cumplimiento al ente obligado</c:v>
                </c:pt>
                <c:pt idx="1">
                  <c:v>Traslados a apelantes para verificar el cumplimiento de la Resolución Definitiva emitida por el IAIP</c:v>
                </c:pt>
                <c:pt idx="2">
                  <c:v>Cumplimiento Resolución Definitiva</c:v>
                </c:pt>
                <c:pt idx="3">
                  <c:v>Auto finalizando etapa de cumplimiento por fallecimiento del apelante</c:v>
                </c:pt>
              </c:strCache>
            </c:strRef>
          </c:cat>
          <c:val>
            <c:numRef>
              <c:f>Cumplimiento!$B$1:$B$4</c:f>
              <c:numCache>
                <c:formatCode>General</c:formatCode>
                <c:ptCount val="4"/>
                <c:pt idx="0">
                  <c:v>13</c:v>
                </c:pt>
                <c:pt idx="1">
                  <c:v>2</c:v>
                </c:pt>
                <c:pt idx="2">
                  <c:v>15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41-4196-A5A7-E913CD771D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4118160"/>
        <c:axId val="204123760"/>
      </c:barChart>
      <c:catAx>
        <c:axId val="20411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4123760"/>
        <c:crosses val="autoZero"/>
        <c:auto val="1"/>
        <c:lblAlgn val="ctr"/>
        <c:lblOffset val="100"/>
        <c:noMultiLvlLbl val="0"/>
      </c:catAx>
      <c:valAx>
        <c:axId val="204123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411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54-4995-960A-87882261E1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54-4995-960A-87882261E1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54-4995-960A-87882261E1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'[Estadisticas actividades FEB 2022.xlsx]Hoja2'!$L$36:$L$38</c:f>
              <c:strCache>
                <c:ptCount val="3"/>
                <c:pt idx="0">
                  <c:v>Monitoreo</c:v>
                </c:pt>
                <c:pt idx="1">
                  <c:v>Audiencias</c:v>
                </c:pt>
                <c:pt idx="2">
                  <c:v>Capacitaciones Virtuales</c:v>
                </c:pt>
              </c:strCache>
            </c:strRef>
          </c:cat>
          <c:val>
            <c:numRef>
              <c:f>'[Estadisticas actividades FEB 2022.xlsx]Hoja2'!$M$36:$M$38</c:f>
              <c:numCache>
                <c:formatCode>General</c:formatCode>
                <c:ptCount val="3"/>
                <c:pt idx="0">
                  <c:v>35</c:v>
                </c:pt>
                <c:pt idx="1">
                  <c:v>3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54-4995-960A-87882261E15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2. </a:t>
            </a:r>
            <a:r>
              <a:rPr lang="en-US" dirty="0" smtClean="0"/>
              <a:t>PROMEDIO </a:t>
            </a:r>
            <a:r>
              <a:rPr lang="en-US" dirty="0"/>
              <a:t>DE </a:t>
            </a:r>
            <a:r>
              <a:rPr lang="en-US" dirty="0" smtClean="0"/>
              <a:t>RESPUESTA (DIAS)</a:t>
            </a:r>
            <a:endParaRPr lang="en-US" dirty="0"/>
          </a:p>
        </c:rich>
      </c:tx>
      <c:layout>
        <c:manualLayout>
          <c:xMode val="edge"/>
          <c:yMode val="edge"/>
          <c:x val="0.3014842635336224"/>
          <c:y val="3.23465924647721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2. PLAZO DE RESPUESTA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Solicitudes con información menor a 5 años</c:v>
                </c:pt>
                <c:pt idx="1">
                  <c:v>Solicitudes con información mayor a 5 años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4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2-4044-89DA-9746D5125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1202672"/>
        <c:axId val="201203232"/>
        <c:axId val="0"/>
      </c:bar3DChart>
      <c:catAx>
        <c:axId val="20120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1203232"/>
        <c:crosses val="autoZero"/>
        <c:auto val="1"/>
        <c:lblAlgn val="ctr"/>
        <c:lblOffset val="100"/>
        <c:noMultiLvlLbl val="0"/>
      </c:catAx>
      <c:valAx>
        <c:axId val="201203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120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201206032"/>
        <c:axId val="201206592"/>
      </c:barChart>
      <c:catAx>
        <c:axId val="20120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1206592"/>
        <c:crosses val="autoZero"/>
        <c:auto val="1"/>
        <c:lblAlgn val="ctr"/>
        <c:lblOffset val="100"/>
        <c:noMultiLvlLbl val="0"/>
      </c:catAx>
      <c:valAx>
        <c:axId val="201206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1206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3.TIPO DE INFORMACIÓN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Pública</c:v>
                </c:pt>
                <c:pt idx="1">
                  <c:v>Reorientado a otros entes</c:v>
                </c:pt>
                <c:pt idx="2">
                  <c:v>Datos Personales</c:v>
                </c:pt>
                <c:pt idx="3">
                  <c:v>Improcedencia (Art. 74 LAIP)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11</c:v>
                </c:pt>
                <c:pt idx="1">
                  <c:v>6</c:v>
                </c:pt>
                <c:pt idx="2">
                  <c:v>0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5-4F72-AB7E-36C3B701B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8146512"/>
        <c:axId val="119118784"/>
        <c:axId val="0"/>
      </c:bar3DChart>
      <c:catAx>
        <c:axId val="19814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118784"/>
        <c:crosses val="autoZero"/>
        <c:auto val="1"/>
        <c:lblAlgn val="ctr"/>
        <c:lblOffset val="100"/>
        <c:noMultiLvlLbl val="0"/>
      </c:catAx>
      <c:valAx>
        <c:axId val="11911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8146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4. TIPO DE SOLICITANTE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Jurídica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9-40FB-B387-5996345D6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6105968"/>
        <c:axId val="206107088"/>
        <c:axId val="0"/>
      </c:bar3DChart>
      <c:catAx>
        <c:axId val="20610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6107088"/>
        <c:crosses val="autoZero"/>
        <c:auto val="1"/>
        <c:lblAlgn val="ctr"/>
        <c:lblOffset val="100"/>
        <c:noMultiLvlLbl val="0"/>
      </c:catAx>
      <c:valAx>
        <c:axId val="20610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610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Vía presencial</c:v>
                </c:pt>
                <c:pt idx="1">
                  <c:v>Vía correo electrónico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0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3770112"/>
        <c:axId val="203770672"/>
        <c:axId val="0"/>
      </c:bar3DChart>
      <c:catAx>
        <c:axId val="20377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3770672"/>
        <c:crosses val="autoZero"/>
        <c:auto val="1"/>
        <c:lblAlgn val="ctr"/>
        <c:lblOffset val="100"/>
        <c:noMultiLvlLbl val="0"/>
      </c:catAx>
      <c:valAx>
        <c:axId val="203770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3770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6. CONSULTAS QUE ATENDIÓ LA UAIP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SAIP*</c:v>
                </c:pt>
                <c:pt idx="1">
                  <c:v>Portal de transparencia**</c:v>
                </c:pt>
                <c:pt idx="2">
                  <c:v>Nuevos portales de transparencia***</c:v>
                </c:pt>
                <c:pt idx="3">
                  <c:v>Ciudadanos****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140</c:v>
                </c:pt>
                <c:pt idx="1">
                  <c:v>9</c:v>
                </c:pt>
                <c:pt idx="2">
                  <c:v>2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3772912"/>
        <c:axId val="203773472"/>
        <c:axId val="0"/>
      </c:bar3DChart>
      <c:catAx>
        <c:axId val="20377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3773472"/>
        <c:crosses val="autoZero"/>
        <c:auto val="1"/>
        <c:lblAlgn val="ctr"/>
        <c:lblOffset val="100"/>
        <c:noMultiLvlLbl val="0"/>
      </c:catAx>
      <c:valAx>
        <c:axId val="20377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377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'[Estadísticas febrero 2022 _ Formación.xlsx]Febrero'!$C$7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febrero 2022 _ Formación.xlsx]Febrero'!$B$8:$B$12</c:f>
              <c:strCache>
                <c:ptCount val="5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Personal administrativo - municipalidades </c:v>
                </c:pt>
                <c:pt idx="3">
                  <c:v>Personal técnico UAIP - Municipalidades </c:v>
                </c:pt>
                <c:pt idx="4">
                  <c:v>Personal técnico UGDA - Municipalidades </c:v>
                </c:pt>
              </c:strCache>
            </c:strRef>
          </c:cat>
          <c:val>
            <c:numRef>
              <c:f>'[Estadísticas febrero 2022 _ Formación.xlsx]Febrero'!$C$8:$C$12</c:f>
              <c:numCache>
                <c:formatCode>General</c:formatCode>
                <c:ptCount val="5"/>
                <c:pt idx="0">
                  <c:v>6</c:v>
                </c:pt>
                <c:pt idx="1">
                  <c:v>3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15-455A-A56A-05E7C09EC6CC}"/>
            </c:ext>
          </c:extLst>
        </c:ser>
        <c:ser>
          <c:idx val="1"/>
          <c:order val="1"/>
          <c:tx>
            <c:strRef>
              <c:f>'[Estadísticas febrero 2022 _ Formación.xlsx]Febrero'!$D$7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febrero 2022 _ Formación.xlsx]Febrero'!$B$8:$B$12</c:f>
              <c:strCache>
                <c:ptCount val="5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Personal administrativo - municipalidades </c:v>
                </c:pt>
                <c:pt idx="3">
                  <c:v>Personal técnico UAIP - Municipalidades </c:v>
                </c:pt>
                <c:pt idx="4">
                  <c:v>Personal técnico UGDA - Municipalidades </c:v>
                </c:pt>
              </c:strCache>
            </c:strRef>
          </c:cat>
          <c:val>
            <c:numRef>
              <c:f>'[Estadísticas febrero 2022 _ Formación.xlsx]Febrero'!$D$8:$D$12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15-455A-A56A-05E7C09EC6CC}"/>
            </c:ext>
          </c:extLst>
        </c:ser>
        <c:ser>
          <c:idx val="2"/>
          <c:order val="2"/>
          <c:tx>
            <c:strRef>
              <c:f>'[Estadísticas febrero 2022 _ Formación.xlsx]Febrero'!$E$7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febrero 2022 _ Formación.xlsx]Febrero'!$B$8:$B$12</c:f>
              <c:strCache>
                <c:ptCount val="5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Personal administrativo - municipalidades </c:v>
                </c:pt>
                <c:pt idx="3">
                  <c:v>Personal técnico UAIP - Municipalidades </c:v>
                </c:pt>
                <c:pt idx="4">
                  <c:v>Personal técnico UGDA - Municipalidades </c:v>
                </c:pt>
              </c:strCache>
            </c:strRef>
          </c:cat>
          <c:val>
            <c:numRef>
              <c:f>'[Estadísticas febrero 2022 _ Formación.xlsx]Febrero'!$E$8:$E$12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15-455A-A56A-05E7C09EC6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8739104"/>
        <c:axId val="118739664"/>
      </c:barChart>
      <c:catAx>
        <c:axId val="11873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8739664"/>
        <c:crosses val="autoZero"/>
        <c:auto val="1"/>
        <c:lblAlgn val="ctr"/>
        <c:lblOffset val="100"/>
        <c:noMultiLvlLbl val="0"/>
      </c:catAx>
      <c:valAx>
        <c:axId val="118739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739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'[Estadísticas febrero 2022 _ Formación.xlsx]Febrero'!$L$7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febrero 2022 _ Formación.xlsx]Febrero'!$K$8:$K$12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UAIP - Gobierno central y autónomas</c:v>
                </c:pt>
                <c:pt idx="4">
                  <c:v>Personal técnico UGDA -  Gobierno central y autónomas</c:v>
                </c:pt>
              </c:strCache>
            </c:strRef>
          </c:cat>
          <c:val>
            <c:numRef>
              <c:f>'[Estadísticas febrero 2022 _ Formación.xlsx]Febrero'!$L$8:$L$12</c:f>
              <c:numCache>
                <c:formatCode>General</c:formatCode>
                <c:ptCount val="5"/>
                <c:pt idx="0">
                  <c:v>3</c:v>
                </c:pt>
                <c:pt idx="1">
                  <c:v>0</c:v>
                </c:pt>
                <c:pt idx="2">
                  <c:v>114</c:v>
                </c:pt>
                <c:pt idx="3">
                  <c:v>7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73-4D80-BC3A-0E76F77F70DB}"/>
            </c:ext>
          </c:extLst>
        </c:ser>
        <c:ser>
          <c:idx val="1"/>
          <c:order val="1"/>
          <c:tx>
            <c:strRef>
              <c:f>'[Estadísticas febrero 2022 _ Formación.xlsx]Febrero'!$M$7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febrero 2022 _ Formación.xlsx]Febrero'!$K$8:$K$12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UAIP - Gobierno central y autónomas</c:v>
                </c:pt>
                <c:pt idx="4">
                  <c:v>Personal técnico UGDA -  Gobierno central y autónomas</c:v>
                </c:pt>
              </c:strCache>
            </c:strRef>
          </c:cat>
          <c:val>
            <c:numRef>
              <c:f>'[Estadísticas febrero 2022 _ Formación.xlsx]Febrero'!$M$8:$M$12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176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73-4D80-BC3A-0E76F77F70DB}"/>
            </c:ext>
          </c:extLst>
        </c:ser>
        <c:ser>
          <c:idx val="2"/>
          <c:order val="2"/>
          <c:tx>
            <c:strRef>
              <c:f>'[Estadísticas febrero 2022 _ Formación.xlsx]Febrero'!$N$7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febrero 2022 _ Formación.xlsx]Febrero'!$K$8:$K$12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UAIP - Gobierno central y autónomas</c:v>
                </c:pt>
                <c:pt idx="4">
                  <c:v>Personal técnico UGDA -  Gobierno central y autónomas</c:v>
                </c:pt>
              </c:strCache>
            </c:strRef>
          </c:cat>
          <c:val>
            <c:numRef>
              <c:f>'[Estadísticas febrero 2022 _ Formación.xlsx]Febrero'!$N$8:$N$12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73-4D80-BC3A-0E76F77F70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1215088"/>
        <c:axId val="161215648"/>
      </c:barChart>
      <c:catAx>
        <c:axId val="16121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1215648"/>
        <c:crosses val="autoZero"/>
        <c:auto val="1"/>
        <c:lblAlgn val="ctr"/>
        <c:lblOffset val="100"/>
        <c:noMultiLvlLbl val="0"/>
      </c:catAx>
      <c:valAx>
        <c:axId val="161215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1215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11/3/2022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11/3/2022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11/3/2022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11/3/2022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11/3/2022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11/3/2022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11/3/2022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11/3/2022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11/3/2022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11/3/2022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11/3/2022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11/3/2022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658557" y="2344891"/>
            <a:ext cx="78233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Estadísticas Febrero 2022</a:t>
            </a:r>
            <a:endParaRPr lang="es-ES" sz="54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593205" y="244699"/>
            <a:ext cx="6130344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>
                <a:solidFill>
                  <a:srgbClr val="002060"/>
                </a:solidFill>
              </a:rPr>
              <a:t>Servidores públicos municipales capacitados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120007"/>
              </p:ext>
            </p:extLst>
          </p:nvPr>
        </p:nvGraphicFramePr>
        <p:xfrm>
          <a:off x="2676658" y="1658155"/>
          <a:ext cx="9390845" cy="5000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084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801482"/>
              </p:ext>
            </p:extLst>
          </p:nvPr>
        </p:nvGraphicFramePr>
        <p:xfrm>
          <a:off x="2886836" y="888635"/>
          <a:ext cx="9305164" cy="5821257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517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7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7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18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1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833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SV" sz="2400" b="1" u="none" strike="noStrike" dirty="0" smtClean="0">
                          <a:effectLst/>
                        </a:rPr>
                        <a:t>Personas capacitadas </a:t>
                      </a:r>
                      <a:r>
                        <a:rPr lang="es-SV" sz="2400" b="1" u="none" strike="noStrike" dirty="0">
                          <a:effectLst/>
                        </a:rPr>
                        <a:t>por departamento en modalidad virtual</a:t>
                      </a:r>
                      <a:endParaRPr lang="es-SV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394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Departamento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Hombres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Mujeres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N/D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Ahuachapán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Cabañas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Chalatenango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Cuscatlán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La Libertad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La Paz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La Unión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Morazán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San Miguel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San Salvador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179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294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San Vicente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Santa Ana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Sonsonate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</a:rPr>
                        <a:t>Usulután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</a:rPr>
                        <a:t>Total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140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204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346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8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908026" y="207404"/>
            <a:ext cx="6662668" cy="156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SV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Servidores públicos de gobierno central y autónomas capacitados en modalidad virtual 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366671"/>
              </p:ext>
            </p:extLst>
          </p:nvPr>
        </p:nvGraphicFramePr>
        <p:xfrm>
          <a:off x="3166057" y="1777284"/>
          <a:ext cx="8888568" cy="5080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4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936" y="210579"/>
            <a:ext cx="6764008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Cantidad de personas capacitadas por edad en modalidad virtual </a:t>
            </a:r>
          </a:p>
        </p:txBody>
      </p:sp>
      <p:graphicFrame>
        <p:nvGraphicFramePr>
          <p:cNvPr id="4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711718"/>
              </p:ext>
            </p:extLst>
          </p:nvPr>
        </p:nvGraphicFramePr>
        <p:xfrm>
          <a:off x="2923504" y="1338445"/>
          <a:ext cx="9143999" cy="5319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165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1057" y="352245"/>
            <a:ext cx="7047343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Cantidad de personas capacitadas por sector  en modalidad virtual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249785"/>
              </p:ext>
            </p:extLst>
          </p:nvPr>
        </p:nvGraphicFramePr>
        <p:xfrm>
          <a:off x="3359239" y="1761185"/>
          <a:ext cx="8489324" cy="488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6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1970" y="365125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Naturaleza del ente obligado que solicita asesoría GDA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8041222"/>
              </p:ext>
            </p:extLst>
          </p:nvPr>
        </p:nvGraphicFramePr>
        <p:xfrm>
          <a:off x="3398144" y="1793350"/>
          <a:ext cx="7420109" cy="4246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23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271478"/>
              </p:ext>
            </p:extLst>
          </p:nvPr>
        </p:nvGraphicFramePr>
        <p:xfrm>
          <a:off x="3100084" y="1789659"/>
          <a:ext cx="8851509" cy="4920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3551970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el acompañamiento GDA</a:t>
            </a:r>
            <a:endParaRPr lang="es-SV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1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1513" y="416640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acompañamiento en materia GDA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376218"/>
              </p:ext>
            </p:extLst>
          </p:nvPr>
        </p:nvGraphicFramePr>
        <p:xfrm>
          <a:off x="2820472" y="1544985"/>
          <a:ext cx="9371527" cy="5164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46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4262356" y="1890019"/>
            <a:ext cx="5865901" cy="83099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SECCIÓN DE ACOMPAÑAMIENTO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20149" y="2349667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4158162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9097" y="236336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Nivel de respuesta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2E1B7A4-6867-4817-998D-9963933E3F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571176"/>
              </p:ext>
            </p:extLst>
          </p:nvPr>
        </p:nvGraphicFramePr>
        <p:xfrm>
          <a:off x="3106303" y="1271962"/>
          <a:ext cx="7969527" cy="5347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7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2865" y="339367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Tema de preguntas recibidas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6EEB657-1444-4CE6-BE67-07A14F08D6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319491"/>
              </p:ext>
            </p:extLst>
          </p:nvPr>
        </p:nvGraphicFramePr>
        <p:xfrm>
          <a:off x="2794715" y="1467712"/>
          <a:ext cx="9247031" cy="5087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3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3"/>
          <p:cNvSpPr txBox="1">
            <a:spLocks/>
          </p:cNvSpPr>
          <p:nvPr/>
        </p:nvSpPr>
        <p:spPr>
          <a:xfrm>
            <a:off x="4656159" y="2018808"/>
            <a:ext cx="4975273" cy="83747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Cumplimiento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4324702" y="300731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 smtClean="0">
                <a:solidFill>
                  <a:srgbClr val="002060"/>
                </a:solidFill>
              </a:rPr>
              <a:t>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227225"/>
              </p:ext>
            </p:extLst>
          </p:nvPr>
        </p:nvGraphicFramePr>
        <p:xfrm>
          <a:off x="2789403" y="1429076"/>
          <a:ext cx="9232006" cy="5242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38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9018785"/>
              </p:ext>
            </p:extLst>
          </p:nvPr>
        </p:nvGraphicFramePr>
        <p:xfrm>
          <a:off x="2794715" y="1751528"/>
          <a:ext cx="9259910" cy="5009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732274" y="429519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</p:spTree>
    <p:extLst>
      <p:ext uri="{BB962C8B-B14F-4D97-AF65-F5344CB8AC3E}">
        <p14:creationId xmlns:p14="http://schemas.microsoft.com/office/powerpoint/2010/main" val="17777086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2175" y="5823871"/>
            <a:ext cx="621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sz="1200" dirty="0"/>
          </a:p>
        </p:txBody>
      </p:sp>
      <p:sp>
        <p:nvSpPr>
          <p:cNvPr id="3" name="AutoShape 4" descr="data:image/png;base64,iVBORw0KGgoAAAANSUhEUgAABLAAAALmCAYAAABSJm0fAAAAAXNSR0IArs4c6QAAIABJREFUeF7s3U2otl17H/R9J31jvjHRoCWVkoofxIK2T0CROhEUBGtmilCIhWRQcGCc2IFULA7qxDgQHCSggYLoLFYQFJxYRCFPq1CDH9hQbKgSm0i+zdvkljvmjvu93r3P9XGuda11rOPXWbOvtdZx/I51nde1/89+nvfDx48fP774fwQIECBAgAABAgQIECBAgAABAgQ2FfggwNp0MsoiQIAAAQIECBAgQIAAAQIECBD4HQEBlo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AgQIECAAAECBAgQEGC5AwQIECBAgAABAgQIECBAgAABAlsLCLC2Ho/iCBAgQIAAAQIECBAgQIAAAQIEBFjuAAECBAgQIECAAAECBAgQIECAwNYCAqytx6M4AgQIECBAgAABAgQIECBAgAABAZY7QIAAAQIECBAgQIAAAQIECBAgsLWAAGvr8SiOAAECBAgQIECAAAECBAgQIEBAgOUOECBAgAABAgQIECBAgAABAgQIbC0gwNp6PIojQIAAAQIECBAgQIAAAQIECBAQYLkDBAgQIECAAAECBAgQIECAAAECWwsIsLYej+IIECBAgAABAgQIECBAgAABAgQEWO4AAQIECBAgQIAAAQIECBAgQIDA1gICrK3HozgCBAgQIECAAAECBAgQIECAAAEBlj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N4S+IVf/erLT/43/8fLX/35Xx8K9Ie+51tefugf/7tfvvvbvjJ039bNfvuX/s+XX/vP/u2Xv/Vz/2Pr0svX/77v/YdevvWf/ddevuE7/66h+9qMAAECBAgQIDBbQIA1W9j+BAgQIECAwHCBP/ef/7WXv/Jzvzp8308b/uHv/baXP/3P/MEpe9du+ss/+adevvq//Xe1L2963Vf+3n/05Tt+6N9vWuPFBAgQIECAAIHVAgKs1RNwPgECBAgQINAs8Cd+4mea17Qs+PM//P0tLx/+2l/4M390+J6vN/zuP/uXpu5vcwIECBAgQIDAaAEB1mhR+xEgQIAAAQLTBQRY94gFWPf8rCZAgAABAgSeLyDAer65EwkQIECAAIGbAgKse4ACrHt+VhMgQIAAAQLPFxBgPd/ciQQIECBAgMBNAQHWPUAB1j0/qwkQIECAAIHnCwiwnm/uRAIECBAgQOCmgADrHqAA656f1QQIECBAgMDzBQRYzzd3IgECBAgQIHBTQIB1D1CAdc/PagIECBAgQOD5AgKs55s7kQABAgQIELgpIMC6ByjAuudnNQECBAgQIPB8AQHW882dSIAAAQIECNwUEGDdAxRg3fOzmgABAgQIEHi+gADr+eZOJECAAAECBG4KCLDuAQqw7vlZTYAAAQIECDxfQID1fHMnEiBAgAABAjcFBFj3AAVY9/ysJkCAAAECBJ4vIMB6vrkTCRAgQIAAgZsCAqx7gAKse35WEyBAgAABAs8XEGA939yJBAgQIECAwE0BAdY9QAHWPT+rCRAgQIAAgecLCLCeb+5EAgQIECBA4KaAAOseoADrnp/VBAgQIECAwPMFBFjPN3ciAQIECBAgcFNAgHUPUIB1z89qAgQIECBA4PkCAqznmzuRAAECBAgQuCkgwLoHKMC652c1AQIECBAg8HwBAdbzzZ1IgAABAgQI3BQQYN0DFGDd87OaAAECBAgQeL6AAOv55k4kQIAAAQIEbgoIsO4BCrDu+VlNgAABAgQIPF9AgPV8cycSIECAAAECNwUEWPcABVj3/KwmQIAAAQIEni8gwHq+uRMJECBAgACBmwICrHuAAqx7flYTIECAAAECzxcQYD3f3IkECBAgQIDATQEB1j1AAdY9P6sJECBAgACB5wsIsJ5v7kQCBAgQIEDgpsCP/sf/68vP//JXb+7y9vLv+Y6vvPzYv/D3Tdm7dtP/+8f++Mtv/+LP1b686XXf8F3f+/K3/+hfaFrjxQQIECBAgACB1QICrNUTcD4BAgQIECDQLPAzf+NXX/7d//Kvv/zab/5W89qrBd/6Td/48q/8U3/g5ft//7cN3bd1s6/+7E+//Mp/9K++fPyNX2ldevn6D9/87S/f/i/+Oy9f+b4fGLqvzQgQIECAAAECswUEWLOF7U+AAAECBAhME/jFX/tbQ/f+rm/9fUP3u7vZb//yz9/d4mvWf8N3fM/Q/WxGgAABAgQIEHiWgADrWdLOIUCAAAECBAgQIECAAAECBAgQ6BIQYHWxWUSAAAECBAgQIECAAAECBAgQIPAsAQHWs6SdQ4AAAQIECBAgQIAAAQIECBAg0CUgwOpis4gAAQIECBAgQIAAAQIECBAgQOBZAgKsZ0k7hwABAgQIECBAgAABAgQIECBAoEtAgNXFZhEBAgQIECBAgAABAgQIECBAgMCzBARYz5J2DgECBAgQIECAAAECBAgQIECAQJeAAKuLzSICBAgQIECAAAECBAgQIECAAIFnCQiwniXtHAIECBAgQIAAAQIECBAgQIAAgS4BAVYXm0UECBAgQIAAAQIECBAgQIAAAQLPEhBgPUvaOQQIECBAgAABAgQIECBAgAABAl0CAqwuNosIECBAgAABAgQIECBAgAABAgSeJSDAepa0cwgQIECAAAECBAgQIECAAAECBLoEBFhdbBYRIECAAAECBAgQIECAAAECBAg8S0CA9Sxp5xAgQIAAAQIECBAgQIAAAQIECHQJCLC62CwiQIAAAQIECBAgQIAAAQIECBB4loAA61nSziFAgAABAgQIECBAgAABAgQIEOgSEGB1sVlEgAABAgQIECBAgAABAgQIECDwLAEB1rOknUOAAAECBAgQIECAAAECBAgQINAlIMDqYrOIAAECBAgQIECAAAECBAgQIEDgWQICrGdJO4cAAQIECBAgQIAAAQIECBAgQKBLQIDVxWYRAQIECBAgQIAAAQIECBAgQIDAswQEWM+Sdg4BAgQIECBAgAABAgQIECBAgECXgACri80iAgQIECBAgAABAgQIECBAgACBZwkIsJ4l7RwCBAgQIECAAAECBAgQIECAAIEuAQFWF5tFBAgQIECAAAECBAgQIECAAAECzxIQYD1L2jkECBAgQIAAAQIECBAgQIAAAQJdAgKsLjaLCBAgQIAAAQIECBAgQIAAAQIEniVwXID14cOHr7P7+PHjpefjmtLrnzUc5xAgQIAAAQIECBAgQIAAAQIECLy8HBNgvRVcvR7we6HU1TpBlrcIAQIECBAgQIAAAQIECBAgQGC9wHEB1mPo9Dqgeu9ntf/39eNSAQECBAgQIECAAAECBAgQIEAgn8AxAdbV6D6HWLVB1VXole+K6JgAAQIECBAgQIAAAQIECBAgsFYgbYD1Xqj1eRyln68dm9MJECBAgAABAgQIECBAgAABAnkEBFjv/AfeBVh53gQ6JUCAAAECBAgQIECAAAECBPYWOD7Aav3XBz+P606A9eWXX+49ddURIECAAAECBAgQIECAAAECBN4R+OKLL7azEWBN+AssAdZ291xBBAgQIECAAAECBAgQIECAQKWAAKsSatTLrv6KqvQXVqWfj6rRPgQIECBAgAABAgQIECBAgAABAtcCx/4FVimAuvtzF4sAAQIECBAgQIAAAQIECBAgQOA5AkcGWKVw6hNt6TWlnz9nPE4hQIAAAQIECBAgQIAAAQIECBA4LsCqDZ4+v+7TFfj48N/Bqt3D9SFAgAABAgQIECBAgAABAgQIEJgvcFSA1Ro89f4vFM4fixMIECBAgAABAgQIECBAgAABAgQ+CxwTYL3+i6qr8b7+a6urNY9/leXKECBAgAABAgQIECBAgAABAgQIrBFIHWD9Xor34cPX6Auv1lxGpxIgQIAAAQIECBAgQIAAAQIE3hI4JsAyXgI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QBKB3/ob//PLr//X/8HLV/+Xv/jy8Td/LUnX2iSQT+DDN33ry1f+/j/28i3/xJ98+cbf/w/kA9AxAQLpBQRY6a8AAAIECBAgQCCqwKfw6pd+4l96+fjV/ydqC+omQKBR4MNX/raX7/zh/1CI1ejm5QQIxBcQYMWfoQ4IECBAgACBpAK/8p/86Zff/Cv/RdLutU0gr8A3/eF/+uXb//k/lxdA5wQIpBQQYKUcu6YJECBAgACBEwR+8d/6Y/61wRMGqQcCjQKf/nXC7/rX/2LjKi8nQIBAbAEBVuz5qZ4AAQIECBBILPALf+aPJu5e6wRyC3z3n/1LuQF0T4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4OgA68OHD78z0I8fP7452M8/f2/q761Ld0s0TIAAAQIECGwpIMDaciyKIvAUAQHWU5gdQoDARgJHBliPwZQAa6MbpxQCBAgQIEBgmIAAaxiljQiEExBghRuZggkQuClwVID1Orj6FFrV/gWWv7S6eYssJ0CAAAECBJYICLCWsDuUwBYCAqwtxqAIAgSeKHBkgPU5kBJgPfEmOYoAAQIECBB4uoAA6+nkDiSwjYAAa5tRKIQAgScJHBVgPZoJsJ50ixxDgAABAgQILBEQYC1hdyiBLQQEWFuMQREECDxRQID1DrZ/rfCJt9BRBAgQIECAQJeAAKuLzSICRwgIsI4YoyYIEGgQEGBdYAmxGm6SlxIgQIAAAQJPFxBgPZ3cgQS2ERBgbTMKhRAg8CSB1AHWe8aP/zH41ll8+eWXrUu8ngABAgQIECDQLPB9P/UjzWssIEDgDIGf/cEfP6MRXRAgsKXAF198sV1dAqx3RlL672ddTVKAtd09VxABAgQIEDhSQIB15Fg1RaBKQIBVxeRFBAh0CgiwOuF6l90Joe6s7a3XOgIECBAgQIBAi4B/hbBFy2sJnCXgXyE8a566IUCgLOAvsN4xEmCVL49XECBAgAABAmsFBFhr/Z1OYKWAAGulvrMJEFghIMASYK24d84kQIAAAQIEBggIsAYg2oJAUAEBVtDBKZsAgW6BtAHW1V9Y+eur7vtkIQECBAgQIPBEAQHWE7EdRWAzAQHWZgNRDgEC0wWOCrBe/68Hvif38ePH3/lR6bWfXzd9Ag4gQIAAAQIECHQKCLA64SwjcICAAOuAIWqBAIEmgbQB1lWIJbxqukNeTIAAAQIECCwSEGAtgncsgQ0EBFgbDEEJBAg8VeCoAOupcg4jQIAAAQIECCwWEGAtHoDjCSwUEGAtxHc0AQJLBARYS9gdSoAAAQIECBC4LyDAum9oBwJRBQRYUSenbgIEegUEWL1y1hEgQIAAAQIEFgsIsBYPwPEEFgoIsBbiO5oAgSUCAqwl7A4lQIAAAQIECNwXEGDdN7QDgagCAqyok1M3AQK9AgKsXjnrCBAgQIAAAQKLBQRYiwfgeAILBQRYC/EdTYDAEgEB1hJ2hxIgQIAAAQIE7gsIsO4b2oFAVAEBVtTJqZsAgV4BAVavnHUECBAgQIAAgcUCAqzFA3A8gYUCAqyF+I4mQGCJgABrCbtDCRAgQIAAAQL3BQQ0Vn4YAAAgAElEQVRY9w3tQCCqgAAr6uTUTYBAr4AAq1fOOgIECBAgQIDAYgEB1uIBOJ7AQgEB1kJ8RxMgsERAgLWE3aEECBAgQIAAgfsCAqz7hnYgEFVAgBV1cuomQKBXQIDVK2cdAQIECBAgQGCxgABr8QAcT2ChgABrIb6jCRBYIiDAWsLuUAIECBAgQIDAfQEB1n1DOxCIKiDAijo5dRMg0CsgwOqVs44AAQIECBAgsFhAgLV4AI4nsFBAgLUQ39EECCwREGAtYXcoAQIECBAgQOC+gADrvqEdCEQVEGBFnZy6CRDoFRBg9cpZR4AAAQIECBBYLCDAWjwAxxNYKCDAWojvaAIElggIsJawO5QAAQIECBAgcF9AgHXf0A4EogoIsKJOTt0ECPQKCLB65awjQIAAAQIECCwWEGAtHoDjCSwUEGAtxHc0AQJLBARYS9gdSoAAAQIECBC4LyDAum9oBwJRBQRYUSenbgIEegUEWL1y1hEgQIAAAQIEFgsIsBYPwPEEFgoIsBbiO5oAgSUCAqwl7A4lQIAAAQIECNwXEGDdN7QDgagCAqyok1M3AQK9AgKsXjnrCBAgQIAAAQKLBQRYiwfgeAILBQRYC/EdTYDAEgEB1hJ2hxIgQIAAAQIE7gsIsO4b2oFAVAEBVtTJqZsAgV4BAVavnHUECBBYKPDX/uZvvPyF/+H/evnv//dfefmNr/72wkocTYDATIFv/so3vPwjf8+3v/zxf/jvfPmDf8c3f91RAqyZ+vYmsLeAAGvv+aiOAIHxAgKs8aZ2JECAwFSBT+HVv/mf/uzLb/7Wx6nn2JwAgX0EvukbP7z8G//c931diCXA2mdGKiHwbAEB1rPFnUeAwGoBAdbqCTifAAECjQL/3n/111/+27/6S42rvJwAgegC/9gf+s6Xf/mf/ANf04YAK/pU1U+gX0CA1W9nJQECMQUEWDHnpmoCBBIL/PBP/k/+tcHE89d6XoFP/zrhT/zQPyjAynsFdE7gawQEWC4EAQLZBARY2SauXwIEwgv8iZ/4mfA9aIAAgT6BP//D3y/A6qOzis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HB1gffjw4XdAPn78eAnz+XWfX1R6fbOyBQQIEBgoIMAaiGkrAsEEBFjBBqZcAhMFBFgTcW1NgMCWAkcGWC2B1ONrX09JkLXlnVUUgfQCAqz0VwBAYgEBVuLha53Ag4AAy5UgQCCbwFEB1usw6lP4VPoLrPd+XlqX7ZLolwCBvQQEWHvNQzUEnikgwHqmtrMI7C0gwNp7PqojQGC8wJEB1ue/nCoFUaUA6xO3v8Iaf+nsSIDAPQEB1j0/qwlEFhBgRZ6e2gmMFRBgjfW0GwEC+wscFWA9cl8FWL3h1v4jVSEBAqcLCLBOn7D+CLwvIMByOwgQ+CwgwHIXCBDIJiDAeuc/8F4KuLJdFP0SILCPgABrn1mohMCzBQRYzxZ3HoF9BQRY+85GZQQIzBEQYE0IsL788ss507IrAQIEXl5efuwvfwsHAgSSCvzoH/n1r+n8+37qR5JKaJsAgZ/9wR+HQIAAgWkCX3zxxbS9ezcWYAmweu+OdQQILBIQYC2CdyyBDQQEWBsMQQkENhEQYG0yCGUQOFRAgPXkwfpvYD0Z3HEECDxFwL9C+BRmhxDYUsC/QrjlWBRFYImAf4VwCbtDCRBYKOAvsCb8BdbCeTqaAIEEAgKsBEPWIoF3BARYrgYBAp8FBFjuAgEC2QQEWAKsbHdevwTCCwiwwo9QAwS6BQRY3XQWEjhOQIB13Eg1RIBAQSB9gPXJ5+NDiOV/gdD7hgCBnQUEWDtPR20E5goIsOb62p1AJAEBVqRpqZUAgRECaQOsT3jvBVUCrBFXyx4ECMwSEGDNkrUvgf0FBFj7z0iFBJ4lIMB6lrRzCBDYReCoAOtz8HSF+/qvra5e//hXWbsMTB0ECBAQYLkDBPIKCLDyzl7nBB4FBFjuBAEC2QRSB1ifh/0YZAmvsr0N9EsgloAAK9a8VEtgpIAAa6SmvQjEFhBgxZ6f6gkQaBc4KsBqb98KAgQIxBMQYMWbmYoJjBIQYI2StA+B+AICrPgz1AEBAm0CAqw2L68mQIDAcgEB1vIRKIDAMgEB1jJ6BxPYTkCAtd1IFESAwGQBAdZkYNsTIEBgtIAAa7So/QjEERBgxZmVSgnMFhBgzRa2PwECuwkIsHabiHoIECBQEBBguSI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JMEjXoAACAASURBV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8gdYD14cOHS+GPHz/On4ATCBAg0CggwGoE83ICBwkIsA4aplYI3BQQYN0EtJwAgXACAqyLkQmwwt1nBRNIISDASjFmTRJ4U0CA5WIQIPBZQIDlLhAgkE1AgPXy8iKoynbt9UsgtoAAK/b8VE/gjoAA646etQTOEhBgnTVP3RAgUBYQYAmwyrfEKwgQ2EpAgLXVOBRD4KkCAqyncjuMwNYCAqytx6M4AgQmCAiwBFgTrpUtCRCYKSDAmqlrbwJ7Cwiw9p6P6gg8U0CA9UxtZxEgsIOAAOudKfjXCne4nmogQOAtAQGWe0Egr4AAK+/sdU7gUUCA5U4QIJBNQIB1MXEhVra3g34JxBAQYMWYkyoJzBAQYM1QtSeBmAICrJhzUzUBAv0CqQOs99g+fPjwez8SYvVfLisJEJgjIMCa42pXAhEEBFgRpqRGAs8REGA9x9kpBAjsIyDAemcWn0OsngDryy+/3GfCKiFA4DiBH/vL33JcTxoiQKBO4Ef/yK9/zQu/76d+pG6hVxEgcJzAz/7gjx/Xk4YIENhH4IsvvtinmN+tRIAlwNruUiqIAIFrAQGWG0Igr4AAK+/sdU7gUUCA5U4QIDBTQIA1U3fw3nf+AmtwKbYjQIDA1wj4VwhdCAJ5BfwrhHlnr3MCjwL+FUJ3ggCBbAL+AuudiQuwsr0V9EsgjoAAK86sVEpgtIAAa7So/QjEFRBgxZ2dygkQ6BNIG2BdBVTCq77LZBUBAs8REGA9x9kpBHYUEGDtOBU1EVgjIMBa4+5UAgTWCaQPsN6j7/mPt68bo5MJEMgkIMDKNG29EvhaAQGWG0GAwGcBAZa7QIBANoG0AdanQX/+S6vHoQuvsr0N9EsgloAAK9a8VEtgpIAAa6SmvQjEFhBgxZ6f6gkQaBdIHWC1c1lBgACB9QICrPUzUAGBVQICrFXyziWwn4AAa7+ZqIgAgbkCAqy5vnYnQIDAcAEB1nBSGxIIIyDACjMqhRKYLiDAmk7sAAIENhMQYG02EOUQIECgJCDAKgn5OYFzBQRY585WZwRaBQRYrWJeT4BAdAEBVvQJqp8AgXQCAqx0I9cwgd8TEGC5DAQIfBYQYLkL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F5eXj58+PA1o/n48eOGo1ISAQIE/j8BAZabQCCvgAAr7+x1TuBRQIDlThAgkE0gfYD1GF69vgCCrGxvB/0SiCEgwIoxJ1USmCEgwJqhak8CMQUEWDHnpmoCBPoFUgdYn8Orx6Dqvf97P7OVBAgQGCcgwBpnaScC0QQEWNEmpl4C8wQEWPNs7UyAwJ4CAqyXl5f3AqxPI/NXWHteXFURyCwgwMo8fb1nFxBgZb8B+ifw/wsIsNwGAgSyCaQNsEp/ZVX6ebaLol8CBPYREGDtMwuVEHi2gADr2eLOI7CvgABr39mojACBOQICrHf+g+0CrDkXzq4ECNwXEGDdN7QDgagCAqyok1M3gfECAqzxpnYkQGBvAQGWAGvvG6o6AgS+TkCA5VIQyCsgwMo7e50TeBQQYLkTBAhkExBgTQiwfuAHfiDbPdIvAQIECBAgQIAAAQIECBAgcIjAT//0T2/XiQBLgLXdpVQQAQIECBAgQIAAAQIECBAgsE5AgLXO/utOLv03rko/36gVpRAgQIAAAQIECBAgQIAAAQIEjhbwF1gT/gLr6BujOQIECBAgQIAAAQIECBAgQIDAkwXSB1ifvD8+hFj++urJt9BxBAgQIECAAAECBAgQIECAAIELgbQB1ieT94IqAZb3DAECBAgQIECAAAECBAgQIEBgHwEB1juzePyrrH1GphICBAgQIECAAAECBAgQIECAQC6B1AHW51F//ourz/9/4VWuN4FuCRAgQIAAAQIECBAgQIAAgb0FBFh7z0d1BAgQIECAAAECBAgQIECAAIH0AgKs9FcAAAECBAgQIECAAAECBAgQIEBgbwEB1t7zUR0BAgQIECBAgAABAgQIECBAIL2AACv9FQBAgAABAgQIECBAgAABAgQIENhbQIC193xUR4AAAQIECBAgQIAAAQIECBBILyDASn8FAPQIfP5frvS/WNmjZw0BAgQIECBAgACBGAKnfO8/pY8Yt0aVswQEWLNk7XusgIf/saPVGAECBAgQIECAAIHfEzjle/8pfbiaBARY7gCBBgEP/wYsLyVAgAABAgQIECAQVOCU7/2n9BH0Gil7sIAAazCo7QgQIECAAAECBAgQIECAAAECBMYKCLDGetrthsDofzrweb9PJb3336q6OrOmnpr1V+c/cl3V/PpnbzE/9nj1+tr/dtd7e9Suf11na/1XNjX9X13Ft2qp6anHo+Yefaq19nWvX/vY4+se3tuvNIf39qypr/b90DO/Ut1vza93LjvuUwAAEm9JREFUzp/rK/Vc+nnt/b+6ez19P9Z/dU/ee5/V1FRr/vqMUc+pkn3N87/n+Vv6LHnvuXPVd2nPt97XtR+1n9eWvGruaukZeff9dvVs+1xfTw1X96/WscWv9/1X8/nS8zzonUtNPbV+Pc+Zms/w0n149rk1z51Zn5M98+r9nljTZ8vzdcScavpveR/X7NfTY0sNpWfJp59ffQ7P+Bzv3fOtz5ia9++dOdTs3/sMs26tgABrrb/TXwn0PNRrvuBcffGt+SLR+7B+fOiWHqSl17d+cW19fc0vMC2/CF99sF/NrfTLXO0viO+9rucLW8my9461fqDX1FH6hbVmj7d+4at5f9a8n0oPvVHz75lz65foGpOaL6DvfQn99H8vzasnRLp7X+/MuSXAqnGpvS+jnr+155WelaXn/evZPyvAKt21mnvz1vu7ZD/ys6fUQ0st7713S3uUani81y2vL7225f3Ve5ev7kHp+f7WM63k+daeLc/e3jn2nNv7vr7zOVG6E73v25rnb+1dqHHpnVNN/6XvRaOeQTV9jri7tZ8vo35/KZ33OLvSe7rGoGWuV/Mr1VLzzPKa/QQEWPvNJG1FNQ+0Fpy7HyQ19bT8Ild6iJbqrannrYf41Rfaml9+S68p9VXzwVbq/b1f5lruw+MX57dcSr2+94Xudf3veZecSvO9OuMtn9J+NXdl5Gvuvld6+nlrXp/2Kc2ipu+Weq7ub+tcS3e+5b30ns/VLy6l9+IuLjUOLV96S32Vfv44t5r6aveseV3pNS31PN6P0vNvxPvt8fldeha3nDniPfX4OVdbX+v7vzTH9+70sz7vSpa1cyzt0+Lw1mxKz7j3zi+d2/I+uvq+UXt/W85red7X3svPTqV6a+rsmVNtnbUBVk2dpefd67szYsY93x9K97T3c7zVe8T7qNWwZoal54uf7y8gwNp/RmkqrHngtmC83u+9va/OrKmndn1pr7u1vuVSW9t7v1jVfiEpve7xS8ndfyJUe16rSe8Hbam/0uxL62t/3jvH0heZlvN771zNGbWOtf3UPkt6nh2td++u2+vzap3u9PWseu+cU/NMfeve9brUuo88s+Z9U/ua2vrfel3t2pr3XM1ed+5FTQ3vvZ/u1tb6XLj7+pp6ez83evZ+fDb37tHzjG95HlzdkVLNNeeMvL+lekrv/95aavpsedb1vPbuPbjz/qr5nKh5Te3zqHVONfeidc/SXWqZR6m+0s/fc2u5l7X2XrengABrz7mkrKr3gXXnQdb7AG99kJd6q3nolvZo+SJa+mD9tFcpKPq8R81raz/YrvZs7f/Ol5PH+db0+F7ttXXX3MWaOmruZstdadmvpoeaAPOtPmsda+9ay0P28eyWWmr87ro9+76Oqrc0qzvn1DxTW35pKs289POr91zpeVz7LK55b5X+yrT2rNfv0dber957NXvN/px4XV/Le7/3M3Hlc/2tXmvqae31vedgzbxHfpbX/iVOzffKUl097+sWj5YZ9Hw/qX3+lmrufRbXfj7U3NeWz+Ga/Wo8e+bfc+/eOqc0k1rb3r9+qv0cuft5VPouW+PQ8l3Qa/cREGDtM4v0lYx+0NR88az9gL77oVLq7dPPS1+sSnuUHuRXX8prPtxLX9ZKF7i2/pEf+u+Z1HxBKX3A13rc7bunjtY1NTXefU3N+qu6a9e/3qN2zq13t6WWmvfW3edQzRkj7+uoekv39M45rb803X3+tt6Ju59PNc/z2teMqn3E+622lpmfE1dud+5ky2d0z3eOHT7vnvEsLT03ap51tfesdWZ339ctdbW89j2z3vs8+vn63mdYb309758Znm/t2XpO6b73ntFjW6q99POa7yq1e8x8n5eeY36+XkCAtX4GKvhdgTsPrd4HWc8DvPeXgtov3KXXvdVryz8ludtzbf+tX/xKH2yf667tv/QF5vPPe/9qoebOlb541Fr2vDda1tS89u5ratZfebXO//H1pX8iWHoQ392v9L5+r76WvmuNr95rNXvUPENq36d3XUpurcHU3Xp6++79JaT2GVMzs9r3yFWtNc/Vq/dazf0b+ZzoqaX3jvR+Jr71OdF6z2rmUmtf+qwuffa+9d/j+rSm9v7V3vlSna391pz7uGfr+/rqef9o1Fp/Sy2lvWv6fMur5zk06v1Wml+p55r3b41L6zm1z7vX75+aM2pmUfucKb3Xauxa96jds8ai9P3Pz/cTEGDtN5O0FY1+yNR8WNc8wHsDjpoPspYP+JZfZF/v+96Fagm9Wr+QvvX62vmWvqy0fqCWar/6Yl9b89UHb+0ed+9i7Yd572xq+hjRw+j5P75vWn5Jem11d5+WX0yuzn39s7u/CNY8I1vvyzOeU6VfRHqeq61B13vvt9rnU419zXuuxqL0mtpzan7BGPU+Kb1PRz8nWu556exS7TWOtZ9bV8+D1ufXyHswwvPqy3BLraPmVXofvffz2u+Crd/bWgxKtbV8T5zxfL2yfdb8RnpehUmt57Tei5p7WnpN6fvKp/V3focY8V2x9jtvj/fVs8fP9hAQYO0xB1W8+p+Lr/3yV0K7+wtCzUOv9SFc80Vm1Id16y+SpQ+0li+kd147qv/S/Xj8JeKtD+SaO/DWLwmt/ySsZN9aR2m/2g/+Um8t+9T2MGv+r98Pvc+Y2h6u7v9bP+sNyVv8a9+TNT22Pveu3os9z6ma+937/O+9fzVupfdTzedD7Rxb7saI2t87771fdN67E7W19M6p9nPh8x1r+SWttvbHz56W51HrGS1zad275/UtnjXPjRq7T3U+69ze507Pnejxf3w/jnz+1jy/Sp8dLXNq7b/0udG6X82s3zqz9ZzXezy+J2r/Arn1c6M0p8/79f5DtJr9a97bj5+pLfen5bPAa/cTEGDtN5O0FfU81Hu+4Lw+5+5DtHX9nQ/4Vp+rD9f3fqkYcUaEX0xqv9SP8Kjdo/UulR4UteeWvtS1fLEe0cPMX0xff1lv/XJU69Ry/2vqGT3Hxy987/1C0xuqtdT7nukIl5pfLmpeU3v/R/T96FG7Z83rRrw3ay0eX/fe503rL1Wlu3v3PfrW/qXnbM8/rGh1rOm7VOd7vT2r/tfv6ataa5/LNXf+9X0o+Yw6t+bza9R7sdbg6r71fE8sPbev/pq15NMyp9b+S8+H1v16Pz9azynV3fscvXMPS3MsvZ/unH3Vb8v9Kb3Wz/cWEGDtPZ9U1fU81K+Aah6wdx+iresfX9/7AVhzMWr6f9yn5hfH3l9OauZ7dX7N+hqX917T+0Wu5FFbd81d+nRW6YtBzy9HNTXefU3L+rf6rFlfM/87+8xYW9qz9POaX0xLX/haf4mtuat372mp756fz3z+lup571l79U+wa/eseV3NzGqeLy2fEbN/8XrGc6L0THnrvVPj+Nqm9vU9ns/+vCud1+LZ8/3u6jvN1X53n1elz93X77+a92JNPS3vxfde2/M98b17OOL52nI/Wvovzaf1/XjHs+Z5Xft5UXq/zfoHUb33ZvQc3vr+PeJ9XrqHfr5eQIC1fgYq+F2Bnod67xec1x8+7315LH041v78vV9QPtde+ye4rT6lD5hS36UvUKPqeT3DUV/set5UJa9ej1qn0utKP7/zhadm79r7fudePWP+Nb3e+VLYurbWtXT/ar4Y1rzXauu5M+eRdbT+KxSlZ3/vc6D1XtXc9fc+I3re66X6Sj9vvV8zX19jV/t+aX2/lvqqdSzt01tX7Wdf7z2fVfcst9K+pZ+3vtdq7ubV+3p0PaV5le5B63P+2c/X0V61+5Xcrv5Vttrnes3nZOk5UZpf6ee9n6+l52/JufTzke/L2mem1+0lIMDaax6pqyk9sEo/b3mglT5kHz/0Hx/ypV/yPr2+9AH33odYaV3pg6H0heWqttc/K32w/b/t3MFunFAMBdD//+uqi0oRAq7N0CSWzzoM2McP8/BM230If/fG7uxmSrZnOadap7VUXbfpuGocdz/fT5udtLauYkixddZcWncpxuq9VzlPp6ek5l1Z/2/8/w2pFmm93vWAdO5U5849mc5VvV++6wuEFE9nLVVq9PV8lWunY1Jt72J60lef9KKKS8oz3adp3SX3quOxT1f7Xie/J3Wpxt95/ldjrh5XrVH1fNXjKtet9Pk7u04sb+zXKvF2nkvpHj27XjXnu8++df98uv4rnp17p7KfT730aJNyTOv87vOf1PKst1bq+tY1K88Gx/weAQOs31OL9ZGkJlRpumlz2WmQx83BVYG631BUHw7pxesYT/WXXE82Pd3cz44/bmzOjqn83PmTWFIMqZbpJq1863ZVt7T+u+uxcr7u5ij5XW02urE/WT9X/5Snu87uatwxPZ6nurH99L6vWv+L78ma/aTOb/WpVIuK95MXs6c9opN3pUd3nnXpmXPsA90+l/pCZ1icznW39iprvxJLWlupb3Zz6Byfjn2jD6Zr3PWOu96d7Kvu1TpXz1c9rnIfpXOlfWz6/JNnY6XXp+dAp391e28156vjKuu188Ve5XxXfSjlkup/1XvTeZ+ui6fPs5R/2qdX8qnU4W/8lXNV7t303PP33yVggPW76rE6mtSE0t87L4xPXxC+XuOTzVj3AV/dsHVeaiqeVw+QlPuTh2k6Z3qYpc+nl7TK5594VOOu1KOTw5PzVQyu1mL6bNUhbeDSxqhj1G24HdOn/eiNAVbFoLKRPqvZ23VOpumlJW3AO0Oqu01uNc7u+kzxX70odHp9d/P+Zp9L6+XqPqk6/s/Pp9ifrolKza/2Gt0++qSWlf5R7Z2VPnO8XnKv7Ife2qu91cfPTLu9KZk/qXV1Df+vAdab66OSf8r3rK8e3e/WZzp/J99uj+/sndI9dtdnKvmn/p2cqnXoeHaume41f/95AQOsn6+BCAgQIECAwLcLHDepaVP77QG6IAECBAgQIECAAIEvAgZYlgMBAgQIEFgs4JvJxcWXOg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gAHWoGIJlQABAgQIECBAgAABAgQIECCwUcAAa2PV5UyAAAECBAgQIECAAAECBAgQGCRggDWoWEIlQIAAAQIECBAgQIAAAQIECGwUMMDaWHU5EyBAgAABAgQIECBAgAABAgQGCRhgDSqWUAkQIECAAAECBAgQIECAAAECGwUMsDZWXc4ECBAgQIAAAQIECBAgQIAAgUECBliDiiVUAgQIECBAgAABAgQIECBAgMBGAQOsjVWXMwECBAgQIECAAA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wB9Fs3vFnHTIxgAAAABJRU5ErkJggg=="/>
          <p:cNvSpPr>
            <a:spLocks noChangeAspect="1" noChangeArrowheads="1"/>
          </p:cNvSpPr>
          <p:nvPr/>
        </p:nvSpPr>
        <p:spPr bwMode="auto">
          <a:xfrm>
            <a:off x="5406844" y="15275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1456498573"/>
              </p:ext>
            </p:extLst>
          </p:nvPr>
        </p:nvGraphicFramePr>
        <p:xfrm>
          <a:off x="4017817" y="1412394"/>
          <a:ext cx="7222836" cy="375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9816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072620" y="5930900"/>
            <a:ext cx="5300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En el mes de febrero se recibieron 6 solicitudes en las que se requirió </a:t>
            </a:r>
            <a:r>
              <a:rPr lang="es-ES" sz="1200" dirty="0"/>
              <a:t>i</a:t>
            </a:r>
            <a:r>
              <a:rPr lang="es-ES" sz="1200" dirty="0" smtClean="0"/>
              <a:t>nformación menor a 5 años</a:t>
            </a:r>
            <a:r>
              <a:rPr lang="es-ES" sz="1200" dirty="0"/>
              <a:t> </a:t>
            </a:r>
            <a:r>
              <a:rPr lang="es-ES" sz="1200" dirty="0" smtClean="0"/>
              <a:t>y 2 solicitudes en las que se requirió información mayor a 5 años.</a:t>
            </a:r>
            <a:endParaRPr lang="en-US" sz="1200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544884921"/>
              </p:ext>
            </p:extLst>
          </p:nvPr>
        </p:nvGraphicFramePr>
        <p:xfrm>
          <a:off x="4442692" y="1255375"/>
          <a:ext cx="6428508" cy="392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7289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740658"/>
              </p:ext>
            </p:extLst>
          </p:nvPr>
        </p:nvGraphicFramePr>
        <p:xfrm>
          <a:off x="2926320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268261"/>
              </p:ext>
            </p:extLst>
          </p:nvPr>
        </p:nvGraphicFramePr>
        <p:xfrm>
          <a:off x="9145358" y="2275445"/>
          <a:ext cx="2921389" cy="22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:a16="http://schemas.microsoft.com/office/drawing/2014/main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Inadmisible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Inexistente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91185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145357" y="1936891"/>
            <a:ext cx="2921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2893729802"/>
              </p:ext>
            </p:extLst>
          </p:nvPr>
        </p:nvGraphicFramePr>
        <p:xfrm>
          <a:off x="2809213" y="1470031"/>
          <a:ext cx="6336145" cy="384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152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4289701510"/>
              </p:ext>
            </p:extLst>
          </p:nvPr>
        </p:nvGraphicFramePr>
        <p:xfrm>
          <a:off x="2761674" y="1177228"/>
          <a:ext cx="6280727" cy="413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608958"/>
              </p:ext>
            </p:extLst>
          </p:nvPr>
        </p:nvGraphicFramePr>
        <p:xfrm>
          <a:off x="9042401" y="2037892"/>
          <a:ext cx="2885787" cy="2417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018">
                  <a:extLst>
                    <a:ext uri="{9D8B030D-6E8A-4147-A177-3AD203B41FA5}">
                      <a16:colId xmlns:a16="http://schemas.microsoft.com/office/drawing/2014/main" val="714420068"/>
                    </a:ext>
                  </a:extLst>
                </a:gridCol>
                <a:gridCol w="1033398">
                  <a:extLst>
                    <a:ext uri="{9D8B030D-6E8A-4147-A177-3AD203B41FA5}">
                      <a16:colId xmlns:a16="http://schemas.microsoft.com/office/drawing/2014/main" val="2560421463"/>
                    </a:ext>
                  </a:extLst>
                </a:gridCol>
                <a:gridCol w="782371">
                  <a:extLst>
                    <a:ext uri="{9D8B030D-6E8A-4147-A177-3AD203B41FA5}">
                      <a16:colId xmlns:a16="http://schemas.microsoft.com/office/drawing/2014/main" val="1098791166"/>
                    </a:ext>
                  </a:extLst>
                </a:gridCol>
              </a:tblGrid>
              <a:tr h="5318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Rango de edad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Hombres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Mujeres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67210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10-20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39294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21-30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305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31-40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51165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41-50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0232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51-60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723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61-más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3644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84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5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5494" y="5916289"/>
            <a:ext cx="612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sz="1200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34373941"/>
              </p:ext>
            </p:extLst>
          </p:nvPr>
        </p:nvGraphicFramePr>
        <p:xfrm>
          <a:off x="2849418" y="1089121"/>
          <a:ext cx="9139382" cy="4461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6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20076" y="5596116"/>
            <a:ext cx="6129338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950" dirty="0" smtClean="0"/>
              <a:t>*La </a:t>
            </a:r>
            <a:r>
              <a:rPr lang="es-ES" sz="950" dirty="0"/>
              <a:t>asistencia a Oficiales de Información a la Plataforma para el Ingreso de Reportes Anuales (SAIP), se </a:t>
            </a:r>
            <a:r>
              <a:rPr lang="es-ES" sz="950" dirty="0" smtClean="0"/>
              <a:t>hace 1 </a:t>
            </a:r>
            <a:r>
              <a:rPr lang="es-ES" sz="950" dirty="0"/>
              <a:t>vez al </a:t>
            </a:r>
            <a:r>
              <a:rPr lang="es-ES" sz="950" dirty="0" smtClean="0"/>
              <a:t>año.</a:t>
            </a:r>
          </a:p>
          <a:p>
            <a:pPr algn="just"/>
            <a:r>
              <a:rPr lang="es-ES" sz="950" dirty="0"/>
              <a:t>**La </a:t>
            </a:r>
            <a:r>
              <a:rPr lang="es-ES" sz="950" dirty="0" smtClean="0"/>
              <a:t>asistencia </a:t>
            </a:r>
            <a:r>
              <a:rPr lang="es-ES" sz="950" dirty="0"/>
              <a:t>a Oficiales de Información en el Portal de Transparencia es de apoyo técnico, así como la gestión de credenciales (</a:t>
            </a:r>
            <a:r>
              <a:rPr lang="es-ES" sz="950" dirty="0" smtClean="0"/>
              <a:t>usuario/contraseña).</a:t>
            </a:r>
          </a:p>
          <a:p>
            <a:pPr algn="just"/>
            <a:r>
              <a:rPr lang="es-ES" sz="950" dirty="0" smtClean="0"/>
              <a:t>***La </a:t>
            </a:r>
            <a:r>
              <a:rPr lang="es-ES" sz="950" dirty="0"/>
              <a:t>Alcaldía Municipal de Uluazapa y la Alcaldía Municipal de El Triunfo, se </a:t>
            </a:r>
            <a:r>
              <a:rPr lang="es-ES" sz="950" dirty="0" smtClean="0"/>
              <a:t>incorporaron </a:t>
            </a:r>
            <a:r>
              <a:rPr lang="es-ES" sz="950" dirty="0"/>
              <a:t>este mes al Portal de Transparencia que administra este </a:t>
            </a:r>
            <a:r>
              <a:rPr lang="es-ES" sz="950" dirty="0" smtClean="0"/>
              <a:t>Instituto.</a:t>
            </a:r>
            <a:endParaRPr lang="es-ES" sz="950" dirty="0"/>
          </a:p>
          <a:p>
            <a:pPr algn="just"/>
            <a:r>
              <a:rPr lang="en-US" sz="950" dirty="0" smtClean="0"/>
              <a:t>****D</a:t>
            </a:r>
            <a:r>
              <a:rPr lang="es-ES" sz="950" dirty="0" smtClean="0"/>
              <a:t>e </a:t>
            </a:r>
            <a:r>
              <a:rPr lang="es-ES" sz="950" dirty="0"/>
              <a:t>conformidad a la letra c) del artículo 50 de la LAIP, corresponde al Oficial de Información orientar a los </a:t>
            </a:r>
            <a:r>
              <a:rPr lang="es-ES" sz="950" dirty="0" smtClean="0"/>
              <a:t>particulares </a:t>
            </a:r>
            <a:r>
              <a:rPr lang="es-ES" sz="950" dirty="0"/>
              <a:t>sobre las  dependencias  o  entidades  que  pudieran  tener  la  información  que  solicitan.</a:t>
            </a:r>
            <a:endParaRPr lang="en-US" sz="950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047907682"/>
              </p:ext>
            </p:extLst>
          </p:nvPr>
        </p:nvGraphicFramePr>
        <p:xfrm>
          <a:off x="4271819" y="1135303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091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837304" y="2349667"/>
            <a:ext cx="44039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124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470</Words>
  <Application>Microsoft Office PowerPoint</Application>
  <PresentationFormat>Panorámica</PresentationFormat>
  <Paragraphs>151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Cantidad de personas capacitadas por edad en modalidad virtual </vt:lpstr>
      <vt:lpstr>Cantidad de personas capacitadas por sector  en modalidad virtual </vt:lpstr>
      <vt:lpstr>Presentación de PowerPoint</vt:lpstr>
      <vt:lpstr>Naturaleza del ente obligado que solicita asesoría GDA</vt:lpstr>
      <vt:lpstr>Presentación de PowerPoint</vt:lpstr>
      <vt:lpstr>Tema de acompañamiento en materia GDA</vt:lpstr>
      <vt:lpstr>Presentación de PowerPoint</vt:lpstr>
      <vt:lpstr>Nivel de respuesta</vt:lpstr>
      <vt:lpstr>Tema de preguntas recibidas</vt:lpstr>
      <vt:lpstr>Presentación de PowerPoint</vt:lpstr>
      <vt:lpstr>Proyectos de autos elaborados </vt:lpstr>
      <vt:lpstr>Presentación de PowerPoint</vt:lpstr>
      <vt:lpstr>Solicitudes de apoyo, UCOM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PATRICIA DE ESCOBAR</cp:lastModifiedBy>
  <cp:revision>47</cp:revision>
  <dcterms:created xsi:type="dcterms:W3CDTF">2021-10-15T21:21:24Z</dcterms:created>
  <dcterms:modified xsi:type="dcterms:W3CDTF">2022-03-11T21:30:30Z</dcterms:modified>
</cp:coreProperties>
</file>