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82" r:id="rId4"/>
    <p:sldId id="283" r:id="rId5"/>
    <p:sldId id="284" r:id="rId6"/>
    <p:sldId id="285" r:id="rId7"/>
    <p:sldId id="286" r:id="rId8"/>
    <p:sldId id="287" r:id="rId9"/>
    <p:sldId id="265" r:id="rId10"/>
    <p:sldId id="266" r:id="rId11"/>
    <p:sldId id="267" r:id="rId12"/>
    <p:sldId id="268" r:id="rId13"/>
    <p:sldId id="269" r:id="rId14"/>
    <p:sldId id="270" r:id="rId15"/>
    <p:sldId id="28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9" r:id="rId24"/>
    <p:sldId id="290" r:id="rId25"/>
    <p:sldId id="278" r:id="rId26"/>
    <p:sldId id="279" r:id="rId27"/>
    <p:sldId id="280" r:id="rId28"/>
    <p:sldId id="281" r:id="rId29"/>
    <p:sldId id="258" r:id="rId30"/>
  </p:sldIdLst>
  <p:sldSz cx="12192000" cy="6858000"/>
  <p:notesSz cx="7010400" cy="9296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marzo%202022\Estad&#237;sticas%20Unidad%20de%20Formaci&#243;n.%20Marzo%20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marzo%202022\Estad&#237;sticas%20Unidad%20de%20Formaci&#243;n.%20Marzo%20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marzo%202022\Estad&#237;sticasMarzo2022%20UGD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Estad&#237;sticasFebrero2022%20v2%20rev%20RM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marzo%202022\Estad&#237;sticasMarzo2022%20UGD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marzo%202022\Estad&#237;sticasMarzo2022%20UGD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marzo%202022\Estadistica%20mes%20de%20Marzo%202022%20acompa&#241;amiento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marzo%202022\Estadistica%20mes%20de%20Marzo%202022%20acompa&#241;amient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marzo%202022\Estadisticas%20actividades%20MAR%202022%20UCOM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marzo%202022\Estad&#237;sticas%20Unidad%20de%20Formaci&#243;n.%20Marzo%20202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quipo_EEI1\Desktop\Estad&#237;sticas%20marzo%202022\Estad&#237;sticas%20Unidad%20de%20Formaci&#243;n.%20Marzo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1. NÚMERO DE SOLICITUDES Y REQUERIMIENTOS DE ACCESO A LA INFORMACIÓN PÚBLICA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EC-4BAB-83BF-92A229C7B4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N° de solicitudes</c:v>
                </c:pt>
                <c:pt idx="1">
                  <c:v>N° de requerimientos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E-48F5-BEC6-AF9F9DC4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720928"/>
        <c:axId val="195721488"/>
        <c:axId val="0"/>
      </c:bar3DChart>
      <c:catAx>
        <c:axId val="19572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5721488"/>
        <c:crosses val="autoZero"/>
        <c:auto val="1"/>
        <c:lblAlgn val="ctr"/>
        <c:lblOffset val="100"/>
        <c:noMultiLvlLbl val="0"/>
      </c:catAx>
      <c:valAx>
        <c:axId val="195721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5720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'[Estadísticas Unidad de Formación. Marzo 2022.xlsx]Marzo2'!$O$38:$O$39</c:f>
              <c:strCache>
                <c:ptCount val="2"/>
                <c:pt idx="0">
                  <c:v>Cantidad de personas capacitadas por edad </c:v>
                </c:pt>
                <c:pt idx="1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1A-4274-B211-132630C6D1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1A-4274-B211-132630C6D1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41A-4274-B211-132630C6D1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41A-4274-B211-132630C6D1B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41A-4274-B211-132630C6D1B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41A-4274-B211-132630C6D1B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41A-4274-B211-132630C6D1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Unidad de Formación. Marzo 2022.xlsx]Marzo2'!$K$40:$K$47</c:f>
              <c:strCache>
                <c:ptCount val="8"/>
                <c:pt idx="0">
                  <c:v>10 - 20</c:v>
                </c:pt>
                <c:pt idx="1">
                  <c:v>21 - 30</c:v>
                </c:pt>
                <c:pt idx="2">
                  <c:v>31 - 40 </c:v>
                </c:pt>
                <c:pt idx="3">
                  <c:v>41 - 50</c:v>
                </c:pt>
                <c:pt idx="4">
                  <c:v>51 -  60</c:v>
                </c:pt>
                <c:pt idx="5">
                  <c:v>61 -  más </c:v>
                </c:pt>
                <c:pt idx="6">
                  <c:v>N/D</c:v>
                </c:pt>
                <c:pt idx="7">
                  <c:v>Totales</c:v>
                </c:pt>
              </c:strCache>
            </c:strRef>
          </c:cat>
          <c:val>
            <c:numRef>
              <c:f>'[Estadísticas Unidad de Formación. Marzo 2022.xlsx]Marzo2'!$O$40:$O$46</c:f>
              <c:numCache>
                <c:formatCode>General</c:formatCode>
                <c:ptCount val="7"/>
                <c:pt idx="0">
                  <c:v>3</c:v>
                </c:pt>
                <c:pt idx="1">
                  <c:v>62</c:v>
                </c:pt>
                <c:pt idx="2">
                  <c:v>131</c:v>
                </c:pt>
                <c:pt idx="3">
                  <c:v>91</c:v>
                </c:pt>
                <c:pt idx="4">
                  <c:v>43</c:v>
                </c:pt>
                <c:pt idx="5">
                  <c:v>13</c:v>
                </c:pt>
                <c:pt idx="6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41A-4274-B211-132630C6D1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Unidad de Formación. Marzo 2022.xlsx]Marzo2'!$T$8</c:f>
              <c:strCache>
                <c:ptCount val="1"/>
                <c:pt idx="0">
                  <c:v>Sociedad civil en general</c:v>
                </c:pt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0B9-46CE-BF80-F72A2C78A689}"/>
              </c:ext>
            </c:extLst>
          </c:dPt>
          <c:dPt>
            <c:idx val="1"/>
            <c:invertIfNegative val="1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0B9-46CE-BF80-F72A2C78A689}"/>
              </c:ext>
            </c:extLst>
          </c:dPt>
          <c:dPt>
            <c:idx val="2"/>
            <c:invertIfNegative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0B9-46CE-BF80-F72A2C78A68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Unidad de Formación. Marzo 2022.xlsx]Marzo2'!$U$7:$W$7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N/D</c:v>
                </c:pt>
              </c:strCache>
            </c:strRef>
          </c:cat>
          <c:val>
            <c:numRef>
              <c:f>'[Estadísticas Unidad de Formación. Marzo 2022.xlsx]Marzo2'!$U$8:$W$8</c:f>
              <c:numCache>
                <c:formatCode>General</c:formatCode>
                <c:ptCount val="3"/>
                <c:pt idx="0">
                  <c:v>9</c:v>
                </c:pt>
                <c:pt idx="1">
                  <c:v>33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0B9-46CE-BF80-F72A2C78A6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021264"/>
        <c:axId val="112021824"/>
      </c:barChart>
      <c:catAx>
        <c:axId val="112021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2021824"/>
        <c:crosses val="autoZero"/>
        <c:auto val="1"/>
        <c:lblAlgn val="ctr"/>
        <c:lblOffset val="100"/>
        <c:noMultiLvlLbl val="1"/>
      </c:catAx>
      <c:valAx>
        <c:axId val="11202182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</c:title>
        <c:numFmt formatCode="General" sourceLinked="1"/>
        <c:majorTickMark val="none"/>
        <c:minorTickMark val="none"/>
        <c:tickLblPos val="nextTo"/>
        <c:crossAx val="11202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3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1A-47A8-9E27-025B86BC607B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1A-47A8-9E27-025B86BC607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A1A-47A8-9E27-025B86BC607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A1A-47A8-9E27-025B86BC60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'[EstadísticasMarzo2022 UGDA.xlsx]Hoja 1'!$F$22:$F$23</c:f>
              <c:strCache>
                <c:ptCount val="2"/>
                <c:pt idx="0">
                  <c:v>Gobierno Central</c:v>
                </c:pt>
                <c:pt idx="1">
                  <c:v>Municipalidades</c:v>
                </c:pt>
              </c:strCache>
            </c:strRef>
          </c:cat>
          <c:val>
            <c:numRef>
              <c:f>'[EstadísticasMarzo2022 UGDA.xlsx]Hoja 1'!$G$22:$G$23</c:f>
              <c:numCache>
                <c:formatCode>General</c:formatCode>
                <c:ptCount val="2"/>
                <c:pt idx="0">
                  <c:v>11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1A-47A8-9E27-025B86BC60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39-4094-AEEF-C539D913E68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039-4094-AEEF-C539D913E6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39-4094-AEEF-C539D913E689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039-4094-AEEF-C539D913E68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'[EstadísticasMarzo2022 UGDA.xlsx]Hoja 1'!$A$43:$A$46</c:f>
              <c:strCache>
                <c:ptCount val="4"/>
                <c:pt idx="0">
                  <c:v>Consulta presencial </c:v>
                </c:pt>
                <c:pt idx="1">
                  <c:v>Consulta por correo electrónico</c:v>
                </c:pt>
                <c:pt idx="2">
                  <c:v>Apoyo virtual</c:v>
                </c:pt>
                <c:pt idx="3">
                  <c:v>Consulta vía telefónica</c:v>
                </c:pt>
              </c:strCache>
            </c:strRef>
          </c:cat>
          <c:val>
            <c:numRef>
              <c:f>'[EstadísticasMarzo2022 UGDA.xlsx]Hoja 1'!$B$43:$B$46</c:f>
              <c:numCache>
                <c:formatCode>General</c:formatCode>
                <c:ptCount val="4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39-4094-AEEF-C539D913E68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34A-429B-80A3-D94E68B2EF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34A-429B-80A3-D94E68B2EF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34A-429B-80A3-D94E68B2EF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34A-429B-80A3-D94E68B2EFA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34A-429B-80A3-D94E68B2EFA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34A-429B-80A3-D94E68B2EF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34A-429B-80A3-D94E68B2EFA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34A-429B-80A3-D94E68B2EFA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34A-429B-80A3-D94E68B2EFA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D34A-429B-80A3-D94E68B2EFA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D34A-429B-80A3-D94E68B2EF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'Hoja 1'!$A$40:$A$50</c:f>
              <c:strCache>
                <c:ptCount val="11"/>
                <c:pt idx="0">
                  <c:v>Indicaciones generales sobre el SIGDA e inspección de archivo central</c:v>
                </c:pt>
                <c:pt idx="1">
                  <c:v>Inducción al Comité Institucional de Selección y Eliminación de Documentos del BCR</c:v>
                </c:pt>
                <c:pt idx="2">
                  <c:v>Inspección de depósitos documentales del SIA </c:v>
                </c:pt>
                <c:pt idx="3">
                  <c:v>Mecanimos de solicitud de acompañamiento GDA</c:v>
                </c:pt>
                <c:pt idx="4">
                  <c:v>Planificación para la implementación del SIGDA</c:v>
                </c:pt>
                <c:pt idx="5">
                  <c:v>Proceso de eliminación de documentos </c:v>
                </c:pt>
                <c:pt idx="6">
                  <c:v>Procesos de valoración y selección documental</c:v>
                </c:pt>
                <c:pt idx="7">
                  <c:v>Solicitud de unidades de instalación para fondo documental histórico</c:v>
                </c:pt>
                <c:pt idx="8">
                  <c:v>Revisión del Cuadro de Clasificación Documental </c:v>
                </c:pt>
                <c:pt idx="9">
                  <c:v>Indicaciones generales sobre el SIGDA   </c:v>
                </c:pt>
                <c:pt idx="10">
                  <c:v>Facilitación de la charla sobre generalidades del SIGDA</c:v>
                </c:pt>
              </c:strCache>
            </c:strRef>
          </c:cat>
          <c:val>
            <c:numRef>
              <c:f>'Hoja 1'!$B$40:$B$50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34A-429B-80A3-D94E68B2E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S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925-4619-9E95-583A11A8180A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25-4619-9E95-583A11A8180A}"/>
              </c:ext>
            </c:extLst>
          </c:dPt>
          <c:dLbls>
            <c:dLbl>
              <c:idx val="0"/>
              <c:layout>
                <c:manualLayout>
                  <c:x val="-1.4520807631313265E-3"/>
                  <c:y val="-0.3916191378702824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25-4619-9E95-583A11A8180A}"/>
                </c:ext>
              </c:extLst>
            </c:dLbl>
            <c:dLbl>
              <c:idx val="1"/>
              <c:layout>
                <c:manualLayout>
                  <c:x val="-4.3562422893940857E-3"/>
                  <c:y val="-0.2518733380741060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25-4619-9E95-583A11A8180A}"/>
                </c:ext>
              </c:extLst>
            </c:dLbl>
            <c:dLbl>
              <c:idx val="2"/>
              <c:layout>
                <c:manualLayout>
                  <c:x val="-4.3562422893940857E-3"/>
                  <c:y val="-0.1440126888956085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25-4619-9E95-583A11A818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 mes de Marzo 2022 acompañamiento.xlsx]Hoja1'!$G$4:$G$6</c:f>
              <c:strCache>
                <c:ptCount val="3"/>
                <c:pt idx="0">
                  <c:v>Cantidad de Preguntas recibidas</c:v>
                </c:pt>
                <c:pt idx="1">
                  <c:v>Cantidad de Preguntas respondidas de consultas recibidas en el mes </c:v>
                </c:pt>
                <c:pt idx="2">
                  <c:v>Cantidad de Preguntas respondidas de consultas recibidas en meses anteriores</c:v>
                </c:pt>
              </c:strCache>
            </c:strRef>
          </c:cat>
          <c:val>
            <c:numRef>
              <c:f>'[Estadistica mes de Marzo 2022 acompañamiento.xlsx]Hoja1'!$H$4:$H$6</c:f>
              <c:numCache>
                <c:formatCode>General</c:formatCode>
                <c:ptCount val="3"/>
                <c:pt idx="0">
                  <c:v>53</c:v>
                </c:pt>
                <c:pt idx="1">
                  <c:v>33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E4-4C4C-B50A-8B6E62003C1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8332768"/>
        <c:axId val="195983744"/>
      </c:barChart>
      <c:catAx>
        <c:axId val="23833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5983744"/>
        <c:crosses val="autoZero"/>
        <c:auto val="1"/>
        <c:lblAlgn val="ctr"/>
        <c:lblOffset val="100"/>
        <c:noMultiLvlLbl val="0"/>
      </c:catAx>
      <c:valAx>
        <c:axId val="195983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8332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'[Estadistica mes de Marzo 2022 acompañamiento.xlsx]Hoja1'!$C$3:$C$4</c:f>
              <c:strCache>
                <c:ptCount val="2"/>
                <c:pt idx="0">
                  <c:v>Tema de Preguntas</c:v>
                </c:pt>
                <c:pt idx="1">
                  <c:v>Frecuencia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 mes de Marzo 2022 acompañamiento.xlsx]Hoja1'!$B$5:$B$22</c:f>
              <c:strCache>
                <c:ptCount val="18"/>
                <c:pt idx="0">
                  <c:v>Uso práctico del Portal de Transparencia</c:v>
                </c:pt>
                <c:pt idx="1">
                  <c:v>Informe anual</c:v>
                </c:pt>
                <c:pt idx="2">
                  <c:v>Remisión de acuerdo de nombramiento nuevo OI</c:v>
                </c:pt>
                <c:pt idx="3">
                  <c:v>Solicitud de usuario y contraseña Portal de Preguntas Frecuentes</c:v>
                </c:pt>
                <c:pt idx="4">
                  <c:v>Acuerdo de ampliación de plazo de publicación de información oficiosa</c:v>
                </c:pt>
                <c:pt idx="5">
                  <c:v>Nombre, cargo y salario de empleados públicos</c:v>
                </c:pt>
                <c:pt idx="6">
                  <c:v>Solicitud de formación</c:v>
                </c:pt>
                <c:pt idx="7">
                  <c:v>Formato procesable</c:v>
                </c:pt>
                <c:pt idx="8">
                  <c:v>Versión Pública</c:v>
                </c:pt>
                <c:pt idx="9">
                  <c:v>Datos personales</c:v>
                </c:pt>
                <c:pt idx="10">
                  <c:v>Participación ciudadana y rendición de cuentas</c:v>
                </c:pt>
                <c:pt idx="11">
                  <c:v>Rol del Oficial de Información</c:v>
                </c:pt>
                <c:pt idx="12">
                  <c:v>Trámite de solicitudes de información</c:v>
                </c:pt>
                <c:pt idx="13">
                  <c:v>Ítems de publicación de información oficiosa</c:v>
                </c:pt>
                <c:pt idx="14">
                  <c:v>Solicitud de materiales</c:v>
                </c:pt>
                <c:pt idx="15">
                  <c:v>Prórroga de plazo de reserva de información</c:v>
                </c:pt>
                <c:pt idx="16">
                  <c:v>Nuevo lineamiento 3 para la publicación de información oficiosa</c:v>
                </c:pt>
                <c:pt idx="17">
                  <c:v>Información reservada</c:v>
                </c:pt>
              </c:strCache>
            </c:strRef>
          </c:cat>
          <c:val>
            <c:numRef>
              <c:f>'[Estadistica mes de Marzo 2022 acompañamiento.xlsx]Hoja1'!$C$5:$C$22</c:f>
              <c:numCache>
                <c:formatCode>General</c:formatCode>
                <c:ptCount val="18"/>
                <c:pt idx="0">
                  <c:v>14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6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7</c:v>
                </c:pt>
                <c:pt idx="13">
                  <c:v>3</c:v>
                </c:pt>
                <c:pt idx="14">
                  <c:v>1</c:v>
                </c:pt>
                <c:pt idx="15">
                  <c:v>3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4B-4454-B2E0-16E6849DC24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0811856"/>
        <c:axId val="420808496"/>
      </c:barChart>
      <c:catAx>
        <c:axId val="420811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20808496"/>
        <c:crosses val="autoZero"/>
        <c:auto val="1"/>
        <c:lblAlgn val="ctr"/>
        <c:lblOffset val="100"/>
        <c:noMultiLvlLbl val="0"/>
      </c:catAx>
      <c:valAx>
        <c:axId val="42080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2081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SV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A70-49FC-9F09-ACA04C77A12A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A70-49FC-9F09-ACA04C77A1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Hoja2!$A$2:$A$5</c:f>
              <c:strCache>
                <c:ptCount val="4"/>
                <c:pt idx="0">
                  <c:v>Admisión</c:v>
                </c:pt>
                <c:pt idx="1">
                  <c:v>Trámite</c:v>
                </c:pt>
                <c:pt idx="2">
                  <c:v>Resoluciones Definitivas </c:v>
                </c:pt>
                <c:pt idx="3">
                  <c:v>Terminaciones Anticipadas del Procedimiento</c:v>
                </c:pt>
              </c:strCache>
            </c:strRef>
          </c:cat>
          <c:val>
            <c:numRef>
              <c:f>Hoja2!$B$2:$B$5</c:f>
              <c:numCache>
                <c:formatCode>General</c:formatCode>
                <c:ptCount val="4"/>
                <c:pt idx="0">
                  <c:v>25</c:v>
                </c:pt>
                <c:pt idx="1">
                  <c:v>26</c:v>
                </c:pt>
                <c:pt idx="2">
                  <c:v>3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70-49FC-9F09-ACA04C77A1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219136"/>
        <c:axId val="241539408"/>
      </c:barChart>
      <c:catAx>
        <c:axId val="16021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41539408"/>
        <c:crosses val="autoZero"/>
        <c:auto val="1"/>
        <c:lblAlgn val="ctr"/>
        <c:lblOffset val="100"/>
        <c:noMultiLvlLbl val="0"/>
      </c:catAx>
      <c:valAx>
        <c:axId val="2415394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0219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555-424C-858D-8BE865D3C9CF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555-424C-858D-8BE865D3C9CF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555-424C-858D-8BE865D3C9C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Requerimiento de informe de cumplimiento al ente obligado</c:v>
                </c:pt>
                <c:pt idx="1">
                  <c:v>Traslados a apelantes para verificar el cumplimiento de la Resolución Definitiva emitida por el IAIP</c:v>
                </c:pt>
                <c:pt idx="2">
                  <c:v>Cumplimiento Resolución Definitiva</c:v>
                </c:pt>
                <c:pt idx="3">
                  <c:v>Auto finalizando etapa de cumplimiento por fallecimiento del apelante</c:v>
                </c:pt>
                <c:pt idx="4">
                  <c:v>Rectificación de error material</c:v>
                </c:pt>
                <c:pt idx="5">
                  <c:v>Prevención por falta de acreditación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17</c:v>
                </c:pt>
                <c:pt idx="1">
                  <c:v>23</c:v>
                </c:pt>
                <c:pt idx="2">
                  <c:v>27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555-424C-858D-8BE865D3C9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3798560"/>
        <c:axId val="203791280"/>
      </c:barChart>
      <c:catAx>
        <c:axId val="20379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3791280"/>
        <c:crosses val="autoZero"/>
        <c:auto val="1"/>
        <c:lblAlgn val="ctr"/>
        <c:lblOffset val="100"/>
        <c:noMultiLvlLbl val="0"/>
      </c:catAx>
      <c:valAx>
        <c:axId val="203791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3798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2. </a:t>
            </a:r>
            <a:r>
              <a:rPr lang="en-US" dirty="0" smtClean="0"/>
              <a:t>PROMEDIO </a:t>
            </a:r>
            <a:r>
              <a:rPr lang="en-US" dirty="0"/>
              <a:t>DE </a:t>
            </a:r>
            <a:r>
              <a:rPr lang="en-US" dirty="0" smtClean="0"/>
              <a:t>RESPUESTA (DIAS)</a:t>
            </a:r>
            <a:endParaRPr lang="en-US" dirty="0"/>
          </a:p>
        </c:rich>
      </c:tx>
      <c:layout>
        <c:manualLayout>
          <c:xMode val="edge"/>
          <c:yMode val="edge"/>
          <c:x val="0.3014842635336224"/>
          <c:y val="3.23465924647721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2. PLAZO DE RESPUESTA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9-46AA-88D0-E12B8BE683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A9-46AA-88D0-E12B8BE683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Solicitudes con información menor a 5 años</c:v>
                </c:pt>
                <c:pt idx="1">
                  <c:v>Solicitudes con información mayor a 5 años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4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2-4044-89DA-9746D5125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725408"/>
        <c:axId val="195726528"/>
        <c:axId val="0"/>
      </c:bar3DChart>
      <c:catAx>
        <c:axId val="19572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5726528"/>
        <c:crosses val="autoZero"/>
        <c:auto val="1"/>
        <c:lblAlgn val="ctr"/>
        <c:lblOffset val="100"/>
        <c:noMultiLvlLbl val="0"/>
      </c:catAx>
      <c:valAx>
        <c:axId val="19572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572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026-4B85-9C8B-2A4B28BFF9BF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026-4B85-9C8B-2A4B28BFF9BF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026-4B85-9C8B-2A4B28BFF9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actividades MAR 2022 UCOM.xlsx]Hoja1'!$A$42:$A$48</c:f>
              <c:strCache>
                <c:ptCount val="7"/>
                <c:pt idx="0">
                  <c:v>Monitoreo</c:v>
                </c:pt>
                <c:pt idx="1">
                  <c:v>Diseños/videos</c:v>
                </c:pt>
                <c:pt idx="2">
                  <c:v>Audiencias</c:v>
                </c:pt>
                <c:pt idx="3">
                  <c:v>Capacitaciones Virtuales</c:v>
                </c:pt>
                <c:pt idx="4">
                  <c:v>Capacitaciones Presenciales</c:v>
                </c:pt>
                <c:pt idx="5">
                  <c:v>CD de audiencias</c:v>
                </c:pt>
                <c:pt idx="6">
                  <c:v>Fotos de Pleno</c:v>
                </c:pt>
              </c:strCache>
            </c:strRef>
          </c:cat>
          <c:val>
            <c:numRef>
              <c:f>'[Estadisticas actividades MAR 2022 UCOM.xlsx]Hoja1'!$B$42:$B$48</c:f>
              <c:numCache>
                <c:formatCode>General</c:formatCode>
                <c:ptCount val="7"/>
                <c:pt idx="0">
                  <c:v>45</c:v>
                </c:pt>
                <c:pt idx="1">
                  <c:v>13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26-4B85-9C8B-2A4B28BFF9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38329968"/>
        <c:axId val="203546896"/>
      </c:barChart>
      <c:catAx>
        <c:axId val="238329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3546896"/>
        <c:crosses val="autoZero"/>
        <c:auto val="1"/>
        <c:lblAlgn val="ctr"/>
        <c:lblOffset val="100"/>
        <c:noMultiLvlLbl val="0"/>
      </c:catAx>
      <c:valAx>
        <c:axId val="20354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832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198584064"/>
        <c:axId val="198584624"/>
      </c:barChart>
      <c:catAx>
        <c:axId val="19858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8584624"/>
        <c:crosses val="autoZero"/>
        <c:auto val="1"/>
        <c:lblAlgn val="ctr"/>
        <c:lblOffset val="100"/>
        <c:noMultiLvlLbl val="0"/>
      </c:catAx>
      <c:valAx>
        <c:axId val="1985846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858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3.TIPO DE INFORMACIÓN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B8-45B5-AE7C-CF6D27F2CC5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B8-45B5-AE7C-CF6D27F2CC5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B8-45B5-AE7C-CF6D27F2CC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Pública</c:v>
                </c:pt>
                <c:pt idx="1">
                  <c:v>Reorientado a otros entes</c:v>
                </c:pt>
                <c:pt idx="2">
                  <c:v>Datos Personales</c:v>
                </c:pt>
                <c:pt idx="3">
                  <c:v>Improcedencia (Art. 74 LAIP)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11</c:v>
                </c:pt>
                <c:pt idx="1">
                  <c:v>6</c:v>
                </c:pt>
                <c:pt idx="2">
                  <c:v>0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5-4F72-AB7E-36C3B701B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573088"/>
        <c:axId val="160573648"/>
        <c:axId val="0"/>
      </c:bar3DChart>
      <c:catAx>
        <c:axId val="16057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0573648"/>
        <c:crosses val="autoZero"/>
        <c:auto val="1"/>
        <c:lblAlgn val="ctr"/>
        <c:lblOffset val="100"/>
        <c:noMultiLvlLbl val="0"/>
      </c:catAx>
      <c:valAx>
        <c:axId val="16057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6057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4. TIPO DE SOLICITANTE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AC-4BCA-8B88-E2A9724EFD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AC-4BCA-8B88-E2A9724EFD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Jurídica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9-40FB-B387-5996345D6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7386992"/>
        <c:axId val="157387552"/>
        <c:axId val="0"/>
      </c:bar3DChart>
      <c:catAx>
        <c:axId val="15738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7387552"/>
        <c:crosses val="autoZero"/>
        <c:auto val="1"/>
        <c:lblAlgn val="ctr"/>
        <c:lblOffset val="100"/>
        <c:noMultiLvlLbl val="0"/>
      </c:catAx>
      <c:valAx>
        <c:axId val="1573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7386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31-4F62-93BE-39F033745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Vía presencial</c:v>
                </c:pt>
                <c:pt idx="1">
                  <c:v>Vía correo electrónico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0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7390912"/>
        <c:axId val="157391472"/>
        <c:axId val="0"/>
      </c:bar3DChart>
      <c:catAx>
        <c:axId val="15739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7391472"/>
        <c:crosses val="autoZero"/>
        <c:auto val="1"/>
        <c:lblAlgn val="ctr"/>
        <c:lblOffset val="100"/>
        <c:noMultiLvlLbl val="0"/>
      </c:catAx>
      <c:valAx>
        <c:axId val="15739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7390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6. CONSULTAS QUE ATENDIÓ LA UAIP</a:t>
            </a:r>
            <a:endParaRPr lang="es-E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7E-40E9-B442-B17B4F8E82F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7E-40E9-B442-B17B4F8E82F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7E-40E9-B442-B17B4F8E82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Portal de transparencia**</c:v>
                </c:pt>
                <c:pt idx="1">
                  <c:v>Nuevos portales de transparencia***</c:v>
                </c:pt>
                <c:pt idx="2">
                  <c:v>Ciudadanos****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3"/>
                <c:pt idx="0">
                  <c:v>9</c:v>
                </c:pt>
                <c:pt idx="1">
                  <c:v>2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1410368"/>
        <c:axId val="201410928"/>
        <c:axId val="0"/>
      </c:bar3DChart>
      <c:catAx>
        <c:axId val="20141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1410928"/>
        <c:crosses val="autoZero"/>
        <c:auto val="1"/>
        <c:lblAlgn val="ctr"/>
        <c:lblOffset val="100"/>
        <c:noMultiLvlLbl val="0"/>
      </c:catAx>
      <c:valAx>
        <c:axId val="20141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141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Unidad de Formación. Marzo 2022.xlsx]Marzo2'!$C$7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Unidad de Formación. Marzo 2022.xlsx]Marzo2'!$B$8:$B$11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Personal administrativo - municipalidades </c:v>
                </c:pt>
                <c:pt idx="3">
                  <c:v>Personal técnico UAIP - Municipalidades </c:v>
                </c:pt>
              </c:strCache>
            </c:strRef>
          </c:cat>
          <c:val>
            <c:numRef>
              <c:f>'[Estadísticas Unidad de Formación. Marzo 2022.xlsx]Marzo2'!$C$8:$C$11</c:f>
              <c:numCache>
                <c:formatCode>General</c:formatCode>
                <c:ptCount val="4"/>
                <c:pt idx="0">
                  <c:v>9</c:v>
                </c:pt>
                <c:pt idx="1">
                  <c:v>3</c:v>
                </c:pt>
                <c:pt idx="2">
                  <c:v>55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3B0E-46E0-ACC7-360C0F7E0F0B}"/>
            </c:ext>
          </c:extLst>
        </c:ser>
        <c:ser>
          <c:idx val="1"/>
          <c:order val="1"/>
          <c:tx>
            <c:strRef>
              <c:f>'[Estadísticas Unidad de Formación. Marzo 2022.xlsx]Marzo2'!$D$7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Unidad de Formación. Marzo 2022.xlsx]Marzo2'!$B$8:$B$11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Personal administrativo - municipalidades </c:v>
                </c:pt>
                <c:pt idx="3">
                  <c:v>Personal técnico UAIP - Municipalidades </c:v>
                </c:pt>
              </c:strCache>
            </c:strRef>
          </c:cat>
          <c:val>
            <c:numRef>
              <c:f>'[Estadísticas Unidad de Formación. Marzo 2022.xlsx]Marzo2'!$D$8:$D$11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66</c:v>
                </c:pt>
                <c:pt idx="3">
                  <c:v>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3B0E-46E0-ACC7-360C0F7E0F0B}"/>
            </c:ext>
          </c:extLst>
        </c:ser>
        <c:ser>
          <c:idx val="2"/>
          <c:order val="2"/>
          <c:tx>
            <c:strRef>
              <c:f>'[Estadísticas Unidad de Formación. Marzo 2022.xlsx]Marzo2'!$E$7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Unidad de Formación. Marzo 2022.xlsx]Marzo2'!$B$8:$B$11</c:f>
              <c:strCache>
                <c:ptCount val="4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Personal administrativo - municipalidades </c:v>
                </c:pt>
                <c:pt idx="3">
                  <c:v>Personal técnico UAIP - Municipalidades </c:v>
                </c:pt>
              </c:strCache>
            </c:strRef>
          </c:cat>
          <c:val>
            <c:numRef>
              <c:f>'[Estadísticas Unidad de Formación. Marzo 2022.xlsx]Marzo2'!$E$8:$E$11</c:f>
              <c:numCache>
                <c:formatCode>General</c:formatCode>
                <c:ptCount val="4"/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3B0E-46E0-ACC7-360C0F7E0F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012864"/>
        <c:axId val="112013424"/>
      </c:barChart>
      <c:catAx>
        <c:axId val="1120128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2013424"/>
        <c:crosses val="autoZero"/>
        <c:auto val="1"/>
        <c:lblAlgn val="ctr"/>
        <c:lblOffset val="100"/>
        <c:noMultiLvlLbl val="1"/>
      </c:catAx>
      <c:valAx>
        <c:axId val="11201342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12012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Unidad de Formación. Marzo 2022.xlsx]Marzo2'!$L$6:$L$7</c:f>
              <c:strCache>
                <c:ptCount val="2"/>
                <c:pt idx="0">
                  <c:v>Servidores públicos de gobierno central y autónomas capacitados </c:v>
                </c:pt>
                <c:pt idx="1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Unidad de Formación. Marzo 2022.xlsx]Marzo2'!$K$8:$K$12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UAIP - Gobierno central y autónomas</c:v>
                </c:pt>
                <c:pt idx="4">
                  <c:v>Personal técnico UGDA -  Gobierno central y autónomas</c:v>
                </c:pt>
              </c:strCache>
            </c:strRef>
          </c:cat>
          <c:val>
            <c:numRef>
              <c:f>'[Estadísticas Unidad de Formación. Marzo 2022.xlsx]Marzo2'!$L$8:$L$12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82</c:v>
                </c:pt>
                <c:pt idx="3">
                  <c:v>5</c:v>
                </c:pt>
                <c:pt idx="4">
                  <c:v>19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9541-4AD9-85C7-2A048F9630BD}"/>
            </c:ext>
          </c:extLst>
        </c:ser>
        <c:ser>
          <c:idx val="1"/>
          <c:order val="1"/>
          <c:tx>
            <c:strRef>
              <c:f>'[Estadísticas Unidad de Formación. Marzo 2022.xlsx]Marzo2'!$M$6:$M$7</c:f>
              <c:strCache>
                <c:ptCount val="2"/>
                <c:pt idx="0">
                  <c:v>Servidores públicos de gobierno central y autónomas capacitados </c:v>
                </c:pt>
                <c:pt idx="1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Unidad de Formación. Marzo 2022.xlsx]Marzo2'!$K$8:$K$12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UAIP - Gobierno central y autónomas</c:v>
                </c:pt>
                <c:pt idx="4">
                  <c:v>Personal técnico UGDA -  Gobierno central y autónomas</c:v>
                </c:pt>
              </c:strCache>
            </c:strRef>
          </c:cat>
          <c:val>
            <c:numRef>
              <c:f>'[Estadísticas Unidad de Formación. Marzo 2022.xlsx]Marzo2'!$M$8:$M$12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181</c:v>
                </c:pt>
                <c:pt idx="3">
                  <c:v>12</c:v>
                </c:pt>
                <c:pt idx="4">
                  <c:v>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9541-4AD9-85C7-2A048F9630BD}"/>
            </c:ext>
          </c:extLst>
        </c:ser>
        <c:ser>
          <c:idx val="2"/>
          <c:order val="2"/>
          <c:tx>
            <c:strRef>
              <c:f>'[Estadísticas Unidad de Formación. Marzo 2022.xlsx]Marzo2'!$N$6:$N$7</c:f>
              <c:strCache>
                <c:ptCount val="2"/>
                <c:pt idx="0">
                  <c:v>Servidores públicos de gobierno central y autónomas capacitados </c:v>
                </c:pt>
                <c:pt idx="1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Unidad de Formación. Marzo 2022.xlsx]Marzo2'!$K$8:$K$12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UAIP - Gobierno central y autónomas</c:v>
                </c:pt>
                <c:pt idx="4">
                  <c:v>Personal técnico UGDA -  Gobierno central y autónomas</c:v>
                </c:pt>
              </c:strCache>
            </c:strRef>
          </c:cat>
          <c:val>
            <c:numRef>
              <c:f>'[Estadísticas Unidad de Formación. Marzo 2022.xlsx]Marzo2'!$N$8:$N$12</c:f>
              <c:numCache>
                <c:formatCode>General</c:formatCode>
                <c:ptCount val="5"/>
                <c:pt idx="2">
                  <c:v>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9541-4AD9-85C7-2A048F963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016784"/>
        <c:axId val="112017344"/>
      </c:barChart>
      <c:catAx>
        <c:axId val="112016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2017344"/>
        <c:crosses val="autoZero"/>
        <c:auto val="1"/>
        <c:lblAlgn val="ctr"/>
        <c:lblOffset val="100"/>
        <c:noMultiLvlLbl val="1"/>
      </c:catAx>
      <c:valAx>
        <c:axId val="11201734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12016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26/4/2022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26/4/2022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26/4/2022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26/4/2022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26/4/2022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26/4/2022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26/4/2022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26/4/2022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26/4/2022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26/4/2022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26/4/2022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26/4/2022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658557" y="2344891"/>
            <a:ext cx="78233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Estadísticas Marzo 2022</a:t>
            </a:r>
            <a:endParaRPr lang="es-ES" sz="54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593205" y="244699"/>
            <a:ext cx="6130344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>
                <a:solidFill>
                  <a:srgbClr val="002060"/>
                </a:solidFill>
              </a:rPr>
              <a:t>Servidores públicos municipales capacitados</a:t>
            </a:r>
          </a:p>
        </p:txBody>
      </p:sp>
      <p:graphicFrame>
        <p:nvGraphicFramePr>
          <p:cNvPr id="4" name="Chart 2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6663744"/>
              </p:ext>
            </p:extLst>
          </p:nvPr>
        </p:nvGraphicFramePr>
        <p:xfrm>
          <a:off x="2949262" y="1334228"/>
          <a:ext cx="9144000" cy="5401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084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094501"/>
              </p:ext>
            </p:extLst>
          </p:nvPr>
        </p:nvGraphicFramePr>
        <p:xfrm>
          <a:off x="2927171" y="1014013"/>
          <a:ext cx="9166092" cy="5721634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490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7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2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248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 dirty="0">
                          <a:effectLst/>
                        </a:rPr>
                        <a:t>Personas </a:t>
                      </a:r>
                      <a:r>
                        <a:rPr lang="es-SV" sz="1800" u="none" strike="noStrike" dirty="0" smtClean="0">
                          <a:effectLst/>
                        </a:rPr>
                        <a:t>capacitadas </a:t>
                      </a:r>
                      <a:r>
                        <a:rPr lang="es-SV" sz="1800" u="none" strike="noStrike" dirty="0">
                          <a:effectLst/>
                        </a:rPr>
                        <a:t>por departamento</a:t>
                      </a:r>
                      <a:endParaRPr lang="es-SV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Departamento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Hombres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Mujeres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N/D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Ahuachapán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1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Cabañas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1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Chalatenango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Guatemala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33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42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La Libertad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22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La Paz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32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N/D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27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72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4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103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San Miguel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San Salvador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75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124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199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San Vicente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Santa Ana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45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48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93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Usulután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 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1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3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Total 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186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311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4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501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8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908026" y="207404"/>
            <a:ext cx="6662668" cy="156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SV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Servidores públicos de gobierno central y autónomas capacitados en modalidad virtual </a:t>
            </a:r>
          </a:p>
        </p:txBody>
      </p:sp>
      <p:graphicFrame>
        <p:nvGraphicFramePr>
          <p:cNvPr id="4" name="Chart 3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716538"/>
              </p:ext>
            </p:extLst>
          </p:nvPr>
        </p:nvGraphicFramePr>
        <p:xfrm>
          <a:off x="2908026" y="1777285"/>
          <a:ext cx="9172357" cy="4971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4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936" y="210579"/>
            <a:ext cx="6764008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Cantidad de personas capacitadas por </a:t>
            </a:r>
            <a:r>
              <a:rPr lang="es-SV" sz="3200" dirty="0" smtClean="0">
                <a:solidFill>
                  <a:srgbClr val="002060"/>
                </a:solidFill>
              </a:rPr>
              <a:t>edad. 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8325430"/>
              </p:ext>
            </p:extLst>
          </p:nvPr>
        </p:nvGraphicFramePr>
        <p:xfrm>
          <a:off x="3219048" y="1338924"/>
          <a:ext cx="7067550" cy="512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165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1057" y="352245"/>
            <a:ext cx="7047343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Personas de sociedad civil capacitadas </a:t>
            </a:r>
          </a:p>
        </p:txBody>
      </p:sp>
      <p:graphicFrame>
        <p:nvGraphicFramePr>
          <p:cNvPr id="5" name="Chart 4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1782674"/>
              </p:ext>
            </p:extLst>
          </p:nvPr>
        </p:nvGraphicFramePr>
        <p:xfrm>
          <a:off x="3011057" y="1276350"/>
          <a:ext cx="8373280" cy="5420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6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1057" y="352245"/>
            <a:ext cx="7047343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Cantidad de personas capacitadas por sector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639151"/>
              </p:ext>
            </p:extLst>
          </p:nvPr>
        </p:nvGraphicFramePr>
        <p:xfrm>
          <a:off x="3011057" y="1480590"/>
          <a:ext cx="8914781" cy="524218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868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66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SV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 de personas capacitadas por sector </a:t>
                      </a:r>
                      <a:endParaRPr lang="es-SV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Hombres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Mujeres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N/D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Servidores públicos y funcionarios de municipalidades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solidFill>
                            <a:schemeClr val="bg1"/>
                          </a:solidFill>
                          <a:effectLst/>
                        </a:rPr>
                        <a:t>67</a:t>
                      </a:r>
                      <a:endParaRPr lang="es-SV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78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145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Servidores públicos de gobierno central y autónomas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solidFill>
                            <a:schemeClr val="bg1"/>
                          </a:solidFill>
                          <a:effectLst/>
                        </a:rPr>
                        <a:t>110</a:t>
                      </a:r>
                      <a:endParaRPr lang="es-SV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200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314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27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Sociedad civil en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SV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33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42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 educativo (público y privado)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s-SV" sz="1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Totales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solidFill>
                            <a:schemeClr val="bg1"/>
                          </a:solidFill>
                          <a:effectLst/>
                        </a:rPr>
                        <a:t>186</a:t>
                      </a:r>
                      <a:endParaRPr lang="es-SV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311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501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59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1970" y="365125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Naturaleza del ente obligado que solicita asesoría GDA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606909"/>
              </p:ext>
            </p:extLst>
          </p:nvPr>
        </p:nvGraphicFramePr>
        <p:xfrm>
          <a:off x="3191813" y="1825579"/>
          <a:ext cx="8090079" cy="4600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23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271478"/>
              </p:ext>
            </p:extLst>
          </p:nvPr>
        </p:nvGraphicFramePr>
        <p:xfrm>
          <a:off x="3100084" y="1789659"/>
          <a:ext cx="8851509" cy="4920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3551970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el acompañamiento GDA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0517941"/>
              </p:ext>
            </p:extLst>
          </p:nvPr>
        </p:nvGraphicFramePr>
        <p:xfrm>
          <a:off x="2934235" y="1493470"/>
          <a:ext cx="9257765" cy="5216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11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1513" y="416640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acompañamiento en materia GDA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106694"/>
              </p:ext>
            </p:extLst>
          </p:nvPr>
        </p:nvGraphicFramePr>
        <p:xfrm>
          <a:off x="2884868" y="1403797"/>
          <a:ext cx="9182636" cy="5454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46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20149" y="2349667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415816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4262356" y="1890019"/>
            <a:ext cx="5865901" cy="83099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SECCIÓN DE ACOMPAÑAMIENTO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9097" y="236336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Nivel de respuesta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718025"/>
              </p:ext>
            </p:extLst>
          </p:nvPr>
        </p:nvGraphicFramePr>
        <p:xfrm>
          <a:off x="3269919" y="1560463"/>
          <a:ext cx="8746070" cy="5162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7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2865" y="339367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Tema de preguntas recibidas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947821"/>
              </p:ext>
            </p:extLst>
          </p:nvPr>
        </p:nvGraphicFramePr>
        <p:xfrm>
          <a:off x="2768957" y="1223680"/>
          <a:ext cx="9272789" cy="549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3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923504" y="2018808"/>
            <a:ext cx="9131122" cy="27135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Derecho de Acceso a la Información Pública y Unidad de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Protección de Datos Personales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2598189"/>
              </p:ext>
            </p:extLst>
          </p:nvPr>
        </p:nvGraphicFramePr>
        <p:xfrm>
          <a:off x="3011508" y="1529365"/>
          <a:ext cx="9180491" cy="5193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xfrm>
            <a:off x="3886821" y="475072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 smtClean="0">
                <a:solidFill>
                  <a:srgbClr val="002060"/>
                </a:solidFill>
              </a:rPr>
              <a:t>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7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3"/>
          <p:cNvSpPr txBox="1">
            <a:spLocks/>
          </p:cNvSpPr>
          <p:nvPr/>
        </p:nvSpPr>
        <p:spPr>
          <a:xfrm>
            <a:off x="4656159" y="2018808"/>
            <a:ext cx="4975273" cy="83747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Cumplimiento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4324702" y="300731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 smtClean="0">
                <a:solidFill>
                  <a:srgbClr val="002060"/>
                </a:solidFill>
              </a:rPr>
              <a:t>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568249"/>
              </p:ext>
            </p:extLst>
          </p:nvPr>
        </p:nvGraphicFramePr>
        <p:xfrm>
          <a:off x="2959993" y="1696791"/>
          <a:ext cx="9120390" cy="503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38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732274" y="429519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676148"/>
              </p:ext>
            </p:extLst>
          </p:nvPr>
        </p:nvGraphicFramePr>
        <p:xfrm>
          <a:off x="2959994" y="1557864"/>
          <a:ext cx="9120389" cy="5300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70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2175" y="5823871"/>
            <a:ext cx="621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sz="1200" dirty="0"/>
          </a:p>
        </p:txBody>
      </p:sp>
      <p:sp>
        <p:nvSpPr>
          <p:cNvPr id="3" name="AutoShape 4" descr="data:image/png;base64,iVBORw0KGgoAAAANSUhEUgAABLAAAALmCAYAAABSJm0fAAAAAXNSR0IArs4c6QAAIABJREFUeF7s3U2otl17H/R9J31jvjHRoCWVkoofxIK2T0CROhEUBGtmilCIhWRQcGCc2IFULA7qxDgQHCSggYLoLFYQFJxYRCFPq1CDH9hQbKgSm0i+zdvkljvmjvu93r3P9XGuda11rOPXWbOvtdZx/I51nde1/89+nvfDx48fP774fwQIECBAgAABAgQIECBAgAABAgQ2FfggwNp0MsoiQIAAAQIECBAgQIAAAQIECBD4HQEBlo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AgQIECAAAECBAgQEGC5AwQIECBAgAABAgQIECBAgAABAlsLCLC2Ho/iCBAgQIAAAQIECBAgQIAAAQIEBFjuAAECBAgQIECAAAECBAgQIECAwNYCAqytx6M4AgQIECBAgAABAgQIECBAgAABAZY7QIAAAQIECBAgQIAAAQIECBAgsLWAAGvr8SiOAAECBAgQIECAAAECBAgQIEBAgOUOECBAgAABAgQIECBAgAABAgQIbC0gwNp6PIojQIAAAQIECBAgQIAAAQIECBAQYLkDBAgQIECAAAECBAgQIECAAAECWwsIsLYej+IIECBAgAABAgQIECBAgAABAgQEWO4AAQIECBAgQIAAAQIECBAgQIDA1gICrK3HozgCBAgQIECAAAECBAgQIECAAAEBlj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N4S+IVf/erLT/43/8fLX/35Xx8K9Ie+51tefugf/7tfvvvbvjJ039bNfvuX/s+XX/vP/u2Xv/Vz/2Pr0svX/77v/YdevvWf/ddevuE7/66h+9qMAAECBAgQIDBbQIA1W9j+BAgQIECAwHCBP/ef/7WXv/Jzvzp8308b/uHv/baXP/3P/MEpe9du+ss/+adevvq//Xe1L2963Vf+3n/05Tt+6N9vWuPFBAgQIECAAIHVAgKs1RNwPgECBAgQINAs8Cd+4mea17Qs+PM//P0tLx/+2l/4M390+J6vN/zuP/uXpu5vcwIECBAgQIDAaAEB1mhR+xEgQIAAAQLTBQRY94gFWPf8rCZAgAABAgSeLyDAer65EwkQIECAAIGbAgKse4ACrHt+VhMgQIAAAQLPFxBgPd/ciQQIECBAgMBNAQHWPUAB1j0/qwkQIECAAIHnCwiwnm/uRAIECBAgQOCmgADrHqAA656f1QQIECBAgMDzBQRYzzd3IgECBAgQIHBTQIB1D1CAdc/PagIECBAgQOD5AgKs55s7kQABAgQIELgpIMC6ByjAuudnNQECBAgQIPB8AQHW882dSIAAAQIECNwUEGDdAxRg3fOzmgABAgQIEHi+gADr+eZOJECAAAECBG4KCLDuAQqw7vlZTYAAAQIECDxfQID1fHMnEiBAgAABAjcFBFj3AAVY9/ysJkCAAAECBJ4vIMB6vrkTCRAgQIAAgZsCAqx7gAKse35WEyBAgAABAs8XEGA939yJBAgQIECAwE0BAdY9QAHWPT+rCRAgQIAAgecLCLCeb+5EAgQIECBA4KaAAOseoADrnp/VBAgQIECAwPMFBFjPN3ciAQIECBAgcFNAgHUPUIB1z89qAgQIECBA4PkCAqznmzuRAAECBAgQuCkgwLoHKMC652c1AQIECBAg8HwBAdbzzZ1IgAABAgQI3BQQYN0DFGDd87OaAAECBAgQeL6AAOv55k4kQIAAAQIEbgoIsO4BCrDu+VlNgAABAgQIPF9AgPV8cycSIECAAAECNwUEWPcABVj3/KwmQIAAAQIEni8gwHq+uRMJECBAgACBmwICrHuAAqx7flYTIECAAAECzxcQYD3f3IkECBAgQIDATQEB1j1AAdY9P6sJECBAgACB5wsIsJ5v7kQCBAgQIEDgpsCP/sf/68vP//JXb+7y9vLv+Y6vvPzYv/D3Tdm7dtP/+8f++Mtv/+LP1b686XXf8F3f+/K3/+hfaFrjxQQIECBAgACB1QICrNUTcD4BAgQIECDQLPAzf+NXX/7d//Kvv/zab/5W89qrBd/6Td/48q/8U3/g5ft//7cN3bd1s6/+7E+//Mp/9K++fPyNX2ldevn6D9/87S/f/i/+Oy9f+b4fGLqvzQgQIECAAAECswUEWLOF7U+AAAECBAhME/jFX/tbQ/f+rm/9fUP3u7vZb//yz9/d4mvWf8N3fM/Q/WxGgAABAgQIEHiWgADrWdLOIUCAAAECBAgQIECAAAECBAgQ6BIQYHWxWUSAAAECBAgQIECAAAECBAgQIPAsAQHWs6SdQ4AAAQIECBAgQIAAAQIECBAg0CUgwOpis4gAAQIECBAgQIAAAQIECBAgQOBZAgKsZ0k7hwABAgQIECBAgAABAgQIECBAoEtAgNXFZhEBAgQIECBAgAABAgQIECBAgMCzBARYz5J2DgECBAgQIECAAAECBAgQIECAQJeAAKuLzSICBAgQIECAAAECBAgQIECAAIFnCQiwniXtHAIECBAgQIAAAQIECBAgQIAAgS4BAVYXm0UECBAgQIAAAQIECBAgQIAAAQLPEhBgPUvaOQQIECBAgAABAgQIECBAgAABAl0CAqwuNosIECBAgAABAgQIECBAgAABAgSeJSDAepa0cwgQIECAAAECBAgQIECAAAECBLoEBFhdbBYRIECAAAECBAgQIECAAAECBAg8S0CA9Sxp5xAgQIAAAQIECBAgQIAAAQIECHQJCLC62CwiQIAAAQIECBAgQIAAAQIECBB4loAA61nSziFAgAABAgQIECBAgAABAgQIEOgSEGB1sVlEgAABAgQIECBAgAABAgQIECDwLAEB1rOknUOAAAECBAgQIECAAAECBAgQINAlIMDqYrOIAAECBAgQIECAAAECBAgQIEDgWQICrGdJO4cAAQIECBAgQIAAAQIECBAgQKBLQIDVxWYRAQIECBAgQIAAAQIECBAgQIDAswQEWM+Sdg4BAgQIECBAgAABAgQIECBAgECXgACri80iAgQIECBAgAABAgQIECBAgACBZwkIsJ4l7RwCBAgQIECAAAECBAgQIECAAIEuAQFWF5tFBAgQIECAAAECBAgQIECAAAECzxIQYD1L2jkECBAgQIAAAQIECBAgQIAAAQJdAgKsLjaLCBAgQIAAAQIECBAgQIAAAQIEniVwXID14cOHr7P7+PHjpefjmtLrnzUc5xAgQIAAAQIECBAgQIAAAQIECLy8HBNgvRVcvR7we6HU1TpBlrcIAQIECBAgQIAAAQIECBAgQGC9wHEB1mPo9Dqgeu9ntf/39eNSAQECBAgQIECAAAECBAgQIEAgn8AxAdbV6D6HWLVB1VXole+K6JgAAQIECBAgQIAAAQIECBAgsFYgbYD1Xqj1eRyln68dm9MJECBAgAABAgQIECBAgAABAnkEBFjv/AfeBVh53gQ6JUCAAAECBAgQIECAAAECBPYWOD7Aav3XBz+P606A9eWXX+49ddURIECAAAECBAgQIECAAAECBN4R+OKLL7azEWBN+AssAdZ291xBBAgQIECAAAECBAgQIECAQKWAAKsSatTLrv6KqvQXVqWfj6rRPgQIECBAgAABAgQIECBAgAABAtcCx/4FVimAuvtzF4sAAQIECBAgQIAAAQIECBAgQOA5AkcGWKVw6hNt6TWlnz9nPE4hQIAAAQIECBAgQIAAAQIECBA4LsCqDZ4+v+7TFfj48N/Bqt3D9SFAgAABAgQIECBAgAABAgQIEJgvcFSA1Ro89f4vFM4fixMIECBAgAABAgQIECBAgAABAgQ+CxwTYL3+i6qr8b7+a6urNY9/leXKECBAgAABAgQIECBAgAABAgQIrBFIHWD9Xor34cPX6Auv1lxGpxIgQIAAAQIECBAgQIAAAQIE3hI4JsAyXgI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QBKB3/ob//PLr//X/8HLV/+Xv/jy8Td/LUnX2iSQT+DDN33ry1f+/j/28i3/xJ98+cbf/w/kA9AxAQLpBQRY6a8AAAIECBAgQCCqwKfw6pd+4l96+fjV/ydqC+omQKBR4MNX/raX7/zh/1CI1ejm5QQIxBcQYMWfoQ4IECBAgACBpAK/8p/86Zff/Cv/RdLutU0gr8A3/eF/+uXb//k/lxdA5wQIpBQQYKUcu6YJECBAgACBEwR+8d/6Y/61wRMGqQcCjQKf/nXC7/rX/2LjKi8nQIBAbAEBVuz5qZ4AAQIECBBILPALf+aPJu5e6wRyC3z3n/1LuQF0T4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4OgA68OHD78z0I8fP7452M8/f2/q761Ld0s0TIAAAQIECGwpIMDaciyKIvAUAQHWU5gdQoDARgJHBliPwZQAa6MbpxQCBAgQIEBgmIAAaxiljQiEExBghRuZggkQuClwVID1Orj6FFrV/gWWv7S6eYssJ0CAAAECBJYICLCWsDuUwBYCAqwtxqAIAgSeKHBkgPU5kBJgPfEmOYoAAQIECBB4uoAA6+nkDiSwjYAAa5tRKIQAgScJHBVgPZoJsJ50ixxDgAABAgQILBEQYC1hdyiBLQQEWFuMQREECDxRQID1DrZ/rfCJt9BRBAgQIECAQJeAAKuLzSICRwgIsI4YoyYIEGgQEGBdYAmxGm6SlxIgQIAAAQJPFxBgPZ3cgQS2ERBgbTMKhRAg8CSB1AHWe8aP/zH41ll8+eWXrUu8ngABAgQIECDQLPB9P/UjzWssIEDgDIGf/cEfP6MRXRAgsKXAF198sV1dAqx3RlL672ddTVKAtd09VxABAgQIEDhSQIB15Fg1RaBKQIBVxeRFBAh0CgiwOuF6l90Joe6s7a3XOgIECBAgQIBAi4B/hbBFy2sJnCXgXyE8a566IUCgLOAvsN4xEmCVL49XECBAgAABAmsFBFhr/Z1OYKWAAGulvrMJEFghIMASYK24d84kQIAAAQIEBggIsAYg2oJAUAEBVtDBKZsAgW6BtAHW1V9Y+eur7vtkIQECBAgQIPBEAQHWE7EdRWAzAQHWZgNRDgEC0wWOCrBe/68Hvif38ePH3/lR6bWfXzd9Ag4gQIAAAQIECHQKCLA64SwjcICAAOuAIWqBAIEmgbQB1lWIJbxqukNeTIAAAQIECCwSEGAtgncsgQ0EBFgbDEEJBAg8VeCoAOupcg4jQIAAAQIECCwWEGAtHoDjCSwUEGAtxHc0AQJLBARYS9gdSoAAAQIECBC4LyDAum9oBwJRBQRYUSenbgIEegUEWL1y1hEgQIAAAQIEFgsIsBYPwPEEFgoIsBbiO5oAgSUCAqwl7A4lQIAAAQIECNwXEGDdN7QDgagCAqyok1M3AQK9AgKsXjnrCBAgQIAAAQKLBQRYiwfgeAILBQRYC/EdTYDAEgEB1hJ2hxIgQIAAAQIE7gsIsO4b2oFAVAEBVtTJqZsAgV4BAVavnHUECBAgQIAAgcUCAqzFA3A8gYUCAqyF+I4mQGCJgABrCbtDCRAgQIAAAQL3BQQ0Vn4YAAAgAElEQVRY9w3tQCCqgAAr6uTUTYBAr4AAq1fOOgIECBAgQIDAYgEB1uIBOJ7AQgEB1kJ8RxMgsERAgLWE3aEECBAgQIAAgfsCAqz7hnYgEFVAgBV1cuomQKBXQIDVK2cdAQIECBAgQGCxgABr8QAcT2ChgABrIb6jCRBYIiDAWsLuUAIECBAgQIDAfQEB1n1DOxCIKiDAijo5dRMg0CsgwOqVs44AAQIECBAgsFhAgLV4AI4nsFBAgLUQ39EECCwREGAtYXcoAQIECBAgQOC+gADrvqEdCEQVEGBFnZy6CRDoFRBg9cpZR4AAAQIECBBYLCDAWjwAxxNYKCDAWojvaAIElggIsJawO5QAAQIECBAgcF9AgHXf0A4EogoIsKJOTt0ECPQKCLB65awjQIAAAQIECCwWEGAtHoDjCSwUEGAtxHc0AQJLBARYS9gdSoAAAQIECBC4LyDAum9oBwJRBQRYUSenbgIEegUEWL1y1hEgQIAAAQIEFgsIsBYPwPEEFgoIsBbiO5oAgSUCAqwl7A4lQIAAAQIECNwXEGDdN7QDgagCAqyok1M3AQK9AgKsXjnrCBAgQIAAAQKLBQRYiwfgeAILBQRYC/EdTYDAEgEB1hJ2hxIgQIAAAQIE7gsIsO4b2oFAVAEBVtTJqZsAgV4BAVavnHUECBBYKPDX/uZvvPyF/+H/evnv//dfefmNr/72wkocTYDATIFv/so3vPwjf8+3v/zxf/jvfPmDf8c3f91RAqyZ+vYmsLeAAGvv+aiOAIHxAgKs8aZ2JECAwFSBT+HVv/mf/uzLb/7Wx6nn2JwAgX0EvukbP7z8G//c931diCXA2mdGKiHwbAEB1rPFnUeAwGoBAdbqCTifAAECjQL/3n/111/+27/6S42rvJwAgegC/9gf+s6Xf/mf/ANf04YAK/pU1U+gX0CA1W9nJQECMQUEWDHnpmoCBBIL/PBP/k/+tcHE89d6XoFP/zrhT/zQPyjAynsFdE7gawQEWC4EAQLZBARY2SauXwIEwgv8iZ/4mfA9aIAAgT6BP//D3y/A6qOzis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HB1gffjw4XdAPn78eAnz+XWfX1R6fbOyBQQIEBgoIMAaiGkrAsEEBFjBBqZcAhMFBFgTcW1NgMCWAkcGWC2B1ONrX09JkLXlnVUUgfQCAqz0VwBAYgEBVuLha53Ag4AAy5UgQCCbwFEB1usw6lP4VPoLrPd+XlqX7ZLolwCBvQQEWHvNQzUEnikgwHqmtrMI7C0gwNp7PqojQGC8wJEB1ue/nCoFUaUA6xO3v8Iaf+nsSIDAPQEB1j0/qwlEFhBgRZ6e2gmMFRBgjfW0GwEC+wscFWA9cl8FWL3h1v4jVSEBAqcLCLBOn7D+CLwvIMByOwgQ+CwgwHIXCBDIJiDAeuc/8F4KuLJdFP0SILCPgABrn1mohMCzBQRYzxZ3HoF9BQRY+85GZQQIzBEQYE0IsL788ss507IrAQIEXl5efuwvfwsHAgSSCvzoH/n1r+n8+37qR5JKaJsAgZ/9wR+HQIAAgWkCX3zxxbS9ezcWYAmweu+OdQQILBIQYC2CdyyBDQQEWBsMQQkENhEQYG0yCGUQOFRAgPXkwfpvYD0Z3HEECDxFwL9C+BRmhxDYUsC/QrjlWBRFYImAf4VwCbtDCRBYKOAvsCb8BdbCeTqaAIEEAgKsBEPWIoF3BARYrgYBAp8FBFjuAgEC2QQEWAKsbHdevwTCCwiwwo9QAwS6BQRY3XQWEjhOQIB13Eg1RIBAQSB9gPXJ5+NDiOV/gdD7hgCBnQUEWDtPR20E5goIsOb62p1AJAEBVqRpqZUAgRECaQOsT3jvBVUCrBFXyx4ECMwSEGDNkrUvgf0FBFj7z0iFBJ4lIMB6lrRzCBDYReCoAOtz8HSF+/qvra5e//hXWbsMTB0ECBAQYLkDBPIKCLDyzl7nBB4FBFjuBAEC2QRSB1ifh/0YZAmvsr0N9EsgloAAK9a8VEtgpIAAa6SmvQjEFhBgxZ6f6gkQaBc4KsBqb98KAgQIxBMQYMWbmYoJjBIQYI2StA+B+AICrPgz1AEBAm0CAqw2L68mQIDAcgEB1vIRKIDAMgEB1jJ6BxPYTkCAtd1IFESAwGQBAdZkYNsTIEBgtIAAa7So/QjEERBgxZmVSgnMFhBgzRa2PwECuwkIsHabiHoIECBQEBBguSI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JMEjXoAACAASURBV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8gdYD14cOHS+GPHz/On4ATCBAg0CggwGoE83ICBwkIsA4aplYI3BQQYN0EtJwAgXACAqyLkQmwwt1nBRNIISDASjFmTRJ4U0CA5WIQIPBZQIDlLhAgkE1AgPXy8iKoynbt9UsgtoAAK/b8VE/gjoAA646etQTOEhBgnTVP3RAgUBYQYAmwyrfEKwgQ2EpAgLXVOBRD4KkCAqyncjuMwNYCAqytx6M4AgQmCAiwBFgTrpUtCRCYKSDAmqlrbwJ7Cwiw9p6P6gg8U0CA9UxtZxEgsIOAAOudKfjXCne4nmogQOAtAQGWe0Egr4AAK+/sdU7gUUCA5U4QIJBNQIB1MXEhVra3g34JxBAQYMWYkyoJzBAQYM1QtSeBmAICrJhzUzUBAv0CqQOs99g+fPjwez8SYvVfLisJEJgjIMCa42pXAhEEBFgRpqRGAs8REGA9x9kpBAjsIyDAemcWn0OsngDryy+/3GfCKiFA4DiBH/vL33JcTxoiQKBO4Ef/yK9/zQu/76d+pG6hVxEgcJzAz/7gjx/Xk4YIENhH4IsvvtinmN+tRIAlwNruUiqIAIFrAQGWG0Igr4AAK+/sdU7gUUCA5U4QIDBTQIA1U3fw3nf+AmtwKbYjQIDA1wj4VwhdCAJ5BfwrhHlnr3MCjwL+FUJ3ggCBbAL+AuudiQuwsr0V9EsgjoAAK86sVEpgtIAAa7So/QjEFRBgxZ2dygkQ6BNIG2BdBVTCq77LZBUBAs8REGA9x9kpBHYUEGDtOBU1EVgjIMBa4+5UAgTWCaQPsN6j7/mPt68bo5MJEMgkIMDKNG29EvhaAQGWG0GAwGcBAZa7QIBANoG0AdanQX/+S6vHoQuvsr0N9EsgloAAK9a8VEtgpIAAa6SmvQjEFhBgxZ6f6gkQaBdIHWC1c1lBgACB9QICrPUzUAGBVQICrFXyziWwn4AAa7+ZqIgAgbkCAqy5vnYnQIDAcAEB1nBSGxIIIyDACjMqhRKYLiDAmk7sAAIENhMQYG02EOUQIECgJCDAKgn5OYFzBQRY585WZwRaBQRYrWJeT4BAdAEBVvQJqp8AgXQCAqx0I9cwgd8TEGC5DAQIfBYQYLkL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F5eXj58+PA1o/n48eOGo1ISAQIE/j8BAZabQCCvgAAr7+x1TuBRQIDlThAgkE0gfYD1GF69vgCCrGxvB/0SiCEgwIoxJ1USmCEgwJqhak8CMQUEWDHnpmoCBPoFUgdYn8Orx6Dqvf97P7OVBAgQGCcgwBpnaScC0QQEWNEmpl4C8wQEWPNs7UyAwJ4CAqyXl5f3AqxPI/NXWHteXFURyCwgwMo8fb1nFxBgZb8B+ifw/wsIsNwGAgSyCaQNsEp/ZVX6ebaLol8CBPYREGDtMwuVEHi2gADr2eLOI7CvgABr39mojACBOQICrHf+g+0CrDkXzq4ECNwXEGDdN7QDgagCAqyok1M3gfECAqzxpnYkQGBvAQGWAGvvG6o6AgS+TkCA5VIQyCsgwMo7e50TeBQQYLkTBAhkExBgTQiwfuAHfiDbPdIvAQIECBAgQIAAAQIECBAgcIjAT//0T2/XiQBLgLXdpVQQAQIECBAgQIAAAQIECBAgsE5AgLXO/utOLv03rko/36gVpRAgQIAAAQIECBAgQIAAAQIEjhbwF1gT/gLr6BujOQIECBAgQIAAAQIECBAgQIDAkwXSB1ifvD8+hFj++urJt9BxBAgQIECAAAECBAgQIECAAIELgbQB1ieT94IqAZb3DAECBAgQIECAAAECBAgQIEBgHwEB1juzePyrrH1GphICBAgQIECAAAECBAgQIECAQC6B1AHW51F//ourz/9/4VWuN4FuCRAgQIAAAQIECBAgQIAAgb0FBFh7z0d1BAgQIECAAAECBAgQIECAAIH0AgKs9FcAAAECBAgQIECAAAECBAgQIEBgbwEB1t7zUR0BAgQIECBAgAABAgQIECBAIL2AACv9FQBAgAABAgQIECBAgAABAgQIENhbQIC193xUR4AAAQIECBAgQIAAAQIECBBILyDASn8FAPQIfP5frvS/WNmjZw0BAgQIECBAgACBGAKnfO8/pY8Yt0aVswQEWLNk7XusgIf/saPVGAECBAgQIECAAIHfEzjle/8pfbiaBARY7gCBBgEP/wYsLyVAgAABAgQIECAQVOCU7/2n9BH0Gil7sIAAazCo7QgQIECAAAECBAgQIECAAAECBMYKCLDGetrthsDofzrweb9PJb3336q6OrOmnpr1V+c/cl3V/PpnbzE/9nj1+tr/dtd7e9Suf11na/1XNjX9X13Ft2qp6anHo+Yefaq19nWvX/vY4+se3tuvNIf39qypr/b90DO/Ut1vza93LjvuUwAAEm9JREFUzp/rK/Vc+nnt/b+6ez19P9Z/dU/ee5/V1FRr/vqMUc+pkn3N87/n+Vv6LHnvuXPVd2nPt97XtR+1n9eWvGruaukZeff9dvVs+1xfTw1X96/WscWv9/1X8/nS8zzonUtNPbV+Pc+Zms/w0n149rk1z51Zn5M98+r9nljTZ8vzdcScavpveR/X7NfTY0sNpWfJp59ffQ7P+Bzv3fOtz5ia9++dOdTs3/sMs26tgABrrb/TXwn0PNRrvuBcffGt+SLR+7B+fOiWHqSl17d+cW19fc0vMC2/CF99sF/NrfTLXO0viO+9rucLW8my9461fqDX1FH6hbVmj7d+4at5f9a8n0oPvVHz75lz65foGpOaL6DvfQn99H8vzasnRLp7X+/MuSXAqnGpvS+jnr+155WelaXn/evZPyvAKt21mnvz1vu7ZD/ys6fUQ0st7713S3uUani81y2vL7225f3Ve5ev7kHp+f7WM63k+daeLc/e3jn2nNv7vr7zOVG6E73v25rnb+1dqHHpnVNN/6XvRaOeQTV9jri7tZ8vo35/KZ33OLvSe7rGoGWuV/Mr1VLzzPKa/QQEWPvNJG1FNQ+0Fpy7HyQ19bT8Ild6iJbqrannrYf41Rfaml9+S68p9VXzwVbq/b1f5lruw+MX57dcSr2+94Xudf3veZecSvO9OuMtn9J+NXdl5Gvuvld6+nlrXp/2Kc2ipu+Weq7ub+tcS3e+5b30ns/VLy6l9+IuLjUOLV96S32Vfv44t5r6aveseV3pNS31PN6P0vNvxPvt8fldeha3nDniPfX4OVdbX+v7vzTH9+70sz7vSpa1cyzt0+Lw1mxKz7j3zi+d2/I+uvq+UXt/W85red7X3svPTqV6a+rsmVNtnbUBVk2dpefd67szYsY93x9K97T3c7zVe8T7qNWwZoal54uf7y8gwNp/RmkqrHngtmC83u+9va/OrKmndn1pr7u1vuVSW9t7v1jVfiEpve7xS8ndfyJUe16rSe8Hbam/0uxL62t/3jvH0heZlvN771zNGbWOtf3UPkt6nh2td++u2+vzap3u9PWseu+cU/NMfeve9brUuo88s+Z9U/ua2vrfel3t2pr3XM1ed+5FTQ3vvZ/u1tb6XLj7+pp6ez83evZ+fDb37tHzjG95HlzdkVLNNeeMvL+lekrv/95aavpsedb1vPbuPbjz/qr5nKh5Te3zqHVONfeidc/SXWqZR6m+0s/fc2u5l7X2XrengABrz7mkrKr3gXXnQdb7AG99kJd6q3nolvZo+SJa+mD9tFcpKPq8R81raz/YrvZs7f/Ol5PH+db0+F7ttXXX3MWaOmruZstdadmvpoeaAPOtPmsda+9ay0P28eyWWmr87ro9+76Oqrc0qzvn1DxTW35pKs289POr91zpeVz7LK55b5X+yrT2rNfv0dber957NXvN/px4XV/Le7/3M3Hlc/2tXmvqae31vedgzbxHfpbX/iVOzffKUl097+sWj5YZ9Hw/qX3+lmrufRbXfj7U3NeWz+Ga/Wo8e+bfc+/eOqc0k1rb3r9+qv0cuft5VPouW+PQ8l3Qa/cREGDtM4v0lYx+0NR88az9gL77oVLq7dPPS1+sSnuUHuRXX8prPtxLX9ZKF7i2/pEf+u+Z1HxBKX3A13rc7bunjtY1NTXefU3N+qu6a9e/3qN2zq13t6WWmvfW3edQzRkj7+uoekv39M45rb803X3+tt6Ju59PNc/z2teMqn3E+622lpmfE1dud+5ky2d0z3eOHT7vnvEsLT03ap51tfesdWZ339ctdbW89j2z3vs8+vn63mdYb309758Znm/t2XpO6b73ntFjW6q99POa7yq1e8x8n5eeY36+XkCAtX4GKvhdgTsPrd4HWc8DvPeXgtov3KXXvdVryz8ludtzbf+tX/xKH2yf667tv/QF5vPPe/9qoebOlb541Fr2vDda1tS89u5ratZfebXO//H1pX8iWHoQ392v9L5+r76WvmuNr95rNXvUPENq36d3XUpurcHU3Xp6++79JaT2GVMzs9r3yFWtNc/Vq/dazf0b+ZzoqaX3jvR+Jr71OdF6z2rmUmtf+qwuffa+9d/j+rSm9v7V3vlSna391pz7uGfr+/rqef9o1Fp/Sy2lvWv6fMur5zk06v1Wml+p55r3b41L6zm1z7vX75+aM2pmUfucKb3Xauxa96jds8ai9P3Pz/cTEGDtN5O0FY1+yNR8WNc8wHsDjpoPspYP+JZfZF/v+96Fagm9Wr+QvvX62vmWvqy0fqCWar/6Yl9b89UHb+0ed+9i7Yd572xq+hjRw+j5P75vWn5Jem11d5+WX0yuzn39s7u/CNY8I1vvyzOeU6VfRHqeq61B13vvt9rnU419zXuuxqL0mtpzan7BGPU+Kb1PRz8nWu556exS7TWOtZ9bV8+D1ufXyHswwvPqy3BLraPmVXofvffz2u+Crd/bWgxKtbV8T5zxfL2yfdb8RnpehUmt57Tei5p7WnpN6fvKp/V3focY8V2x9jtvj/fVs8fP9hAQYO0xB1W8+p+Lr/3yV0K7+wtCzUOv9SFc80Vm1Id16y+SpQ+0li+kd147qv/S/Xj8JeKtD+SaO/DWLwmt/ySsZN9aR2m/2g/+Um8t+9T2MGv+r98Pvc+Y2h6u7v9bP+sNyVv8a9+TNT22Pveu3os9z6ma+937/O+9fzVupfdTzedD7Rxb7saI2t87771fdN67E7W19M6p9nPh8x1r+SWttvbHz56W51HrGS1zad275/UtnjXPjRq7T3U+69ze507Pnejxf3w/jnz+1jy/Sp8dLXNq7b/0udG6X82s3zqz9ZzXezy+J2r/Arn1c6M0p8/79f5DtJr9a97bj5+pLfen5bPAa/cTEGDtN5O0FfU81Hu+4Lw+5+5DtHX9nQ/4Vp+rD9f3fqkYcUaEX0xqv9SP8Kjdo/UulR4UteeWvtS1fLEe0cPMX0xff1lv/XJU69Ry/2vqGT3Hxy987/1C0xuqtdT7nukIl5pfLmpeU3v/R/T96FG7Z83rRrw3ay0eX/fe503rL1Wlu3v3PfrW/qXnbM8/rGh1rOm7VOd7vT2r/tfv6ataa5/LNXf+9X0o+Yw6t+bza9R7sdbg6r71fE8sPbev/pq15NMyp9b+S8+H1v16Pz9azynV3fscvXMPS3MsvZ/unH3Vb8v9Kb3Wz/cWEGDtPZ9U1fU81K+Aah6wdx+iresfX9/7AVhzMWr6f9yn5hfH3l9OauZ7dX7N+hqX917T+0Wu5FFbd81d+nRW6YtBzy9HNTXefU3L+rf6rFlfM/87+8xYW9qz9POaX0xLX/haf4mtuat372mp756fz3z+lup571l79U+wa/eseV3NzGqeLy2fEbN/8XrGc6L0THnrvVPj+Nqm9vU9ns/+vCud1+LZ8/3u6jvN1X53n1elz93X77+a92JNPS3vxfde2/M98b17OOL52nI/Wvovzaf1/XjHs+Z5Xft5UXq/zfoHUb33ZvQc3vr+PeJ9XrqHfr5eQIC1fgYq+F2Bnod67xec1x8+7315LH041v78vV9QPtde+ye4rT6lD5hS36UvUKPqeT3DUV/set5UJa9ej1qn0utKP7/zhadm79r7fudePWP+Nb3e+VLYurbWtXT/ar4Y1rzXauu5M+eRdbT+KxSlZ3/vc6D1XtXc9fc+I3re66X6Sj9vvV8zX19jV/t+aX2/lvqqdSzt01tX7Wdf7z2fVfcst9K+pZ+3vtdq7ubV+3p0PaV5le5B63P+2c/X0V61+5Xcrv5Vttrnes3nZOk5UZpf6ee9n6+l52/JufTzke/L2mem1+0lIMDaax6pqyk9sEo/b3mglT5kHz/0Hx/ypV/yPr2+9AH33odYaV3pg6H0heWqttc/K32w/b/t3MFunFAMBdD//+uqi0oRAq7N0CSWzzoM2McP8/BM230If/fG7uxmSrZnOadap7VUXbfpuGocdz/fT5udtLauYkixddZcWncpxuq9VzlPp6ek5l1Z/2/8/w2pFmm93vWAdO5U5849mc5VvV++6wuEFE9nLVVq9PV8lWunY1Jt72J60lef9KKKS8oz3adp3SX3quOxT1f7Xie/J3Wpxt95/ldjrh5XrVH1fNXjKtet9Pk7u04sb+zXKvF2nkvpHj27XjXnu8++df98uv4rnp17p7KfT730aJNyTOv87vOf1PKst1bq+tY1K88Gx/weAQOs31OL9ZGkJlRpumlz2WmQx83BVYG631BUHw7pxesYT/WXXE82Pd3cz44/bmzOjqn83PmTWFIMqZbpJq1863ZVt7T+u+uxcr7u5ij5XW02urE/WT9X/5Snu87uatwxPZ6nurH99L6vWv+L78ma/aTOb/WpVIuK95MXs6c9opN3pUd3nnXpmXPsA90+l/pCZ1icznW39iprvxJLWlupb3Zz6Byfjn2jD6Zr3PWOu96d7Kvu1TpXz1c9rnIfpXOlfWz6/JNnY6XXp+dAp391e28156vjKuu188Ve5XxXfSjlkup/1XvTeZ+ui6fPs5R/2qdX8qnU4W/8lXNV7t303PP33yVggPW76rE6mtSE0t87L4xPXxC+XuOTzVj3AV/dsHVeaiqeVw+QlPuTh2k6Z3qYpc+nl7TK5594VOOu1KOTw5PzVQyu1mL6bNUhbeDSxqhj1G24HdOn/eiNAVbFoLKRPqvZ23VOpumlJW3AO0Oqu01uNc7u+kzxX70odHp9d/P+Zp9L6+XqPqk6/s/Pp9ifrolKza/2Gt0++qSWlf5R7Z2VPnO8XnKv7Ife2qu91cfPTLu9KZk/qXV1Df+vAdab66OSf8r3rK8e3e/WZzp/J99uj+/sndI9dtdnKvmn/p2cqnXoeHaume41f/95AQOsn6+BCAgQIECAwLcLHDepaVP77QG6IAECBAgQIECAAIEvAgZYlgMBAgQIEFgs4JvJxcWXOg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gAHWoGIJlQABAgQIECBAgAABAgQIECCwUcAAa2PV5UyAAAECBAgQIECAAAECBAgQGCRggDWoWEIlQIAAAQIECBAgQIAAAQIECGwUMMDaWHU5EyBAgAABAgQIECBAgAABAgQGCRhgDSqWUAkQIECAAAECBAgQIECAAAECGwUMsDZWXc4ECBAgQIAAAQIECBAgQIAAgUECBliDiiVUAgQIECBAgAABAgQIECBAgMBGAQOsjVWXMwECBAgQIECAAA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wB9Fs3vFnHTIxgAAAABJRU5ErkJggg=="/>
          <p:cNvSpPr>
            <a:spLocks noChangeAspect="1" noChangeArrowheads="1"/>
          </p:cNvSpPr>
          <p:nvPr/>
        </p:nvSpPr>
        <p:spPr bwMode="auto">
          <a:xfrm>
            <a:off x="5406844" y="15275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3" name="Gráfico 12"/>
          <p:cNvGraphicFramePr/>
          <p:nvPr>
            <p:extLst/>
          </p:nvPr>
        </p:nvGraphicFramePr>
        <p:xfrm>
          <a:off x="4017817" y="1412394"/>
          <a:ext cx="7222836" cy="375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963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072620" y="5930900"/>
            <a:ext cx="5300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En el mes de febrero se recibieron 6 solicitudes en las que se requirió </a:t>
            </a:r>
            <a:r>
              <a:rPr lang="es-ES" sz="1200" dirty="0"/>
              <a:t>i</a:t>
            </a:r>
            <a:r>
              <a:rPr lang="es-ES" sz="1200" dirty="0" smtClean="0"/>
              <a:t>nformación menor a 5 años</a:t>
            </a:r>
            <a:r>
              <a:rPr lang="es-ES" sz="1200" dirty="0"/>
              <a:t> </a:t>
            </a:r>
            <a:r>
              <a:rPr lang="es-ES" sz="1200" dirty="0" smtClean="0"/>
              <a:t>y 2 solicitudes en las que se requirió información mayor a 5 años.</a:t>
            </a:r>
            <a:endParaRPr lang="en-US" sz="1200" dirty="0"/>
          </a:p>
        </p:txBody>
      </p:sp>
      <p:graphicFrame>
        <p:nvGraphicFramePr>
          <p:cNvPr id="4" name="Gráfico 3"/>
          <p:cNvGraphicFramePr/>
          <p:nvPr>
            <p:extLst/>
          </p:nvPr>
        </p:nvGraphicFramePr>
        <p:xfrm>
          <a:off x="4442692" y="1255375"/>
          <a:ext cx="6428508" cy="392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2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2926320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9145358" y="2275445"/>
          <a:ext cx="2921389" cy="22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:a16="http://schemas.microsoft.com/office/drawing/2014/main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Inadmisible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Inexistente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2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91185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145357" y="1936891"/>
            <a:ext cx="2921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graphicFrame>
        <p:nvGraphicFramePr>
          <p:cNvPr id="9" name="Gráfico 8"/>
          <p:cNvGraphicFramePr/>
          <p:nvPr>
            <p:extLst/>
          </p:nvPr>
        </p:nvGraphicFramePr>
        <p:xfrm>
          <a:off x="2809213" y="1470031"/>
          <a:ext cx="6336145" cy="384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932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/>
          </p:nvPr>
        </p:nvGraphicFramePr>
        <p:xfrm>
          <a:off x="2761674" y="1177228"/>
          <a:ext cx="6280727" cy="413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9042401" y="2037892"/>
          <a:ext cx="2885787" cy="2417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018">
                  <a:extLst>
                    <a:ext uri="{9D8B030D-6E8A-4147-A177-3AD203B41FA5}">
                      <a16:colId xmlns:a16="http://schemas.microsoft.com/office/drawing/2014/main" val="714420068"/>
                    </a:ext>
                  </a:extLst>
                </a:gridCol>
                <a:gridCol w="1033398">
                  <a:extLst>
                    <a:ext uri="{9D8B030D-6E8A-4147-A177-3AD203B41FA5}">
                      <a16:colId xmlns:a16="http://schemas.microsoft.com/office/drawing/2014/main" val="2560421463"/>
                    </a:ext>
                  </a:extLst>
                </a:gridCol>
                <a:gridCol w="782371">
                  <a:extLst>
                    <a:ext uri="{9D8B030D-6E8A-4147-A177-3AD203B41FA5}">
                      <a16:colId xmlns:a16="http://schemas.microsoft.com/office/drawing/2014/main" val="1098791166"/>
                    </a:ext>
                  </a:extLst>
                </a:gridCol>
              </a:tblGrid>
              <a:tr h="5318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Rango de edad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Hombres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Mujeres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67210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10-20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39294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21-30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305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31-40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51165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41-50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0232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51-60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723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61-más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3644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84649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5902037" y="5793587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s-ES" sz="1200" dirty="0">
                <a:solidFill>
                  <a:prstClr val="black"/>
                </a:solidFill>
              </a:rPr>
              <a:t>Nota: E</a:t>
            </a:r>
            <a:r>
              <a:rPr lang="es-ES" sz="1200" dirty="0" smtClean="0">
                <a:solidFill>
                  <a:prstClr val="black"/>
                </a:solidFill>
              </a:rPr>
              <a:t>l procedimiento administrativo de acceso a la información pública UAIP 012-2022, fueron 3 peticionantes.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6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5494" y="5916289"/>
            <a:ext cx="612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sz="120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2849418" y="1089121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9342581" y="1919912"/>
          <a:ext cx="2452255" cy="2587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9896">
                  <a:extLst>
                    <a:ext uri="{9D8B030D-6E8A-4147-A177-3AD203B41FA5}">
                      <a16:colId xmlns:a16="http://schemas.microsoft.com/office/drawing/2014/main" val="419375886"/>
                    </a:ext>
                  </a:extLst>
                </a:gridCol>
                <a:gridCol w="762359">
                  <a:extLst>
                    <a:ext uri="{9D8B030D-6E8A-4147-A177-3AD203B41FA5}">
                      <a16:colId xmlns:a16="http://schemas.microsoft.com/office/drawing/2014/main" val="3317298776"/>
                    </a:ext>
                  </a:extLst>
                </a:gridCol>
              </a:tblGrid>
              <a:tr h="45669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Otras Vías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216190"/>
                  </a:ext>
                </a:extLst>
              </a:tr>
              <a:tr h="4719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Correo Nacional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593504"/>
                  </a:ext>
                </a:extLst>
              </a:tr>
              <a:tr h="45669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Fax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523512"/>
                  </a:ext>
                </a:extLst>
              </a:tr>
              <a:tr h="45669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Tablero Público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95927"/>
                  </a:ext>
                </a:extLst>
              </a:tr>
              <a:tr h="74592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la dirección que señala el ciudadano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75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58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20076" y="5596116"/>
            <a:ext cx="6129338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950" dirty="0" smtClean="0"/>
          </a:p>
          <a:p>
            <a:pPr algn="just"/>
            <a:r>
              <a:rPr lang="es-ES" sz="950" dirty="0" smtClean="0"/>
              <a:t>*</a:t>
            </a:r>
            <a:r>
              <a:rPr lang="es-ES" sz="950" dirty="0"/>
              <a:t>A</a:t>
            </a:r>
            <a:r>
              <a:rPr lang="es-ES" sz="950" dirty="0" smtClean="0"/>
              <a:t>sistencia </a:t>
            </a:r>
            <a:r>
              <a:rPr lang="es-ES" sz="950" dirty="0"/>
              <a:t>a Oficiales de Información en el Portal de </a:t>
            </a:r>
            <a:r>
              <a:rPr lang="es-ES" sz="950" dirty="0" smtClean="0"/>
              <a:t>Transparencia; </a:t>
            </a:r>
            <a:r>
              <a:rPr lang="es-ES" sz="950" dirty="0"/>
              <a:t>es de apoyo técnico, así como la gestión de credenciales (</a:t>
            </a:r>
            <a:r>
              <a:rPr lang="es-ES" sz="950" dirty="0" smtClean="0"/>
              <a:t>usuario/contraseña).</a:t>
            </a:r>
          </a:p>
          <a:p>
            <a:pPr algn="just"/>
            <a:r>
              <a:rPr lang="es-ES" sz="950" dirty="0" smtClean="0"/>
              <a:t>**Las Alcaldías Municipales </a:t>
            </a:r>
            <a:r>
              <a:rPr lang="es-ES" sz="950" dirty="0"/>
              <a:t>de </a:t>
            </a:r>
            <a:r>
              <a:rPr lang="es-ES" sz="950" dirty="0" smtClean="0"/>
              <a:t>Jocoaitique, Nahulingo y Jocoateca, </a:t>
            </a:r>
            <a:r>
              <a:rPr lang="es-ES" sz="950" dirty="0"/>
              <a:t>se </a:t>
            </a:r>
            <a:r>
              <a:rPr lang="es-ES" sz="950" dirty="0" smtClean="0"/>
              <a:t>incorporaron </a:t>
            </a:r>
            <a:r>
              <a:rPr lang="es-ES" sz="950" dirty="0"/>
              <a:t>este mes al Portal de Transparencia que administra este </a:t>
            </a:r>
            <a:r>
              <a:rPr lang="es-ES" sz="950" dirty="0" smtClean="0"/>
              <a:t>Instituto.</a:t>
            </a:r>
            <a:endParaRPr lang="es-ES" sz="950" dirty="0"/>
          </a:p>
          <a:p>
            <a:pPr algn="just"/>
            <a:r>
              <a:rPr lang="en-US" sz="950" dirty="0" smtClean="0"/>
              <a:t>***D</a:t>
            </a:r>
            <a:r>
              <a:rPr lang="es-ES" sz="950" dirty="0" smtClean="0"/>
              <a:t>e </a:t>
            </a:r>
            <a:r>
              <a:rPr lang="es-ES" sz="950" dirty="0"/>
              <a:t>conformidad a la letra c) del artículo 50 de la LAIP, corresponde al Oficial de Información orientar a los </a:t>
            </a:r>
            <a:r>
              <a:rPr lang="es-ES" sz="950" dirty="0" smtClean="0"/>
              <a:t>particulares </a:t>
            </a:r>
            <a:r>
              <a:rPr lang="es-ES" sz="950" dirty="0"/>
              <a:t>sobre las  dependencias  o  entidades  que  pudieran  tener  la  información  que  solicitan.</a:t>
            </a:r>
            <a:endParaRPr lang="en-US" sz="95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4271819" y="1135303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82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837304" y="2349667"/>
            <a:ext cx="44039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539</Words>
  <Application>Microsoft Office PowerPoint</Application>
  <PresentationFormat>Panorámica</PresentationFormat>
  <Paragraphs>198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Cantidad de personas capacitadas por edad. </vt:lpstr>
      <vt:lpstr>Personas de sociedad civil capacitadas </vt:lpstr>
      <vt:lpstr>Cantidad de personas capacitadas por sector </vt:lpstr>
      <vt:lpstr>Presentación de PowerPoint</vt:lpstr>
      <vt:lpstr>Naturaleza del ente obligado que solicita asesoría GDA</vt:lpstr>
      <vt:lpstr>Presentación de PowerPoint</vt:lpstr>
      <vt:lpstr>Tema de acompañamiento en materia GDA</vt:lpstr>
      <vt:lpstr>Presentación de PowerPoint</vt:lpstr>
      <vt:lpstr>Nivel de respuesta</vt:lpstr>
      <vt:lpstr>Tema de preguntas recibidas</vt:lpstr>
      <vt:lpstr>Presentación de PowerPoint</vt:lpstr>
      <vt:lpstr>Proyectos de autos elaborados </vt:lpstr>
      <vt:lpstr>Presentación de PowerPoint</vt:lpstr>
      <vt:lpstr>Proyectos de autos elaborados </vt:lpstr>
      <vt:lpstr>Presentación de PowerPoint</vt:lpstr>
      <vt:lpstr>Solicitudes de apoyo, UCOM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PATRICIA DE ESCOBAR</cp:lastModifiedBy>
  <cp:revision>62</cp:revision>
  <cp:lastPrinted>2022-04-22T17:34:22Z</cp:lastPrinted>
  <dcterms:created xsi:type="dcterms:W3CDTF">2021-10-15T21:21:24Z</dcterms:created>
  <dcterms:modified xsi:type="dcterms:W3CDTF">2022-04-26T14:22:48Z</dcterms:modified>
</cp:coreProperties>
</file>