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1" r:id="rId4"/>
    <p:sldId id="292" r:id="rId5"/>
    <p:sldId id="293" r:id="rId6"/>
    <p:sldId id="294" r:id="rId7"/>
    <p:sldId id="295" r:id="rId8"/>
    <p:sldId id="296" r:id="rId9"/>
    <p:sldId id="265" r:id="rId10"/>
    <p:sldId id="266" r:id="rId11"/>
    <p:sldId id="267" r:id="rId12"/>
    <p:sldId id="268" r:id="rId13"/>
    <p:sldId id="269" r:id="rId14"/>
    <p:sldId id="28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9" r:id="rId23"/>
    <p:sldId id="290" r:id="rId24"/>
    <p:sldId id="278" r:id="rId25"/>
    <p:sldId id="279" r:id="rId26"/>
    <p:sldId id="297" r:id="rId27"/>
    <p:sldId id="298" r:id="rId28"/>
    <p:sldId id="299" r:id="rId29"/>
    <p:sldId id="300" r:id="rId30"/>
    <p:sldId id="280" r:id="rId31"/>
    <p:sldId id="281" r:id="rId32"/>
    <p:sldId id="258" r:id="rId33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&#237;sticas%20U.%20Formaci&#243;n%20_%20Mayo-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&#237;sticasMayo2022%20GD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&#237;sticasMayo2022%20G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&#237;sticasMayo2022%20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ISTICA%20MES%20DE%20MAYO%202022%20U.%20ACOMPA&#209;AMIENT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ISTICA%20MES%20DE%20MAYO%202022%20U.%20ACOMPA&#209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Asesor&#237;as%202022%20Evaluaci&#243;n%20del%20Desempe&#241;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Asesor&#237;as%202022%20Evaluaci&#243;n%20del%20Desempe&#241;o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Asesor&#237;as%202022%20Evaluaci&#243;n%20del%20Desempe&#241;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Mayo%202022\Estadisticas%20actividades%20MAY%202022%20UCOM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Mayo%202022\Estad&#237;sticas%20U.%20Formaci&#243;n%20_%20Mayo-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Mayo%202022\Estad&#237;sticas%20U.%20Formaci&#243;n%20_%20Mayo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U. Formación _ Mayo-2022.xlsx]Estadísticas Mayo'!$O$38:$O$39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4B-46B5-BC7A-765209BB07D8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4B-46B5-BC7A-765209BB07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4B-46B5-BC7A-765209BB07D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4B-46B5-BC7A-765209BB07D8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34B-46B5-BC7A-765209BB07D8}"/>
              </c:ext>
            </c:extLst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4B-46B5-BC7A-765209BB07D8}"/>
              </c:ext>
            </c:extLst>
          </c:dPt>
          <c:dPt>
            <c:idx val="6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4B-46B5-BC7A-765209BB07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U. Formación _ Mayo-2022.xlsx]Estadísticas Mayo'!$K$40:$K$47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U. Formación _ Mayo-2022.xlsx]Estadísticas Mayo'!$O$40:$O$46</c:f>
              <c:numCache>
                <c:formatCode>General</c:formatCode>
                <c:ptCount val="7"/>
                <c:pt idx="0">
                  <c:v>0</c:v>
                </c:pt>
                <c:pt idx="1">
                  <c:v>27</c:v>
                </c:pt>
                <c:pt idx="2">
                  <c:v>39</c:v>
                </c:pt>
                <c:pt idx="3">
                  <c:v>36</c:v>
                </c:pt>
                <c:pt idx="4">
                  <c:v>13</c:v>
                </c:pt>
                <c:pt idx="5">
                  <c:v>4</c:v>
                </c:pt>
                <c:pt idx="6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4B-46B5-BC7A-765209BB0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E4-428B-836E-8D38540F6D08}"/>
              </c:ext>
            </c:extLst>
          </c:dPt>
          <c:dPt>
            <c:idx val="1"/>
            <c:bubble3D val="0"/>
            <c:explosion val="6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E4-428B-836E-8D38540F6D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'[EstadísticasMayo2022 GDA.xlsx]Hoja 1'!$G$3:$G$4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'[EstadísticasMayo2022 GDA.xlsx]Hoja 1'!$H$3:$H$4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E4-428B-836E-8D38540F6D0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D1-4D59-A855-CFAA9D3EB35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BD1-4D59-A855-CFAA9D3EB3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'[EstadísticasMayo2022 GDA.xlsx]Hoja 1'!$C$29:$C$31</c:f>
              <c:strCache>
                <c:ptCount val="3"/>
                <c:pt idx="0">
                  <c:v>Consulta por correo eletrónico</c:v>
                </c:pt>
                <c:pt idx="1">
                  <c:v>Consulta vía telefónica </c:v>
                </c:pt>
                <c:pt idx="2">
                  <c:v>Consulta vía nota externa</c:v>
                </c:pt>
              </c:strCache>
            </c:strRef>
          </c:cat>
          <c:val>
            <c:numRef>
              <c:f>'[EstadísticasMayo2022 GDA.xlsx]Hoja 1'!$D$29:$D$31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1-4D59-A855-CFAA9D3EB3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909504"/>
        <c:axId val="374910752"/>
      </c:barChart>
      <c:catAx>
        <c:axId val="3749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4910752"/>
        <c:crosses val="autoZero"/>
        <c:auto val="1"/>
        <c:lblAlgn val="ctr"/>
        <c:lblOffset val="100"/>
        <c:noMultiLvlLbl val="0"/>
      </c:catAx>
      <c:valAx>
        <c:axId val="374910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490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C-4A5C-93E7-1E72884E82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'[EstadísticasMayo2022 GDA.xlsx]Hoja 1'!$A$51:$A$59</c:f>
              <c:strCache>
                <c:ptCount val="9"/>
                <c:pt idx="0">
                  <c:v>La gestión documental en los procesos de rendición de cuentas</c:v>
                </c:pt>
                <c:pt idx="1">
                  <c:v>Articulación de las TIC's con la gestión documental </c:v>
                </c:pt>
                <c:pt idx="2">
                  <c:v>Procesos de eliminación de documentos sobre licencias de software fuera de uso</c:v>
                </c:pt>
                <c:pt idx="3">
                  <c:v>Requisitos del procedimiento de eliminación de documentos </c:v>
                </c:pt>
                <c:pt idx="4">
                  <c:v>Procesos de eliminación de datos personales </c:v>
                </c:pt>
                <c:pt idx="5">
                  <c:v>Procesos de valoración y selección documental sobre formatos fuera de uso</c:v>
                </c:pt>
                <c:pt idx="6">
                  <c:v>Normalización de documentos administrativos de uso común</c:v>
                </c:pt>
                <c:pt idx="7">
                  <c:v>Control ambiental en depósitos documentales</c:v>
                </c:pt>
                <c:pt idx="8">
                  <c:v>Remisión del Cuadro de Clasificación Documental para instituciones de Gobierno Central </c:v>
                </c:pt>
              </c:strCache>
            </c:strRef>
          </c:cat>
          <c:val>
            <c:numRef>
              <c:f>'[EstadísticasMayo2022 GDA.xlsx]Hoja 1'!$B$51:$B$59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C-4A5C-93E7-1E72884E82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6214592"/>
        <c:axId val="436215840"/>
      </c:barChart>
      <c:catAx>
        <c:axId val="4362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6215840"/>
        <c:crosses val="autoZero"/>
        <c:auto val="1"/>
        <c:lblAlgn val="ctr"/>
        <c:lblOffset val="100"/>
        <c:noMultiLvlLbl val="0"/>
      </c:catAx>
      <c:valAx>
        <c:axId val="4362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621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BE-4495-B7EE-2D1DC2BB5C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 MES DE MAYO 2022 U. ACOMPAÑAMIENTO.xlsx]MAYO'!$G$4:$G$6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 MES DE MAYO 2022 U. ACOMPAÑAMIENTO.xlsx]MAYO'!$H$4:$H$6</c:f>
              <c:numCache>
                <c:formatCode>General</c:formatCode>
                <c:ptCount val="3"/>
                <c:pt idx="0">
                  <c:v>24</c:v>
                </c:pt>
                <c:pt idx="1">
                  <c:v>17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E-4495-B7EE-2D1DC2BB5C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8402447"/>
        <c:axId val="738403279"/>
      </c:barChart>
      <c:catAx>
        <c:axId val="73840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38403279"/>
        <c:crosses val="autoZero"/>
        <c:auto val="1"/>
        <c:lblAlgn val="ctr"/>
        <c:lblOffset val="100"/>
        <c:noMultiLvlLbl val="0"/>
      </c:catAx>
      <c:valAx>
        <c:axId val="738403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8402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60-4776-BAF7-DDEA7C9849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 MES DE MAYO 2022 U. ACOMPAÑAMIENTO.xlsx]MAYO'!$B$5:$B$15</c:f>
              <c:strCache>
                <c:ptCount val="11"/>
                <c:pt idx="0">
                  <c:v>Datos personales</c:v>
                </c:pt>
                <c:pt idx="1">
                  <c:v>Trámite de solicitudes de información</c:v>
                </c:pt>
                <c:pt idx="2">
                  <c:v>Remisión de acuerdo de nombramiento nuevo OI</c:v>
                </c:pt>
                <c:pt idx="3">
                  <c:v>Nombre, cargo y salario de empleados públicos</c:v>
                </c:pt>
                <c:pt idx="4">
                  <c:v>Rol del Oficial de Información</c:v>
                </c:pt>
                <c:pt idx="5">
                  <c:v>Ítems de publicación de información oficiosa</c:v>
                </c:pt>
                <c:pt idx="6">
                  <c:v>Solicitud de formación</c:v>
                </c:pt>
                <c:pt idx="7">
                  <c:v>Plazo de publicación de información oficiosa</c:v>
                </c:pt>
                <c:pt idx="8">
                  <c:v>Versión pública</c:v>
                </c:pt>
                <c:pt idx="9">
                  <c:v>Informes finales de auditoría</c:v>
                </c:pt>
                <c:pt idx="10">
                  <c:v>Oficial GDA</c:v>
                </c:pt>
              </c:strCache>
            </c:strRef>
          </c:cat>
          <c:val>
            <c:numRef>
              <c:f>'[ESTADISTICA MES DE MAYO 2022 U. ACOMPAÑAMIENTO.xlsx]MAYO'!$C$5:$C$15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0-4776-BAF7-DDEA7C9849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41676031"/>
        <c:axId val="441669375"/>
      </c:barChart>
      <c:catAx>
        <c:axId val="4416760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1669375"/>
        <c:crosses val="autoZero"/>
        <c:auto val="1"/>
        <c:lblAlgn val="ctr"/>
        <c:lblOffset val="100"/>
        <c:noMultiLvlLbl val="0"/>
      </c:catAx>
      <c:valAx>
        <c:axId val="44166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1676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D8-4661-B82B-B2F8C9945E40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1D8-4661-B82B-B2F8C9945E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Admisión</c:v>
                </c:pt>
                <c:pt idx="1">
                  <c:v>Trámite</c:v>
                </c:pt>
                <c:pt idx="2">
                  <c:v>Resoluciones Definitivas </c:v>
                </c:pt>
                <c:pt idx="3">
                  <c:v>Terminaciones Anticipadas del Procedimiento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6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8-4661-B82B-B2F8C9945E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8303472"/>
        <c:axId val="678305552"/>
      </c:barChart>
      <c:catAx>
        <c:axId val="67830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78305552"/>
        <c:crosses val="autoZero"/>
        <c:auto val="1"/>
        <c:lblAlgn val="ctr"/>
        <c:lblOffset val="100"/>
        <c:noMultiLvlLbl val="0"/>
      </c:catAx>
      <c:valAx>
        <c:axId val="678305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830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7B-42D7-AF83-C0A7E7DC00B4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7B-42D7-AF83-C0A7E7DC00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Hoja2!$A$1:$A$3</c:f>
              <c:strCache>
                <c:ptCount val="3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de Resolución Definitiva</c:v>
                </c:pt>
              </c:strCache>
            </c:strRef>
          </c:cat>
          <c:val>
            <c:numRef>
              <c:f>Hoja2!$B$1:$B$3</c:f>
              <c:numCache>
                <c:formatCode>General</c:formatCode>
                <c:ptCount val="3"/>
                <c:pt idx="0">
                  <c:v>21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B-42D7-AF83-C0A7E7DC00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8217040"/>
        <c:axId val="788212048"/>
      </c:barChart>
      <c:catAx>
        <c:axId val="78821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88212048"/>
        <c:crosses val="autoZero"/>
        <c:auto val="1"/>
        <c:lblAlgn val="ctr"/>
        <c:lblOffset val="100"/>
        <c:noMultiLvlLbl val="0"/>
      </c:catAx>
      <c:valAx>
        <c:axId val="788212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821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96-4C4B-BBCA-759E8DA767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'[Asesorías 2022 Evaluación del Desempeño.xlsx]Mayo-2022'!$G$5:$G$6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'[Asesorías 2022 Evaluación del Desempeño.xlsx]Mayo-2022'!$H$5:$H$6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6-4C4B-BBCA-759E8DA767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3286527"/>
        <c:axId val="1243280287"/>
      </c:barChart>
      <c:catAx>
        <c:axId val="1243286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43280287"/>
        <c:crosses val="autoZero"/>
        <c:auto val="1"/>
        <c:lblAlgn val="ctr"/>
        <c:lblOffset val="100"/>
        <c:noMultiLvlLbl val="0"/>
      </c:catAx>
      <c:valAx>
        <c:axId val="124328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43286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smtClean="0"/>
              <a:t>PROMEDIO </a:t>
            </a:r>
            <a:r>
              <a:rPr lang="en-US" dirty="0"/>
              <a:t>DE </a:t>
            </a:r>
            <a:r>
              <a:rPr lang="en-US" dirty="0" smtClean="0"/>
              <a:t>RESPUESTA (DIAS)</a:t>
            </a:r>
            <a:endParaRPr lang="en-US" dirty="0"/>
          </a:p>
        </c:rich>
      </c:tx>
      <c:layout>
        <c:manualLayout>
          <c:xMode val="edge"/>
          <c:yMode val="edge"/>
          <c:x val="0.3014842635336224"/>
          <c:y val="3.2346592464772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F1-457F-A353-19782ED4F347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F1-457F-A353-19782ED4F3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'[Asesorías 2022 Evaluación del Desempeño.xlsx]Mayo-2022'!$A$16:$A$17</c:f>
              <c:strCache>
                <c:ptCount val="2"/>
                <c:pt idx="0">
                  <c:v>Asesoría presencial</c:v>
                </c:pt>
                <c:pt idx="1">
                  <c:v>Asesoría Virtual</c:v>
                </c:pt>
              </c:strCache>
            </c:strRef>
          </c:cat>
          <c:val>
            <c:numRef>
              <c:f>'[Asesorías 2022 Evaluación del Desempeño.xlsx]Mayo-2022'!$B$16:$B$17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F1-457F-A353-19782ED4F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43327311"/>
        <c:axId val="1943326895"/>
      </c:barChart>
      <c:valAx>
        <c:axId val="19433268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43327311"/>
        <c:crosses val="autoZero"/>
        <c:crossBetween val="between"/>
      </c:valAx>
      <c:catAx>
        <c:axId val="194332731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433268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11-4C30-9D87-82E96901C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'[Asesorías 2022 Evaluación del Desempeño.xlsx]Mayo-2022'!$A$48</c:f>
              <c:strCache>
                <c:ptCount val="1"/>
                <c:pt idx="0">
                  <c:v>Seguimiento a diagnóstico preliminar realizado al portal de transparencia de la institución</c:v>
                </c:pt>
              </c:strCache>
            </c:strRef>
          </c:cat>
          <c:val>
            <c:numRef>
              <c:f>'[Asesorías 2022 Evaluación del Desempeño.xlsx]Mayo-2022'!$B$48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11-4C30-9D87-82E96901CFF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65179888559699"/>
          <c:y val="0.29630576848291423"/>
          <c:w val="0.33800490143125372"/>
          <c:h val="0.2464875306775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95-41FE-B16A-8A15CE932F36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B95-41FE-B16A-8A15CE932F36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95-41FE-B16A-8A15CE932F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MAY 2022 UCOM.xlsx]Hoja2'!$L$3:$L$40</c:f>
              <c:strCache>
                <c:ptCount val="7"/>
                <c:pt idx="0">
                  <c:v>Monitoreo</c:v>
                </c:pt>
                <c:pt idx="1">
                  <c:v>Cobertura Comunicacional</c:v>
                </c:pt>
                <c:pt idx="2">
                  <c:v>Capacitaciones Presenciales</c:v>
                </c:pt>
                <c:pt idx="3">
                  <c:v>Diseños y videos</c:v>
                </c:pt>
                <c:pt idx="4">
                  <c:v>Fotos de Pleno</c:v>
                </c:pt>
                <c:pt idx="5">
                  <c:v>Eventos</c:v>
                </c:pt>
                <c:pt idx="6">
                  <c:v>Audiencias</c:v>
                </c:pt>
              </c:strCache>
            </c:strRef>
          </c:cat>
          <c:val>
            <c:numRef>
              <c:f>'[Estadisticas actividades MAY 2022 UCOM.xlsx]Hoja2'!$M$3:$M$40</c:f>
              <c:numCache>
                <c:formatCode>General</c:formatCode>
                <c:ptCount val="7"/>
                <c:pt idx="0">
                  <c:v>42</c:v>
                </c:pt>
                <c:pt idx="1">
                  <c:v>9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5-41FE-B16A-8A15CE932F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4849679"/>
        <c:axId val="424854671"/>
      </c:barChart>
      <c:catAx>
        <c:axId val="42484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24854671"/>
        <c:crosses val="autoZero"/>
        <c:auto val="1"/>
        <c:lblAlgn val="ctr"/>
        <c:lblOffset val="100"/>
        <c:noMultiLvlLbl val="0"/>
      </c:catAx>
      <c:valAx>
        <c:axId val="424854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484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3.TIPO DE </a:t>
            </a:r>
            <a:r>
              <a:rPr lang="es-SV" dirty="0" smtClean="0"/>
              <a:t>INFORMACIÓN</a:t>
            </a:r>
            <a:r>
              <a:rPr lang="es-SV" baseline="0" dirty="0" smtClean="0"/>
              <a:t> </a:t>
            </a:r>
            <a:r>
              <a:rPr lang="es-SV" dirty="0" smtClean="0"/>
              <a:t>REQUERIMIENTOS</a:t>
            </a:r>
            <a:endParaRPr lang="es-SV" dirty="0"/>
          </a:p>
        </c:rich>
      </c:tx>
      <c:layout>
        <c:manualLayout>
          <c:xMode val="edge"/>
          <c:yMode val="edge"/>
          <c:x val="0.23369888157546903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3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955903463381441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461632027411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U. Formación _ Mayo-2022.xlsx]Estadísticas Mayo'!$C$7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U. Formación _ Mayo-2022.xlsx]Estadísticas Mayo'!$B$8:$B$13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</c:strCache>
              <c:extLst/>
            </c:strRef>
          </c:cat>
          <c:val>
            <c:numRef>
              <c:f>'[Estadísticas U. Formación _ Mayo-2022.xlsx]Estadísticas Mayo'!$C$8:$C$13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14</c:v>
                </c:pt>
                <c:pt idx="4">
                  <c:v>5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4EDE-4144-B5BA-EBBD453919FF}"/>
            </c:ext>
          </c:extLst>
        </c:ser>
        <c:ser>
          <c:idx val="1"/>
          <c:order val="1"/>
          <c:tx>
            <c:strRef>
              <c:f>'[Estadísticas U. Formación _ Mayo-2022.xlsx]Estadísticas Mayo'!$D$7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U. Formación _ Mayo-2022.xlsx]Estadísticas Mayo'!$B$8:$B$13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</c:strCache>
              <c:extLst/>
            </c:strRef>
          </c:cat>
          <c:val>
            <c:numRef>
              <c:f>'[Estadísticas U. Formación _ Mayo-2022.xlsx]Estadísticas Mayo'!$D$8:$D$13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26</c:v>
                </c:pt>
                <c:pt idx="4">
                  <c:v>9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4EDE-4144-B5BA-EBBD453919FF}"/>
            </c:ext>
          </c:extLst>
        </c:ser>
        <c:ser>
          <c:idx val="2"/>
          <c:order val="2"/>
          <c:tx>
            <c:strRef>
              <c:f>'[Estadísticas U. Formación _ Mayo-2022.xlsx]Estadísticas Mayo'!$E$7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1"/>
          <c:cat>
            <c:strRef>
              <c:f>'[Estadísticas U. Formación _ Mayo-2022.xlsx]Estadísticas Mayo'!$B$8:$B$13</c:f>
              <c:strCache>
                <c:ptCount val="5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</c:strCache>
              <c:extLst/>
            </c:strRef>
          </c:cat>
          <c:val>
            <c:numRef>
              <c:f>'[Estadísticas U. Formación _ Mayo-2022.xlsx]Estadísticas Mayo'!$E$8:$E$13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4EDE-4144-B5BA-EBBD45391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496108"/>
        <c:axId val="1583334494"/>
      </c:barChart>
      <c:catAx>
        <c:axId val="3504961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83334494"/>
        <c:crosses val="autoZero"/>
        <c:auto val="1"/>
        <c:lblAlgn val="ctr"/>
        <c:lblOffset val="100"/>
        <c:noMultiLvlLbl val="1"/>
      </c:catAx>
      <c:valAx>
        <c:axId val="158333449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3504961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U. Formación _ Mayo-2022.xlsx]Estadísticas Mayo'!$L$6:$L$7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U. Formación _ Mayo-2022.xlsx]Estadísticas Mayo'!$K$8:$K$13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U. Formación _ Mayo-2022.xlsx]Estadísticas Mayo'!$L$8:$L$13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27</c:v>
                </c:pt>
                <c:pt idx="3">
                  <c:v>6</c:v>
                </c:pt>
                <c:pt idx="4">
                  <c:v>41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C429-4B9B-BD42-E0B2C23EA6FB}"/>
            </c:ext>
          </c:extLst>
        </c:ser>
        <c:ser>
          <c:idx val="1"/>
          <c:order val="1"/>
          <c:tx>
            <c:strRef>
              <c:f>'[Estadísticas U. Formación _ Mayo-2022.xlsx]Estadísticas Mayo'!$M$6:$M$7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U. Formación _ Mayo-2022.xlsx]Estadísticas Mayo'!$K$8:$K$13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U. Formación _ Mayo-2022.xlsx]Estadísticas Mayo'!$M$8:$M$13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70</c:v>
                </c:pt>
                <c:pt idx="3">
                  <c:v>1</c:v>
                </c:pt>
                <c:pt idx="4">
                  <c:v>82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C429-4B9B-BD42-E0B2C23EA6FB}"/>
            </c:ext>
          </c:extLst>
        </c:ser>
        <c:ser>
          <c:idx val="2"/>
          <c:order val="2"/>
          <c:tx>
            <c:strRef>
              <c:f>'[Estadísticas U. Formación _ Mayo-2022.xlsx]Estadísticas Mayo'!$N$6:$N$7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U. Formación _ Mayo-2022.xlsx]Estadísticas Mayo'!$K$8:$K$13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U. Formación _ Mayo-2022.xlsx]Estadísticas Mayo'!$N$8:$N$13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C429-4B9B-BD42-E0B2C23EA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418323"/>
        <c:axId val="1055947341"/>
      </c:barChart>
      <c:catAx>
        <c:axId val="3944183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55947341"/>
        <c:crosses val="autoZero"/>
        <c:auto val="1"/>
        <c:lblAlgn val="ctr"/>
        <c:lblOffset val="100"/>
        <c:noMultiLvlLbl val="1"/>
      </c:catAx>
      <c:valAx>
        <c:axId val="105594734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3944183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14/6/2022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14/6/2022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Mayo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7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36248"/>
              </p:ext>
            </p:extLst>
          </p:nvPr>
        </p:nvGraphicFramePr>
        <p:xfrm>
          <a:off x="2821575" y="1476101"/>
          <a:ext cx="9248505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54102"/>
              </p:ext>
            </p:extLst>
          </p:nvPr>
        </p:nvGraphicFramePr>
        <p:xfrm>
          <a:off x="2936239" y="793433"/>
          <a:ext cx="9094652" cy="579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75746">
                  <a:extLst>
                    <a:ext uri="{9D8B030D-6E8A-4147-A177-3AD203B41FA5}">
                      <a16:colId xmlns:a16="http://schemas.microsoft.com/office/drawing/2014/main" val="3860841236"/>
                    </a:ext>
                  </a:extLst>
                </a:gridCol>
                <a:gridCol w="2041656">
                  <a:extLst>
                    <a:ext uri="{9D8B030D-6E8A-4147-A177-3AD203B41FA5}">
                      <a16:colId xmlns:a16="http://schemas.microsoft.com/office/drawing/2014/main" val="692229802"/>
                    </a:ext>
                  </a:extLst>
                </a:gridCol>
                <a:gridCol w="1633324">
                  <a:extLst>
                    <a:ext uri="{9D8B030D-6E8A-4147-A177-3AD203B41FA5}">
                      <a16:colId xmlns:a16="http://schemas.microsoft.com/office/drawing/2014/main" val="3828126317"/>
                    </a:ext>
                  </a:extLst>
                </a:gridCol>
                <a:gridCol w="1466281">
                  <a:extLst>
                    <a:ext uri="{9D8B030D-6E8A-4147-A177-3AD203B41FA5}">
                      <a16:colId xmlns:a16="http://schemas.microsoft.com/office/drawing/2014/main" val="1935823759"/>
                    </a:ext>
                  </a:extLst>
                </a:gridCol>
                <a:gridCol w="1577645">
                  <a:extLst>
                    <a:ext uri="{9D8B030D-6E8A-4147-A177-3AD203B41FA5}">
                      <a16:colId xmlns:a16="http://schemas.microsoft.com/office/drawing/2014/main" val="2989333963"/>
                    </a:ext>
                  </a:extLst>
                </a:gridCol>
              </a:tblGrid>
              <a:tr h="5148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effectLst/>
                        </a:rPr>
                        <a:t>Personas Capacitadas por país y departamento</a:t>
                      </a:r>
                      <a:endParaRPr lang="es-E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04695"/>
                  </a:ext>
                </a:extLst>
              </a:tr>
              <a:tr h="509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País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Departamento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Hombre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u="none" strike="noStrike" noProof="0" dirty="0" smtClean="0">
                          <a:effectLst/>
                        </a:rPr>
                        <a:t>Mujer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505187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El Salvador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Ahuachapán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6941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Cabañas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46491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Chalatenango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66405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Cuscatlán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7903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La Libertad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496696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La Paz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25041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N/D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918833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 Salvador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438708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 Vicente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1057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Zacatecoluca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49363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Total El Salvador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127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34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748327"/>
              </p:ext>
            </p:extLst>
          </p:nvPr>
        </p:nvGraphicFramePr>
        <p:xfrm>
          <a:off x="2908026" y="1654220"/>
          <a:ext cx="9162054" cy="506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</a:t>
            </a:r>
            <a:r>
              <a:rPr lang="es-SV" sz="3200" dirty="0" smtClean="0">
                <a:solidFill>
                  <a:srgbClr val="002060"/>
                </a:solidFill>
              </a:rPr>
              <a:t>edad. 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138021"/>
              </p:ext>
            </p:extLst>
          </p:nvPr>
        </p:nvGraphicFramePr>
        <p:xfrm>
          <a:off x="3023936" y="1338924"/>
          <a:ext cx="8641195" cy="551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sector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47034"/>
              </p:ext>
            </p:extLst>
          </p:nvPr>
        </p:nvGraphicFramePr>
        <p:xfrm>
          <a:off x="3129915" y="1367513"/>
          <a:ext cx="8639720" cy="532067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777833">
                  <a:extLst>
                    <a:ext uri="{9D8B030D-6E8A-4147-A177-3AD203B41FA5}">
                      <a16:colId xmlns:a16="http://schemas.microsoft.com/office/drawing/2014/main" val="141150752"/>
                    </a:ext>
                  </a:extLst>
                </a:gridCol>
                <a:gridCol w="1443599">
                  <a:extLst>
                    <a:ext uri="{9D8B030D-6E8A-4147-A177-3AD203B41FA5}">
                      <a16:colId xmlns:a16="http://schemas.microsoft.com/office/drawing/2014/main" val="2672487418"/>
                    </a:ext>
                  </a:extLst>
                </a:gridCol>
                <a:gridCol w="1443599">
                  <a:extLst>
                    <a:ext uri="{9D8B030D-6E8A-4147-A177-3AD203B41FA5}">
                      <a16:colId xmlns:a16="http://schemas.microsoft.com/office/drawing/2014/main" val="405151857"/>
                    </a:ext>
                  </a:extLst>
                </a:gridCol>
                <a:gridCol w="1443599">
                  <a:extLst>
                    <a:ext uri="{9D8B030D-6E8A-4147-A177-3AD203B41FA5}">
                      <a16:colId xmlns:a16="http://schemas.microsoft.com/office/drawing/2014/main" val="3164845410"/>
                    </a:ext>
                  </a:extLst>
                </a:gridCol>
                <a:gridCol w="1531090">
                  <a:extLst>
                    <a:ext uri="{9D8B030D-6E8A-4147-A177-3AD203B41FA5}">
                      <a16:colId xmlns:a16="http://schemas.microsoft.com/office/drawing/2014/main" val="1719500198"/>
                    </a:ext>
                  </a:extLst>
                </a:gridCol>
              </a:tblGrid>
              <a:tr h="738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Hombres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Mujeres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N/D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398053"/>
                  </a:ext>
                </a:extLst>
              </a:tr>
              <a:tr h="936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Servidores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públicos</a:t>
                      </a:r>
                      <a:r>
                        <a:rPr lang="en-US" sz="1800" u="none" strike="noStrike" dirty="0">
                          <a:effectLst/>
                        </a:rPr>
                        <a:t> y </a:t>
                      </a:r>
                      <a:r>
                        <a:rPr lang="en-US" sz="1800" u="none" strike="noStrike" dirty="0" err="1">
                          <a:effectLst/>
                        </a:rPr>
                        <a:t>funcionarios</a:t>
                      </a:r>
                      <a:r>
                        <a:rPr lang="en-US" sz="1800" u="none" strike="noStrike" dirty="0">
                          <a:effectLst/>
                        </a:rPr>
                        <a:t> de </a:t>
                      </a:r>
                      <a:r>
                        <a:rPr lang="es-SV" sz="1800" u="none" strike="noStrike" noProof="0" dirty="0" smtClean="0">
                          <a:effectLst/>
                        </a:rPr>
                        <a:t>municipalidades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498851"/>
                  </a:ext>
                </a:extLst>
              </a:tr>
              <a:tr h="936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Servidores públicos de gobierno central y autónomas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20608"/>
                  </a:ext>
                </a:extLst>
              </a:tr>
              <a:tr h="738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Sociedad civil en general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147017"/>
                  </a:ext>
                </a:extLst>
              </a:tr>
              <a:tr h="98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Sector educativo (público y privado)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512688"/>
                  </a:ext>
                </a:extLst>
              </a:tr>
              <a:tr h="985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Totales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63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127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67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368057"/>
              </p:ext>
            </p:extLst>
          </p:nvPr>
        </p:nvGraphicFramePr>
        <p:xfrm>
          <a:off x="3104604" y="1783079"/>
          <a:ext cx="8129451" cy="4669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71478"/>
              </p:ext>
            </p:extLst>
          </p:nvPr>
        </p:nvGraphicFramePr>
        <p:xfrm>
          <a:off x="3100084" y="1789659"/>
          <a:ext cx="8851509" cy="492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113876"/>
              </p:ext>
            </p:extLst>
          </p:nvPr>
        </p:nvGraphicFramePr>
        <p:xfrm>
          <a:off x="2987039" y="1493470"/>
          <a:ext cx="8964554" cy="5216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094261"/>
              </p:ext>
            </p:extLst>
          </p:nvPr>
        </p:nvGraphicFramePr>
        <p:xfrm>
          <a:off x="2973975" y="1293223"/>
          <a:ext cx="8978538" cy="540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158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82888"/>
              </p:ext>
            </p:extLst>
          </p:nvPr>
        </p:nvGraphicFramePr>
        <p:xfrm>
          <a:off x="3330212" y="1216478"/>
          <a:ext cx="8713742" cy="553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069168"/>
              </p:ext>
            </p:extLst>
          </p:nvPr>
        </p:nvGraphicFramePr>
        <p:xfrm>
          <a:off x="2906056" y="1467712"/>
          <a:ext cx="9190150" cy="528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23504" y="2018808"/>
            <a:ext cx="9131122" cy="27135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Derecho de Acceso a la Información Pública y Unidad de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Protección de Datos Personales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3886821" y="475072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103340"/>
              </p:ext>
            </p:extLst>
          </p:nvPr>
        </p:nvGraphicFramePr>
        <p:xfrm>
          <a:off x="2987039" y="1603417"/>
          <a:ext cx="9030789" cy="51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324702" y="30073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060014"/>
              </p:ext>
            </p:extLst>
          </p:nvPr>
        </p:nvGraphicFramePr>
        <p:xfrm>
          <a:off x="3000101" y="1429075"/>
          <a:ext cx="9030790" cy="528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66730" y="2018808"/>
            <a:ext cx="8354146" cy="923330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 LAIP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380471"/>
              </p:ext>
            </p:extLst>
          </p:nvPr>
        </p:nvGraphicFramePr>
        <p:xfrm>
          <a:off x="2947850" y="1511062"/>
          <a:ext cx="8978539" cy="512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3594144" y="187623"/>
            <a:ext cx="62552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dirty="0">
                <a:solidFill>
                  <a:srgbClr val="002060"/>
                </a:solidFill>
              </a:rPr>
              <a:t>Ente obligado que solicita asesoría </a:t>
            </a:r>
            <a:endParaRPr lang="es-SV" sz="4000" dirty="0"/>
          </a:p>
        </p:txBody>
      </p:sp>
    </p:spTree>
    <p:extLst>
      <p:ext uri="{BB962C8B-B14F-4D97-AF65-F5344CB8AC3E}">
        <p14:creationId xmlns:p14="http://schemas.microsoft.com/office/powerpoint/2010/main" val="22663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la asesoría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356165"/>
              </p:ext>
            </p:extLst>
          </p:nvPr>
        </p:nvGraphicFramePr>
        <p:xfrm>
          <a:off x="3209108" y="1600200"/>
          <a:ext cx="810332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1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531387"/>
              </p:ext>
            </p:extLst>
          </p:nvPr>
        </p:nvGraphicFramePr>
        <p:xfrm>
          <a:off x="2908026" y="1913707"/>
          <a:ext cx="8155577" cy="465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</a:t>
            </a:r>
            <a:r>
              <a:rPr lang="es-SV" sz="3200" dirty="0" smtClean="0">
                <a:solidFill>
                  <a:srgbClr val="002060"/>
                </a:solidFill>
              </a:rPr>
              <a:t>asesoría brindada</a:t>
            </a:r>
            <a:endParaRPr lang="es-SV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286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317749"/>
              </p:ext>
            </p:extLst>
          </p:nvPr>
        </p:nvGraphicFramePr>
        <p:xfrm>
          <a:off x="2947850" y="1352006"/>
          <a:ext cx="9056916" cy="54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el mes de mayo se recibieron 9 solicitudes en las que se requirió </a:t>
            </a:r>
            <a:r>
              <a:rPr lang="es-ES" sz="1200" dirty="0"/>
              <a:t>i</a:t>
            </a:r>
            <a:r>
              <a:rPr lang="es-ES" sz="1200" dirty="0" smtClean="0"/>
              <a:t>nformación menor a 5 años</a:t>
            </a:r>
            <a:r>
              <a:rPr lang="es-ES" sz="1200" dirty="0"/>
              <a:t> </a:t>
            </a:r>
            <a:r>
              <a:rPr lang="es-ES" sz="1200" dirty="0" smtClean="0"/>
              <a:t>y 0  solicitudes en las que se requirió información mayor a 5 años.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42692" y="1255375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06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45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8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41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2849418" y="1089121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40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mayo no se incorporo ningún ente obligado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Instituto.</a:t>
            </a:r>
            <a:endParaRPr lang="es-ES" sz="950" dirty="0"/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10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489</Words>
  <Application>Microsoft Office PowerPoint</Application>
  <PresentationFormat>Panorámica</PresentationFormat>
  <Paragraphs>180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edad. </vt:lpstr>
      <vt:lpstr>Cantidad de personas capacitadas por sector 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Proyectos de autos elaborados </vt:lpstr>
      <vt:lpstr>Presentación de PowerPoint</vt:lpstr>
      <vt:lpstr>Proyectos de autos elaborados </vt:lpstr>
      <vt:lpstr>Presentación de PowerPoint</vt:lpstr>
      <vt:lpstr>Presentación de PowerPoint</vt:lpstr>
      <vt:lpstr>Medio por el cual se realizó la asesoría</vt:lpstr>
      <vt:lpstr>Tema de asesoría brindada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113</cp:revision>
  <cp:lastPrinted>2022-04-22T17:34:22Z</cp:lastPrinted>
  <dcterms:created xsi:type="dcterms:W3CDTF">2021-10-15T21:21:24Z</dcterms:created>
  <dcterms:modified xsi:type="dcterms:W3CDTF">2022-06-14T13:45:19Z</dcterms:modified>
</cp:coreProperties>
</file>