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265" r:id="rId9"/>
    <p:sldId id="266" r:id="rId10"/>
    <p:sldId id="267" r:id="rId11"/>
    <p:sldId id="268" r:id="rId12"/>
    <p:sldId id="269" r:id="rId13"/>
    <p:sldId id="288" r:id="rId14"/>
    <p:sldId id="307" r:id="rId15"/>
    <p:sldId id="30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9" r:id="rId24"/>
    <p:sldId id="290" r:id="rId25"/>
    <p:sldId id="278" r:id="rId26"/>
    <p:sldId id="279" r:id="rId27"/>
    <p:sldId id="297" r:id="rId28"/>
    <p:sldId id="298" r:id="rId29"/>
    <p:sldId id="299" r:id="rId30"/>
    <p:sldId id="300" r:id="rId31"/>
    <p:sldId id="280" r:id="rId32"/>
    <p:sldId id="281" r:id="rId33"/>
    <p:sldId id="258" r:id="rId34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%20junio%202022Formaci&#242;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%20junio%202022Formaci&#242;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Junio2022%20UGD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05;STICAS%20JUNIO%20DE%202022%20U.%20ACOMPA&#209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05;STICAS%20JUNIO%20DE%202022%20U.%20ACOMPA&#209;AMIENT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Asesor&#237;as%202022%20Evaluaci&#243;n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Asesor&#237;as%202022%20Evaluaci&#243;n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Asesor&#237;as%202022%20Evaluaci&#243;n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isticas%20actividades%20JUN%202022%20UCOM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Estadisticas%20junio%202022\Estad&#237;sticas%20junio%202022Formaci&#242;n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Estadisticas%20junio%202022\Estad&#237;sticas%20junio%202022Formaci&#242;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'Estadísticas Junio'!$O$38:$O$39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C2-4F5F-97E1-3AE1B474287E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C2-4F5F-97E1-3AE1B47428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C2-4F5F-97E1-3AE1B474287E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C2-4F5F-97E1-3AE1B47428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C2-4F5F-97E1-3AE1B474287E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C2-4F5F-97E1-3AE1B474287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C2-4F5F-97E1-3AE1B47428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'Estadísticas Junio'!$K$40:$K$47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'Estadísticas Junio'!$O$40:$O$46</c:f>
              <c:numCache>
                <c:formatCode>General</c:formatCode>
                <c:ptCount val="7"/>
                <c:pt idx="0">
                  <c:v>2</c:v>
                </c:pt>
                <c:pt idx="1">
                  <c:v>166</c:v>
                </c:pt>
                <c:pt idx="2">
                  <c:v>142</c:v>
                </c:pt>
                <c:pt idx="3">
                  <c:v>81</c:v>
                </c:pt>
                <c:pt idx="4">
                  <c:v>37</c:v>
                </c:pt>
                <c:pt idx="5">
                  <c:v>9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FC2-4F5F-97E1-3AE1B47428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'Estadísticas Junio'!$T$8</c:f>
              <c:strCache>
                <c:ptCount val="1"/>
                <c:pt idx="0">
                  <c:v>Sociedad civil en general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A3-4E85-A81A-666B42598391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10-4F87-B74D-B43CAEDCFACD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BA3-4E85-A81A-666B425983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'Estadísticas Junio'!$U$7:$W$7</c:f>
              <c:strCache>
                <c:ptCount val="3"/>
                <c:pt idx="0">
                  <c:v>Hombres</c:v>
                </c:pt>
                <c:pt idx="1">
                  <c:v>Mujeres</c:v>
                </c:pt>
                <c:pt idx="2">
                  <c:v>N/D</c:v>
                </c:pt>
              </c:strCache>
            </c:strRef>
          </c:cat>
          <c:val>
            <c:numRef>
              <c:f>'Estadísticas Junio'!$U$8:$W$8</c:f>
              <c:numCache>
                <c:formatCode>General</c:formatCode>
                <c:ptCount val="3"/>
                <c:pt idx="0">
                  <c:v>57</c:v>
                </c:pt>
                <c:pt idx="1">
                  <c:v>116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10-4F87-B74D-B43CAEDCFA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7278358"/>
        <c:axId val="1850558692"/>
      </c:barChart>
      <c:catAx>
        <c:axId val="56727835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50558692"/>
        <c:crosses val="autoZero"/>
        <c:auto val="1"/>
        <c:lblAlgn val="ctr"/>
        <c:lblOffset val="100"/>
        <c:noMultiLvlLbl val="1"/>
      </c:catAx>
      <c:valAx>
        <c:axId val="18505586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6727835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87-4946-81DD-99FE2BADA3D7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7-4946-81DD-99FE2BADA3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'[EstadísticasJunio2022 UGDA.xlsx]Hoja 1'!$F$26:$F$27</c:f>
              <c:strCache>
                <c:ptCount val="2"/>
                <c:pt idx="0">
                  <c:v>Municipalidades </c:v>
                </c:pt>
                <c:pt idx="1">
                  <c:v>Gobierno Central</c:v>
                </c:pt>
              </c:strCache>
            </c:strRef>
          </c:cat>
          <c:val>
            <c:numRef>
              <c:f>'[EstadísticasJunio2022 UGDA.xlsx]Hoja 1'!$G$26:$G$27</c:f>
              <c:numCache>
                <c:formatCode>General</c:formatCode>
                <c:ptCount val="2"/>
                <c:pt idx="0">
                  <c:v>22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87-4946-81DD-99FE2BADA3D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E3-4337-9ECD-61F73E592ED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AE3-4337-9ECD-61F73E592E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'[EstadísticasJunio2022 UGDA.xlsx]Hoja 1'!$G$2:$G$5</c:f>
              <c:strCache>
                <c:ptCount val="4"/>
                <c:pt idx="0">
                  <c:v>Consulta por correo eletrónico</c:v>
                </c:pt>
                <c:pt idx="1">
                  <c:v>Reunión virtual </c:v>
                </c:pt>
                <c:pt idx="2">
                  <c:v>Consulta presencial </c:v>
                </c:pt>
                <c:pt idx="3">
                  <c:v>Consulta vía telefónica </c:v>
                </c:pt>
              </c:strCache>
            </c:strRef>
          </c:cat>
          <c:val>
            <c:numRef>
              <c:f>'[EstadísticasJunio2022 UGDA.xlsx]Hoja 1'!$H$2:$H$5</c:f>
              <c:numCache>
                <c:formatCode>General</c:formatCode>
                <c:ptCount val="4"/>
                <c:pt idx="0">
                  <c:v>15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3-4337-9ECD-61F73E592E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15703616"/>
        <c:axId val="1515705280"/>
      </c:barChart>
      <c:catAx>
        <c:axId val="15157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15705280"/>
        <c:crosses val="autoZero"/>
        <c:auto val="1"/>
        <c:lblAlgn val="ctr"/>
        <c:lblOffset val="100"/>
        <c:noMultiLvlLbl val="0"/>
      </c:catAx>
      <c:valAx>
        <c:axId val="1515705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15703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5F8-4F3C-A1E4-657A1E2BCB37}"/>
              </c:ext>
            </c:extLst>
          </c:dPt>
          <c:dPt>
            <c:idx val="1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5F8-4F3C-A1E4-657A1E2BCB37}"/>
              </c:ext>
            </c:extLst>
          </c:dPt>
          <c:dPt>
            <c:idx val="1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5F8-4F3C-A1E4-657A1E2BCB37}"/>
              </c:ext>
            </c:extLst>
          </c:dPt>
          <c:dPt>
            <c:idx val="1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5F8-4F3C-A1E4-657A1E2BCB37}"/>
              </c:ext>
            </c:extLst>
          </c:dPt>
          <c:dPt>
            <c:idx val="1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F8-4F3C-A1E4-657A1E2BCB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'[EstadísticasJunio2022 UGDA.xlsx]Hoja 1'!$A$60:$A$76</c:f>
              <c:strCache>
                <c:ptCount val="17"/>
                <c:pt idx="0">
                  <c:v>Clasificación documental y valoración y selección documental </c:v>
                </c:pt>
                <c:pt idx="1">
                  <c:v>Conservación y restauración documental </c:v>
                </c:pt>
                <c:pt idx="2">
                  <c:v>Conservación y restauración documental y procesos de eliminación de documentos </c:v>
                </c:pt>
                <c:pt idx="3">
                  <c:v>Diagnóstico Documental e implementación del SIGDA</c:v>
                </c:pt>
                <c:pt idx="4">
                  <c:v>Especificaciones técnicas de las cajas normalizadas de archivos</c:v>
                </c:pt>
                <c:pt idx="5">
                  <c:v>Herramientas para la implementación del SIGDA en la municipalidad </c:v>
                </c:pt>
                <c:pt idx="6">
                  <c:v>Llenado de las Tablas de Plazos de Conservación Documental </c:v>
                </c:pt>
                <c:pt idx="7">
                  <c:v>Llenado del Diagnóstico Documental </c:v>
                </c:pt>
                <c:pt idx="8">
                  <c:v>Nombramiento del Oficial GDA e infracciones GDA en la LAIP</c:v>
                </c:pt>
                <c:pt idx="9">
                  <c:v>Valoración y selección de las series documentales de la UAIP</c:v>
                </c:pt>
                <c:pt idx="10">
                  <c:v>Proceso de identificación documental </c:v>
                </c:pt>
                <c:pt idx="11">
                  <c:v>Requisitios de las unidades de instalación y material para el trabajo archivístico</c:v>
                </c:pt>
                <c:pt idx="12">
                  <c:v>Revisión de marco normativo GDA</c:v>
                </c:pt>
                <c:pt idx="13">
                  <c:v>Revisión de marco normativo GDA y la Guía de Archivos </c:v>
                </c:pt>
                <c:pt idx="14">
                  <c:v>Revisión del Cuadro de Clasificación Documental </c:v>
                </c:pt>
                <c:pt idx="15">
                  <c:v>Nombramiento del Oficial GDA y la creación de la UGDA</c:v>
                </c:pt>
                <c:pt idx="16">
                  <c:v>Indicaciones para elaboración del marco normativo GDA</c:v>
                </c:pt>
              </c:strCache>
            </c:strRef>
          </c:cat>
          <c:val>
            <c:numRef>
              <c:f>'[EstadísticasJunio2022 UGDA.xlsx]Hoja 1'!$B$60:$B$76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8-4F3C-A1E4-657A1E2BCB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48805792"/>
        <c:axId val="1448804960"/>
      </c:barChart>
      <c:catAx>
        <c:axId val="1448805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48804960"/>
        <c:crosses val="autoZero"/>
        <c:auto val="1"/>
        <c:lblAlgn val="ctr"/>
        <c:lblOffset val="100"/>
        <c:noMultiLvlLbl val="0"/>
      </c:catAx>
      <c:valAx>
        <c:axId val="144880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448805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71-4EE1-A708-325618F86DA1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B71-4EE1-A708-325618F86D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JUNIO DE 2022 U. ACOMPAÑAMIENTO.xlsx]Hoja1'!$G$4:$G$6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'[ESTADÍSTICAS JUNIO DE 2022 U. ACOMPAÑAMIENTO.xlsx]Hoja1'!$H$4:$H$6</c:f>
              <c:numCache>
                <c:formatCode>General</c:formatCode>
                <c:ptCount val="3"/>
                <c:pt idx="0">
                  <c:v>20</c:v>
                </c:pt>
                <c:pt idx="1">
                  <c:v>11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1-4EE1-A708-325618F86DA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0700863"/>
        <c:axId val="1750702943"/>
      </c:barChart>
      <c:catAx>
        <c:axId val="1750700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0702943"/>
        <c:crosses val="autoZero"/>
        <c:auto val="1"/>
        <c:lblAlgn val="ctr"/>
        <c:lblOffset val="100"/>
        <c:noMultiLvlLbl val="0"/>
      </c:catAx>
      <c:valAx>
        <c:axId val="175070294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07008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'[ESTADÍSTICAS JUNIO DE 2022 U. ACOMPAÑAMIENTO.xlsx]Hoja1'!$C$3:$C$4</c:f>
              <c:strCache>
                <c:ptCount val="2"/>
                <c:pt idx="0">
                  <c:v>TEMAS DE PREGUNTAS</c:v>
                </c:pt>
                <c:pt idx="1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8EE-4CFC-AF45-038B0ED7517A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EE-4CFC-AF45-038B0ED7517A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8EE-4CFC-AF45-038B0ED7517A}"/>
              </c:ext>
            </c:extLst>
          </c:dPt>
          <c:dPt>
            <c:idx val="8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EE-4CFC-AF45-038B0ED751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JUNIO DE 2022 U. ACOMPAÑAMIENTO.xlsx]Hoja1'!$B$5:$B$15</c:f>
              <c:strCache>
                <c:ptCount val="11"/>
                <c:pt idx="0">
                  <c:v>Trámite de solicitudes de información</c:v>
                </c:pt>
                <c:pt idx="1">
                  <c:v>Datos Personales</c:v>
                </c:pt>
                <c:pt idx="2">
                  <c:v>Nombre, cargo y salario de empleados públicos</c:v>
                </c:pt>
                <c:pt idx="3">
                  <c:v>Información reservada</c:v>
                </c:pt>
                <c:pt idx="4">
                  <c:v>Solicitud de formación</c:v>
                </c:pt>
                <c:pt idx="5">
                  <c:v>Oficial GDA</c:v>
                </c:pt>
                <c:pt idx="6">
                  <c:v>Uso práctico del Portal de Transparencia</c:v>
                </c:pt>
                <c:pt idx="7">
                  <c:v>Rol del Oficial de Información</c:v>
                </c:pt>
                <c:pt idx="8">
                  <c:v>Ítems de publicación de información oficiosa</c:v>
                </c:pt>
                <c:pt idx="9">
                  <c:v>Plazo de publicación de información oficiosa</c:v>
                </c:pt>
                <c:pt idx="10">
                  <c:v>Procedimientos administrativos del IAIP</c:v>
                </c:pt>
              </c:strCache>
            </c:strRef>
          </c:cat>
          <c:val>
            <c:numRef>
              <c:f>'[ESTADÍSTICAS JUNIO DE 2022 U. ACOMPAÑAMIENTO.xlsx]Hoja1'!$C$5:$C$15</c:f>
              <c:numCache>
                <c:formatCode>General</c:formatCode>
                <c:ptCount val="11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EE-4CFC-AF45-038B0ED751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812167439"/>
        <c:axId val="1812169103"/>
      </c:barChart>
      <c:catAx>
        <c:axId val="1812167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12169103"/>
        <c:crosses val="autoZero"/>
        <c:auto val="1"/>
        <c:lblAlgn val="ctr"/>
        <c:lblOffset val="100"/>
        <c:noMultiLvlLbl val="0"/>
      </c:catAx>
      <c:valAx>
        <c:axId val="1812169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121674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9FA-4D32-9DF9-61667851AF85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A-4D32-9DF9-61667851AF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Hoja1!$A$3:$A$6</c:f>
              <c:strCache>
                <c:ptCount val="4"/>
                <c:pt idx="0">
                  <c:v>Admisión</c:v>
                </c:pt>
                <c:pt idx="1">
                  <c:v>Trámite</c:v>
                </c:pt>
                <c:pt idx="2">
                  <c:v>Resoluciones Definitivas </c:v>
                </c:pt>
                <c:pt idx="3">
                  <c:v>Terminaciones Anticipadas del Procedimiento</c:v>
                </c:pt>
              </c:strCache>
            </c:strRef>
          </c:cat>
          <c:val>
            <c:numRef>
              <c:f>Hoja1!$B$3:$B$6</c:f>
              <c:numCache>
                <c:formatCode>General</c:formatCode>
                <c:ptCount val="4"/>
                <c:pt idx="0">
                  <c:v>8</c:v>
                </c:pt>
                <c:pt idx="1">
                  <c:v>7</c:v>
                </c:pt>
                <c:pt idx="2">
                  <c:v>11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FA-4D32-9DF9-61667851AF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783504"/>
        <c:axId val="210787248"/>
      </c:barChart>
      <c:catAx>
        <c:axId val="21078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787248"/>
        <c:crosses val="autoZero"/>
        <c:auto val="1"/>
        <c:lblAlgn val="ctr"/>
        <c:lblOffset val="100"/>
        <c:noMultiLvlLbl val="0"/>
      </c:catAx>
      <c:valAx>
        <c:axId val="210787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78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Hoja1!$B$22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D3-4F5C-82D9-0017C4D2770C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1D3-4F5C-82D9-0017C4D2770C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D3-4F5C-82D9-0017C4D277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Hoja1!$A$23:$A$28</c:f>
              <c:strCache>
                <c:ptCount val="6"/>
                <c:pt idx="0">
                  <c:v>Cumplimiento de Resolución Definitiva</c:v>
                </c:pt>
                <c:pt idx="1">
                  <c:v>Requerimiento de informe de cumplimiento al ente obligado</c:v>
                </c:pt>
                <c:pt idx="2">
                  <c:v>Traslados a apelantes para verificar el cumplimiento de la Resolución Definitiva emitida por el IAIP</c:v>
                </c:pt>
                <c:pt idx="3">
                  <c:v>Solicitudes de ejecución forzosa a la FGR por incumplimiento de resolución definitiva.</c:v>
                </c:pt>
                <c:pt idx="4">
                  <c:v>Ampliación de plazo de entrega</c:v>
                </c:pt>
                <c:pt idx="5">
                  <c:v>Finalización del procedimiento </c:v>
                </c:pt>
              </c:strCache>
            </c:strRef>
          </c:cat>
          <c:val>
            <c:numRef>
              <c:f>Hoja1!$B$23:$B$28</c:f>
              <c:numCache>
                <c:formatCode>General</c:formatCode>
                <c:ptCount val="6"/>
                <c:pt idx="0">
                  <c:v>26</c:v>
                </c:pt>
                <c:pt idx="1">
                  <c:v>26</c:v>
                </c:pt>
                <c:pt idx="2">
                  <c:v>15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D3-4F5C-82D9-0017C4D277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2886896"/>
        <c:axId val="282896048"/>
      </c:barChart>
      <c:catAx>
        <c:axId val="28288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896048"/>
        <c:crosses val="autoZero"/>
        <c:auto val="1"/>
        <c:lblAlgn val="ctr"/>
        <c:lblOffset val="100"/>
        <c:noMultiLvlLbl val="0"/>
      </c:catAx>
      <c:valAx>
        <c:axId val="282896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8288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BE-466D-9C1F-C00AE7524B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'Junio- 2022'!$H$4:$H$5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'Junio- 2022'!$I$4:$I$5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E-466D-9C1F-C00AE7524B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4979823"/>
        <c:axId val="234977327"/>
      </c:barChart>
      <c:catAx>
        <c:axId val="234979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4977327"/>
        <c:crosses val="autoZero"/>
        <c:auto val="1"/>
        <c:lblAlgn val="ctr"/>
        <c:lblOffset val="100"/>
        <c:noMultiLvlLbl val="0"/>
      </c:catAx>
      <c:valAx>
        <c:axId val="2349773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4979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smtClean="0"/>
              <a:t>PROMEDIO </a:t>
            </a:r>
            <a:r>
              <a:rPr lang="en-US" dirty="0"/>
              <a:t>DE </a:t>
            </a:r>
            <a:r>
              <a:rPr lang="en-US" dirty="0" smtClean="0"/>
              <a:t>RESPUESTA (DIAS)</a:t>
            </a:r>
            <a:endParaRPr lang="en-US" dirty="0"/>
          </a:p>
        </c:rich>
      </c:tx>
      <c:layout>
        <c:manualLayout>
          <c:xMode val="edge"/>
          <c:yMode val="edge"/>
          <c:x val="0.3014842635336224"/>
          <c:y val="3.2346592464772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71-44D8-BBCA-E5482EA698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'Junio- 2022'!$B$15</c:f>
              <c:strCache>
                <c:ptCount val="1"/>
                <c:pt idx="0">
                  <c:v>Asesoría presencial</c:v>
                </c:pt>
              </c:strCache>
            </c:strRef>
          </c:cat>
          <c:val>
            <c:numRef>
              <c:f>'Junio- 2022'!$C$15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1-44D8-BBCA-E5482EA6981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2CC-4110-9668-A51D82EBEA6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'Junio- 2022'!$B$10:$B$11</c:f>
              <c:strCache>
                <c:ptCount val="2"/>
                <c:pt idx="0">
                  <c:v>Seguimiento a diagnóstico preliminar realizado al portal de transparencia de la institución</c:v>
                </c:pt>
                <c:pt idx="1">
                  <c:v>Discusión de superación de observaciones realizadas diagnóstico preliminar realizado al portal de transparencia de la institución</c:v>
                </c:pt>
              </c:strCache>
            </c:strRef>
          </c:cat>
          <c:val>
            <c:numRef>
              <c:f>'Junio- 2022'!$C$10:$C$11</c:f>
              <c:numCache>
                <c:formatCode>General</c:formatCode>
                <c:ptCount val="2"/>
                <c:pt idx="0">
                  <c:v>3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C-4110-9668-A51D82EBEA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33352847"/>
        <c:axId val="233354095"/>
      </c:barChart>
      <c:catAx>
        <c:axId val="2333528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3354095"/>
        <c:crosses val="autoZero"/>
        <c:auto val="1"/>
        <c:lblAlgn val="ctr"/>
        <c:lblOffset val="100"/>
        <c:noMultiLvlLbl val="0"/>
      </c:catAx>
      <c:valAx>
        <c:axId val="233354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3352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85-440C-8000-8FDDA825D80F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185-440C-8000-8FDDA825D80F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85-440C-8000-8FDDA825D8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JUN 2022 UCOM.xlsx]Hoja2'!$M$3:$M$39</c:f>
              <c:strCache>
                <c:ptCount val="7"/>
                <c:pt idx="0">
                  <c:v>Monitoreo</c:v>
                </c:pt>
                <c:pt idx="1">
                  <c:v>Capacitaciones Presenciales</c:v>
                </c:pt>
                <c:pt idx="2">
                  <c:v>Diseños/ videos</c:v>
                </c:pt>
                <c:pt idx="3">
                  <c:v>Eventos</c:v>
                </c:pt>
                <c:pt idx="4">
                  <c:v>CD de audiencias</c:v>
                </c:pt>
                <c:pt idx="5">
                  <c:v>Capacitaciones Virtuales</c:v>
                </c:pt>
                <c:pt idx="6">
                  <c:v>Fotos de Pleno</c:v>
                </c:pt>
              </c:strCache>
            </c:strRef>
          </c:cat>
          <c:val>
            <c:numRef>
              <c:f>'[Estadisticas actividades JUN 2022 UCOM.xlsx]Hoja2'!$N$3:$N$39</c:f>
              <c:numCache>
                <c:formatCode>General</c:formatCode>
                <c:ptCount val="7"/>
                <c:pt idx="0">
                  <c:v>44</c:v>
                </c:pt>
                <c:pt idx="1">
                  <c:v>12</c:v>
                </c:pt>
                <c:pt idx="2">
                  <c:v>12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85-440C-8000-8FDDA825D80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68403232"/>
        <c:axId val="768403648"/>
      </c:barChart>
      <c:catAx>
        <c:axId val="768403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68403648"/>
        <c:crosses val="autoZero"/>
        <c:auto val="1"/>
        <c:lblAlgn val="ctr"/>
        <c:lblOffset val="100"/>
        <c:noMultiLvlLbl val="0"/>
      </c:catAx>
      <c:valAx>
        <c:axId val="76840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6840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3.TIPO DE </a:t>
            </a:r>
            <a:r>
              <a:rPr lang="es-SV" dirty="0" smtClean="0"/>
              <a:t>INFORMACIÓN</a:t>
            </a:r>
            <a:r>
              <a:rPr lang="es-SV" baseline="0" dirty="0" smtClean="0"/>
              <a:t> </a:t>
            </a:r>
            <a:r>
              <a:rPr lang="es-SV" dirty="0" smtClean="0"/>
              <a:t>REQUERIMIENTOS</a:t>
            </a:r>
            <a:endParaRPr lang="es-SV" dirty="0"/>
          </a:p>
        </c:rich>
      </c:tx>
      <c:layout>
        <c:manualLayout>
          <c:xMode val="edge"/>
          <c:yMode val="edge"/>
          <c:x val="0.23369888157546903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E5-4C7C-998A-1B697EEC0D5A}"/>
                </c:ext>
              </c:extLst>
            </c:dLbl>
            <c:dLbl>
              <c:idx val="3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20</c:v>
                </c:pt>
                <c:pt idx="1">
                  <c:v>2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8897586584534785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337487446410939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58-495A-8639-255FB5CB5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</c:v>
                </c:pt>
                <c:pt idx="1">
                  <c:v>1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'Estadísticas Junio'!$C$7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'Estadísticas Junio'!$B$8:$B$13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'Estadísticas Junio'!$C$8:$C$13</c:f>
              <c:numCache>
                <c:formatCode>General</c:formatCode>
                <c:ptCount val="6"/>
                <c:pt idx="0">
                  <c:v>1</c:v>
                </c:pt>
                <c:pt idx="1">
                  <c:v>20</c:v>
                </c:pt>
                <c:pt idx="2">
                  <c:v>6</c:v>
                </c:pt>
                <c:pt idx="3">
                  <c:v>20</c:v>
                </c:pt>
                <c:pt idx="4">
                  <c:v>1</c:v>
                </c:pt>
                <c:pt idx="5">
                  <c:v>48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DDDE-47CF-9C31-470082FC8123}"/>
            </c:ext>
          </c:extLst>
        </c:ser>
        <c:ser>
          <c:idx val="1"/>
          <c:order val="1"/>
          <c:tx>
            <c:strRef>
              <c:f>'Estadísticas Junio'!$D$7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'Estadísticas Junio'!$B$8:$B$13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'Estadísticas Junio'!$D$8:$D$13</c:f>
              <c:numCache>
                <c:formatCode>General</c:formatCode>
                <c:ptCount val="6"/>
                <c:pt idx="1">
                  <c:v>22</c:v>
                </c:pt>
                <c:pt idx="2">
                  <c:v>16</c:v>
                </c:pt>
                <c:pt idx="3">
                  <c:v>25</c:v>
                </c:pt>
                <c:pt idx="4">
                  <c:v>1</c:v>
                </c:pt>
                <c:pt idx="5">
                  <c:v>64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DDDE-47CF-9C31-470082FC8123}"/>
            </c:ext>
          </c:extLst>
        </c:ser>
        <c:ser>
          <c:idx val="2"/>
          <c:order val="2"/>
          <c:tx>
            <c:strRef>
              <c:f>'Estadísticas Junio'!$E$7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'Estadísticas Junio'!$B$8:$B$13</c:f>
              <c:strCache>
                <c:ptCount val="6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  <c:pt idx="5">
                  <c:v>Total</c:v>
                </c:pt>
              </c:strCache>
            </c:strRef>
          </c:cat>
          <c:val>
            <c:numRef>
              <c:f>'Estadísticas Junio'!$E$8:$E$13</c:f>
              <c:numCache>
                <c:formatCode>General</c:formatCode>
                <c:ptCount val="6"/>
                <c:pt idx="5">
                  <c:v>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DDDE-47CF-9C31-470082FC81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1118472"/>
        <c:axId val="366772575"/>
      </c:barChart>
      <c:catAx>
        <c:axId val="19411184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6772575"/>
        <c:crosses val="autoZero"/>
        <c:auto val="1"/>
        <c:lblAlgn val="ctr"/>
        <c:lblOffset val="100"/>
        <c:noMultiLvlLbl val="1"/>
      </c:catAx>
      <c:valAx>
        <c:axId val="36677257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941118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'Estadísticas Junio'!$L$7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'Estadísticas Junio'!$K$8:$K$12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'Estadísticas Junio'!$L$8:$L$12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46</c:v>
                </c:pt>
                <c:pt idx="3">
                  <c:v>3</c:v>
                </c:pt>
                <c:pt idx="4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1-40C5-A1C1-7058AD413ACB}"/>
            </c:ext>
          </c:extLst>
        </c:ser>
        <c:ser>
          <c:idx val="1"/>
          <c:order val="1"/>
          <c:tx>
            <c:strRef>
              <c:f>'Estadísticas Junio'!$M$7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'Estadísticas Junio'!$K$8:$K$12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'Estadísticas Junio'!$M$8:$M$12</c:f>
              <c:numCache>
                <c:formatCode>General</c:formatCode>
                <c:ptCount val="5"/>
                <c:pt idx="0">
                  <c:v>24</c:v>
                </c:pt>
                <c:pt idx="1">
                  <c:v>6</c:v>
                </c:pt>
                <c:pt idx="2">
                  <c:v>85</c:v>
                </c:pt>
                <c:pt idx="3">
                  <c:v>3</c:v>
                </c:pt>
                <c:pt idx="4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91-40C5-A1C1-7058AD413ACB}"/>
            </c:ext>
          </c:extLst>
        </c:ser>
        <c:ser>
          <c:idx val="2"/>
          <c:order val="2"/>
          <c:tx>
            <c:strRef>
              <c:f>'Estadísticas Junio'!$N$7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'Estadísticas Junio'!$K$8:$K$12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</c:strRef>
          </c:cat>
          <c:val>
            <c:numRef>
              <c:f>'Estadísticas Junio'!$N$8:$N$12</c:f>
              <c:numCache>
                <c:formatCode>General</c:formatCode>
                <c:ptCount val="5"/>
                <c:pt idx="0">
                  <c:v>27</c:v>
                </c:pt>
                <c:pt idx="1">
                  <c:v>7</c:v>
                </c:pt>
                <c:pt idx="2">
                  <c:v>131</c:v>
                </c:pt>
                <c:pt idx="3">
                  <c:v>6</c:v>
                </c:pt>
                <c:pt idx="4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91-40C5-A1C1-7058AD413A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3519104"/>
        <c:axId val="293519520"/>
      </c:barChart>
      <c:catAx>
        <c:axId val="29351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93519520"/>
        <c:crosses val="autoZero"/>
        <c:auto val="1"/>
        <c:lblAlgn val="ctr"/>
        <c:lblOffset val="100"/>
        <c:noMultiLvlLbl val="0"/>
      </c:catAx>
      <c:valAx>
        <c:axId val="293519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9351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14/7/2022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14/7/2022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Junio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54102"/>
              </p:ext>
            </p:extLst>
          </p:nvPr>
        </p:nvGraphicFramePr>
        <p:xfrm>
          <a:off x="2936239" y="793433"/>
          <a:ext cx="9094652" cy="579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75746">
                  <a:extLst>
                    <a:ext uri="{9D8B030D-6E8A-4147-A177-3AD203B41FA5}">
                      <a16:colId xmlns:a16="http://schemas.microsoft.com/office/drawing/2014/main" val="3860841236"/>
                    </a:ext>
                  </a:extLst>
                </a:gridCol>
                <a:gridCol w="2041656">
                  <a:extLst>
                    <a:ext uri="{9D8B030D-6E8A-4147-A177-3AD203B41FA5}">
                      <a16:colId xmlns:a16="http://schemas.microsoft.com/office/drawing/2014/main" val="692229802"/>
                    </a:ext>
                  </a:extLst>
                </a:gridCol>
                <a:gridCol w="1633324">
                  <a:extLst>
                    <a:ext uri="{9D8B030D-6E8A-4147-A177-3AD203B41FA5}">
                      <a16:colId xmlns:a16="http://schemas.microsoft.com/office/drawing/2014/main" val="3828126317"/>
                    </a:ext>
                  </a:extLst>
                </a:gridCol>
                <a:gridCol w="1466281">
                  <a:extLst>
                    <a:ext uri="{9D8B030D-6E8A-4147-A177-3AD203B41FA5}">
                      <a16:colId xmlns:a16="http://schemas.microsoft.com/office/drawing/2014/main" val="1935823759"/>
                    </a:ext>
                  </a:extLst>
                </a:gridCol>
                <a:gridCol w="1577645">
                  <a:extLst>
                    <a:ext uri="{9D8B030D-6E8A-4147-A177-3AD203B41FA5}">
                      <a16:colId xmlns:a16="http://schemas.microsoft.com/office/drawing/2014/main" val="2989333963"/>
                    </a:ext>
                  </a:extLst>
                </a:gridCol>
              </a:tblGrid>
              <a:tr h="5148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Personas Capacitadas por país y departamento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504695"/>
                  </a:ext>
                </a:extLst>
              </a:tr>
              <a:tr h="509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País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Departamento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Hombre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u="none" strike="noStrike" noProof="0" dirty="0" smtClean="0">
                          <a:effectLst/>
                        </a:rPr>
                        <a:t>Mujer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505187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El Salvador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Ahuachapán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226941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Cabañas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46491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Chalatenango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66405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Cuscatlán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57903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La Libertad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496696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La Paz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425041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N/D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918833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San Salvador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438708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San Vicente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1057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Zacatecoluca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49363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Total El Salvador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63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127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34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096524"/>
              </p:ext>
            </p:extLst>
          </p:nvPr>
        </p:nvGraphicFramePr>
        <p:xfrm>
          <a:off x="2908026" y="1325879"/>
          <a:ext cx="9135928" cy="5388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</a:t>
            </a:r>
            <a:r>
              <a:rPr lang="es-SV" sz="3200" dirty="0" smtClean="0">
                <a:solidFill>
                  <a:srgbClr val="002060"/>
                </a:solidFill>
              </a:rPr>
              <a:t>edad. 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4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576135"/>
              </p:ext>
            </p:extLst>
          </p:nvPr>
        </p:nvGraphicFramePr>
        <p:xfrm>
          <a:off x="3489687" y="1338924"/>
          <a:ext cx="8227695" cy="5336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sector 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309437"/>
              </p:ext>
            </p:extLst>
          </p:nvPr>
        </p:nvGraphicFramePr>
        <p:xfrm>
          <a:off x="3130460" y="1363024"/>
          <a:ext cx="8665300" cy="5377409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786059">
                  <a:extLst>
                    <a:ext uri="{9D8B030D-6E8A-4147-A177-3AD203B41FA5}">
                      <a16:colId xmlns:a16="http://schemas.microsoft.com/office/drawing/2014/main" val="1346280894"/>
                    </a:ext>
                  </a:extLst>
                </a:gridCol>
                <a:gridCol w="1447873">
                  <a:extLst>
                    <a:ext uri="{9D8B030D-6E8A-4147-A177-3AD203B41FA5}">
                      <a16:colId xmlns:a16="http://schemas.microsoft.com/office/drawing/2014/main" val="2195495980"/>
                    </a:ext>
                  </a:extLst>
                </a:gridCol>
                <a:gridCol w="1447873">
                  <a:extLst>
                    <a:ext uri="{9D8B030D-6E8A-4147-A177-3AD203B41FA5}">
                      <a16:colId xmlns:a16="http://schemas.microsoft.com/office/drawing/2014/main" val="1534056458"/>
                    </a:ext>
                  </a:extLst>
                </a:gridCol>
                <a:gridCol w="1447873">
                  <a:extLst>
                    <a:ext uri="{9D8B030D-6E8A-4147-A177-3AD203B41FA5}">
                      <a16:colId xmlns:a16="http://schemas.microsoft.com/office/drawing/2014/main" val="3062775641"/>
                    </a:ext>
                  </a:extLst>
                </a:gridCol>
                <a:gridCol w="1535622">
                  <a:extLst>
                    <a:ext uri="{9D8B030D-6E8A-4147-A177-3AD203B41FA5}">
                      <a16:colId xmlns:a16="http://schemas.microsoft.com/office/drawing/2014/main" val="3270479105"/>
                    </a:ext>
                  </a:extLst>
                </a:gridCol>
              </a:tblGrid>
              <a:tr h="894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Sector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Hombres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800" u="none" strike="noStrike" noProof="0" dirty="0" smtClean="0">
                          <a:effectLst/>
                        </a:rPr>
                        <a:t>Mujeres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N/D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296079"/>
                  </a:ext>
                </a:extLst>
              </a:tr>
              <a:tr h="951758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 noProof="0" dirty="0" smtClean="0">
                          <a:effectLst/>
                        </a:rPr>
                        <a:t>Servidores públicos y funcionarios de municipalidades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8564258"/>
                  </a:ext>
                </a:extLst>
              </a:tr>
              <a:tr h="951758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u="none" strike="noStrike" dirty="0">
                          <a:effectLst/>
                        </a:rPr>
                        <a:t>Servidores públicos de gobierno central y autónomas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661471"/>
                  </a:ext>
                </a:extLst>
              </a:tr>
              <a:tr h="77528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 noProof="0" dirty="0" smtClean="0">
                          <a:effectLst/>
                        </a:rPr>
                        <a:t>Sociedad civil en general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340533"/>
                  </a:ext>
                </a:extLst>
              </a:tr>
              <a:tr h="77528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 noProof="0" dirty="0" smtClean="0">
                          <a:effectLst/>
                        </a:rPr>
                        <a:t>Sector educativo (público y privado)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295836"/>
                  </a:ext>
                </a:extLst>
              </a:tr>
              <a:tr h="1028749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 noProof="0" dirty="0" smtClean="0">
                          <a:effectLst/>
                        </a:rPr>
                        <a:t>Totales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166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469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0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745425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Cantidad de </a:t>
            </a:r>
            <a:r>
              <a:rPr lang="es-SV" dirty="0" smtClean="0">
                <a:solidFill>
                  <a:srgbClr val="002060"/>
                </a:solidFill>
              </a:rPr>
              <a:t>personas del sector educativo capacitadas. </a:t>
            </a:r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213753"/>
              </p:ext>
            </p:extLst>
          </p:nvPr>
        </p:nvGraphicFramePr>
        <p:xfrm>
          <a:off x="3062469" y="1493468"/>
          <a:ext cx="8903108" cy="5273822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322550">
                  <a:extLst>
                    <a:ext uri="{9D8B030D-6E8A-4147-A177-3AD203B41FA5}">
                      <a16:colId xmlns:a16="http://schemas.microsoft.com/office/drawing/2014/main" val="2401672901"/>
                    </a:ext>
                  </a:extLst>
                </a:gridCol>
                <a:gridCol w="2008038">
                  <a:extLst>
                    <a:ext uri="{9D8B030D-6E8A-4147-A177-3AD203B41FA5}">
                      <a16:colId xmlns:a16="http://schemas.microsoft.com/office/drawing/2014/main" val="2085100257"/>
                    </a:ext>
                  </a:extLst>
                </a:gridCol>
                <a:gridCol w="1596752">
                  <a:extLst>
                    <a:ext uri="{9D8B030D-6E8A-4147-A177-3AD203B41FA5}">
                      <a16:colId xmlns:a16="http://schemas.microsoft.com/office/drawing/2014/main" val="3186932118"/>
                    </a:ext>
                  </a:extLst>
                </a:gridCol>
                <a:gridCol w="1433450">
                  <a:extLst>
                    <a:ext uri="{9D8B030D-6E8A-4147-A177-3AD203B41FA5}">
                      <a16:colId xmlns:a16="http://schemas.microsoft.com/office/drawing/2014/main" val="886169856"/>
                    </a:ext>
                  </a:extLst>
                </a:gridCol>
                <a:gridCol w="1542318">
                  <a:extLst>
                    <a:ext uri="{9D8B030D-6E8A-4147-A177-3AD203B41FA5}">
                      <a16:colId xmlns:a16="http://schemas.microsoft.com/office/drawing/2014/main" val="2299157834"/>
                    </a:ext>
                  </a:extLst>
                </a:gridCol>
              </a:tblGrid>
              <a:tr h="7306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Cargo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Hombres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u="none" strike="noStrike" noProof="0" dirty="0" smtClean="0">
                          <a:effectLst/>
                        </a:rPr>
                        <a:t>Mujeres</a:t>
                      </a:r>
                      <a:endParaRPr lang="es-SV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N/D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16985"/>
                  </a:ext>
                </a:extLst>
              </a:tr>
              <a:tr h="73061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noProof="0" dirty="0" smtClean="0">
                          <a:effectLst/>
                        </a:rPr>
                        <a:t>Docentes y directores - </a:t>
                      </a:r>
                      <a:r>
                        <a:rPr lang="en-US" sz="1600" u="none" strike="noStrike" dirty="0" smtClean="0">
                          <a:effectLst/>
                        </a:rPr>
                        <a:t>MINED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969465"/>
                  </a:ext>
                </a:extLst>
              </a:tr>
              <a:tr h="7306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Estudiantes - Universidades privadas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90669"/>
                  </a:ext>
                </a:extLst>
              </a:tr>
              <a:tr h="633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Docentes - Universidades púbicas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91852"/>
                  </a:ext>
                </a:extLst>
              </a:tr>
              <a:tr h="6332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Estudiantes - Universidades públicas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06602"/>
                  </a:ext>
                </a:extLst>
              </a:tr>
              <a:tr h="8402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Personal administrativo - Universidades públicas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971725"/>
                  </a:ext>
                </a:extLst>
              </a:tr>
              <a:tr h="718029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u="none" strike="noStrike">
                          <a:effectLst/>
                        </a:rPr>
                        <a:t>Personal técnico UAIP - Gobierno central y autónomas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983113"/>
                  </a:ext>
                </a:extLst>
              </a:tr>
              <a:tr h="243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964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8051711" cy="1128345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>
                <a:solidFill>
                  <a:srgbClr val="002060"/>
                </a:solidFill>
              </a:rPr>
              <a:t>Personas de sociedad civil capacitadas</a:t>
            </a:r>
            <a:endParaRPr lang="es-SV" dirty="0"/>
          </a:p>
        </p:txBody>
      </p:sp>
      <p:graphicFrame>
        <p:nvGraphicFramePr>
          <p:cNvPr id="4" name="Chart 4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806877"/>
              </p:ext>
            </p:extLst>
          </p:nvPr>
        </p:nvGraphicFramePr>
        <p:xfrm>
          <a:off x="3127738" y="1493469"/>
          <a:ext cx="8824776" cy="5233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63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797176"/>
              </p:ext>
            </p:extLst>
          </p:nvPr>
        </p:nvGraphicFramePr>
        <p:xfrm>
          <a:off x="2987039" y="1493469"/>
          <a:ext cx="8991601" cy="5194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en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29445"/>
              </p:ext>
            </p:extLst>
          </p:nvPr>
        </p:nvGraphicFramePr>
        <p:xfrm>
          <a:off x="3000102" y="1493470"/>
          <a:ext cx="9004664" cy="5207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243686"/>
              </p:ext>
            </p:extLst>
          </p:nvPr>
        </p:nvGraphicFramePr>
        <p:xfrm>
          <a:off x="2764970" y="1406842"/>
          <a:ext cx="9305110" cy="532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949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509445"/>
              </p:ext>
            </p:extLst>
          </p:nvPr>
        </p:nvGraphicFramePr>
        <p:xfrm>
          <a:off x="2911248" y="1125037"/>
          <a:ext cx="9184958" cy="5615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62779"/>
              </p:ext>
            </p:extLst>
          </p:nvPr>
        </p:nvGraphicFramePr>
        <p:xfrm>
          <a:off x="2886666" y="1467712"/>
          <a:ext cx="9091974" cy="5272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23504" y="2018808"/>
            <a:ext cx="9131122" cy="27135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Derecho de Acceso a la Información Pública y Unidad de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Protección de Datos Personales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3886821" y="475072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637372"/>
              </p:ext>
            </p:extLst>
          </p:nvPr>
        </p:nvGraphicFramePr>
        <p:xfrm>
          <a:off x="3065417" y="1603417"/>
          <a:ext cx="8965473" cy="5123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4324702" y="30073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8328894"/>
              </p:ext>
            </p:extLst>
          </p:nvPr>
        </p:nvGraphicFramePr>
        <p:xfrm>
          <a:off x="2987039" y="1312816"/>
          <a:ext cx="9096104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8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66730" y="2018808"/>
            <a:ext cx="8354146" cy="923330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 LAIP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594144" y="187623"/>
            <a:ext cx="6255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dirty="0">
                <a:solidFill>
                  <a:srgbClr val="002060"/>
                </a:solidFill>
              </a:rPr>
              <a:t>Ente obligado que solicita asesoría </a:t>
            </a:r>
            <a:endParaRPr lang="es-SV" sz="4000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186078"/>
              </p:ext>
            </p:extLst>
          </p:nvPr>
        </p:nvGraphicFramePr>
        <p:xfrm>
          <a:off x="3052353" y="1678577"/>
          <a:ext cx="8834847" cy="5048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3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2908026" y="365125"/>
            <a:ext cx="8730980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la asesoría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99897"/>
              </p:ext>
            </p:extLst>
          </p:nvPr>
        </p:nvGraphicFramePr>
        <p:xfrm>
          <a:off x="2908026" y="1626325"/>
          <a:ext cx="9070614" cy="5061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1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En el mes de junio se recibieron 9 solicitudes en las que se requirió </a:t>
            </a:r>
            <a:r>
              <a:rPr lang="es-ES" sz="1200" dirty="0"/>
              <a:t>i</a:t>
            </a:r>
            <a:r>
              <a:rPr lang="es-ES" sz="1200" dirty="0" smtClean="0"/>
              <a:t>nformación menor a 5 años</a:t>
            </a:r>
            <a:r>
              <a:rPr lang="es-ES" sz="1200" dirty="0"/>
              <a:t> </a:t>
            </a:r>
            <a:r>
              <a:rPr lang="es-ES" sz="1200" dirty="0" smtClean="0"/>
              <a:t>y 0  solicitudes en las que se requirió información mayor a 5 años.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42692" y="1255375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86049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</a:t>
            </a:r>
            <a:r>
              <a:rPr lang="es-SV" sz="3200" dirty="0" smtClean="0">
                <a:solidFill>
                  <a:srgbClr val="002060"/>
                </a:solidFill>
              </a:rPr>
              <a:t>asesoría brindada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090133"/>
              </p:ext>
            </p:extLst>
          </p:nvPr>
        </p:nvGraphicFramePr>
        <p:xfrm>
          <a:off x="2919106" y="1391194"/>
          <a:ext cx="9059534" cy="5375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50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622050"/>
              </p:ext>
            </p:extLst>
          </p:nvPr>
        </p:nvGraphicFramePr>
        <p:xfrm>
          <a:off x="2869474" y="1430382"/>
          <a:ext cx="9200606" cy="531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645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8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78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2849418" y="1089121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8803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junio  se incorporó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 a la Alcaldía Municipal de San Francisco Javier.</a:t>
            </a:r>
            <a:endParaRPr lang="es-ES" sz="950" dirty="0"/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963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4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492454"/>
              </p:ext>
            </p:extLst>
          </p:nvPr>
        </p:nvGraphicFramePr>
        <p:xfrm>
          <a:off x="2847703" y="1162594"/>
          <a:ext cx="9196251" cy="569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2290</TotalTime>
  <Words>554</Words>
  <Application>Microsoft Office PowerPoint</Application>
  <PresentationFormat>Panorámica</PresentationFormat>
  <Paragraphs>220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edad. </vt:lpstr>
      <vt:lpstr>Cantidad de personas capacitadas por sector </vt:lpstr>
      <vt:lpstr>Cantidad de personas del sector educativo capacitadas. </vt:lpstr>
      <vt:lpstr>Personas de sociedad civil capacitadas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Proyectos de autos elaborados </vt:lpstr>
      <vt:lpstr>Presentación de PowerPoint</vt:lpstr>
      <vt:lpstr>Proyectos de autos elaborados </vt:lpstr>
      <vt:lpstr>Presentación de PowerPoint</vt:lpstr>
      <vt:lpstr>Presentación de PowerPoint</vt:lpstr>
      <vt:lpstr>Medio por el cual se realizó la asesoría</vt:lpstr>
      <vt:lpstr>Tema de asesoría brindada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136</cp:revision>
  <cp:lastPrinted>2022-04-22T17:34:22Z</cp:lastPrinted>
  <dcterms:created xsi:type="dcterms:W3CDTF">2021-10-15T21:21:24Z</dcterms:created>
  <dcterms:modified xsi:type="dcterms:W3CDTF">2022-07-14T17:23:26Z</dcterms:modified>
</cp:coreProperties>
</file>