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91" r:id="rId4"/>
    <p:sldId id="292" r:id="rId5"/>
    <p:sldId id="293" r:id="rId6"/>
    <p:sldId id="294" r:id="rId7"/>
    <p:sldId id="295" r:id="rId8"/>
    <p:sldId id="296" r:id="rId9"/>
    <p:sldId id="265" r:id="rId10"/>
    <p:sldId id="266" r:id="rId11"/>
    <p:sldId id="267" r:id="rId12"/>
    <p:sldId id="268" r:id="rId13"/>
    <p:sldId id="269" r:id="rId14"/>
    <p:sldId id="270" r:id="rId15"/>
    <p:sldId id="28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9" r:id="rId24"/>
    <p:sldId id="290" r:id="rId25"/>
    <p:sldId id="278" r:id="rId26"/>
    <p:sldId id="279" r:id="rId27"/>
    <p:sldId id="280" r:id="rId28"/>
    <p:sldId id="281" r:id="rId29"/>
    <p:sldId id="258" r:id="rId30"/>
  </p:sldIdLst>
  <p:sldSz cx="12192000" cy="6858000"/>
  <p:notesSz cx="7010400" cy="92964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&#237;sticas.%20Abril%202022%20FORMACIO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&#237;sticas.%20Abril%202022%20FORMACIO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&#237;sticasAbril2022%20UGDA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Febrero2022%20v2%20rev%20R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&#237;sticasAbril2022%20UGD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&#237;sticasAbril2022%20UGDA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ISTICAS%20MES%20DE%20ABRIL%202022%20U.%20Acompa&#241;amiento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ISTICAS%20MES%20DE%20ABRIL%202022%20U.%20Acompa&#241;amiento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&#237;sticas%20abril%202022\Estadisticas%20actividades%20ABR%202022%20UCOM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nesto%20Masferrer\Desktop\Estad&#237;sticas%20abril%202022\Estad&#237;sticas.%20Abril%202022%20FORMACION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nesto%20Masferrer\Desktop\Estad&#237;sticas%20abril%202022\Estad&#237;sticas.%20Abril%202022%20FORMAC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1. NÚMERO DE SOLICITUDES Y REQUERIMIENTOS DE ACCESO A LA INFORMACIÓN PÚBLICA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EC-4BAB-83BF-92A229C7B482}"/>
                </c:ext>
              </c:extLst>
            </c:dLbl>
            <c:dLbl>
              <c:idx val="1"/>
              <c:layout>
                <c:manualLayout>
                  <c:x val="0"/>
                  <c:y val="-6.755374844845825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DE-46AE-B7E6-DC93F493AD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N° de solicitudes</c:v>
                </c:pt>
                <c:pt idx="1">
                  <c:v>N° de requerimientos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7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8E-48F5-BEC6-AF9F9DC41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37570544"/>
        <c:axId val="1137575536"/>
        <c:axId val="0"/>
      </c:bar3DChart>
      <c:catAx>
        <c:axId val="113757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7575536"/>
        <c:crosses val="autoZero"/>
        <c:auto val="1"/>
        <c:lblAlgn val="ctr"/>
        <c:lblOffset val="100"/>
        <c:noMultiLvlLbl val="0"/>
      </c:catAx>
      <c:valAx>
        <c:axId val="113757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757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'[Estadísticas. Abril 2022 FORMACION.xlsx]Abril estadística '!$O$38:$O$39</c:f>
              <c:strCache>
                <c:ptCount val="2"/>
                <c:pt idx="0">
                  <c:v>Cantidad de personas capacitadas por edad </c:v>
                </c:pt>
                <c:pt idx="1">
                  <c:v>Total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C00-43C9-B71A-50B24343AAEB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C00-43C9-B71A-50B24343AAE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C00-43C9-B71A-50B24343AAE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C00-43C9-B71A-50B24343AAE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C00-43C9-B71A-50B24343AAE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C00-43C9-B71A-50B24343AAE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C00-43C9-B71A-50B24343AA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'[Estadísticas. Abril 2022 FORMACION.xlsx]Abril estadística '!$K$40:$K$47</c:f>
              <c:strCache>
                <c:ptCount val="8"/>
                <c:pt idx="0">
                  <c:v>10 - 20</c:v>
                </c:pt>
                <c:pt idx="1">
                  <c:v>21 - 30</c:v>
                </c:pt>
                <c:pt idx="2">
                  <c:v>31 - 40 </c:v>
                </c:pt>
                <c:pt idx="3">
                  <c:v>41 - 50</c:v>
                </c:pt>
                <c:pt idx="4">
                  <c:v>51 -  60</c:v>
                </c:pt>
                <c:pt idx="5">
                  <c:v>61 -  más </c:v>
                </c:pt>
                <c:pt idx="6">
                  <c:v>N/D</c:v>
                </c:pt>
                <c:pt idx="7">
                  <c:v>Totales</c:v>
                </c:pt>
              </c:strCache>
            </c:strRef>
          </c:cat>
          <c:val>
            <c:numRef>
              <c:f>'[Estadísticas. Abril 2022 FORMACION.xlsx]Abril estadística '!$O$40:$O$46</c:f>
              <c:numCache>
                <c:formatCode>General</c:formatCode>
                <c:ptCount val="7"/>
                <c:pt idx="0">
                  <c:v>49</c:v>
                </c:pt>
                <c:pt idx="1">
                  <c:v>126</c:v>
                </c:pt>
                <c:pt idx="2">
                  <c:v>30</c:v>
                </c:pt>
                <c:pt idx="3">
                  <c:v>16</c:v>
                </c:pt>
                <c:pt idx="4">
                  <c:v>4</c:v>
                </c:pt>
                <c:pt idx="5">
                  <c:v>0</c:v>
                </c:pt>
                <c:pt idx="6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C00-43C9-B71A-50B24343A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'[Estadísticas. Abril 2022 FORMACION.xlsx]Abril estadística '!$T$8</c:f>
              <c:strCache>
                <c:ptCount val="1"/>
                <c:pt idx="0">
                  <c:v>Sociedad civil en general</c:v>
                </c:pt>
              </c:strCache>
            </c:strRef>
          </c:tx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E1-4A01-A0C9-E98EFEFFDC14}"/>
              </c:ext>
            </c:extLst>
          </c:dPt>
          <c:dPt>
            <c:idx val="1"/>
            <c:invertIfNegative val="1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216-43DD-AE67-3F962CF439BC}"/>
              </c:ext>
            </c:extLst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E1-4A01-A0C9-E98EFEFFDC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'[Estadísticas. Abril 2022 FORMACION.xlsx]Abril estadística '!$U$7:$W$7</c:f>
              <c:strCache>
                <c:ptCount val="3"/>
                <c:pt idx="0">
                  <c:v>Hombres</c:v>
                </c:pt>
                <c:pt idx="1">
                  <c:v>Mujeres</c:v>
                </c:pt>
                <c:pt idx="2">
                  <c:v>N/D</c:v>
                </c:pt>
              </c:strCache>
            </c:strRef>
          </c:cat>
          <c:val>
            <c:numRef>
              <c:f>'[Estadísticas. Abril 2022 FORMACION.xlsx]Abril estadística '!$U$8:$W$8</c:f>
              <c:numCache>
                <c:formatCode>General</c:formatCode>
                <c:ptCount val="3"/>
                <c:pt idx="0">
                  <c:v>85</c:v>
                </c:pt>
                <c:pt idx="1">
                  <c:v>75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16-43DD-AE67-3F962CF439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08919451"/>
        <c:axId val="1802685206"/>
      </c:barChart>
      <c:catAx>
        <c:axId val="130891945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SV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802685206"/>
        <c:crosses val="autoZero"/>
        <c:auto val="1"/>
        <c:lblAlgn val="ctr"/>
        <c:lblOffset val="100"/>
        <c:noMultiLvlLbl val="1"/>
      </c:catAx>
      <c:valAx>
        <c:axId val="180268520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89194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explosion val="4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CE-4B23-88D5-954F0E11C7AD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CE-4B23-88D5-954F0E11C7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'[EstadísticasAbril2022 UGDA.xlsx]Hoja 1'!$F$4:$F$5</c:f>
              <c:strCache>
                <c:ptCount val="2"/>
                <c:pt idx="0">
                  <c:v>Gobierno Central</c:v>
                </c:pt>
                <c:pt idx="1">
                  <c:v>Municipalidades</c:v>
                </c:pt>
              </c:strCache>
            </c:strRef>
          </c:cat>
          <c:val>
            <c:numRef>
              <c:f>'[EstadísticasAbril2022 UGDA.xlsx]Hoja 1'!$G$4:$G$5</c:f>
              <c:numCache>
                <c:formatCode>General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1CE-4B23-88D5-954F0E11C7A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7C-4C2C-933C-E8BA2FFE676A}"/>
              </c:ext>
            </c:extLst>
          </c:dPt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D7C-4C2C-933C-E8BA2FFE676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'[EstadísticasAbril2022 UGDA.xlsx]Hoja 1'!$E$23:$E$26</c:f>
              <c:strCache>
                <c:ptCount val="4"/>
                <c:pt idx="0">
                  <c:v>Consulta por correo electrónico</c:v>
                </c:pt>
                <c:pt idx="1">
                  <c:v>Consulta por reunión virtual </c:v>
                </c:pt>
                <c:pt idx="2">
                  <c:v>Consulta presencial </c:v>
                </c:pt>
                <c:pt idx="3">
                  <c:v>Consulta vía telefónica </c:v>
                </c:pt>
              </c:strCache>
            </c:strRef>
          </c:cat>
          <c:val>
            <c:numRef>
              <c:f>'[EstadísticasAbril2022 UGDA.xlsx]Hoja 1'!$F$23:$F$26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7C-4C2C-933C-E8BA2FFE676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21985471"/>
        <c:axId val="721986719"/>
      </c:barChart>
      <c:catAx>
        <c:axId val="721985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721986719"/>
        <c:crosses val="autoZero"/>
        <c:auto val="1"/>
        <c:lblAlgn val="ctr"/>
        <c:lblOffset val="100"/>
        <c:noMultiLvlLbl val="0"/>
      </c:catAx>
      <c:valAx>
        <c:axId val="72198671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19854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66A-459D-96C6-3B7A12FD3A9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66A-459D-96C6-3B7A12FD3A92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66A-459D-96C6-3B7A12FD3A92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66A-459D-96C6-3B7A12FD3A92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66A-459D-96C6-3B7A12FD3A92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66A-459D-96C6-3B7A12FD3A92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66A-459D-96C6-3B7A12FD3A92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66A-459D-96C6-3B7A12FD3A9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'[EstadísticasAbril2022 UGDA.xlsx]Hoja 1'!$A$43:$A$50</c:f>
              <c:strCache>
                <c:ptCount val="8"/>
                <c:pt idx="0">
                  <c:v>Indicaciones generales sobre el SIGDA </c:v>
                </c:pt>
                <c:pt idx="1">
                  <c:v>Explicación del artículo 42 de la LAIP</c:v>
                </c:pt>
                <c:pt idx="2">
                  <c:v>Proceso de valoración y selección documental </c:v>
                </c:pt>
                <c:pt idx="3">
                  <c:v>Inducción al Comité Institucional de Selección y Eliminación de Documentos del MJSP</c:v>
                </c:pt>
                <c:pt idx="4">
                  <c:v>Formatos para instrumentos de identificación y descripción documental </c:v>
                </c:pt>
                <c:pt idx="5">
                  <c:v>Planes de gestión de riesgos para depósitos documentales</c:v>
                </c:pt>
                <c:pt idx="6">
                  <c:v>Perfil de los miembros de la UGDA</c:v>
                </c:pt>
                <c:pt idx="7">
                  <c:v>Instrumentos de control en los archivos de gestión</c:v>
                </c:pt>
              </c:strCache>
            </c:strRef>
          </c:cat>
          <c:val>
            <c:numRef>
              <c:f>'[EstadísticasAbril2022 UGDA.xlsx]Hoja 1'!$B$43:$B$50</c:f>
              <c:numCache>
                <c:formatCode>General</c:formatCode>
                <c:ptCount val="8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66A-459D-96C6-3B7A12FD3A92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8AF-409E-B559-C47F4FB3EA0F}"/>
              </c:ext>
            </c:extLst>
          </c:dPt>
          <c:dPt>
            <c:idx val="1"/>
            <c:invertIfNegative val="1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97-4ADA-A42F-F22986508B94}"/>
              </c:ext>
            </c:extLst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8AF-409E-B559-C47F4FB3EA0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'[ESTADISTICAS MES DE ABRIL 2022 U. Acompañamiento.xlsx]Hoja 1'!$G$3:$G$5</c:f>
              <c:strCache>
                <c:ptCount val="3"/>
                <c:pt idx="0">
                  <c:v>Cantidad de Preguntas recibidas en el mes</c:v>
                </c:pt>
                <c:pt idx="1">
                  <c:v>Cantidad de Preguntas respondidas de consultas recibidas en el mes </c:v>
                </c:pt>
                <c:pt idx="2">
                  <c:v>Cantidad de Preguntas respondidas de consultas recibidas en meses anteriores</c:v>
                </c:pt>
              </c:strCache>
            </c:strRef>
          </c:cat>
          <c:val>
            <c:numRef>
              <c:f>'[ESTADISTICAS MES DE ABRIL 2022 U. Acompañamiento.xlsx]Hoja 1'!$H$3:$H$5</c:f>
              <c:numCache>
                <c:formatCode>General</c:formatCode>
                <c:ptCount val="3"/>
                <c:pt idx="0">
                  <c:v>28</c:v>
                </c:pt>
                <c:pt idx="1">
                  <c:v>16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97-4ADA-A42F-F22986508B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79570462"/>
        <c:axId val="2082048635"/>
      </c:barChart>
      <c:catAx>
        <c:axId val="187957046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SV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82048635"/>
        <c:crosses val="autoZero"/>
        <c:auto val="1"/>
        <c:lblAlgn val="ctr"/>
        <c:lblOffset val="100"/>
        <c:noMultiLvlLbl val="1"/>
      </c:catAx>
      <c:valAx>
        <c:axId val="2082048635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SV"/>
            </a:p>
          </c:txPr>
        </c:title>
        <c:numFmt formatCode="General" sourceLinked="1"/>
        <c:majorTickMark val="none"/>
        <c:minorTickMark val="none"/>
        <c:tickLblPos val="nextTo"/>
        <c:crossAx val="187957046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'[ESTADISTICAS MES DE ABRIL 2022 U. Acompañamiento.xlsx]Hoja 1'!$C$2:$C$3</c:f>
              <c:strCache>
                <c:ptCount val="2"/>
                <c:pt idx="0">
                  <c:v>Tema de Preguntas</c:v>
                </c:pt>
                <c:pt idx="1">
                  <c:v>Frecuencia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710-4F62-9955-C88251B5462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710-4F62-9955-C88251B5462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710-4F62-9955-C88251B546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'[ESTADISTICAS MES DE ABRIL 2022 U. Acompañamiento.xlsx]Hoja 1'!$B$4:$B$12</c:f>
              <c:strCache>
                <c:ptCount val="9"/>
                <c:pt idx="0">
                  <c:v>Nombre, cargo y salario de empleados públicos</c:v>
                </c:pt>
                <c:pt idx="1">
                  <c:v>Trámite de solicitudes de información</c:v>
                </c:pt>
                <c:pt idx="2">
                  <c:v>Rol del Oficial de Información</c:v>
                </c:pt>
                <c:pt idx="3">
                  <c:v>Uso práctico del Portal de Transparencia</c:v>
                </c:pt>
                <c:pt idx="4">
                  <c:v>Costos de reproducción</c:v>
                </c:pt>
                <c:pt idx="5">
                  <c:v>Currículo de funcionarios públicos</c:v>
                </c:pt>
                <c:pt idx="6">
                  <c:v>Ítems de publicación de información oficiosa</c:v>
                </c:pt>
                <c:pt idx="7">
                  <c:v>Datos personales</c:v>
                </c:pt>
                <c:pt idx="8">
                  <c:v>Contactactos del IAIP</c:v>
                </c:pt>
              </c:strCache>
            </c:strRef>
          </c:cat>
          <c:val>
            <c:numRef>
              <c:f>'[ESTADISTICAS MES DE ABRIL 2022 U. Acompañamiento.xlsx]Hoja 1'!$C$4:$C$12</c:f>
              <c:numCache>
                <c:formatCode>General</c:formatCode>
                <c:ptCount val="9"/>
                <c:pt idx="0">
                  <c:v>2</c:v>
                </c:pt>
                <c:pt idx="1">
                  <c:v>9</c:v>
                </c:pt>
                <c:pt idx="2">
                  <c:v>3</c:v>
                </c:pt>
                <c:pt idx="3">
                  <c:v>3</c:v>
                </c:pt>
                <c:pt idx="4">
                  <c:v>1</c:v>
                </c:pt>
                <c:pt idx="5">
                  <c:v>4</c:v>
                </c:pt>
                <c:pt idx="6">
                  <c:v>4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10-4F62-9955-C88251B546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34066127"/>
        <c:axId val="2134066543"/>
      </c:barChart>
      <c:catAx>
        <c:axId val="21340661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34066543"/>
        <c:crosses val="autoZero"/>
        <c:auto val="1"/>
        <c:lblAlgn val="ctr"/>
        <c:lblOffset val="100"/>
        <c:noMultiLvlLbl val="0"/>
      </c:catAx>
      <c:valAx>
        <c:axId val="21340665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340661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EA3-4FF5-9802-F96649FD9F07}"/>
              </c:ext>
            </c:extLst>
          </c:dPt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3EA3-4FF5-9802-F96649FD9F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'Gerencia Legal'!$A$2:$A$5</c:f>
              <c:strCache>
                <c:ptCount val="4"/>
                <c:pt idx="0">
                  <c:v>Admisión</c:v>
                </c:pt>
                <c:pt idx="1">
                  <c:v>Trámite</c:v>
                </c:pt>
                <c:pt idx="2">
                  <c:v>Resoluciones Definitivas </c:v>
                </c:pt>
                <c:pt idx="3">
                  <c:v>Terminaciones Anticipadas del Procedimiento</c:v>
                </c:pt>
              </c:strCache>
            </c:strRef>
          </c:cat>
          <c:val>
            <c:numRef>
              <c:f>'Gerencia Legal'!$B$2:$B$5</c:f>
              <c:numCache>
                <c:formatCode>General</c:formatCode>
                <c:ptCount val="4"/>
                <c:pt idx="0">
                  <c:v>7</c:v>
                </c:pt>
                <c:pt idx="1">
                  <c:v>13</c:v>
                </c:pt>
                <c:pt idx="2">
                  <c:v>2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A3-4FF5-9802-F96649FD9F0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45120"/>
        <c:axId val="6847200"/>
      </c:barChart>
      <c:catAx>
        <c:axId val="684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6847200"/>
        <c:crosses val="autoZero"/>
        <c:auto val="1"/>
        <c:lblAlgn val="ctr"/>
        <c:lblOffset val="100"/>
        <c:noMultiLvlLbl val="0"/>
      </c:catAx>
      <c:valAx>
        <c:axId val="6847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45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C7-4A2E-B6D1-A1B8C85A6727}"/>
              </c:ext>
            </c:extLst>
          </c:dPt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9C7-4A2E-B6D1-A1B8C85A672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'Unidad de Cumplimiento'!$A$2:$A$5</c:f>
              <c:strCache>
                <c:ptCount val="4"/>
                <c:pt idx="0">
                  <c:v>Requerimiento de informe de cumplimiento al ente obligado</c:v>
                </c:pt>
                <c:pt idx="1">
                  <c:v>Traslados a apelantes para verificar el cumplimiento de la Resolución Definitiva emitida por el IAIP</c:v>
                </c:pt>
                <c:pt idx="2">
                  <c:v>Cumplimiento Resolución Definitiva</c:v>
                </c:pt>
                <c:pt idx="3">
                  <c:v>Auto confirmando el cumplimiento de la resolución definitiva</c:v>
                </c:pt>
              </c:strCache>
            </c:strRef>
          </c:cat>
          <c:val>
            <c:numRef>
              <c:f>'Unidad de Cumplimiento'!$B$2:$B$5</c:f>
              <c:numCache>
                <c:formatCode>General</c:formatCode>
                <c:ptCount val="4"/>
                <c:pt idx="0">
                  <c:v>14</c:v>
                </c:pt>
                <c:pt idx="1">
                  <c:v>14</c:v>
                </c:pt>
                <c:pt idx="2">
                  <c:v>18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C7-4A2E-B6D1-A1B8C85A67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947632"/>
        <c:axId val="2955536"/>
      </c:barChart>
      <c:catAx>
        <c:axId val="294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955536"/>
        <c:crosses val="autoZero"/>
        <c:auto val="1"/>
        <c:lblAlgn val="ctr"/>
        <c:lblOffset val="100"/>
        <c:noMultiLvlLbl val="0"/>
      </c:catAx>
      <c:valAx>
        <c:axId val="2955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4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2. </a:t>
            </a:r>
            <a:r>
              <a:rPr lang="en-US" dirty="0" smtClean="0"/>
              <a:t>PROMEDIO </a:t>
            </a:r>
            <a:r>
              <a:rPr lang="en-US" dirty="0"/>
              <a:t>DE </a:t>
            </a:r>
            <a:r>
              <a:rPr lang="en-US" dirty="0" smtClean="0"/>
              <a:t>RESPUESTA (DIAS)</a:t>
            </a:r>
            <a:endParaRPr lang="en-US" dirty="0"/>
          </a:p>
        </c:rich>
      </c:tx>
      <c:layout>
        <c:manualLayout>
          <c:xMode val="edge"/>
          <c:yMode val="edge"/>
          <c:x val="0.3014842635336224"/>
          <c:y val="3.23465924647721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2. PLAZO DE RESPUESTA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6218457479382406E-17"/>
                  <c:y val="-6.469318492954457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A9-46AA-88D0-E12B8BE6833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A9-46AA-88D0-E12B8BE683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Solicitudes con información menor a 5 años</c:v>
                </c:pt>
                <c:pt idx="1">
                  <c:v>Solicitudes con información mayor a 5 años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7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2-4044-89DA-9746D5125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6817920"/>
        <c:axId val="1186819168"/>
        <c:axId val="0"/>
      </c:bar3DChart>
      <c:catAx>
        <c:axId val="118681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86819168"/>
        <c:crosses val="autoZero"/>
        <c:auto val="1"/>
        <c:lblAlgn val="ctr"/>
        <c:lblOffset val="100"/>
        <c:noMultiLvlLbl val="0"/>
      </c:catAx>
      <c:valAx>
        <c:axId val="11868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86817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A6-48E5-A38C-28AE27EB2BC0}"/>
              </c:ext>
            </c:extLst>
          </c:dPt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BA6-48E5-A38C-28AE27EB2BC0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A6-48E5-A38C-28AE27EB2BC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'[Estadisticas actividades ABR 2022 UCOM.xlsx]Hoja2'!$L$3:$L$41</c:f>
              <c:strCache>
                <c:ptCount val="9"/>
                <c:pt idx="0">
                  <c:v>Monitoreo</c:v>
                </c:pt>
                <c:pt idx="1">
                  <c:v>Capacitaciones Presenciales</c:v>
                </c:pt>
                <c:pt idx="2">
                  <c:v>Diseños</c:v>
                </c:pt>
                <c:pt idx="3">
                  <c:v>CD de audiencias</c:v>
                </c:pt>
                <c:pt idx="4">
                  <c:v>Audiencias</c:v>
                </c:pt>
                <c:pt idx="5">
                  <c:v>Capacitaciones Virtuales</c:v>
                </c:pt>
                <c:pt idx="6">
                  <c:v>Actividades de cobertura</c:v>
                </c:pt>
                <c:pt idx="7">
                  <c:v>Fotos de Pleno</c:v>
                </c:pt>
                <c:pt idx="8">
                  <c:v>Publicaciones WEB</c:v>
                </c:pt>
              </c:strCache>
            </c:strRef>
          </c:cat>
          <c:val>
            <c:numRef>
              <c:f>'[Estadisticas actividades ABR 2022 UCOM.xlsx]Hoja2'!$M$3:$M$41</c:f>
              <c:numCache>
                <c:formatCode>General</c:formatCode>
                <c:ptCount val="9"/>
                <c:pt idx="0">
                  <c:v>40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A6-48E5-A38C-28AE27EB2BC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138506480"/>
        <c:axId val="1138509392"/>
      </c:barChart>
      <c:catAx>
        <c:axId val="11385064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8509392"/>
        <c:crosses val="autoZero"/>
        <c:auto val="1"/>
        <c:lblAlgn val="ctr"/>
        <c:lblOffset val="100"/>
        <c:noMultiLvlLbl val="0"/>
      </c:catAx>
      <c:valAx>
        <c:axId val="113850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8506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7"/>
        <c:axId val="430581231"/>
        <c:axId val="430582063"/>
      </c:barChart>
      <c:catAx>
        <c:axId val="4305812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endParaRPr lang="es-SV"/>
          </a:p>
        </c:txPr>
        <c:crossAx val="430582063"/>
        <c:crosses val="autoZero"/>
        <c:auto val="1"/>
        <c:lblAlgn val="ctr"/>
        <c:lblOffset val="100"/>
        <c:noMultiLvlLbl val="0"/>
      </c:catAx>
      <c:valAx>
        <c:axId val="43058206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05812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SV" dirty="0"/>
              <a:t>3.TIPO DE </a:t>
            </a:r>
            <a:r>
              <a:rPr lang="es-SV" dirty="0" smtClean="0"/>
              <a:t>INFORMACIÓN</a:t>
            </a:r>
            <a:r>
              <a:rPr lang="es-SV" baseline="0" dirty="0" smtClean="0"/>
              <a:t> </a:t>
            </a:r>
            <a:r>
              <a:rPr lang="es-SV" dirty="0" smtClean="0"/>
              <a:t>REQUERIMIENTOS</a:t>
            </a:r>
            <a:endParaRPr lang="es-SV" dirty="0"/>
          </a:p>
        </c:rich>
      </c:tx>
      <c:layout>
        <c:manualLayout>
          <c:xMode val="edge"/>
          <c:yMode val="edge"/>
          <c:x val="0.23369888157546903"/>
          <c:y val="3.63508815023712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3.TIPO DE INFORMACIÓN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0087466432665291E-3"/>
                  <c:y val="6.609251182249199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B8-45B5-AE7C-CF6D27F2CC5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B8-45B5-AE7C-CF6D27F2CC58}"/>
                </c:ext>
              </c:extLst>
            </c:dLbl>
            <c:dLbl>
              <c:idx val="3"/>
              <c:layout>
                <c:manualLayout>
                  <c:x val="0"/>
                  <c:y val="-3.304625591124660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B8-45B5-AE7C-CF6D27F2CC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Pública</c:v>
                </c:pt>
                <c:pt idx="1">
                  <c:v>Reorientado a otros entes</c:v>
                </c:pt>
                <c:pt idx="2">
                  <c:v>Datos Personales</c:v>
                </c:pt>
                <c:pt idx="3">
                  <c:v>Improcedencia (Art. 74 LAIP)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65-4F72-AB7E-36C3B701B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95795520"/>
        <c:axId val="1095789696"/>
        <c:axId val="0"/>
      </c:bar3DChart>
      <c:catAx>
        <c:axId val="1095795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95789696"/>
        <c:crosses val="autoZero"/>
        <c:auto val="1"/>
        <c:lblAlgn val="ctr"/>
        <c:lblOffset val="100"/>
        <c:noMultiLvlLbl val="0"/>
      </c:catAx>
      <c:valAx>
        <c:axId val="109578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95795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4. TIPO DE SOLICITANTE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AC-4BCA-8B88-E2A9724EFD1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AC-4BCA-8B88-E2A9724EFD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Mujer</c:v>
                </c:pt>
                <c:pt idx="1">
                  <c:v>Hombre</c:v>
                </c:pt>
                <c:pt idx="2">
                  <c:v>Persona Jurídica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9-40FB-B387-5996345D6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9674928"/>
        <c:axId val="1129676176"/>
        <c:axId val="0"/>
      </c:bar3DChart>
      <c:catAx>
        <c:axId val="1129674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9676176"/>
        <c:crosses val="autoZero"/>
        <c:auto val="1"/>
        <c:lblAlgn val="ctr"/>
        <c:lblOffset val="100"/>
        <c:noMultiLvlLbl val="0"/>
      </c:catAx>
      <c:valAx>
        <c:axId val="1129676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967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9118069267628473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B0-49C2-8CF8-5138E10FE48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31-4F62-93BE-39F033745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Correo Electrónico</c:v>
                </c:pt>
                <c:pt idx="1">
                  <c:v>Presencial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6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4829904"/>
        <c:axId val="1194821168"/>
        <c:axId val="0"/>
      </c:bar3DChart>
      <c:catAx>
        <c:axId val="119482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1168"/>
        <c:crosses val="autoZero"/>
        <c:auto val="1"/>
        <c:lblAlgn val="ctr"/>
        <c:lblOffset val="100"/>
        <c:noMultiLvlLbl val="0"/>
      </c:catAx>
      <c:valAx>
        <c:axId val="11948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6. CONSULTAS QUE ATENDIÓ LA UAIP</a:t>
            </a:r>
            <a:endParaRPr lang="es-E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243979398022196E-2"/>
          <c:y val="0.13160260341339142"/>
          <c:w val="0.92032927557801958"/>
          <c:h val="0.7478273904352937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18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7E-40E9-B442-B17B4F8E82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Portal de Transparencia*</c:v>
                </c:pt>
                <c:pt idx="1">
                  <c:v>Nuevos Portales de Transparencia**</c:v>
                </c:pt>
                <c:pt idx="2">
                  <c:v>Ciudadanos***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18</c:v>
                </c:pt>
                <c:pt idx="1">
                  <c:v>3</c:v>
                </c:pt>
                <c:pt idx="2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4829904"/>
        <c:axId val="1194821168"/>
        <c:axId val="0"/>
      </c:bar3DChart>
      <c:catAx>
        <c:axId val="119482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1168"/>
        <c:crosses val="autoZero"/>
        <c:auto val="1"/>
        <c:lblAlgn val="ctr"/>
        <c:lblOffset val="100"/>
        <c:noMultiLvlLbl val="0"/>
      </c:catAx>
      <c:valAx>
        <c:axId val="11948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'[Estadísticas. Abril 2022 FORMACION.xlsx]Abril estadística '!$C$7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'[Estadísticas. Abril 2022 FORMACION.xlsx]Abril estadística '!$B$8:$B$12</c:f>
              <c:strCache>
                <c:ptCount val="5"/>
                <c:pt idx="0">
                  <c:v>Oficial de información - municipalidad </c:v>
                </c:pt>
                <c:pt idx="1">
                  <c:v>Oficial GDA - municipalidad </c:v>
                </c:pt>
                <c:pt idx="2">
                  <c:v>Personal administrativo - municipalidades </c:v>
                </c:pt>
                <c:pt idx="3">
                  <c:v>Personal técnico UGDA - Municipalidades </c:v>
                </c:pt>
                <c:pt idx="4">
                  <c:v>Totales</c:v>
                </c:pt>
              </c:strCache>
            </c:strRef>
          </c:cat>
          <c:val>
            <c:numRef>
              <c:f>'[Estadísticas. Abril 2022 FORMACION.xlsx]Abril estadística '!$C$8:$C$12</c:f>
              <c:numCache>
                <c:formatCode>General</c:formatCode>
                <c:ptCount val="5"/>
                <c:pt idx="0">
                  <c:v>5</c:v>
                </c:pt>
                <c:pt idx="1">
                  <c:v>3</c:v>
                </c:pt>
                <c:pt idx="2">
                  <c:v>43</c:v>
                </c:pt>
                <c:pt idx="3">
                  <c:v>1</c:v>
                </c:pt>
                <c:pt idx="4">
                  <c:v>52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6A27-456D-BB30-2D20440D6FED}"/>
            </c:ext>
          </c:extLst>
        </c:ser>
        <c:ser>
          <c:idx val="1"/>
          <c:order val="1"/>
          <c:tx>
            <c:strRef>
              <c:f>'[Estadísticas. Abril 2022 FORMACION.xlsx]Abril estadística '!$D$7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'[Estadísticas. Abril 2022 FORMACION.xlsx]Abril estadística '!$B$8:$B$12</c:f>
              <c:strCache>
                <c:ptCount val="5"/>
                <c:pt idx="0">
                  <c:v>Oficial de información - municipalidad </c:v>
                </c:pt>
                <c:pt idx="1">
                  <c:v>Oficial GDA - municipalidad </c:v>
                </c:pt>
                <c:pt idx="2">
                  <c:v>Personal administrativo - municipalidades </c:v>
                </c:pt>
                <c:pt idx="3">
                  <c:v>Personal técnico UGDA - Municipalidades </c:v>
                </c:pt>
                <c:pt idx="4">
                  <c:v>Totales</c:v>
                </c:pt>
              </c:strCache>
            </c:strRef>
          </c:cat>
          <c:val>
            <c:numRef>
              <c:f>'[Estadísticas. Abril 2022 FORMACION.xlsx]Abril estadística '!$D$8:$D$12</c:f>
              <c:numCache>
                <c:formatCode>General</c:formatCode>
                <c:ptCount val="5"/>
                <c:pt idx="0">
                  <c:v>7</c:v>
                </c:pt>
                <c:pt idx="1">
                  <c:v>5</c:v>
                </c:pt>
                <c:pt idx="2">
                  <c:v>44</c:v>
                </c:pt>
                <c:pt idx="4">
                  <c:v>56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6A27-456D-BB30-2D20440D6FED}"/>
            </c:ext>
          </c:extLst>
        </c:ser>
        <c:ser>
          <c:idx val="2"/>
          <c:order val="2"/>
          <c:tx>
            <c:strRef>
              <c:f>'[Estadísticas. Abril 2022 FORMACION.xlsx]Abril estadística '!$E$7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cat>
            <c:strRef>
              <c:f>'[Estadísticas. Abril 2022 FORMACION.xlsx]Abril estadística '!$B$8:$B$12</c:f>
              <c:strCache>
                <c:ptCount val="5"/>
                <c:pt idx="0">
                  <c:v>Oficial de información - municipalidad </c:v>
                </c:pt>
                <c:pt idx="1">
                  <c:v>Oficial GDA - municipalidad </c:v>
                </c:pt>
                <c:pt idx="2">
                  <c:v>Personal administrativo - municipalidades </c:v>
                </c:pt>
                <c:pt idx="3">
                  <c:v>Personal técnico UGDA - Municipalidades </c:v>
                </c:pt>
                <c:pt idx="4">
                  <c:v>Totales</c:v>
                </c:pt>
              </c:strCache>
            </c:strRef>
          </c:cat>
          <c:val>
            <c:numRef>
              <c:f>'[Estadísticas. Abril 2022 FORMACION.xlsx]Abril estadística '!$E$8:$E$12</c:f>
              <c:numCache>
                <c:formatCode>General</c:formatCode>
                <c:ptCount val="5"/>
                <c:pt idx="4">
                  <c:v>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6A27-456D-BB30-2D20440D6F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8009976"/>
        <c:axId val="974309456"/>
      </c:barChart>
      <c:catAx>
        <c:axId val="9780099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974309456"/>
        <c:crosses val="autoZero"/>
        <c:auto val="1"/>
        <c:lblAlgn val="ctr"/>
        <c:lblOffset val="100"/>
        <c:noMultiLvlLbl val="1"/>
      </c:catAx>
      <c:valAx>
        <c:axId val="974309456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978009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'[Estadísticas. Abril 2022 FORMACION.xlsx]Abril estadística '!$L$6:$L$7</c:f>
              <c:strCache>
                <c:ptCount val="2"/>
                <c:pt idx="0">
                  <c:v>Servidores públicos de gobierno central y autónomas capacitados </c:v>
                </c:pt>
                <c:pt idx="1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'[Estadísticas. Abril 2022 FORMACION.xlsx]Abril estadística '!$K$8:$K$13</c:f>
              <c:strCache>
                <c:ptCount val="6"/>
                <c:pt idx="0">
                  <c:v>Oficial de información - gobierno central y autónomas </c:v>
                </c:pt>
                <c:pt idx="1">
                  <c:v>Oficial de información - municipalidad </c:v>
                </c:pt>
                <c:pt idx="2">
                  <c:v>Oficial GDA - gobierno central y autónomas</c:v>
                </c:pt>
                <c:pt idx="3">
                  <c:v>Personal administrativo - gobierno central y autónomas </c:v>
                </c:pt>
                <c:pt idx="4">
                  <c:v>Personal técnico UAIP - Gobierno central y autónomas</c:v>
                </c:pt>
                <c:pt idx="5">
                  <c:v>Total </c:v>
                </c:pt>
              </c:strCache>
            </c:strRef>
          </c:cat>
          <c:val>
            <c:numRef>
              <c:f>'[Estadísticas. Abril 2022 FORMACION.xlsx]Abril estadística '!$L$8:$L$13</c:f>
              <c:numCache>
                <c:formatCode>General</c:formatCode>
                <c:ptCount val="6"/>
                <c:pt idx="0">
                  <c:v>2</c:v>
                </c:pt>
                <c:pt idx="1">
                  <c:v>1</c:v>
                </c:pt>
                <c:pt idx="3">
                  <c:v>3</c:v>
                </c:pt>
                <c:pt idx="5">
                  <c:v>6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5F2B-4C38-942A-A4A9574AC9C1}"/>
            </c:ext>
          </c:extLst>
        </c:ser>
        <c:ser>
          <c:idx val="1"/>
          <c:order val="1"/>
          <c:tx>
            <c:strRef>
              <c:f>'[Estadísticas. Abril 2022 FORMACION.xlsx]Abril estadística '!$M$6:$M$7</c:f>
              <c:strCache>
                <c:ptCount val="2"/>
                <c:pt idx="0">
                  <c:v>Servidores públicos de gobierno central y autónomas capacitados </c:v>
                </c:pt>
                <c:pt idx="1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'[Estadísticas. Abril 2022 FORMACION.xlsx]Abril estadística '!$K$8:$K$13</c:f>
              <c:strCache>
                <c:ptCount val="6"/>
                <c:pt idx="0">
                  <c:v>Oficial de información - gobierno central y autónomas </c:v>
                </c:pt>
                <c:pt idx="1">
                  <c:v>Oficial de información - municipalidad </c:v>
                </c:pt>
                <c:pt idx="2">
                  <c:v>Oficial GDA - gobierno central y autónomas</c:v>
                </c:pt>
                <c:pt idx="3">
                  <c:v>Personal administrativo - gobierno central y autónomas </c:v>
                </c:pt>
                <c:pt idx="4">
                  <c:v>Personal técnico UAIP - Gobierno central y autónomas</c:v>
                </c:pt>
                <c:pt idx="5">
                  <c:v>Total </c:v>
                </c:pt>
              </c:strCache>
            </c:strRef>
          </c:cat>
          <c:val>
            <c:numRef>
              <c:f>'[Estadísticas. Abril 2022 FORMACION.xlsx]Abril estadística '!$M$8:$M$13</c:f>
              <c:numCache>
                <c:formatCode>General</c:formatCode>
                <c:ptCount val="6"/>
                <c:pt idx="0">
                  <c:v>4</c:v>
                </c:pt>
                <c:pt idx="2">
                  <c:v>1</c:v>
                </c:pt>
                <c:pt idx="3">
                  <c:v>3</c:v>
                </c:pt>
                <c:pt idx="4">
                  <c:v>2</c:v>
                </c:pt>
                <c:pt idx="5">
                  <c:v>10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5F2B-4C38-942A-A4A9574AC9C1}"/>
            </c:ext>
          </c:extLst>
        </c:ser>
        <c:ser>
          <c:idx val="2"/>
          <c:order val="2"/>
          <c:tx>
            <c:strRef>
              <c:f>'[Estadísticas. Abril 2022 FORMACION.xlsx]Abril estadística '!$N$6:$N$7</c:f>
              <c:strCache>
                <c:ptCount val="2"/>
                <c:pt idx="0">
                  <c:v>Servidores públicos de gobierno central y autónomas capacitados </c:v>
                </c:pt>
                <c:pt idx="1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'[Estadísticas. Abril 2022 FORMACION.xlsx]Abril estadística '!$K$8:$K$13</c:f>
              <c:strCache>
                <c:ptCount val="6"/>
                <c:pt idx="0">
                  <c:v>Oficial de información - gobierno central y autónomas </c:v>
                </c:pt>
                <c:pt idx="1">
                  <c:v>Oficial de información - municipalidad </c:v>
                </c:pt>
                <c:pt idx="2">
                  <c:v>Oficial GDA - gobierno central y autónomas</c:v>
                </c:pt>
                <c:pt idx="3">
                  <c:v>Personal administrativo - gobierno central y autónomas </c:v>
                </c:pt>
                <c:pt idx="4">
                  <c:v>Personal técnico UAIP - Gobierno central y autónomas</c:v>
                </c:pt>
                <c:pt idx="5">
                  <c:v>Total </c:v>
                </c:pt>
              </c:strCache>
            </c:strRef>
          </c:cat>
          <c:val>
            <c:numRef>
              <c:f>'[Estadísticas. Abril 2022 FORMACION.xlsx]Abril estadística '!$N$8:$N$13</c:f>
              <c:numCache>
                <c:formatCode>General</c:formatCode>
                <c:ptCount val="6"/>
                <c:pt idx="5">
                  <c:v>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5F2B-4C38-942A-A4A9574AC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5330346"/>
        <c:axId val="1053427775"/>
      </c:barChart>
      <c:catAx>
        <c:axId val="95533034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53427775"/>
        <c:crosses val="autoZero"/>
        <c:auto val="1"/>
        <c:lblAlgn val="ctr"/>
        <c:lblOffset val="100"/>
        <c:noMultiLvlLbl val="1"/>
      </c:catAx>
      <c:valAx>
        <c:axId val="1053427775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95533034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72854" y="1122363"/>
            <a:ext cx="759514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2854" y="3602038"/>
            <a:ext cx="759514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9495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9868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855533"/>
            <a:ext cx="2628900" cy="532143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955120" y="855533"/>
            <a:ext cx="5617380" cy="5321430"/>
          </a:xfrm>
        </p:spPr>
        <p:txBody>
          <a:bodyPr vert="eaVert"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2298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6514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6138" y="1026881"/>
            <a:ext cx="839232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006138" y="3906606"/>
            <a:ext cx="839232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07089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908026" y="1825625"/>
            <a:ext cx="3111774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7876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7650" y="365125"/>
            <a:ext cx="6153559" cy="1325563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27650" y="1681163"/>
            <a:ext cx="454200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955121" y="2505075"/>
            <a:ext cx="4501360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521726" y="1681163"/>
            <a:ext cx="42791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7521726" y="2505075"/>
            <a:ext cx="4279136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3005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833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218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3725" y="457200"/>
            <a:ext cx="341820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75364" y="987425"/>
            <a:ext cx="4880023" cy="4498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23725" y="2057400"/>
            <a:ext cx="3418208" cy="35185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3815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11952" y="457200"/>
            <a:ext cx="372431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710832" y="987425"/>
            <a:ext cx="4644555" cy="45425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11952" y="2057400"/>
            <a:ext cx="3724316" cy="3472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7935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851" y="185738"/>
            <a:ext cx="2109172" cy="557536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08026" y="1825625"/>
            <a:ext cx="8445773" cy="3703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955121" y="5959979"/>
            <a:ext cx="111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B6DF1-3065-40B5-B6A3-298139AA0D6D}" type="datetimeFigureOut">
              <a:rPr lang="es-419" smtClean="0"/>
              <a:t>19/7/2022</a:t>
            </a:fld>
            <a:endParaRPr lang="es-419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33278" y="5959979"/>
            <a:ext cx="16693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599" y="59599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A3B52-98B0-4E6B-9842-80782C3741DF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9581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3658557" y="2344891"/>
            <a:ext cx="78233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Estadísticas Abril 2022</a:t>
            </a:r>
            <a:endParaRPr lang="es-ES" sz="540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1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3593205" y="244699"/>
            <a:ext cx="6130344" cy="1089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600">
                <a:latin typeface="+mj-lt"/>
                <a:ea typeface="+mj-ea"/>
                <a:cs typeface="+mj-cs"/>
              </a:defRPr>
            </a:lvl1pPr>
          </a:lstStyle>
          <a:p>
            <a:r>
              <a:rPr lang="es-SV" dirty="0">
                <a:solidFill>
                  <a:srgbClr val="002060"/>
                </a:solidFill>
              </a:rPr>
              <a:t>Servidores públicos municipales capacitados</a:t>
            </a:r>
          </a:p>
        </p:txBody>
      </p:sp>
      <p:graphicFrame>
        <p:nvGraphicFramePr>
          <p:cNvPr id="5" name="Chart 2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3048825"/>
              </p:ext>
            </p:extLst>
          </p:nvPr>
        </p:nvGraphicFramePr>
        <p:xfrm>
          <a:off x="2932224" y="1334228"/>
          <a:ext cx="9137856" cy="5406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084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02556"/>
              </p:ext>
            </p:extLst>
          </p:nvPr>
        </p:nvGraphicFramePr>
        <p:xfrm>
          <a:off x="2900498" y="894942"/>
          <a:ext cx="9291502" cy="5832435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541265">
                  <a:extLst>
                    <a:ext uri="{9D8B030D-6E8A-4147-A177-3AD203B41FA5}">
                      <a16:colId xmlns:a16="http://schemas.microsoft.com/office/drawing/2014/main" val="1913440685"/>
                    </a:ext>
                  </a:extLst>
                </a:gridCol>
                <a:gridCol w="1747120">
                  <a:extLst>
                    <a:ext uri="{9D8B030D-6E8A-4147-A177-3AD203B41FA5}">
                      <a16:colId xmlns:a16="http://schemas.microsoft.com/office/drawing/2014/main" val="2222532490"/>
                    </a:ext>
                  </a:extLst>
                </a:gridCol>
                <a:gridCol w="1747120">
                  <a:extLst>
                    <a:ext uri="{9D8B030D-6E8A-4147-A177-3AD203B41FA5}">
                      <a16:colId xmlns:a16="http://schemas.microsoft.com/office/drawing/2014/main" val="1502969123"/>
                    </a:ext>
                  </a:extLst>
                </a:gridCol>
                <a:gridCol w="1568438">
                  <a:extLst>
                    <a:ext uri="{9D8B030D-6E8A-4147-A177-3AD203B41FA5}">
                      <a16:colId xmlns:a16="http://schemas.microsoft.com/office/drawing/2014/main" val="1808293478"/>
                    </a:ext>
                  </a:extLst>
                </a:gridCol>
                <a:gridCol w="1687559">
                  <a:extLst>
                    <a:ext uri="{9D8B030D-6E8A-4147-A177-3AD203B41FA5}">
                      <a16:colId xmlns:a16="http://schemas.microsoft.com/office/drawing/2014/main" val="2946501584"/>
                    </a:ext>
                  </a:extLst>
                </a:gridCol>
              </a:tblGrid>
              <a:tr h="315689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S" sz="2000" u="none" strike="noStrike" dirty="0">
                          <a:effectLst/>
                        </a:rPr>
                        <a:t>Personas Capacitadas por país y departamento</a:t>
                      </a:r>
                      <a:endParaRPr lang="es-E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9926781"/>
                  </a:ext>
                </a:extLst>
              </a:tr>
              <a:tr h="31256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País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Departamento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Hombre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Mujer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>
                          <a:effectLst/>
                        </a:rPr>
                        <a:t>Total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268840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El Salvador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Cabañas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215994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Chalatenango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96174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Cuscatlán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206271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La Libertad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27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860854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La Paz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311189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La Unión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728461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Morazán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737427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San Salvador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88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407363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San Vicente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54989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Sonsonate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798425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Usulután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129438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N/D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038798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El Salvador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83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195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249759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Guatemala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Guatemala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640496"/>
                  </a:ext>
                </a:extLst>
              </a:tr>
              <a:tr h="6876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Guatemala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44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123635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Honduras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Tegucigalpa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855086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Honduras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0513732"/>
                  </a:ext>
                </a:extLst>
              </a:tr>
              <a:tr h="2656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General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143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141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284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340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8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908026" y="207404"/>
            <a:ext cx="6662668" cy="1569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SV" sz="32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Servidores públicos de gobierno central y autónomas </a:t>
            </a:r>
            <a:r>
              <a:rPr lang="es-SV" sz="3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capacitados.</a:t>
            </a:r>
            <a:endParaRPr lang="es-SV" sz="32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Chart 3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685830"/>
              </p:ext>
            </p:extLst>
          </p:nvPr>
        </p:nvGraphicFramePr>
        <p:xfrm>
          <a:off x="2816586" y="1575843"/>
          <a:ext cx="9283974" cy="5177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04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23936" y="210579"/>
            <a:ext cx="6764008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</a:t>
            </a:r>
            <a:r>
              <a:rPr lang="es-SV" sz="3200" dirty="0" smtClean="0">
                <a:solidFill>
                  <a:srgbClr val="002060"/>
                </a:solidFill>
              </a:rPr>
              <a:t>edad. 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4" name="Chart 1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4470643"/>
              </p:ext>
            </p:extLst>
          </p:nvPr>
        </p:nvGraphicFramePr>
        <p:xfrm>
          <a:off x="3023936" y="1306248"/>
          <a:ext cx="8358323" cy="5519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16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057" y="352245"/>
            <a:ext cx="7047343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Personas de sociedad civil capacitadas </a:t>
            </a:r>
          </a:p>
        </p:txBody>
      </p:sp>
      <p:graphicFrame>
        <p:nvGraphicFramePr>
          <p:cNvPr id="4" name="Chart 4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280232"/>
              </p:ext>
            </p:extLst>
          </p:nvPr>
        </p:nvGraphicFramePr>
        <p:xfrm>
          <a:off x="2892606" y="1197971"/>
          <a:ext cx="9151348" cy="5568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69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057" y="352245"/>
            <a:ext cx="7047343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sector 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686546"/>
              </p:ext>
            </p:extLst>
          </p:nvPr>
        </p:nvGraphicFramePr>
        <p:xfrm>
          <a:off x="3011057" y="1480590"/>
          <a:ext cx="8928394" cy="5316584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870647">
                  <a:extLst>
                    <a:ext uri="{9D8B030D-6E8A-4147-A177-3AD203B41FA5}">
                      <a16:colId xmlns:a16="http://schemas.microsoft.com/office/drawing/2014/main" val="4243570184"/>
                    </a:ext>
                  </a:extLst>
                </a:gridCol>
                <a:gridCol w="1491833">
                  <a:extLst>
                    <a:ext uri="{9D8B030D-6E8A-4147-A177-3AD203B41FA5}">
                      <a16:colId xmlns:a16="http://schemas.microsoft.com/office/drawing/2014/main" val="734264860"/>
                    </a:ext>
                  </a:extLst>
                </a:gridCol>
                <a:gridCol w="1491833">
                  <a:extLst>
                    <a:ext uri="{9D8B030D-6E8A-4147-A177-3AD203B41FA5}">
                      <a16:colId xmlns:a16="http://schemas.microsoft.com/office/drawing/2014/main" val="50533953"/>
                    </a:ext>
                  </a:extLst>
                </a:gridCol>
                <a:gridCol w="1491833">
                  <a:extLst>
                    <a:ext uri="{9D8B030D-6E8A-4147-A177-3AD203B41FA5}">
                      <a16:colId xmlns:a16="http://schemas.microsoft.com/office/drawing/2014/main" val="619048839"/>
                    </a:ext>
                  </a:extLst>
                </a:gridCol>
                <a:gridCol w="1582248">
                  <a:extLst>
                    <a:ext uri="{9D8B030D-6E8A-4147-A177-3AD203B41FA5}">
                      <a16:colId xmlns:a16="http://schemas.microsoft.com/office/drawing/2014/main" val="2326136127"/>
                    </a:ext>
                  </a:extLst>
                </a:gridCol>
              </a:tblGrid>
              <a:tr h="7974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Sector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Hombres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Mujeres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N/D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Total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920072"/>
                  </a:ext>
                </a:extLst>
              </a:tr>
              <a:tr h="7974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Servidores públicos y funcionarios de municipalidades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097886"/>
                  </a:ext>
                </a:extLst>
              </a:tr>
              <a:tr h="797488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Servidores públicos de gobierno central y autónomas</a:t>
                      </a:r>
                      <a:endParaRPr lang="es-E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108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9040507"/>
                  </a:ext>
                </a:extLst>
              </a:tr>
              <a:tr h="7974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Sociedad civil en general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85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160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839018"/>
                  </a:ext>
                </a:extLst>
              </a:tr>
              <a:tr h="10633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Sector educativo (público y privado)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819027"/>
                  </a:ext>
                </a:extLst>
              </a:tr>
              <a:tr h="10633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Totales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143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141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284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832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59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3115524" y="2205088"/>
            <a:ext cx="8038868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GESTIÓN DOCUMENTAL Y ARCHIVOS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30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51970" y="365125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Naturaleza del ente obligado que solicita asesoría GDA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5101312"/>
              </p:ext>
            </p:extLst>
          </p:nvPr>
        </p:nvGraphicFramePr>
        <p:xfrm>
          <a:off x="3156857" y="1743891"/>
          <a:ext cx="8560526" cy="4944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239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5271478"/>
              </p:ext>
            </p:extLst>
          </p:nvPr>
        </p:nvGraphicFramePr>
        <p:xfrm>
          <a:off x="3100084" y="1789659"/>
          <a:ext cx="8851509" cy="4920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3551970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Medio por el cual se realizó el acompañamiento GDA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2094176"/>
              </p:ext>
            </p:extLst>
          </p:nvPr>
        </p:nvGraphicFramePr>
        <p:xfrm>
          <a:off x="3100084" y="1626325"/>
          <a:ext cx="8943870" cy="4970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11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81513" y="416640"/>
            <a:ext cx="6725371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Tema de acompañamiento en materia GDA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7170244"/>
              </p:ext>
            </p:extLst>
          </p:nvPr>
        </p:nvGraphicFramePr>
        <p:xfrm>
          <a:off x="3000101" y="1404256"/>
          <a:ext cx="8939349" cy="5336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6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20149" y="2349667"/>
            <a:ext cx="8638263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ACCESO A LA INFORMACIÓN PÚBLICA</a:t>
            </a:r>
          </a:p>
        </p:txBody>
      </p:sp>
    </p:spTree>
    <p:extLst>
      <p:ext uri="{BB962C8B-B14F-4D97-AF65-F5344CB8AC3E}">
        <p14:creationId xmlns:p14="http://schemas.microsoft.com/office/powerpoint/2010/main" val="41581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876052" y="2578677"/>
            <a:ext cx="9315948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ACOMPAÑAMIENTO A ENTES OBLIGADOS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5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89097" y="236336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Nivel de respuesta</a:t>
            </a:r>
          </a:p>
        </p:txBody>
      </p:sp>
      <p:graphicFrame>
        <p:nvGraphicFramePr>
          <p:cNvPr id="4" name="Chart 1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6574357"/>
              </p:ext>
            </p:extLst>
          </p:nvPr>
        </p:nvGraphicFramePr>
        <p:xfrm>
          <a:off x="2642531" y="1087347"/>
          <a:ext cx="9118395" cy="5470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7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72865" y="339367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Tema de preguntas recibidas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2992981"/>
              </p:ext>
            </p:extLst>
          </p:nvPr>
        </p:nvGraphicFramePr>
        <p:xfrm>
          <a:off x="2864214" y="1208042"/>
          <a:ext cx="9140552" cy="5545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031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923504" y="2018808"/>
            <a:ext cx="9131122" cy="27135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Derecho de Acceso a la Información Pública y Unidad de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Protección de Datos Personales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1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 noGrp="1"/>
          </p:cNvSpPr>
          <p:nvPr>
            <p:ph type="title"/>
          </p:nvPr>
        </p:nvSpPr>
        <p:spPr>
          <a:xfrm>
            <a:off x="3886821" y="475072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521675"/>
              </p:ext>
            </p:extLst>
          </p:nvPr>
        </p:nvGraphicFramePr>
        <p:xfrm>
          <a:off x="3065417" y="1603416"/>
          <a:ext cx="8991600" cy="5097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678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3"/>
          <p:cNvSpPr txBox="1">
            <a:spLocks/>
          </p:cNvSpPr>
          <p:nvPr/>
        </p:nvSpPr>
        <p:spPr>
          <a:xfrm>
            <a:off x="4656159" y="2018808"/>
            <a:ext cx="4975273" cy="837473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Cumplimiento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5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4324702" y="300731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9247745"/>
              </p:ext>
            </p:extLst>
          </p:nvPr>
        </p:nvGraphicFramePr>
        <p:xfrm>
          <a:off x="2921725" y="1429076"/>
          <a:ext cx="9135291" cy="5246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8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4528951" y="2205088"/>
            <a:ext cx="5212004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COMUNICACIONES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732274" y="429519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Solicitudes de apoyo, UCOM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3296032"/>
              </p:ext>
            </p:extLst>
          </p:nvPr>
        </p:nvGraphicFramePr>
        <p:xfrm>
          <a:off x="3065417" y="1325879"/>
          <a:ext cx="8952412" cy="5440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77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"/>
            <a:ext cx="12192000" cy="6857143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600" y="5042307"/>
            <a:ext cx="6486998" cy="38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2175" y="5823871"/>
            <a:ext cx="6219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El artículo 1.22 del Lineamiento 2 para la Publicación de Información Oficiosa, considerará como buena practica que las Unidades de Acceso a la Información Pública muestren sus datos estadísticos. </a:t>
            </a:r>
            <a:endParaRPr lang="en-US" sz="1200" dirty="0"/>
          </a:p>
        </p:txBody>
      </p:sp>
      <p:sp>
        <p:nvSpPr>
          <p:cNvPr id="3" name="AutoShape 4" descr="data:image/png;base64,iVBORw0KGgoAAAANSUhEUgAABLAAAALmCAYAAABSJm0fAAAAAXNSR0IArs4c6QAAIABJREFUeF7s3U2otl17H/R9J31jvjHRoCWVkoofxIK2T0CROhEUBGtmilCIhWRQcGCc2IFULA7qxDgQHCSggYLoLFYQFJxYRCFPq1CDH9hQbKgSm0i+zdvkljvmjvu93r3P9XGuda11rOPXWbOvtdZx/I51nde1/89+nvfDx48fP774fwQIECBAgAABAgQIECBAgAABAgQ2FfggwNp0MsoiQIAAAQIECBAgQIAAAQIECBD4HQEBlo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AgQIECAAAECBAgQEGC5AwQIECBAgAABAgQIECBAgAABAlsLCLC2Ho/iCBAgQIAAAQIECBAgQIAAAQIEBFjuAAECBAgQIECAAAECBAgQIECAwNYCAqytx6M4AgQIECBAgAABAgQIECBAgAABAZY7QIAAAQIECBAgQIAAAQIECBAgsLWAAGvr8SiOAAECBAgQIECAAAECBAgQIEBAgOUOECBAgAABAgQIECBAgAABAgQIbC0gwNp6PIojQIAAAQIECBAgQIAAAQIECBAQYLkDBAgQIECAAAECBAgQIECAAAECWwsIsLYej+IIECBAgAABAgQIECBAgAABAgQEWO4AAQIECBAgQIAAAQIECBAgQIDA1gICrK3HozgCBAgQIECAAAECBAgQIECAAAEBlj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N4S+IVf/erLT/43/8fLX/35Xx8K9Ie+51tefugf/7tfvvvbvjJ039bNfvuX/s+XX/vP/u2Xv/Vz/2Pr0svX/77v/YdevvWf/ddevuE7/66h+9qMAAECBAgQIDBbQIA1W9j+BAgQIECAwHCBP/ef/7WXv/Jzvzp8308b/uHv/baXP/3P/MEpe9du+ss/+adevvq//Xe1L2963Vf+3n/05Tt+6N9vWuPFBAgQIECAAIHVAgKs1RNwPgECBAgQINAs8Cd+4mea17Qs+PM//P0tLx/+2l/4M390+J6vN/zuP/uXpu5vcwIECBAgQIDAaAEB1mhR+xEgQIAAAQLTBQRY94gFWPf8rCZAgAABAgSeLyDAer65EwkQIECAAIGbAgKse4ACrHt+VhMgQIAAAQLPFxBgPd/ciQQIECBAgMBNAQHWPUAB1j0/qwkQIECAAIHnCwiwnm/uRAIECBAgQOCmgADrHqAA656f1QQIECBAgMDzBQRYzzd3IgECBAgQIHBTQIB1D1CAdc/PagIECBAgQOD5AgKs55s7kQABAgQIELgpIMC6ByjAuudnNQECBAgQIPB8AQHW882dSIAAAQIECNwUEGDdAxRg3fOzmgABAgQIEHi+gADr+eZOJECAAAECBG4KCLDuAQqw7vlZTYAAAQIECDxfQID1fHMnEiBAgAABAjcFBFj3AAVY9/ysJkCAAAECBJ4vIMB6vrkTCRAgQIAAgZsCAqx7gAKse35WEyBAgAABAs8XEGA939yJBAgQIECAwE0BAdY9QAHWPT+rCRAgQIAAgecLCLCeb+5EAgQIECBA4KaAAOseoADrnp/VBAgQIECAwPMFBFjPN3ciAQIECBAgcFNAgHUPUIB1z89qAgQIECBA4PkCAqznmzuRAAECBAgQuCkgwLoHKMC652c1AQIECBAg8HwBAdbzzZ1IgAABAgQI3BQQYN0DFGDd87OaAAECBAgQeL6AAOv55k4kQIAAAQIEbgoIsO4BCrDu+VlNgAABAgQIPF9AgPV8cycSIECAAAECNwUEWPcABVj3/KwmQIAAAQIEni8gwHq+uRMJECBAgACBmwICrHuAAqx7flYTIECAAAECzxcQYD3f3IkECBAgQIDATQEB1j1AAdY9P6sJECBAgACB5wsIsJ5v7kQCBAgQIEDgpsCP/sf/68vP//JXb+7y9vLv+Y6vvPzYv/D3Tdm7dtP/+8f++Mtv/+LP1b686XXf8F3f+/K3/+hfaFrjxQQIECBAgACB1QICrNUTcD4BAgQIECDQLPAzf+NXX/7d//Kvv/zab/5W89qrBd/6Td/48q/8U3/g5ft//7cN3bd1s6/+7E+//Mp/9K++fPyNX2ldevn6D9/87S/f/i/+Oy9f+b4fGLqvzQgQIECAAAECswUEWLOF7U+AAAECBAhME/jFX/tbQ/f+rm/9fUP3u7vZb//yz9/d4mvWf8N3fM/Q/WxGgAABAgQIEHiWgADrWdLOIUCAAAECBAgQIECAAAECBAgQ6BIQYHWxWUSAAAECBAgQIECAAAECBAgQIPAsAQHWs6SdQ4AAAQIECBAgQIAAAQIECBAg0CUgwOpis4gAAQIECBAgQIAAAQIECBAgQOBZAgKsZ0k7hwABAgQIECBAgAABAgQIECBAoEtAgNXFZhEBAgQIECBAgAABAgQIECBAgMCzBARYz5J2DgECBAgQIECAAAECBAgQIECAQJeAAKuLzSICBAgQIECAAAECBAgQIECAAIFnCQiwniXtHAIECBAgQIAAAQIECBAgQIAAgS4BAVYXm0UECBAgQIAAAQIECBAgQIAAAQLPEhBgPUvaOQQIECBAgAABAgQIECBAgAABAl0CAqwuNosIECBAgAABAgQIECBAgAABAgSeJSDAepa0cwgQIECAAAECBAgQIECAAAECBLoEBFhdbBYRIECAAAECBAgQIECAAAECBAg8S0CA9Sxp5xAgQIAAAQIECBAgQIAAAQIECHQJCLC62CwiQIAAAQIECBAgQIAAAQIECBB4loAA61nSziFAgAABAgQIECBAgAABAgQIEOgSEGB1sVlEgAABAgQIECBAgAABAgQIECDwLAEB1rOknUOAAAECBAgQIECAAAECBAgQINAlIMDqYrOIAAECBAgQIECAAAECBAgQIEDgWQICrGdJO4cAAQIECBAgQIAAAQIECBAgQKBLQIDVxWYRAQIECBAgQIAAAQIECBAgQIDAswQEWM+Sdg4BAgQIECBAgAABAgQIECBAgECXgACri80iAgQIECBAgAABAgQIECBAgACBZwkIsJ4l7RwCBAgQIECAAAECBAgQIECAAIEuAQFWF5tFBAgQIECAAAECBAgQIECAAAECzxIQYD1L2jkECBAgQIAAAQIECBAgQIAAAQJdAgKsLjaLCBAgQIAAAQIECBAgQIAAAQIEniVwXID14cOHr7P7+PHjpefjmtLrnzUc5xAgQIAAAQIECBAgQIAAAQIECLy8HBNgvRVcvR7we6HU1TpBlrcIAQIECBAgQIAAAQIECBAgQGC9wHEB1mPo9Dqgeu9ntf/39eNSAQECBAgQIECAAAECBAgQIEAgn8AxAdbV6D6HWLVB1VXole+K6JgAAQIECBAgQIAAAQIECBAgsFYgbYD1Xqj1eRyln68dm9MJECBAgAABAgQIECBAgAABAnkEBFjv/AfeBVh53gQ6JUCAAAECBAgQIECAAAECBPYWOD7Aav3XBz+P606A9eWXX+49ddURIECAAAECBAgQIECAAAECBN4R+OKLL7azEWBN+AssAdZ291xBBAgQIECAAAECBAgQIECAQKWAAKsSatTLrv6KqvQXVqWfj6rRPgQIECBAgAABAgQIECBAgAABAtcCx/4FVimAuvtzF4sAAQIECBAgQIAAAQIECBAgQOA5AkcGWKVw6hNt6TWlnz9nPE4hQIAAAQIECBAgQIAAAQIECBA4LsCqDZ4+v+7TFfj48N/Bqt3D9SFAgAABAgQIECBAgAABAgQIEJgvcFSA1Ro89f4vFM4fixMIECBAgAABAgQIECBAgAABAgQ+CxwTYL3+i6qr8b7+a6urNY9/leXKECBAgAABAgQIECBAgAABAgQIrBFIHWD9Xor34cPX6Auv1lxGpxIgQIAAAQIECBAgQIAAAQIE3hI4JsAyXgI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QBKB3/ob//PLr//X/8HLV/+Xv/jy8Td/LUnX2iSQT+DDN33ry1f+/j/28i3/xJ98+cbf/w/kA9AxAQLpBQRY6a8AAAIECBAgQCCqwKfw6pd+4l96+fjV/ydqC+omQKBR4MNX/raX7/zh/1CI1ejm5QQIxBcQYMWfoQ4IECBAgACBpAK/8p/86Zff/Cv/RdLutU0gr8A3/eF/+uXb//k/lxdA5wQIpBQQYKUcu6YJECBAgACBEwR+8d/6Y/61wRMGqQcCjQKf/nXC7/rX/2LjKi8nQIBAbAEBVuz5qZ4AAQIECBBILPALf+aPJu5e6wRyC3z3n/1LuQF0T4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4OgA68OHD78z0I8fP7452M8/f2/q761Ld0s0TIAAAQIECGwpIMDaciyKIvAUAQHWU5gdQoDARgJHBliPwZQAa6MbpxQCBAgQIEBgmIAAaxiljQiEExBghRuZggkQuClwVID1Orj6FFrV/gWWv7S6eYssJ0CAAAECBJYICLCWsDuUwBYCAqwtxqAIAgSeKHBkgPU5kBJgPfEmOYoAAQIECBB4uoAA6+nkDiSwjYAAa5tRKIQAgScJHBVgPZoJsJ50ixxDgAABAgQILBEQYC1hdyiBLQQEWFuMQREECDxRQID1DrZ/rfCJt9BRBAgQIECAQJeAAKuLzSICRwgIsI4YoyYIEGgQEGBdYAmxGm6SlxIgQIAAAQJPFxBgPZ3cgQS2ERBgbTMKhRAg8CSB1AHWe8aP/zH41ll8+eWXrUu8ngABAgQIECDQLPB9P/UjzWssIEDgDIGf/cEfP6MRXRAgsKXAF198sV1dAqx3RlL672ddTVKAtd09VxABAgQIEDhSQIB15Fg1RaBKQIBVxeRFBAh0CgiwOuF6l90Joe6s7a3XOgIECBAgQIBAi4B/hbBFy2sJnCXgXyE8a566IUCgLOAvsN4xEmCVL49XECBAgAABAmsFBFhr/Z1OYKWAAGulvrMJEFghIMASYK24d84kQIAAAQIEBggIsAYg2oJAUAEBVtDBKZsAgW6BtAHW1V9Y+eur7vtkIQECBAgQIPBEAQHWE7EdRWAzAQHWZgNRDgEC0wWOCrBe/68Hvif38ePH3/lR6bWfXzd9Ag4gQIAAAQIECHQKCLA64SwjcICAAOuAIWqBAIEmgbQB1lWIJbxqukNeTIAAAQIECCwSEGAtgncsgQ0EBFgbDEEJBAg8VeCoAOupcg4jQIAAAQIECCwWEGAtHoDjCSwUEGAtxHc0AQJLBARYS9gdSoAAAQIECBC4LyDAum9oBwJRBQRYUSenbgIEegUEWL1y1hEgQIAAAQIEFgsIsBYPwPEEFgoIsBbiO5oAgSUCAqwl7A4lQIAAAQIECNwXEGDdN7QDgagCAqyok1M3AQK9AgKsXjnrCBAgQIAAAQKLBQRYiwfgeAILBQRYC/EdTYDAEgEB1hJ2hxIgQIAAAQIE7gsIsO4b2oFAVAEBVtTJqZsAgV4BAVavnHUECBAgQIAAgcUCAqzFA3A8gYUCAqyF+I4mQGCJgABrCbtDCRAgQIAAAQL3BQQ0Vn4YAAAgAElEQVRY9w3tQCCqgAAr6uTUTYBAr4AAq1fOOgIECBAgQIDAYgEB1uIBOJ7AQgEB1kJ8RxMgsERAgLWE3aEECBAgQIAAgfsCAqz7hnYgEFVAgBV1cuomQKBXQIDVK2cdAQIECBAgQGCxgABr8QAcT2ChgABrIb6jCRBYIiDAWsLuUAIECBAgQIDAfQEB1n1DOxCIKiDAijo5dRMg0CsgwOqVs44AAQIECBAgsFhAgLV4AI4nsFBAgLUQ39EECCwREGAtYXcoAQIECBAgQOC+gADrvqEdCEQVEGBFnZy6CRDoFRBg9cpZR4AAAQIECBBYLCDAWjwAxxNYKCDAWojvaAIElggIsJawO5QAAQIECBAgcF9AgHXf0A4EogoIsKJOTt0ECPQKCLB65awjQIAAAQIECCwWEGAtHoDjCSwUEGAtxHc0AQJLBARYS9gdSoAAAQIECBC4LyDAum9oBwJRBQRYUSenbgIEegUEWL1y1hEgQIAAAQIEFgsIsBYPwPEEFgoIsBbiO5oAgSUCAqwl7A4lQIAAAQIECNwXEGDdN7QDgagCAqyok1M3AQK9AgKsXjnrCBAgQIAAAQKLBQRYiwfgeAILBQRYC/EdTYDAEgEB1hJ2hxIgQIAAAQIE7gsIsO4b2oFAVAEBVtTJqZsAgV4BAVavnHUECBBYKPDX/uZvvPyF/+H/evnv//dfefmNr/72wkocTYDATIFv/so3vPwjf8+3v/zxf/jvfPmDf8c3f91RAqyZ+vYmsLeAAGvv+aiOAIHxAgKs8aZ2JECAwFSBT+HVv/mf/uzLb/7Wx6nn2JwAgX0EvukbP7z8G//c931diCXA2mdGKiHwbAEB1rPFnUeAwGoBAdbqCTifAAECjQL/3n/111/+27/6S42rvJwAgegC/9gf+s6Xf/mf/ANf04YAK/pU1U+gX0CA1W9nJQECMQUEWDHnpmoCBBIL/PBP/k/+tcHE89d6XoFP/zrhT/zQPyjAynsFdE7gawQEWC4EAQLZBARY2SauXwIEwgv8iZ/4mfA9aIAAgT6BP//D3y/A6qOzis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HB1gffjw4XdAPn78eAnz+XWfX1R6fbOyBQQIEBgoIMAaiGkrAsEEBFjBBqZcAhMFBFgTcW1NgMCWAkcGWC2B1ONrX09JkLXlnVUUgfQCAqz0VwBAYgEBVuLha53Ag4AAy5UgQCCbwFEB1usw6lP4VPoLrPd+XlqX7ZLolwCBvQQEWHvNQzUEnikgwHqmtrMI7C0gwNp7PqojQGC8wJEB1ue/nCoFUaUA6xO3v8Iaf+nsSIDAPQEB1j0/qwlEFhBgRZ6e2gmMFRBgjfW0GwEC+wscFWA9cl8FWL3h1v4jVSEBAqcLCLBOn7D+CLwvIMByOwgQ+CwgwHIXCBDIJiDAeuc/8F4KuLJdFP0SILCPgABrn1mohMCzBQRYzxZ3HoF9BQRY+85GZQQIzBEQYE0IsL788ss507IrAQIEXl5efuwvfwsHAgSSCvzoH/n1r+n8+37qR5JKaJsAgZ/9wR+HQIAAgWkCX3zxxbS9ezcWYAmweu+OdQQILBIQYC2CdyyBDQQEWBsMQQkENhEQYG0yCGUQOFRAgPXkwfpvYD0Z3HEECDxFwL9C+BRmhxDYUsC/QrjlWBRFYImAf4VwCbtDCRBYKOAvsCb8BdbCeTqaAIEEAgKsBEPWIoF3BARYrgYBAp8FBFjuAgEC2QQEWAKsbHdevwTCCwiwwo9QAwS6BQRY3XQWEjhOQIB13Eg1RIBAQSB9gPXJ5+NDiOV/gdD7hgCBnQUEWDtPR20E5goIsOb62p1AJAEBVqRpqZUAgRECaQOsT3jvBVUCrBFXyx4ECMwSEGDNkrUvgf0FBFj7z0iFBJ4lIMB6lrRzCBDYReCoAOtz8HSF+/qvra5e//hXWbsMTB0ECBAQYLkDBPIKCLDyzl7nBB4FBFjuBAEC2QRSB1ifh/0YZAmvsr0N9EsgloAAK9a8VEtgpIAAa6SmvQjEFhBgxZ6f6gkQaBc4KsBqb98KAgQIxBMQYMWbmYoJjBIQYI2StA+B+AICrPgz1AEBAm0CAqw2L68mQIDAcgEB1vIRKIDAMgEB1jJ6BxPYTkCAtd1IFESAwGQBAdZkYNsTIEBgtIAAa7So/QjEERBgxZmVSgnMFhBgzRa2PwECuwkIsHabiHoIECBQEBBguSI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JMEjXoAACAASURBV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8gdYD14cOHS+GPHz/On4ATCBAg0CggwGoE83ICBwkIsA4aplYI3BQQYN0EtJwAgXACAqyLkQmwwt1nBRNIISDASjFmTRJ4U0CA5WIQIPBZQIDlLhAgkE1AgPXy8iKoynbt9UsgtoAAK/b8VE/gjoAA646etQTOEhBgnTVP3RAgUBYQYAmwyrfEKwgQ2EpAgLXVOBRD4KkCAqyncjuMwNYCAqytx6M4AgQmCAiwBFgTrpUtCRCYKSDAmqlrbwJ7Cwiw9p6P6gg8U0CA9UxtZxEgsIOAAOudKfjXCne4nmogQOAtAQGWe0Egr4AAK+/sdU7gUUCA5U4QIJBNQIB1MXEhVra3g34JxBAQYMWYkyoJzBAQYM1QtSeBmAICrJhzUzUBAv0CqQOs99g+fPjwez8SYvVfLisJEJgjIMCa42pXAhEEBFgRpqRGAs8REGA9x9kpBAjsIyDAemcWn0OsngDryy+/3GfCKiFA4DiBH/vL33JcTxoiQKBO4Ef/yK9/zQu/76d+pG6hVxEgcJzAz/7gjx/Xk4YIENhH4IsvvtinmN+tRIAlwNruUiqIAIFrAQGWG0Igr4AAK+/sdU7gUUCA5U4QIDBTQIA1U3fw3nf+AmtwKbYjQIDA1wj4VwhdCAJ5BfwrhHlnr3MCjwL+FUJ3ggCBbAL+AuudiQuwsr0V9EsgjoAAK86sVEpgtIAAa7So/QjEFRBgxZ2dygkQ6BNIG2BdBVTCq77LZBUBAs8REGA9x9kpBHYUEGDtOBU1EVgjIMBa4+5UAgTWCaQPsN6j7/mPt68bo5MJEMgkIMDKNG29EvhaAQGWG0GAwGcBAZa7QIBANoG0AdanQX/+S6vHoQuvsr0N9EsgloAAK9a8VEtgpIAAa6SmvQjEFhBgxZ6f6gkQaBdIHWC1c1lBgACB9QICrPUzUAGBVQICrFXyziWwn4AAa7+ZqIgAgbkCAqy5vnYnQIDAcAEB1nBSGxIIIyDACjMqhRKYLiDAmk7sAAIENhMQYG02EOUQIECgJCDAKgn5OYFzBQRY585WZwRaBQRYrWJeT4BAdAEBVvQJqp8AgXQCAqx0I9cwgd8TEGC5DAQIfBYQYLkL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F5eXj58+PA1o/n48eOGo1ISAQIE/j8BAZabQCCvgAAr7+x1TuBRQIDlThAgkE0gfYD1GF69vgCCrGxvB/0SiCEgwIoxJ1USmCEgwJqhak8CMQUEWDHnpmoCBPoFUgdYn8Orx6Dqvf97P7OVBAgQGCcgwBpnaScC0QQEWNEmpl4C8wQEWPNs7UyAwJ4CAqyXl5f3AqxPI/NXWHteXFURyCwgwMo8fb1nFxBgZb8B+ifw/wsIsNwGAgSyCaQNsEp/ZVX6ebaLol8CBPYREGDtMwuVEHi2gADr2eLOI7CvgABr39mojACBOQICrHf+g+0CrDkXzq4ECNwXEGDdN7QDgagCAqyok1M3gfECAqzxpnYkQGBvAQGWAGvvG6o6AgS+TkCA5VIQyCsgwMo7e50TeBQQYLkTBAhkExBgTQiwfuAHfiDbPdIvAQIECBAgQIAAAQIECBAgcIjAT//0T2/XiQBLgLXdpVQQAQIECBAgQIAAAQIECBAgsE5AgLXO/utOLv03rko/36gVpRAgQIAAAQIECBAgQIAAAQIEjhbwF1gT/gLr6BujOQIECBAgQIAAAQIECBAgQIDAkwXSB1ifvD8+hFj++urJt9BxBAgQIECAAAECBAgQIECAAIELgbQB1ieT94IqAZb3DAECBAgQIECAAAECBAgQIEBgHwEB1juzePyrrH1GphICBAgQIECAAAECBAgQIECAQC6B1AHW51F//ourz/9/4VWuN4FuCRAgQIAAAQIECBAgQIAAgb0FBFh7z0d1BAgQIECAAAECBAgQIECAAIH0AgKs9FcAAAECBAgQIECAAAECBAgQIEBgbwEB1t7zUR0BAgQIECBAgAABAgQIECBAIL2AACv9FQBAgAABAgQIECBAgAABAgQIENhbQIC193xUR4AAAQIECBAgQIAAAQIECBBILyDASn8FAPQIfP5frvS/WNmjZw0BAgQIECBAgACBGAKnfO8/pY8Yt0aVswQEWLNk7XusgIf/saPVGAECBAgQIECAAIHfEzjle/8pfbiaBARY7gCBBgEP/wYsLyVAgAABAgQIECAQVOCU7/2n9BH0Gil7sIAAazCo7QgQIECAAAECBAgQIECAAAECBMYKCLDGetrthsDofzrweb9PJb3336q6OrOmnpr1V+c/cl3V/PpnbzE/9nj1+tr/dtd7e9Suf11na/1XNjX9X13Ft2qp6anHo+Yefaq19nWvX/vY4+se3tuvNIf39qypr/b90DO/Ut1vza93LjvuUwAAEm9JREFUzp/rK/Vc+nnt/b+6ez19P9Z/dU/ee5/V1FRr/vqMUc+pkn3N87/n+Vv6LHnvuXPVd2nPt97XtR+1n9eWvGruaukZeff9dvVs+1xfTw1X96/WscWv9/1X8/nS8zzonUtNPbV+Pc+Zms/w0n149rk1z51Zn5M98+r9nljTZ8vzdcScavpveR/X7NfTY0sNpWfJp59ffQ7P+Bzv3fOtz5ia9++dOdTs3/sMs26tgABrrb/TXwn0PNRrvuBcffGt+SLR+7B+fOiWHqSl17d+cW19fc0vMC2/CF99sF/NrfTLXO0viO+9rucLW8my9461fqDX1FH6hbVmj7d+4at5f9a8n0oPvVHz75lz65foGpOaL6DvfQn99H8vzasnRLp7X+/MuSXAqnGpvS+jnr+155WelaXn/evZPyvAKt21mnvz1vu7ZD/ys6fUQ0st7713S3uUani81y2vL7225f3Ve5ev7kHp+f7WM63k+daeLc/e3jn2nNv7vr7zOVG6E73v25rnb+1dqHHpnVNN/6XvRaOeQTV9jri7tZ8vo35/KZ33OLvSe7rGoGWuV/Mr1VLzzPKa/QQEWPvNJG1FNQ+0Fpy7HyQ19bT8Ild6iJbqrannrYf41Rfaml9+S68p9VXzwVbq/b1f5lruw+MX57dcSr2+94Xudf3veZecSvO9OuMtn9J+NXdl5Gvuvld6+nlrXp/2Kc2ipu+Weq7ub+tcS3e+5b30ns/VLy6l9+IuLjUOLV96S32Vfv44t5r6aveseV3pNS31PN6P0vNvxPvt8fldeha3nDniPfX4OVdbX+v7vzTH9+70sz7vSpa1cyzt0+Lw1mxKz7j3zi+d2/I+uvq+UXt/W85red7X3svPTqV6a+rsmVNtnbUBVk2dpefd67szYsY93x9K97T3c7zVe8T7qNWwZoal54uf7y8gwNp/RmkqrHngtmC83u+9va/OrKmndn1pr7u1vuVSW9t7v1jVfiEpve7xS8ndfyJUe16rSe8Hbam/0uxL62t/3jvH0heZlvN771zNGbWOtf3UPkt6nh2td++u2+vzap3u9PWseu+cU/NMfeve9brUuo88s+Z9U/ua2vrfel3t2pr3XM1ed+5FTQ3vvZ/u1tb6XLj7+pp6ez83evZ+fDb37tHzjG95HlzdkVLNNeeMvL+lekrv/95aavpsedb1vPbuPbjz/qr5nKh5Te3zqHVONfeidc/SXWqZR6m+0s/fc2u5l7X2XrengABrz7mkrKr3gXXnQdb7AG99kJd6q3nolvZo+SJa+mD9tFcpKPq8R81raz/YrvZs7f/Ol5PH+db0+F7ttXXX3MWaOmruZstdadmvpoeaAPOtPmsda+9ay0P28eyWWmr87ro9+76Oqrc0qzvn1DxTW35pKs289POr91zpeVz7LK55b5X+yrT2rNfv0dber957NXvN/px4XV/Le7/3M3Hlc/2tXmvqae31vedgzbxHfpbX/iVOzffKUl097+sWj5YZ9Hw/qX3+lmrufRbXfj7U3NeWz+Ga/Wo8e+bfc+/eOqc0k1rb3r9+qv0cuft5VPouW+PQ8l3Qa/cREGDtM4v0lYx+0NR88az9gL77oVLq7dPPS1+sSnuUHuRXX8prPtxLX9ZKF7i2/pEf+u+Z1HxBKX3A13rc7bunjtY1NTXefU3N+qu6a9e/3qN2zq13t6WWmvfW3edQzRkj7+uoekv39M45rb803X3+tt6Ju59PNc/z2teMqn3E+622lpmfE1dud+5ky2d0z3eOHT7vnvEsLT03ap51tfesdWZ339ctdbW89j2z3vs8+vn63mdYb309758Znm/t2XpO6b73ntFjW6q99POa7yq1e8x8n5eeY36+XkCAtX4GKvhdgTsPrd4HWc8DvPeXgtov3KXXvdVryz8ludtzbf+tX/xKH2yf667tv/QF5vPPe/9qoebOlb541Fr2vDda1tS89u5ratZfebXO//H1pX8iWHoQ392v9L5+r76WvmuNr95rNXvUPENq36d3XUpurcHU3Xp6++79JaT2GVMzs9r3yFWtNc/Vq/dazf0b+ZzoqaX3jvR+Jr71OdF6z2rmUmtf+qwuffa+9d/j+rSm9v7V3vlSna391pz7uGfr+/rqef9o1Fp/Sy2lvWv6fMur5zk06v1Wml+p55r3b41L6zm1z7vX75+aM2pmUfucKb3Xauxa96jds8ai9P3Pz/cTEGDtN5O0FY1+yNR8WNc8wHsDjpoPspYP+JZfZF/v+96Fagm9Wr+QvvX62vmWvqy0fqCWar/6Yl9b89UHb+0ed+9i7Yd572xq+hjRw+j5P75vWn5Jem11d5+WX0yuzn39s7u/CNY8I1vvyzOeU6VfRHqeq61B13vvt9rnU419zXuuxqL0mtpzan7BGPU+Kb1PRz8nWu556exS7TWOtZ9bV8+D1ufXyHswwvPqy3BLraPmVXofvffz2u+Crd/bWgxKtbV8T5zxfL2yfdb8RnpehUmt57Tei5p7WnpN6fvKp/V3focY8V2x9jtvj/fVs8fP9hAQYO0xB1W8+p+Lr/3yV0K7+wtCzUOv9SFc80Vm1Id16y+SpQ+0li+kd147qv/S/Xj8JeKtD+SaO/DWLwmt/ySsZN9aR2m/2g/+Um8t+9T2MGv+r98Pvc+Y2h6u7v9bP+sNyVv8a9+TNT22Pveu3os9z6ma+937/O+9fzVupfdTzedD7Rxb7saI2t87771fdN67E7W19M6p9nPh8x1r+SWttvbHz56W51HrGS1zad275/UtnjXPjRq7T3U+69ze507Pnejxf3w/jnz+1jy/Sp8dLXNq7b/0udG6X82s3zqz9ZzXezy+J2r/Arn1c6M0p8/79f5DtJr9a97bj5+pLfen5bPAa/cTEGDtN5O0FfU81Hu+4Lw+5+5DtHX9nQ/4Vp+rD9f3fqkYcUaEX0xqv9SP8Kjdo/UulR4UteeWvtS1fLEe0cPMX0xff1lv/XJU69Ry/2vqGT3Hxy987/1C0xuqtdT7nukIl5pfLmpeU3v/R/T96FG7Z83rRrw3ay0eX/fe503rL1Wlu3v3PfrW/qXnbM8/rGh1rOm7VOd7vT2r/tfv6ataa5/LNXf+9X0o+Yw6t+bza9R7sdbg6r71fE8sPbev/pq15NMyp9b+S8+H1v16Pz9azynV3fscvXMPS3MsvZ/unH3Vb8v9Kb3Wz/cWEGDtPZ9U1fU81K+Aah6wdx+iresfX9/7AVhzMWr6f9yn5hfH3l9OauZ7dX7N+hqX917T+0Wu5FFbd81d+nRW6YtBzy9HNTXefU3L+rf6rFlfM/87+8xYW9qz9POaX0xLX/haf4mtuat372mp756fz3z+lup571l79U+wa/eseV3NzGqeLy2fEbN/8XrGc6L0THnrvVPj+Nqm9vU9ns/+vCud1+LZ8/3u6jvN1X53n1elz93X77+a92JNPS3vxfde2/M98b17OOL52nI/Wvovzaf1/XjHs+Z5Xft5UXq/zfoHUb33ZvQc3vr+PeJ9XrqHfr5eQIC1fgYq+F2Bnod67xec1x8+7315LH041v78vV9QPtde+ye4rT6lD5hS36UvUKPqeT3DUV/set5UJa9ej1qn0utKP7/zhadm79r7fudePWP+Nb3e+VLYurbWtXT/ar4Y1rzXauu5M+eRdbT+KxSlZ3/vc6D1XtXc9fc+I3re66X6Sj9vvV8zX19jV/t+aX2/lvqqdSzt01tX7Wdf7z2fVfcst9K+pZ+3vtdq7ubV+3p0PaV5le5B63P+2c/X0V61+5Xcrv5Vttrnes3nZOk5UZpf6ee9n6+l52/JufTzke/L2mem1+0lIMDaax6pqyk9sEo/b3mglT5kHz/0Hx/ypV/yPr2+9AH33odYaV3pg6H0heWqttc/K32w/b/t3MFunFAMBdD//+uqi0oRAq7N0CSWzzoM2McP8/BM230If/fG7uxmSrZnOadap7VUXbfpuGocdz/fT5udtLauYkixddZcWncpxuq9VzlPp6ek5l1Z/2/8/w2pFmm93vWAdO5U5849mc5VvV++6wuEFE9nLVVq9PV8lWunY1Jt72J60lef9KKKS8oz3adp3SX3quOxT1f7Xie/J3Wpxt95/ldjrh5XrVH1fNXjKtet9Pk7u04sb+zXKvF2nkvpHj27XjXnu8++df98uv4rnp17p7KfT730aJNyTOv87vOf1PKst1bq+tY1K88Gx/weAQOs31OL9ZGkJlRpumlz2WmQx83BVYG631BUHw7pxesYT/WXXE82Pd3cz44/bmzOjqn83PmTWFIMqZbpJq1863ZVt7T+u+uxcr7u5ij5XW02urE/WT9X/5Snu87uatwxPZ6nurH99L6vWv+L78ma/aTOb/WpVIuK95MXs6c9opN3pUd3nnXpmXPsA90+l/pCZ1icznW39iprvxJLWlupb3Zz6Byfjn2jD6Zr3PWOu96d7Kvu1TpXz1c9rnIfpXOlfWz6/JNnY6XXp+dAp391e28156vjKuu188Ve5XxXfSjlkup/1XvTeZ+ui6fPs5R/2qdX8qnU4W/8lXNV7t303PP33yVggPW76rE6mtSE0t87L4xPXxC+XuOTzVj3AV/dsHVeaiqeVw+QlPuTh2k6Z3qYpc+nl7TK5594VOOu1KOTw5PzVQyu1mL6bNUhbeDSxqhj1G24HdOn/eiNAVbFoLKRPqvZ23VOpumlJW3AO0Oqu01uNc7u+kzxX70odHp9d/P+Zp9L6+XqPqk6/s/Pp9ifrolKza/2Gt0++qSWlf5R7Z2VPnO8XnKv7Ife2qu91cfPTLu9KZk/qXV1Df+vAdab66OSf8r3rK8e3e/WZzp/J99uj+/sndI9dtdnKvmn/p2cqnXoeHaume41f/95AQOsn6+BCAgQIECAwLcLHDepaVP77QG6IAECBAgQIECAAIEvAgZYlgMBAgQIEFgs4JvJxcWXOg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gAHWoGIJlQABAgQIECBAgAABAgQIECCwUcAAa2PV5UyAAAECBAgQIECAAAECBAgQGCRggDWoWEIlQIAAAQIECBAgQIAAAQIECGwUMMDaWHU5EyBAgAABAgQIECBAgAABAgQGCRhgDSqWUAkQIECAAAECBAgQIECAAAECGwUMsDZWXc4ECBAgQIAAAQIECBAgQIAAgUECBliDiiVUAgQIECBAgAABAgQIECBAgMBGAQOsjVWXMwECBAgQIECAAA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wB9Fs3vFnHTIxgAAAABJRU5ErkJggg=="/>
          <p:cNvSpPr>
            <a:spLocks noChangeAspect="1" noChangeArrowheads="1"/>
          </p:cNvSpPr>
          <p:nvPr/>
        </p:nvSpPr>
        <p:spPr bwMode="auto">
          <a:xfrm>
            <a:off x="5406844" y="152758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Gráfico 12"/>
          <p:cNvGraphicFramePr/>
          <p:nvPr>
            <p:extLst/>
          </p:nvPr>
        </p:nvGraphicFramePr>
        <p:xfrm>
          <a:off x="4017817" y="1440103"/>
          <a:ext cx="7222836" cy="375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584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072620" y="5930900"/>
            <a:ext cx="5300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En el mes de abril se recibieron 7 solicitudes en las que se requirió </a:t>
            </a:r>
            <a:r>
              <a:rPr lang="es-ES" sz="1200" dirty="0"/>
              <a:t>i</a:t>
            </a:r>
            <a:r>
              <a:rPr lang="es-ES" sz="1200" dirty="0" smtClean="0"/>
              <a:t>nformación menor a 5 años</a:t>
            </a:r>
            <a:r>
              <a:rPr lang="es-ES" sz="1200" dirty="0"/>
              <a:t> </a:t>
            </a:r>
            <a:r>
              <a:rPr lang="es-ES" sz="1200" dirty="0" smtClean="0"/>
              <a:t>y 0  solicitudes en las que se requirió información mayor a 5 años.</a:t>
            </a:r>
            <a:endParaRPr lang="en-US" sz="1200" dirty="0"/>
          </a:p>
        </p:txBody>
      </p:sp>
      <p:graphicFrame>
        <p:nvGraphicFramePr>
          <p:cNvPr id="4" name="Gráfico 3"/>
          <p:cNvGraphicFramePr/>
          <p:nvPr>
            <p:extLst/>
          </p:nvPr>
        </p:nvGraphicFramePr>
        <p:xfrm>
          <a:off x="4442692" y="1255375"/>
          <a:ext cx="6428508" cy="392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3615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/>
          </p:nvPr>
        </p:nvGraphicFramePr>
        <p:xfrm>
          <a:off x="2926320" y="1470031"/>
          <a:ext cx="7855032" cy="3976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/>
          </p:nvPr>
        </p:nvGraphicFramePr>
        <p:xfrm>
          <a:off x="9145358" y="2275445"/>
          <a:ext cx="2921389" cy="223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999">
                  <a:extLst>
                    <a:ext uri="{9D8B030D-6E8A-4147-A177-3AD203B41FA5}">
                      <a16:colId xmlns:a16="http://schemas.microsoft.com/office/drawing/2014/main" val="3741365533"/>
                    </a:ext>
                  </a:extLst>
                </a:gridCol>
                <a:gridCol w="1105390">
                  <a:extLst>
                    <a:ext uri="{9D8B030D-6E8A-4147-A177-3AD203B41FA5}">
                      <a16:colId xmlns:a16="http://schemas.microsoft.com/office/drawing/2014/main" val="1874629452"/>
                    </a:ext>
                  </a:extLst>
                </a:gridCol>
              </a:tblGrid>
              <a:tr h="37204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Información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Número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401683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Inadmisible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7607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Reservada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782912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Desistidos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889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Confidencial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27165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Inexistente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11859"/>
                  </a:ext>
                </a:extLst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9145357" y="1936891"/>
            <a:ext cx="2921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4546A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Otro tipo de </a:t>
            </a: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información</a:t>
            </a:r>
          </a:p>
        </p:txBody>
      </p:sp>
      <p:graphicFrame>
        <p:nvGraphicFramePr>
          <p:cNvPr id="9" name="Gráfico 8"/>
          <p:cNvGraphicFramePr/>
          <p:nvPr>
            <p:extLst/>
          </p:nvPr>
        </p:nvGraphicFramePr>
        <p:xfrm>
          <a:off x="2809213" y="1470031"/>
          <a:ext cx="6336145" cy="384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6349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/>
          </p:nvPr>
        </p:nvGraphicFramePr>
        <p:xfrm>
          <a:off x="2761674" y="1177228"/>
          <a:ext cx="6280727" cy="413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/>
          </p:nvPr>
        </p:nvGraphicFramePr>
        <p:xfrm>
          <a:off x="9042401" y="2037892"/>
          <a:ext cx="2885787" cy="24173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018">
                  <a:extLst>
                    <a:ext uri="{9D8B030D-6E8A-4147-A177-3AD203B41FA5}">
                      <a16:colId xmlns:a16="http://schemas.microsoft.com/office/drawing/2014/main" val="714420068"/>
                    </a:ext>
                  </a:extLst>
                </a:gridCol>
                <a:gridCol w="1033398">
                  <a:extLst>
                    <a:ext uri="{9D8B030D-6E8A-4147-A177-3AD203B41FA5}">
                      <a16:colId xmlns:a16="http://schemas.microsoft.com/office/drawing/2014/main" val="2560421463"/>
                    </a:ext>
                  </a:extLst>
                </a:gridCol>
                <a:gridCol w="782371">
                  <a:extLst>
                    <a:ext uri="{9D8B030D-6E8A-4147-A177-3AD203B41FA5}">
                      <a16:colId xmlns:a16="http://schemas.microsoft.com/office/drawing/2014/main" val="1098791166"/>
                    </a:ext>
                  </a:extLst>
                </a:gridCol>
              </a:tblGrid>
              <a:tr h="53186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Rango de edad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Hombres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Mujeres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967210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10-20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739294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21-30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305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31-40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551165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41-50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10232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51-60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9723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61-más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63644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884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766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5494" y="5916289"/>
            <a:ext cx="6129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smtClean="0"/>
              <a:t>Nota: La información estadística que se reporta contiene la información de solicitudes de acceso a la información y datos personales resueltas, no las que se encuentran en tramite. </a:t>
            </a:r>
            <a:endParaRPr lang="en-US" sz="120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2849418" y="1089121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058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20076" y="5596116"/>
            <a:ext cx="6129338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sz="950" dirty="0" smtClean="0"/>
          </a:p>
          <a:p>
            <a:pPr algn="just"/>
            <a:r>
              <a:rPr lang="es-ES" sz="950" dirty="0" smtClean="0"/>
              <a:t>*</a:t>
            </a:r>
            <a:r>
              <a:rPr lang="es-ES" sz="950" dirty="0"/>
              <a:t>A</a:t>
            </a:r>
            <a:r>
              <a:rPr lang="es-ES" sz="950" dirty="0" smtClean="0"/>
              <a:t>sistencia </a:t>
            </a:r>
            <a:r>
              <a:rPr lang="es-ES" sz="950" dirty="0"/>
              <a:t>a Oficiales de Información en el Portal de </a:t>
            </a:r>
            <a:r>
              <a:rPr lang="es-ES" sz="950" dirty="0" smtClean="0"/>
              <a:t>Transparencia; </a:t>
            </a:r>
            <a:r>
              <a:rPr lang="es-ES" sz="950" dirty="0"/>
              <a:t>es de apoyo técnico, así como la gestión de credenciales (</a:t>
            </a:r>
            <a:r>
              <a:rPr lang="es-ES" sz="950" dirty="0" smtClean="0"/>
              <a:t>usuario/contraseña).</a:t>
            </a:r>
          </a:p>
          <a:p>
            <a:pPr algn="just"/>
            <a:r>
              <a:rPr lang="es-ES" sz="950" dirty="0" smtClean="0"/>
              <a:t>**Las Alcaldías Municipales </a:t>
            </a:r>
            <a:r>
              <a:rPr lang="es-ES" sz="950" dirty="0"/>
              <a:t>de </a:t>
            </a:r>
            <a:r>
              <a:rPr lang="es-ES" sz="950" dirty="0" smtClean="0"/>
              <a:t>San Rafael, San Bartolomé Perulapía y Conchagua, </a:t>
            </a:r>
            <a:r>
              <a:rPr lang="es-ES" sz="950" dirty="0"/>
              <a:t>se </a:t>
            </a:r>
            <a:r>
              <a:rPr lang="es-ES" sz="950" dirty="0" smtClean="0"/>
              <a:t>incorporaron </a:t>
            </a:r>
            <a:r>
              <a:rPr lang="es-ES" sz="950" dirty="0"/>
              <a:t>este mes al Portal de Transparencia que administra este </a:t>
            </a:r>
            <a:r>
              <a:rPr lang="es-ES" sz="950" dirty="0" smtClean="0"/>
              <a:t>Instituto.</a:t>
            </a:r>
            <a:endParaRPr lang="es-ES" sz="950" dirty="0"/>
          </a:p>
          <a:p>
            <a:pPr algn="just"/>
            <a:r>
              <a:rPr lang="en-US" sz="950" dirty="0" smtClean="0"/>
              <a:t>***D</a:t>
            </a:r>
            <a:r>
              <a:rPr lang="es-ES" sz="950" dirty="0" smtClean="0"/>
              <a:t>e </a:t>
            </a:r>
            <a:r>
              <a:rPr lang="es-ES" sz="950" dirty="0"/>
              <a:t>conformidad a la letra c) del artículo 50 de la LAIP, corresponde al Oficial de Información orientar a los </a:t>
            </a:r>
            <a:r>
              <a:rPr lang="es-ES" sz="950" dirty="0" smtClean="0"/>
              <a:t>particulares </a:t>
            </a:r>
            <a:r>
              <a:rPr lang="es-ES" sz="950" dirty="0"/>
              <a:t>sobre las  dependencias  o  entidades  que  pudieran  tener  la  información  que  solicitan.</a:t>
            </a:r>
            <a:endParaRPr lang="en-US" sz="95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4271819" y="1135303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018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837304" y="2349667"/>
            <a:ext cx="44039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FORMACIÓN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523</Words>
  <Application>Microsoft Office PowerPoint</Application>
  <PresentationFormat>Panorámica</PresentationFormat>
  <Paragraphs>211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Cantidad de personas capacitadas por edad. </vt:lpstr>
      <vt:lpstr>Personas de sociedad civil capacitadas </vt:lpstr>
      <vt:lpstr>Cantidad de personas capacitadas por sector </vt:lpstr>
      <vt:lpstr>Presentación de PowerPoint</vt:lpstr>
      <vt:lpstr>Naturaleza del ente obligado que solicita asesoría GDA</vt:lpstr>
      <vt:lpstr>Presentación de PowerPoint</vt:lpstr>
      <vt:lpstr>Tema de acompañamiento en materia GDA</vt:lpstr>
      <vt:lpstr>Presentación de PowerPoint</vt:lpstr>
      <vt:lpstr>Nivel de respuesta</vt:lpstr>
      <vt:lpstr>Tema de preguntas recibidas</vt:lpstr>
      <vt:lpstr>Presentación de PowerPoint</vt:lpstr>
      <vt:lpstr>Proyectos de autos elaborados </vt:lpstr>
      <vt:lpstr>Presentación de PowerPoint</vt:lpstr>
      <vt:lpstr>Proyectos de autos elaborados </vt:lpstr>
      <vt:lpstr>Presentación de PowerPoint</vt:lpstr>
      <vt:lpstr>Solicitudes de apoyo, UCOM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Unidad de Comunicadiones</dc:creator>
  <cp:lastModifiedBy>PATRICIA DE ESCOBAR</cp:lastModifiedBy>
  <cp:revision>87</cp:revision>
  <cp:lastPrinted>2022-04-22T17:34:22Z</cp:lastPrinted>
  <dcterms:created xsi:type="dcterms:W3CDTF">2021-10-15T21:21:24Z</dcterms:created>
  <dcterms:modified xsi:type="dcterms:W3CDTF">2022-07-19T19:39:46Z</dcterms:modified>
</cp:coreProperties>
</file>