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265" r:id="rId9"/>
    <p:sldId id="266" r:id="rId10"/>
    <p:sldId id="267" r:id="rId11"/>
    <p:sldId id="315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  <p:sldId id="281" r:id="rId23"/>
    <p:sldId id="323" r:id="rId24"/>
    <p:sldId id="325" r:id="rId25"/>
    <p:sldId id="326" r:id="rId26"/>
    <p:sldId id="327" r:id="rId27"/>
    <p:sldId id="258" r:id="rId28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&#237;sticas%20Formaci&#243;n.%20Septiembre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Estad&#237;sticasJulio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&#237;sticasSept2022%20G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&#237;sticasSept2022%20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ISTICAS%20SEPTIEMBRE%202022%20-%20U.%20ACOMPA&#209;AMIENT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ISTICAS%20SEPTIEMBRE%202022%20-%20U.%20ACOMPA&#209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Septiembre%202022\Estadisticas%20actividades%20Sept%202022%20UCOM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Asesor&#237;as%20Evaluaci&#243;n%20del%20desempe&#241;o%20202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Asesor&#237;as%202022%20Evaluaci&#243;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Asesor&#237;as%20Evaluaci&#243;n%20del%20desempe&#241;o%20202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Septiembre%202022\Estad&#237;sticas%20Formaci&#243;n.%20Septiembre%20202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Septiembre%202022\Estad&#237;sticas%20Formaci&#243;n.%20Septiembre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1. NÚMERO DE SOLICITUDES Y </a:t>
            </a:r>
            <a:r>
              <a:rPr lang="es-ES" dirty="0" smtClean="0"/>
              <a:t>REQUERIMIENTOS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0859102989465E-2"/>
                      <c:h val="9.25994336655435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Formación. Septiembre 2022.xlsx]Estadísticas Septiembre'!$O$39:$O$40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19-400F-9D20-270323C6CFA9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19-400F-9D20-270323C6CF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B19-400F-9D20-270323C6CFA9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B19-400F-9D20-270323C6CF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B19-400F-9D20-270323C6CF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B19-400F-9D20-270323C6CF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B19-400F-9D20-270323C6CF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 Formación. Septiembre 2022.xlsx]Estadísticas Septiembre'!$K$41:$K$48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Formación. Septiembre 2022.xlsx]Estadísticas Septiembre'!$O$41:$O$47</c:f>
              <c:numCache>
                <c:formatCode>General</c:formatCode>
                <c:ptCount val="7"/>
                <c:pt idx="0">
                  <c:v>7</c:v>
                </c:pt>
                <c:pt idx="1">
                  <c:v>30</c:v>
                </c:pt>
                <c:pt idx="2">
                  <c:v>20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B19-400F-9D20-270323C6C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93-47D0-8C58-BA768041AF75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93-47D0-8C58-BA768041AF7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A93-47D0-8C58-BA768041AF7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A93-47D0-8C58-BA768041A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'[EstadísticasJulio2022 UGDA.xlsx]Hoja 1'!$F$9:$F$11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'[EstadísticasJulio2022 UGDA.xlsx]Hoja 1'!$G$9:$G$11</c:f>
              <c:numCache>
                <c:formatCode>General</c:formatCode>
                <c:ptCount val="2"/>
                <c:pt idx="0">
                  <c:v>11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93-47D0-8C58-BA768041AF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5D-4F19-8710-F459CC26231E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E5D-4F19-8710-F459CC2623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 1'!$E$9:$E$13</c:f>
              <c:strCache>
                <c:ptCount val="5"/>
                <c:pt idx="0">
                  <c:v>Consulta por correo electrónico </c:v>
                </c:pt>
                <c:pt idx="1">
                  <c:v>Consulta vía telefónica </c:v>
                </c:pt>
                <c:pt idx="2">
                  <c:v>Consulta presencial </c:v>
                </c:pt>
                <c:pt idx="3">
                  <c:v>Consulta vía meet</c:v>
                </c:pt>
                <c:pt idx="4">
                  <c:v>Consulta vía nota externa</c:v>
                </c:pt>
              </c:strCache>
            </c:strRef>
          </c:cat>
          <c:val>
            <c:numRef>
              <c:f>'Hoja 1'!$F$9:$F$13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D-4F19-8710-F459CC2623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17520431"/>
        <c:axId val="1014919887"/>
      </c:barChart>
      <c:catAx>
        <c:axId val="1017520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4919887"/>
        <c:crosses val="autoZero"/>
        <c:auto val="1"/>
        <c:lblAlgn val="ctr"/>
        <c:lblOffset val="100"/>
        <c:noMultiLvlLbl val="0"/>
      </c:catAx>
      <c:valAx>
        <c:axId val="10149198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17520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2D3-45DF-834E-D16878E213A6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2D3-45DF-834E-D16878E213A6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2D3-45DF-834E-D16878E213A6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D3-45DF-834E-D16878E213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 1'!$D$42:$D$55</c:f>
              <c:strCache>
                <c:ptCount val="14"/>
                <c:pt idx="0">
                  <c:v>Procedimiento de valoración y selección documental </c:v>
                </c:pt>
                <c:pt idx="1">
                  <c:v>Cuadro de Clasificación Documental </c:v>
                </c:pt>
                <c:pt idx="2">
                  <c:v>Eliminación documental </c:v>
                </c:pt>
                <c:pt idx="3">
                  <c:v>Identificación de series documentales y Diagnóstico Documental</c:v>
                </c:pt>
                <c:pt idx="4">
                  <c:v>Indicaciones para el trabajo con el CID y el CISED </c:v>
                </c:pt>
                <c:pt idx="5">
                  <c:v>Indicaciones para la implementación del SIGDA </c:v>
                </c:pt>
                <c:pt idx="6">
                  <c:v>Inspección al Archivo Central </c:v>
                </c:pt>
                <c:pt idx="7">
                  <c:v>Inspección al SIA </c:v>
                </c:pt>
                <c:pt idx="8">
                  <c:v>Levantamiento de Acta de traspaso e inventarios </c:v>
                </c:pt>
                <c:pt idx="9">
                  <c:v>Medición de archivos </c:v>
                </c:pt>
                <c:pt idx="10">
                  <c:v>Revisión del marco normativo GDA </c:v>
                </c:pt>
                <c:pt idx="11">
                  <c:v>Roles y responsabilidades del Oficial de Gestión Documental y Archivos </c:v>
                </c:pt>
                <c:pt idx="12">
                  <c:v>Elaboración del Diagnóstico Documental </c:v>
                </c:pt>
                <c:pt idx="13">
                  <c:v>Identidificación y clasificación documental</c:v>
                </c:pt>
              </c:strCache>
            </c:strRef>
          </c:cat>
          <c:val>
            <c:numRef>
              <c:f>'Hoja 1'!$E$42:$E$55</c:f>
              <c:numCache>
                <c:formatCode>General</c:formatCode>
                <c:ptCount val="14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D3-45DF-834E-D16878E213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4918223"/>
        <c:axId val="1014918639"/>
      </c:barChart>
      <c:catAx>
        <c:axId val="10149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4918639"/>
        <c:crosses val="autoZero"/>
        <c:auto val="1"/>
        <c:lblAlgn val="ctr"/>
        <c:lblOffset val="100"/>
        <c:noMultiLvlLbl val="0"/>
      </c:catAx>
      <c:valAx>
        <c:axId val="101491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491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A2-43CB-A814-A4194B6B4C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FA2-43CB-A814-A4194B6B4C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SEPTIEMBRE 2022 - U. ACOMPAÑAMIENTO.xlsx]Hoja1'!$G$4:$G$6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'[ESTADISTICAS SEPTIEMBRE 2022 - U. ACOMPAÑAMIENTO.xlsx]Hoja1'!$H$4:$H$6</c:f>
              <c:numCache>
                <c:formatCode>General</c:formatCode>
                <c:ptCount val="3"/>
                <c:pt idx="0">
                  <c:v>27</c:v>
                </c:pt>
                <c:pt idx="1">
                  <c:v>18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A2-43CB-A814-A4194B6B4C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0862559"/>
        <c:axId val="720857567"/>
      </c:barChart>
      <c:catAx>
        <c:axId val="720862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857567"/>
        <c:crosses val="autoZero"/>
        <c:auto val="1"/>
        <c:lblAlgn val="ctr"/>
        <c:lblOffset val="100"/>
        <c:noMultiLvlLbl val="0"/>
      </c:catAx>
      <c:valAx>
        <c:axId val="7208575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0862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F0-4693-B4BD-37C76ACDD07E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5F0-4693-B4BD-37C76ACDD0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SEPTIEMBRE 2022 - U. ACOMPAÑAMIENTO.xlsx]Hoja1'!$B$5:$B$15</c:f>
              <c:strCache>
                <c:ptCount val="11"/>
                <c:pt idx="0">
                  <c:v>Trámite de solicitudes de información</c:v>
                </c:pt>
                <c:pt idx="1">
                  <c:v>Solicitud de usuario y contraseña Portal Único</c:v>
                </c:pt>
                <c:pt idx="2">
                  <c:v>Informe anual </c:v>
                </c:pt>
                <c:pt idx="3">
                  <c:v>Versión pública</c:v>
                </c:pt>
                <c:pt idx="4">
                  <c:v>Uso de Formularios de solicitudes</c:v>
                </c:pt>
                <c:pt idx="5">
                  <c:v>Uso práctico del Portal de Transparencia</c:v>
                </c:pt>
                <c:pt idx="6">
                  <c:v>Ítems de publicación de información oficiosa</c:v>
                </c:pt>
                <c:pt idx="7">
                  <c:v>Denuncias</c:v>
                </c:pt>
                <c:pt idx="8">
                  <c:v>Datos personales</c:v>
                </c:pt>
                <c:pt idx="9">
                  <c:v>Comprobantes</c:v>
                </c:pt>
                <c:pt idx="10">
                  <c:v>Rol del Oficial de Información</c:v>
                </c:pt>
              </c:strCache>
            </c:strRef>
          </c:cat>
          <c:val>
            <c:numRef>
              <c:f>'[ESTADISTICAS SEPTIEMBRE 2022 - U. ACOMPAÑAMIENTO.xlsx]Hoja1'!$C$5:$C$15</c:f>
              <c:numCache>
                <c:formatCode>General</c:formatCode>
                <c:ptCount val="11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F0-4693-B4BD-37C76ACDD0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05910703"/>
        <c:axId val="705911535"/>
      </c:barChart>
      <c:catAx>
        <c:axId val="70591070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911535"/>
        <c:crosses val="autoZero"/>
        <c:auto val="1"/>
        <c:lblAlgn val="ctr"/>
        <c:lblOffset val="100"/>
        <c:noMultiLvlLbl val="0"/>
      </c:catAx>
      <c:valAx>
        <c:axId val="705911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910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0F-4CF0-9EB7-4777823E05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Sept 2022 UCOM.xlsx]Hoja1'!$L$3:$L$41</c:f>
              <c:strCache>
                <c:ptCount val="9"/>
                <c:pt idx="0">
                  <c:v>Monitoreo</c:v>
                </c:pt>
                <c:pt idx="1">
                  <c:v>Diseños</c:v>
                </c:pt>
                <c:pt idx="2">
                  <c:v>Publicaciones WEB</c:v>
                </c:pt>
                <c:pt idx="3">
                  <c:v>Eventos</c:v>
                </c:pt>
                <c:pt idx="4">
                  <c:v>Audiencias</c:v>
                </c:pt>
                <c:pt idx="5">
                  <c:v>Capacitaciones Presenciales</c:v>
                </c:pt>
                <c:pt idx="6">
                  <c:v>CD de audiencias</c:v>
                </c:pt>
                <c:pt idx="7">
                  <c:v>Capacitaciones Virtuales</c:v>
                </c:pt>
                <c:pt idx="8">
                  <c:v>Fotos de Pleno</c:v>
                </c:pt>
              </c:strCache>
            </c:strRef>
          </c:cat>
          <c:val>
            <c:numRef>
              <c:f>'[Estadisticas actividades Sept 2022 UCOM.xlsx]Hoja1'!$M$3:$M$41</c:f>
              <c:numCache>
                <c:formatCode>General</c:formatCode>
                <c:ptCount val="9"/>
                <c:pt idx="0">
                  <c:v>48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0F-4CF0-9EB7-4777823E05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16731583"/>
        <c:axId val="1316724095"/>
      </c:barChart>
      <c:catAx>
        <c:axId val="131673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724095"/>
        <c:crosses val="autoZero"/>
        <c:auto val="1"/>
        <c:lblAlgn val="ctr"/>
        <c:lblOffset val="100"/>
        <c:noMultiLvlLbl val="0"/>
      </c:catAx>
      <c:valAx>
        <c:axId val="131672409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6731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'[Asesorías Evaluación del desempeño 2022.xlsx]Julio- 2022'!$D$13</c:f>
              <c:strCache>
                <c:ptCount val="1"/>
                <c:pt idx="0">
                  <c:v>Gobiernos Municipales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4E-4271-B0AE-546737957A29}"/>
              </c:ext>
            </c:extLst>
          </c:dPt>
          <c:val>
            <c:numRef>
              <c:f>'[Asesorías Evaluación del desempeño 2022.xlsx]Julio- 2022'!$E$13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4E-4271-B0AE-546737957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71-44D8-BBCA-E5482EA6981E}"/>
              </c:ext>
            </c:extLst>
          </c:dPt>
          <c:dLbls>
            <c:dLbl>
              <c:idx val="0"/>
              <c:layout>
                <c:manualLayout>
                  <c:x val="-4.2003771740259255E-3"/>
                  <c:y val="-0.141324715415706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85914647012871"/>
                      <c:h val="8.3422941422485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71-44D8-BBCA-E5482EA69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'Junio- 2022'!$B$15</c:f>
              <c:strCache>
                <c:ptCount val="1"/>
                <c:pt idx="0">
                  <c:v>Asesoría presencial</c:v>
                </c:pt>
              </c:strCache>
            </c:strRef>
          </c:cat>
          <c:val>
            <c:numRef>
              <c:f>'Junio- 2022'!$C$15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1-44D8-BBCA-E5482EA6981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TIEMPO PROMEDIO DE RESPUESTA (DIAS)</a:t>
            </a:r>
          </a:p>
        </c:rich>
      </c:tx>
      <c:layout>
        <c:manualLayout>
          <c:xMode val="edge"/>
          <c:yMode val="edge"/>
          <c:x val="0.20072993609092499"/>
          <c:y val="4.205057020420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'[Asesorías Evaluación del desempeño 2022.xlsx]Julio- 2022'!$A$20</c:f>
              <c:strCache>
                <c:ptCount val="1"/>
                <c:pt idx="0">
                  <c:v>Seguimiento a diagnóstico preliminar realizado al portal de transparencia de la institución</c:v>
                </c:pt>
              </c:strCache>
            </c:strRef>
          </c:cat>
          <c:val>
            <c:numRef>
              <c:f>'[Asesorías Evaluación del desempeño 2022.xlsx]Julio- 2022'!$B$20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3-4655-ACFD-B9A9B5CAC6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06572863"/>
        <c:axId val="706573695"/>
      </c:barChart>
      <c:catAx>
        <c:axId val="706572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573695"/>
        <c:crosses val="autoZero"/>
        <c:auto val="1"/>
        <c:lblAlgn val="ctr"/>
        <c:lblOffset val="100"/>
        <c:noMultiLvlLbl val="0"/>
      </c:catAx>
      <c:valAx>
        <c:axId val="7065736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657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</a:t>
            </a:r>
            <a:r>
              <a:rPr lang="es-SV" dirty="0" smtClean="0"/>
              <a:t>. TIPO DE</a:t>
            </a:r>
            <a:r>
              <a:rPr lang="es-SV" baseline="0" dirty="0" smtClean="0"/>
              <a:t> INFORMACIÓN</a:t>
            </a:r>
            <a:endParaRPr lang="es-SV" dirty="0"/>
          </a:p>
        </c:rich>
      </c:tx>
      <c:layout>
        <c:manualLayout>
          <c:xMode val="edge"/>
          <c:yMode val="edge"/>
          <c:x val="0.33191317433549894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6E5-4C7C-998A-1B697EEC0D5A}"/>
                </c:ext>
              </c:extLst>
            </c:dLbl>
            <c:dLbl>
              <c:idx val="3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14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22058911333031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897586584534785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37487446410939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99E-4CAF-BC43-781DF0BF8D22}"/>
                </c:ext>
              </c:extLst>
            </c:dLbl>
            <c:dLbl>
              <c:idx val="2"/>
              <c:layout>
                <c:manualLayout>
                  <c:x val="1.564722770705124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58-495A-8639-255FB5CB5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16</c:v>
                </c:pt>
                <c:pt idx="1">
                  <c:v>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Formación. Septiembre 2022.xlsx]Estadísticas Septiembre'!$C$7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Septiembre'!$B$8:$B$13</c:f>
              <c:strCache>
                <c:ptCount val="4"/>
                <c:pt idx="0">
                  <c:v>Miembros del concejo</c:v>
                </c:pt>
                <c:pt idx="1">
                  <c:v>Personal administrativo - municipalidades </c:v>
                </c:pt>
                <c:pt idx="2">
                  <c:v>Personal técnico UAIP - Municipalidades </c:v>
                </c:pt>
                <c:pt idx="3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Septiembre'!$C$8:$C$13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1</c:v>
                </c:pt>
                <c:pt idx="3">
                  <c:v>10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A2E5-477E-B22C-C012F1F7B98F}"/>
            </c:ext>
          </c:extLst>
        </c:ser>
        <c:ser>
          <c:idx val="1"/>
          <c:order val="1"/>
          <c:tx>
            <c:strRef>
              <c:f>'[Estadísticas Formación. Septiembre 2022.xlsx]Estadísticas Septiembre'!$D$7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Septiembre'!$B$8:$B$13</c:f>
              <c:strCache>
                <c:ptCount val="4"/>
                <c:pt idx="0">
                  <c:v>Miembros del concejo</c:v>
                </c:pt>
                <c:pt idx="1">
                  <c:v>Personal administrativo - municipalidades </c:v>
                </c:pt>
                <c:pt idx="2">
                  <c:v>Personal técnico UAIP - Municipalidades </c:v>
                </c:pt>
                <c:pt idx="3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Septiembre'!$D$8:$D$13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0</c:v>
                </c:pt>
                <c:pt idx="3">
                  <c:v>9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A2E5-477E-B22C-C012F1F7B98F}"/>
            </c:ext>
          </c:extLst>
        </c:ser>
        <c:ser>
          <c:idx val="2"/>
          <c:order val="2"/>
          <c:tx>
            <c:strRef>
              <c:f>'[Estadísticas Formación. Septiembre 2022.xlsx]Estadísticas Septiembre'!$E$7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Septiembre'!$B$8:$B$13</c:f>
              <c:strCache>
                <c:ptCount val="4"/>
                <c:pt idx="0">
                  <c:v>Miembros del concejo</c:v>
                </c:pt>
                <c:pt idx="1">
                  <c:v>Personal administrativo - municipalidades </c:v>
                </c:pt>
                <c:pt idx="2">
                  <c:v>Personal técnico UAIP - Municipalidades </c:v>
                </c:pt>
                <c:pt idx="3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Septiembre'!$E$8:$E$13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A2E5-477E-B22C-C012F1F7B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0570061"/>
        <c:axId val="172707573"/>
      </c:barChart>
      <c:catAx>
        <c:axId val="164057006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707573"/>
        <c:crosses val="autoZero"/>
        <c:auto val="1"/>
        <c:lblAlgn val="ctr"/>
        <c:lblOffset val="100"/>
        <c:noMultiLvlLbl val="1"/>
      </c:catAx>
      <c:valAx>
        <c:axId val="17270757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64057006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Formación. Septiembre 2022.xlsx]Estadísticas Septiembre'!$L$6:$L$7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Septiembre'!$L$8:$L$13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50</c:v>
                </c:pt>
                <c:pt idx="3">
                  <c:v>0</c:v>
                </c:pt>
                <c:pt idx="4">
                  <c:v>52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0467-46DC-BCE3-83C2B7B7A9F1}"/>
            </c:ext>
          </c:extLst>
        </c:ser>
        <c:ser>
          <c:idx val="1"/>
          <c:order val="1"/>
          <c:tx>
            <c:strRef>
              <c:f>'[Estadísticas Formación. Septiembre 2022.xlsx]Estadísticas Septiembre'!$M$6:$M$7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Septiembre'!$M$8:$M$13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65</c:v>
                </c:pt>
                <c:pt idx="3">
                  <c:v>1</c:v>
                </c:pt>
                <c:pt idx="4">
                  <c:v>68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0467-46DC-BCE3-83C2B7B7A9F1}"/>
            </c:ext>
          </c:extLst>
        </c:ser>
        <c:ser>
          <c:idx val="2"/>
          <c:order val="2"/>
          <c:tx>
            <c:strRef>
              <c:f>'[Estadísticas Formación. Septiembre 2022.xlsx]Estadísticas Septiembre'!$N$6:$N$7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Formación. Septiembre 2022.xlsx]Estadísticas Septiembre'!$K$8:$K$13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Formación. Septiembre 2022.xlsx]Estadísticas Septiembre'!$N$8:$N$13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0467-46DC-BCE3-83C2B7B7A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325077"/>
        <c:axId val="909167917"/>
      </c:barChart>
      <c:catAx>
        <c:axId val="6032507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167917"/>
        <c:crosses val="autoZero"/>
        <c:auto val="1"/>
        <c:lblAlgn val="ctr"/>
        <c:lblOffset val="100"/>
        <c:noMultiLvlLbl val="1"/>
      </c:catAx>
      <c:valAx>
        <c:axId val="90916791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032507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25/10/2022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septiembre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577368"/>
              </p:ext>
            </p:extLst>
          </p:nvPr>
        </p:nvGraphicFramePr>
        <p:xfrm>
          <a:off x="2936239" y="1581693"/>
          <a:ext cx="9199155" cy="4740729"/>
        </p:xfrm>
        <a:graphic>
          <a:graphicData uri="http://schemas.openxmlformats.org/drawingml/2006/table">
            <a:tbl>
              <a:tblPr>
                <a:tableStyleId>{8FD4443E-F989-4FC4-A0C8-D5A2AF1F390B}</a:tableStyleId>
              </a:tblPr>
              <a:tblGrid>
                <a:gridCol w="2398151">
                  <a:extLst>
                    <a:ext uri="{9D8B030D-6E8A-4147-A177-3AD203B41FA5}">
                      <a16:colId xmlns:a16="http://schemas.microsoft.com/office/drawing/2014/main" val="510335299"/>
                    </a:ext>
                  </a:extLst>
                </a:gridCol>
                <a:gridCol w="2073401">
                  <a:extLst>
                    <a:ext uri="{9D8B030D-6E8A-4147-A177-3AD203B41FA5}">
                      <a16:colId xmlns:a16="http://schemas.microsoft.com/office/drawing/2014/main" val="3085147188"/>
                    </a:ext>
                  </a:extLst>
                </a:gridCol>
                <a:gridCol w="1648728">
                  <a:extLst>
                    <a:ext uri="{9D8B030D-6E8A-4147-A177-3AD203B41FA5}">
                      <a16:colId xmlns:a16="http://schemas.microsoft.com/office/drawing/2014/main" val="1949740671"/>
                    </a:ext>
                  </a:extLst>
                </a:gridCol>
                <a:gridCol w="1480108">
                  <a:extLst>
                    <a:ext uri="{9D8B030D-6E8A-4147-A177-3AD203B41FA5}">
                      <a16:colId xmlns:a16="http://schemas.microsoft.com/office/drawing/2014/main" val="1296980306"/>
                    </a:ext>
                  </a:extLst>
                </a:gridCol>
                <a:gridCol w="1598767">
                  <a:extLst>
                    <a:ext uri="{9D8B030D-6E8A-4147-A177-3AD203B41FA5}">
                      <a16:colId xmlns:a16="http://schemas.microsoft.com/office/drawing/2014/main" val="2974996451"/>
                    </a:ext>
                  </a:extLst>
                </a:gridCol>
              </a:tblGrid>
              <a:tr h="12127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noProof="0" dirty="0" smtClean="0">
                          <a:solidFill>
                            <a:schemeClr val="bg1"/>
                          </a:solidFill>
                          <a:effectLst/>
                        </a:rPr>
                        <a:t>Número</a:t>
                      </a:r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 personas del sector </a:t>
                      </a:r>
                      <a:r>
                        <a:rPr lang="es-SV" sz="2000" u="none" strike="noStrike" noProof="0" dirty="0" smtClean="0">
                          <a:solidFill>
                            <a:schemeClr val="bg1"/>
                          </a:solidFill>
                          <a:effectLst/>
                        </a:rPr>
                        <a:t>educativo</a:t>
                      </a:r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SV" sz="2000" u="none" strike="noStrike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capacitadas</a:t>
                      </a:r>
                      <a:endParaRPr lang="es-SV" sz="2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289856"/>
                  </a:ext>
                </a:extLst>
              </a:tr>
              <a:tr h="1322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Cargo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Hombres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noProof="0" dirty="0" smtClean="0">
                          <a:effectLst/>
                        </a:rPr>
                        <a:t>Mujeres</a:t>
                      </a:r>
                      <a:endParaRPr lang="es-SV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7637438"/>
                  </a:ext>
                </a:extLst>
              </a:tr>
              <a:tr h="1322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Estudiantes</a:t>
                      </a:r>
                      <a:r>
                        <a:rPr lang="en-US" sz="1600" u="none" strike="noStrike" dirty="0">
                          <a:effectLst/>
                        </a:rPr>
                        <a:t> - </a:t>
                      </a:r>
                      <a:r>
                        <a:rPr lang="en-US" sz="1600" u="none" strike="noStrike" dirty="0" err="1">
                          <a:effectLst/>
                        </a:rPr>
                        <a:t>Universidades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públicas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4822357"/>
                  </a:ext>
                </a:extLst>
              </a:tr>
              <a:tr h="8819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861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49460"/>
              </p:ext>
            </p:extLst>
          </p:nvPr>
        </p:nvGraphicFramePr>
        <p:xfrm>
          <a:off x="2961278" y="823232"/>
          <a:ext cx="9082676" cy="5891078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009071">
                  <a:extLst>
                    <a:ext uri="{9D8B030D-6E8A-4147-A177-3AD203B41FA5}">
                      <a16:colId xmlns:a16="http://schemas.microsoft.com/office/drawing/2014/main" val="1584756758"/>
                    </a:ext>
                  </a:extLst>
                </a:gridCol>
                <a:gridCol w="1737009">
                  <a:extLst>
                    <a:ext uri="{9D8B030D-6E8A-4147-A177-3AD203B41FA5}">
                      <a16:colId xmlns:a16="http://schemas.microsoft.com/office/drawing/2014/main" val="1906677469"/>
                    </a:ext>
                  </a:extLst>
                </a:gridCol>
                <a:gridCol w="1381237">
                  <a:extLst>
                    <a:ext uri="{9D8B030D-6E8A-4147-A177-3AD203B41FA5}">
                      <a16:colId xmlns:a16="http://schemas.microsoft.com/office/drawing/2014/main" val="55550874"/>
                    </a:ext>
                  </a:extLst>
                </a:gridCol>
                <a:gridCol w="1239973">
                  <a:extLst>
                    <a:ext uri="{9D8B030D-6E8A-4147-A177-3AD203B41FA5}">
                      <a16:colId xmlns:a16="http://schemas.microsoft.com/office/drawing/2014/main" val="3224918053"/>
                    </a:ext>
                  </a:extLst>
                </a:gridCol>
                <a:gridCol w="1334149">
                  <a:extLst>
                    <a:ext uri="{9D8B030D-6E8A-4147-A177-3AD203B41FA5}">
                      <a16:colId xmlns:a16="http://schemas.microsoft.com/office/drawing/2014/main" val="3114506598"/>
                    </a:ext>
                  </a:extLst>
                </a:gridCol>
                <a:gridCol w="1381237">
                  <a:extLst>
                    <a:ext uri="{9D8B030D-6E8A-4147-A177-3AD203B41FA5}">
                      <a16:colId xmlns:a16="http://schemas.microsoft.com/office/drawing/2014/main" val="1270117867"/>
                    </a:ext>
                  </a:extLst>
                </a:gridCol>
              </a:tblGrid>
              <a:tr h="5453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Personas Capacitadas por país y departamento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217270"/>
                  </a:ext>
                </a:extLst>
              </a:tr>
              <a:tr h="539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País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Departamento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Hombre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Mujer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443512"/>
                  </a:ext>
                </a:extLst>
              </a:tr>
              <a:tr h="782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Cuscatlán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142587"/>
                  </a:ext>
                </a:extLst>
              </a:tr>
              <a:tr h="809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La Libertad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519211"/>
                  </a:ext>
                </a:extLst>
              </a:tr>
              <a:tr h="458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Morazán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25785"/>
                  </a:ext>
                </a:extLst>
              </a:tr>
              <a:tr h="458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N/D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06893"/>
                  </a:ext>
                </a:extLst>
              </a:tr>
              <a:tr h="458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San Miguel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98168"/>
                  </a:ext>
                </a:extLst>
              </a:tr>
              <a:tr h="917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San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905886"/>
                  </a:ext>
                </a:extLst>
              </a:tr>
              <a:tr h="458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El Salvador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Usulután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135628"/>
                  </a:ext>
                </a:extLst>
              </a:tr>
              <a:tr h="458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569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062540"/>
              </p:ext>
            </p:extLst>
          </p:nvPr>
        </p:nvGraphicFramePr>
        <p:xfrm>
          <a:off x="2908025" y="1607467"/>
          <a:ext cx="9083677" cy="5015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</a:t>
            </a:r>
            <a:r>
              <a:rPr lang="es-SV" sz="3200" dirty="0" smtClean="0">
                <a:solidFill>
                  <a:srgbClr val="002060"/>
                </a:solidFill>
              </a:rPr>
              <a:t>edad. 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35208"/>
              </p:ext>
            </p:extLst>
          </p:nvPr>
        </p:nvGraphicFramePr>
        <p:xfrm>
          <a:off x="3608887" y="1338924"/>
          <a:ext cx="7692526" cy="529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97176"/>
              </p:ext>
            </p:extLst>
          </p:nvPr>
        </p:nvGraphicFramePr>
        <p:xfrm>
          <a:off x="2987039" y="1493469"/>
          <a:ext cx="8991601" cy="519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265216"/>
              </p:ext>
            </p:extLst>
          </p:nvPr>
        </p:nvGraphicFramePr>
        <p:xfrm>
          <a:off x="2764972" y="1484707"/>
          <a:ext cx="8834846" cy="519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en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960844"/>
              </p:ext>
            </p:extLst>
          </p:nvPr>
        </p:nvGraphicFramePr>
        <p:xfrm>
          <a:off x="3026228" y="1613261"/>
          <a:ext cx="9043852" cy="5114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114386"/>
              </p:ext>
            </p:extLst>
          </p:nvPr>
        </p:nvGraphicFramePr>
        <p:xfrm>
          <a:off x="2764971" y="1338942"/>
          <a:ext cx="9318172" cy="536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180046"/>
              </p:ext>
            </p:extLst>
          </p:nvPr>
        </p:nvGraphicFramePr>
        <p:xfrm>
          <a:off x="3013165" y="1364681"/>
          <a:ext cx="9083041" cy="5362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31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490708"/>
              </p:ext>
            </p:extLst>
          </p:nvPr>
        </p:nvGraphicFramePr>
        <p:xfrm>
          <a:off x="2856186" y="1182187"/>
          <a:ext cx="9122454" cy="555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070096"/>
              </p:ext>
            </p:extLst>
          </p:nvPr>
        </p:nvGraphicFramePr>
        <p:xfrm>
          <a:off x="2808514" y="1557863"/>
          <a:ext cx="9287691" cy="5195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582159" y="2205088"/>
            <a:ext cx="7105600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EVALUACIÓN DEL DESEMPEÑO</a:t>
            </a:r>
            <a:endParaRPr lang="es-SV" sz="3200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28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94144" y="187623"/>
            <a:ext cx="6255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dirty="0">
                <a:solidFill>
                  <a:srgbClr val="002060"/>
                </a:solidFill>
              </a:rPr>
              <a:t>Ente obligado que solicita asesoría </a:t>
            </a:r>
            <a:endParaRPr lang="es-SV" sz="40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300548" y="1652451"/>
          <a:ext cx="8469086" cy="4944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4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2908026" y="365125"/>
            <a:ext cx="8730980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la asesoría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/>
          </p:nvPr>
        </p:nvGraphicFramePr>
        <p:xfrm>
          <a:off x="2908026" y="1626325"/>
          <a:ext cx="9070614" cy="5061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4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</a:t>
            </a:r>
            <a:r>
              <a:rPr lang="es-SV" sz="3200" dirty="0">
                <a:solidFill>
                  <a:srgbClr val="002060"/>
                </a:solidFill>
              </a:rPr>
              <a:t>asesoría brindada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065416" y="1665514"/>
          <a:ext cx="9004663" cy="5035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41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</a:t>
            </a:r>
            <a:r>
              <a:rPr lang="es-ES" sz="1200" dirty="0" smtClean="0"/>
              <a:t>n todas las solicitudes que recibió la UAIP en el mes de septiembre, se requirió información menor a 5 años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79638" y="1246138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95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581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6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0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3976254" y="1024466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9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septiembre  no se incorporó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 a ningún ente obligado</a:t>
            </a:r>
            <a:endParaRPr lang="es-ES" sz="950" dirty="0"/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4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5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586361"/>
              </p:ext>
            </p:extLst>
          </p:nvPr>
        </p:nvGraphicFramePr>
        <p:xfrm>
          <a:off x="2883216" y="1334228"/>
          <a:ext cx="9186863" cy="5367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3301</TotalTime>
  <Words>458</Words>
  <Application>Microsoft Office PowerPoint</Application>
  <PresentationFormat>Panorámica</PresentationFormat>
  <Paragraphs>162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edad. 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Solicitudes de apoyo, UCOM</vt:lpstr>
      <vt:lpstr>Presentación de PowerPoint</vt:lpstr>
      <vt:lpstr>Presentación de PowerPoint</vt:lpstr>
      <vt:lpstr>Medio por el cual se realizó la asesoría</vt:lpstr>
      <vt:lpstr>Tema de asesoría brindada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Ernesto Masferrer</cp:lastModifiedBy>
  <cp:revision>189</cp:revision>
  <cp:lastPrinted>2022-04-22T17:34:22Z</cp:lastPrinted>
  <dcterms:created xsi:type="dcterms:W3CDTF">2021-10-15T21:21:24Z</dcterms:created>
  <dcterms:modified xsi:type="dcterms:W3CDTF">2022-10-25T15:05:04Z</dcterms:modified>
</cp:coreProperties>
</file>