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1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265" r:id="rId9"/>
    <p:sldId id="266" r:id="rId10"/>
    <p:sldId id="267" r:id="rId11"/>
    <p:sldId id="315" r:id="rId12"/>
    <p:sldId id="268" r:id="rId13"/>
    <p:sldId id="334" r:id="rId14"/>
    <p:sldId id="335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81" r:id="rId24"/>
    <p:sldId id="323" r:id="rId25"/>
    <p:sldId id="325" r:id="rId26"/>
    <p:sldId id="326" r:id="rId27"/>
    <p:sldId id="327" r:id="rId28"/>
    <p:sldId id="336" r:id="rId29"/>
    <p:sldId id="337" r:id="rId30"/>
    <p:sldId id="258" r:id="rId31"/>
  </p:sldIdLst>
  <p:sldSz cx="12192000" cy="6858000"/>
  <p:notesSz cx="7010400" cy="9296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Octubre%202022\Estad&#237;sticas%20Formaci&#243;n%20Octubre%20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37;sticasJunio2022%20UGD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Julio\Estad&#237;sticasJulio2022%20UGD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Octubre%202022\Estad&#237;sticasOct2022%20GD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Octubre%202022\Estad&#237;sticasOct2022%20GD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Octubre%202022\ESTADISTICAS%20octubre%202022%20-%20U.%20ACOMPA&#209;AMIENT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Octubre%202022\ESTADISTICAS%20octubre%202022%20-%20U.%20ACOMPA&#209;AMIENTO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Octubre%202022\Estadisticas%20actividades%20Oct%202022%20UCOM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Julio\Asesor&#237;as%20Evaluaci&#243;n%20del%20desempe&#241;o%202022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Asesor&#237;as%202022%20Evaluaci&#243;n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Julio\Asesor&#237;as%20Evaluaci&#243;n%20del%20desempe&#241;o%202022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nesto%20Masferrer\Desktop\Estad&#237;sticas%20Octubre%202022\Estad&#237;sticas%20Formaci&#243;n%20Octubre%20202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nesto%20Masferrer\Desktop\Estad&#237;sticas%20Octubre%202022\Estad&#237;sticas%20Formaci&#243;n%20Octubre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1. NÚMERO DE SOLICITUDES Y </a:t>
            </a:r>
            <a:r>
              <a:rPr lang="es-ES" dirty="0" smtClean="0"/>
              <a:t>REQUERIMIENTOS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1. NÚMERO DE SOLICITUDES Y REQUERIMIENTOS DE ACCESO A LA INFORMACIÓN PÚBLICA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5EC-4BAB-83BF-92A229C7B482}"/>
                </c:ext>
              </c:extLst>
            </c:dLbl>
            <c:dLbl>
              <c:idx val="1"/>
              <c:layout>
                <c:manualLayout>
                  <c:x val="0"/>
                  <c:y val="-6.755374844845825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190859102989465E-2"/>
                      <c:h val="9.25994336655435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FDE-46AE-B7E6-DC93F493AD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N° de solicitudes</c:v>
                </c:pt>
                <c:pt idx="1">
                  <c:v>N° de requerimientos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11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E-48F5-BEC6-AF9F9DC4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7570544"/>
        <c:axId val="1137575536"/>
        <c:axId val="0"/>
      </c:bar3DChart>
      <c:catAx>
        <c:axId val="113757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575536"/>
        <c:crosses val="autoZero"/>
        <c:auto val="1"/>
        <c:lblAlgn val="ctr"/>
        <c:lblOffset val="100"/>
        <c:noMultiLvlLbl val="0"/>
      </c:catAx>
      <c:valAx>
        <c:axId val="113757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57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'[Estadísticas Formación Octubre 2022.xlsx]Estadísticas Octubre'!$O$39:$O$40</c:f>
              <c:strCache>
                <c:ptCount val="2"/>
                <c:pt idx="0">
                  <c:v>Cantidad de personas capacitadas por edad </c:v>
                </c:pt>
                <c:pt idx="1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4D7-4C61-97E3-EE94E1A775B5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4D7-4C61-97E3-EE94E1A775B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4D7-4C61-97E3-EE94E1A775B5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4D7-4C61-97E3-EE94E1A775B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4D7-4C61-97E3-EE94E1A775B5}"/>
              </c:ext>
            </c:extLst>
          </c:dPt>
          <c:dPt>
            <c:idx val="5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4D7-4C61-97E3-EE94E1A775B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4D7-4C61-97E3-EE94E1A775B5}"/>
              </c:ext>
            </c:extLst>
          </c:dPt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4D7-4C61-97E3-EE94E1A775B5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4D7-4C61-97E3-EE94E1A775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'[Estadísticas Formación Octubre 2022.xlsx]Estadísticas Octubre'!$K$41:$K$48</c:f>
              <c:strCache>
                <c:ptCount val="8"/>
                <c:pt idx="0">
                  <c:v>10 - 20</c:v>
                </c:pt>
                <c:pt idx="1">
                  <c:v>21 - 30</c:v>
                </c:pt>
                <c:pt idx="2">
                  <c:v>31 - 40 </c:v>
                </c:pt>
                <c:pt idx="3">
                  <c:v>41 - 50</c:v>
                </c:pt>
                <c:pt idx="4">
                  <c:v>51 -  60</c:v>
                </c:pt>
                <c:pt idx="5">
                  <c:v>61 -  más </c:v>
                </c:pt>
                <c:pt idx="6">
                  <c:v>N/D</c:v>
                </c:pt>
                <c:pt idx="7">
                  <c:v>Totales</c:v>
                </c:pt>
              </c:strCache>
            </c:strRef>
          </c:cat>
          <c:val>
            <c:numRef>
              <c:f>'[Estadísticas Formación Octubre 2022.xlsx]Estadísticas Octubre'!$O$41:$O$47</c:f>
              <c:numCache>
                <c:formatCode>General</c:formatCode>
                <c:ptCount val="7"/>
                <c:pt idx="0">
                  <c:v>7</c:v>
                </c:pt>
                <c:pt idx="1">
                  <c:v>63</c:v>
                </c:pt>
                <c:pt idx="2">
                  <c:v>76</c:v>
                </c:pt>
                <c:pt idx="3">
                  <c:v>66</c:v>
                </c:pt>
                <c:pt idx="4">
                  <c:v>30</c:v>
                </c:pt>
                <c:pt idx="5">
                  <c:v>3</c:v>
                </c:pt>
                <c:pt idx="6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4D7-4C61-97E3-EE94E1A775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3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93-47D0-8C58-BA768041AF75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93-47D0-8C58-BA768041AF75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A93-47D0-8C58-BA768041AF7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A93-47D0-8C58-BA768041AF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'[EstadísticasJulio2022 UGDA.xlsx]Hoja 1'!$F$9:$F$11</c:f>
              <c:strCache>
                <c:ptCount val="2"/>
                <c:pt idx="0">
                  <c:v>Municipalidades</c:v>
                </c:pt>
                <c:pt idx="1">
                  <c:v>Gobierno Central</c:v>
                </c:pt>
              </c:strCache>
            </c:strRef>
          </c:cat>
          <c:val>
            <c:numRef>
              <c:f>'[EstadísticasJulio2022 UGDA.xlsx]Hoja 1'!$G$9:$G$11</c:f>
              <c:numCache>
                <c:formatCode>General</c:formatCode>
                <c:ptCount val="2"/>
                <c:pt idx="0">
                  <c:v>11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93-47D0-8C58-BA768041AF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E38-49B4-A7C5-6E8B2E0B12C8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E38-49B4-A7C5-6E8B2E0B12C8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E38-49B4-A7C5-6E8B2E0B12C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E38-49B4-A7C5-6E8B2E0B12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'[EstadísticasOct2022 GDA.xlsx]Hoja1'!$E$7:$E$10</c:f>
              <c:strCache>
                <c:ptCount val="4"/>
                <c:pt idx="0">
                  <c:v>Correo electrónico</c:v>
                </c:pt>
                <c:pt idx="1">
                  <c:v>Presencial</c:v>
                </c:pt>
                <c:pt idx="2">
                  <c:v>Vía telefónica</c:v>
                </c:pt>
                <c:pt idx="3">
                  <c:v>Google Meet</c:v>
                </c:pt>
              </c:strCache>
            </c:strRef>
          </c:cat>
          <c:val>
            <c:numRef>
              <c:f>'[EstadísticasOct2022 GDA.xlsx]Hoja1'!$F$7:$F$10</c:f>
              <c:numCache>
                <c:formatCode>General</c:formatCode>
                <c:ptCount val="4"/>
                <c:pt idx="0">
                  <c:v>11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38-49B4-A7C5-6E8B2E0B12C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70900719"/>
        <c:axId val="970896975"/>
      </c:barChart>
      <c:catAx>
        <c:axId val="970900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0896975"/>
        <c:crosses val="autoZero"/>
        <c:auto val="1"/>
        <c:lblAlgn val="ctr"/>
        <c:lblOffset val="100"/>
        <c:noMultiLvlLbl val="0"/>
      </c:catAx>
      <c:valAx>
        <c:axId val="97089697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709007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'[EstadísticasOct2022 GDA.xlsx]Hoja2'!$F$1:$F$18</c:f>
              <c:strCache>
                <c:ptCount val="18"/>
                <c:pt idx="0">
                  <c:v>Clasificación y proceso de valoración y selección documental </c:v>
                </c:pt>
                <c:pt idx="1">
                  <c:v>Elaboración del Diagnóstico Documental </c:v>
                </c:pt>
                <c:pt idx="2">
                  <c:v>Indicaciones para la implementación del SIGDA </c:v>
                </c:pt>
                <c:pt idx="3">
                  <c:v>Revisión de Guía de Archivos y de la normativa de valoración y selección documental </c:v>
                </c:pt>
                <c:pt idx="4">
                  <c:v>Proceso de consulta y préstamo en archivo central </c:v>
                </c:pt>
                <c:pt idx="5">
                  <c:v>Revisión sobre el avance del Diagnóstico Documental </c:v>
                </c:pt>
                <c:pt idx="6">
                  <c:v>Eliminación de datos personales </c:v>
                </c:pt>
                <c:pt idx="7">
                  <c:v>Proceso de valoración y selección documental </c:v>
                </c:pt>
                <c:pt idx="8">
                  <c:v>Unidades de instalación para archivo central </c:v>
                </c:pt>
                <c:pt idx="9">
                  <c:v>Procedimiento para la aplicación del CCD </c:v>
                </c:pt>
                <c:pt idx="10">
                  <c:v>Conversatorio sobre fases del tratamiento archivístico </c:v>
                </c:pt>
                <c:pt idx="11">
                  <c:v>Normalización GDA y clasificación documental </c:v>
                </c:pt>
                <c:pt idx="12">
                  <c:v>Charla sobre generalidades del SIGDA</c:v>
                </c:pt>
                <c:pt idx="13">
                  <c:v>Procedimiento de identificación y clasificación documental </c:v>
                </c:pt>
                <c:pt idx="14">
                  <c:v>Procedimiento de identificación documental: características del Índice Legislativo</c:v>
                </c:pt>
                <c:pt idx="15">
                  <c:v>Revisión del Diagnóstico GDA </c:v>
                </c:pt>
                <c:pt idx="16">
                  <c:v>Foliación documental </c:v>
                </c:pt>
                <c:pt idx="17">
                  <c:v>Revisión del marco normativo GDA: Política y manual de archivos de gestión</c:v>
                </c:pt>
              </c:strCache>
            </c:strRef>
          </c:cat>
          <c:val>
            <c:numRef>
              <c:f>'[EstadísticasOct2022 GDA.xlsx]Hoja2'!$G$1:$G$18</c:f>
              <c:numCache>
                <c:formatCode>General</c:formatCode>
                <c:ptCount val="1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E7-4A88-A7C2-D5F478483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64713903"/>
        <c:axId val="964712239"/>
      </c:barChart>
      <c:catAx>
        <c:axId val="9647139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712239"/>
        <c:crosses val="autoZero"/>
        <c:auto val="1"/>
        <c:lblAlgn val="ctr"/>
        <c:lblOffset val="100"/>
        <c:noMultiLvlLbl val="0"/>
      </c:catAx>
      <c:valAx>
        <c:axId val="964712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713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D7-4241-ADE0-4AF54F1539A2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3D7-4241-ADE0-4AF54F1539A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3D7-4241-ADE0-4AF54F1539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'[ESTADISTICAS octubre 2022 - U. ACOMPAÑAMIENTO.xlsx]Hoja1'!$G$4:$G$6</c:f>
              <c:strCache>
                <c:ptCount val="3"/>
                <c:pt idx="0">
                  <c:v>Cantidad de Preguntas recibidas en el mes</c:v>
                </c:pt>
                <c:pt idx="1">
                  <c:v>Cantidad de Preguntas respondidas de consultas recibidas en el mes </c:v>
                </c:pt>
                <c:pt idx="2">
                  <c:v>Cantidad de Preguntas respondidas de consultas recibidas en meses anteriores</c:v>
                </c:pt>
              </c:strCache>
            </c:strRef>
          </c:cat>
          <c:val>
            <c:numRef>
              <c:f>'[ESTADISTICAS octubre 2022 - U. ACOMPAÑAMIENTO.xlsx]Hoja1'!$H$4:$H$6</c:f>
              <c:numCache>
                <c:formatCode>General</c:formatCode>
                <c:ptCount val="3"/>
                <c:pt idx="0">
                  <c:v>14</c:v>
                </c:pt>
                <c:pt idx="1">
                  <c:v>9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D7-4241-ADE0-4AF54F1539A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octubre 2022 - U. ACOMPAÑAMIENTO.xlsx]Hoja1'!$B$5:$B$18</c:f>
              <c:strCache>
                <c:ptCount val="14"/>
                <c:pt idx="0">
                  <c:v>Plazo de publicación de información oficiosa</c:v>
                </c:pt>
                <c:pt idx="1">
                  <c:v>Trámite de solicitudes de información</c:v>
                </c:pt>
                <c:pt idx="2">
                  <c:v>Solicitud de usuario y contraseña Portal Único</c:v>
                </c:pt>
                <c:pt idx="3">
                  <c:v>Nombre, cargo y salario de empleados públicos</c:v>
                </c:pt>
                <c:pt idx="4">
                  <c:v>Datos personales</c:v>
                </c:pt>
                <c:pt idx="5">
                  <c:v>Trámite de solicitudes de información</c:v>
                </c:pt>
                <c:pt idx="6">
                  <c:v>Solicitud de formación</c:v>
                </c:pt>
                <c:pt idx="7">
                  <c:v>Participación ciudadana y rendición de cuentas</c:v>
                </c:pt>
                <c:pt idx="8">
                  <c:v>Ítems de publicación de información oficiosa</c:v>
                </c:pt>
                <c:pt idx="9">
                  <c:v>Ítems de publicación de información oficiosa</c:v>
                </c:pt>
                <c:pt idx="10">
                  <c:v>Nombre, cargo y salario de empleados públicos</c:v>
                </c:pt>
                <c:pt idx="11">
                  <c:v>Nombre, cargo y salario de empleados públicos</c:v>
                </c:pt>
                <c:pt idx="12">
                  <c:v>Solicitud de materiales</c:v>
                </c:pt>
                <c:pt idx="13">
                  <c:v>Información reservada</c:v>
                </c:pt>
              </c:strCache>
            </c:strRef>
          </c:cat>
          <c:val>
            <c:numRef>
              <c:f>'[ESTADISTICAS octubre 2022 - U. ACOMPAÑAMIENTO.xlsx]Hoja1'!$C$5:$C$18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9D-4752-B9DD-5C8ED56D92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8408976"/>
        <c:axId val="1028407728"/>
      </c:barChart>
      <c:catAx>
        <c:axId val="1028408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407728"/>
        <c:crosses val="autoZero"/>
        <c:auto val="1"/>
        <c:lblAlgn val="ctr"/>
        <c:lblOffset val="100"/>
        <c:noMultiLvlLbl val="0"/>
      </c:catAx>
      <c:valAx>
        <c:axId val="10284077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408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7A5-4A68-88BC-76FE10E31917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7A5-4A68-88BC-76FE10E31917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7A5-4A68-88BC-76FE10E319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actividades Oct 2022 UCOM.xlsx]Hoja2'!$L$3:$L$41</c:f>
              <c:strCache>
                <c:ptCount val="8"/>
                <c:pt idx="0">
                  <c:v>Fotos de Pleno</c:v>
                </c:pt>
                <c:pt idx="1">
                  <c:v>Audiencias</c:v>
                </c:pt>
                <c:pt idx="2">
                  <c:v>Capacitaciones Presenciales</c:v>
                </c:pt>
                <c:pt idx="3">
                  <c:v>Eventos</c:v>
                </c:pt>
                <c:pt idx="4">
                  <c:v>Capacitaciones Virtuales</c:v>
                </c:pt>
                <c:pt idx="5">
                  <c:v>Publicaciones WEB</c:v>
                </c:pt>
                <c:pt idx="6">
                  <c:v>Diseños</c:v>
                </c:pt>
                <c:pt idx="7">
                  <c:v>Monitoreo</c:v>
                </c:pt>
              </c:strCache>
            </c:strRef>
          </c:cat>
          <c:val>
            <c:numRef>
              <c:f>'[Estadisticas actividades Oct 2022 UCOM.xlsx]Hoja2'!$M$3:$M$41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6</c:v>
                </c:pt>
                <c:pt idx="6">
                  <c:v>6</c:v>
                </c:pt>
                <c:pt idx="7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A5-4A68-88BC-76FE10E319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3252815"/>
        <c:axId val="98834671"/>
      </c:barChart>
      <c:catAx>
        <c:axId val="103252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834671"/>
        <c:crosses val="autoZero"/>
        <c:auto val="1"/>
        <c:lblAlgn val="ctr"/>
        <c:lblOffset val="100"/>
        <c:noMultiLvlLbl val="0"/>
      </c:catAx>
      <c:valAx>
        <c:axId val="9883467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3252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'[Asesorías Evaluación del desempeño 2022.xlsx]Julio- 2022'!$D$13</c:f>
              <c:strCache>
                <c:ptCount val="1"/>
                <c:pt idx="0">
                  <c:v>Gobiernos Municipales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4E-4271-B0AE-546737957A29}"/>
              </c:ext>
            </c:extLst>
          </c:dPt>
          <c:val>
            <c:numRef>
              <c:f>'[Asesorías Evaluación del desempeño 2022.xlsx]Julio- 2022'!$E$13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4E-4271-B0AE-546737957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71-44D8-BBCA-E5482EA6981E}"/>
              </c:ext>
            </c:extLst>
          </c:dPt>
          <c:dLbls>
            <c:dLbl>
              <c:idx val="0"/>
              <c:layout>
                <c:manualLayout>
                  <c:x val="-4.2003771740259255E-3"/>
                  <c:y val="-0.1413247154157061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85914647012871"/>
                      <c:h val="8.3422941422485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471-44D8-BBCA-E5482EA698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'Junio- 2022'!$B$15</c:f>
              <c:strCache>
                <c:ptCount val="1"/>
                <c:pt idx="0">
                  <c:v>Asesoría presencial</c:v>
                </c:pt>
              </c:strCache>
            </c:strRef>
          </c:cat>
          <c:val>
            <c:numRef>
              <c:f>'Junio- 2022'!$C$15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71-44D8-BBCA-E5482EA6981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 TIEMPO PROMEDIO DE RESPUESTA (DIAS)</a:t>
            </a:r>
          </a:p>
        </c:rich>
      </c:tx>
      <c:layout>
        <c:manualLayout>
          <c:xMode val="edge"/>
          <c:yMode val="edge"/>
          <c:x val="0.20072993609092499"/>
          <c:y val="4.20505702042037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2. PLAZO DE RESPUESTA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218457479382406E-17"/>
                  <c:y val="-6.46931849295445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BA9-46AA-88D0-E12B8BE6833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BA9-46AA-88D0-E12B8BE683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Solicitudes con información menor a 5 años</c:v>
                </c:pt>
                <c:pt idx="1">
                  <c:v>Solicitudes con información mayor a 5 años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2-4044-89DA-9746D5125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6817920"/>
        <c:axId val="1186819168"/>
        <c:axId val="0"/>
      </c:bar3DChart>
      <c:catAx>
        <c:axId val="11868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6819168"/>
        <c:crosses val="autoZero"/>
        <c:auto val="1"/>
        <c:lblAlgn val="ctr"/>
        <c:lblOffset val="100"/>
        <c:noMultiLvlLbl val="0"/>
      </c:catAx>
      <c:valAx>
        <c:axId val="118681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681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'[Asesorías Evaluación del desempeño 2022.xlsx]Julio- 2022'!$A$20</c:f>
              <c:strCache>
                <c:ptCount val="1"/>
                <c:pt idx="0">
                  <c:v>Seguimiento a diagnóstico preliminar realizado al portal de transparencia de la institución</c:v>
                </c:pt>
              </c:strCache>
            </c:strRef>
          </c:cat>
          <c:val>
            <c:numRef>
              <c:f>'[Asesorías Evaluación del desempeño 2022.xlsx]Julio- 2022'!$B$20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A3-4655-ACFD-B9A9B5CAC6A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06572863"/>
        <c:axId val="706573695"/>
      </c:barChart>
      <c:catAx>
        <c:axId val="706572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573695"/>
        <c:crosses val="autoZero"/>
        <c:auto val="1"/>
        <c:lblAlgn val="ctr"/>
        <c:lblOffset val="100"/>
        <c:noMultiLvlLbl val="0"/>
      </c:catAx>
      <c:valAx>
        <c:axId val="7065736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6572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D52-435C-A14E-3CE42837804A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52-435C-A14E-3CE4283780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Hoja1!$E$5:$E$9</c:f>
              <c:strCache>
                <c:ptCount val="5"/>
                <c:pt idx="0">
                  <c:v>Rectificación de error material</c:v>
                </c:pt>
                <c:pt idx="1">
                  <c:v>Prescripción de la sanción impuesta</c:v>
                </c:pt>
                <c:pt idx="2">
                  <c:v>Traslados a apelantes para verificar el cumplimiento de la Resolución Definitiva emitida por el IAIP</c:v>
                </c:pt>
                <c:pt idx="3">
                  <c:v>Cumplimiento de Resolución Definitiva</c:v>
                </c:pt>
                <c:pt idx="4">
                  <c:v>Requerimiento de informe de cumplimiento al ente obligado</c:v>
                </c:pt>
              </c:strCache>
            </c:strRef>
          </c:cat>
          <c:val>
            <c:numRef>
              <c:f>Hoja1!$F$5:$F$9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18</c:v>
                </c:pt>
                <c:pt idx="4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52-435C-A14E-3CE4283780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8352464"/>
        <c:axId val="188356624"/>
      </c:barChart>
      <c:catAx>
        <c:axId val="18835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56624"/>
        <c:crosses val="autoZero"/>
        <c:auto val="1"/>
        <c:lblAlgn val="ctr"/>
        <c:lblOffset val="100"/>
        <c:noMultiLvlLbl val="0"/>
      </c:catAx>
      <c:valAx>
        <c:axId val="1883566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835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430581231"/>
        <c:axId val="430582063"/>
      </c:barChart>
      <c:catAx>
        <c:axId val="4305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582063"/>
        <c:crosses val="autoZero"/>
        <c:auto val="1"/>
        <c:lblAlgn val="ctr"/>
        <c:lblOffset val="100"/>
        <c:noMultiLvlLbl val="0"/>
      </c:catAx>
      <c:valAx>
        <c:axId val="43058206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0581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3</a:t>
            </a:r>
            <a:r>
              <a:rPr lang="es-SV" dirty="0" smtClean="0"/>
              <a:t>. TIPO DE</a:t>
            </a:r>
            <a:r>
              <a:rPr lang="es-SV" baseline="0" dirty="0" smtClean="0"/>
              <a:t> INFORMACIÓN</a:t>
            </a:r>
            <a:endParaRPr lang="es-SV" dirty="0"/>
          </a:p>
        </c:rich>
      </c:tx>
      <c:layout>
        <c:manualLayout>
          <c:xMode val="edge"/>
          <c:yMode val="edge"/>
          <c:x val="0.33191317433549894"/>
          <c:y val="3.63508815023712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3.TIPO DE INFORMACIÓN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746419732166737E-17"/>
                  <c:y val="6.609251182249320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5B8-45B5-AE7C-CF6D27F2CC58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5B8-45B5-AE7C-CF6D27F2CC58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6E5-4C7C-998A-1B697EEC0D5A}"/>
                </c:ext>
              </c:extLst>
            </c:dLbl>
            <c:dLbl>
              <c:idx val="3"/>
              <c:layout>
                <c:manualLayout>
                  <c:x val="0"/>
                  <c:y val="-3.304625591124660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5B8-45B5-AE7C-CF6D27F2CC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Inadmisible</c:v>
                </c:pt>
                <c:pt idx="1">
                  <c:v>Reorientado a otros entes</c:v>
                </c:pt>
                <c:pt idx="2">
                  <c:v>Datos Personales</c:v>
                </c:pt>
                <c:pt idx="3">
                  <c:v>Improcedencia (Art. 74 LAIP)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5-4F72-AB7E-36C3B701B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5795520"/>
        <c:axId val="1095789696"/>
        <c:axId val="0"/>
      </c:bar3DChart>
      <c:catAx>
        <c:axId val="109579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5789696"/>
        <c:crosses val="autoZero"/>
        <c:auto val="1"/>
        <c:lblAlgn val="ctr"/>
        <c:lblOffset val="100"/>
        <c:noMultiLvlLbl val="0"/>
      </c:catAx>
      <c:valAx>
        <c:axId val="109578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579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4. TIPO DE SOLICITANTE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22058911333031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9AC-4BCA-8B88-E2A9724EFD1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9AC-4BCA-8B88-E2A9724EFD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Jurídica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9-40FB-B387-5996345D6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674928"/>
        <c:axId val="1129676176"/>
        <c:axId val="0"/>
      </c:bar3DChart>
      <c:catAx>
        <c:axId val="112967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676176"/>
        <c:crosses val="autoZero"/>
        <c:auto val="1"/>
        <c:lblAlgn val="ctr"/>
        <c:lblOffset val="100"/>
        <c:noMultiLvlLbl val="0"/>
      </c:catAx>
      <c:valAx>
        <c:axId val="112967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67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911806926762847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7B0-49C2-8CF8-5138E10FE48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F31-4F62-93BE-39F033745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Correo Electrónico</c:v>
                </c:pt>
                <c:pt idx="1">
                  <c:v>Presencial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6. CONSULTAS QUE ATENDIÓ LA UAIP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155786324785005E-2"/>
          <c:y val="0.13160260341339142"/>
          <c:w val="0.92032927557801958"/>
          <c:h val="0.747827390435293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8897586584534785E-3"/>
                  <c:y val="2.39087063930845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37487446410939E-2"/>
                      <c:h val="8.1932265881758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77E-40E9-B442-B17B4F8E82F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99E-4CAF-BC43-781DF0BF8D22}"/>
                </c:ext>
              </c:extLst>
            </c:dLbl>
            <c:dLbl>
              <c:idx val="2"/>
              <c:layout>
                <c:manualLayout>
                  <c:x val="1.564722770705124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458-495A-8639-255FB5CB58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Portal de Transparencia*</c:v>
                </c:pt>
                <c:pt idx="1">
                  <c:v>Nuevos Portales de Transparencia**</c:v>
                </c:pt>
                <c:pt idx="2">
                  <c:v>Ciudadanos***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Formación Octubre 2022.xlsx]Estadísticas Octubre'!$C$7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 Octubre 2022.xlsx]Estadísticas Octubre'!$B$8:$B$13</c:f>
              <c:strCache>
                <c:ptCount val="6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UGDA - Municipalidades </c:v>
                </c:pt>
                <c:pt idx="5">
                  <c:v>Total</c:v>
                </c:pt>
              </c:strCache>
            </c:strRef>
          </c:cat>
          <c:val>
            <c:numRef>
              <c:f>'[Estadísticas Formación Octubre 2022.xlsx]Estadísticas Octubre'!$C$8:$C$13</c:f>
              <c:numCache>
                <c:formatCode>General</c:formatCode>
                <c:ptCount val="6"/>
                <c:pt idx="0">
                  <c:v>1</c:v>
                </c:pt>
                <c:pt idx="1">
                  <c:v>20</c:v>
                </c:pt>
                <c:pt idx="2">
                  <c:v>3</c:v>
                </c:pt>
                <c:pt idx="3">
                  <c:v>9</c:v>
                </c:pt>
                <c:pt idx="4">
                  <c:v>1</c:v>
                </c:pt>
                <c:pt idx="5">
                  <c:v>34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5093-40AF-8C0D-C975C2C06583}"/>
            </c:ext>
          </c:extLst>
        </c:ser>
        <c:ser>
          <c:idx val="1"/>
          <c:order val="1"/>
          <c:tx>
            <c:strRef>
              <c:f>'[Estadísticas Formación Octubre 2022.xlsx]Estadísticas Octubre'!$D$7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 Octubre 2022.xlsx]Estadísticas Octubre'!$B$8:$B$13</c:f>
              <c:strCache>
                <c:ptCount val="6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UGDA - Municipalidades </c:v>
                </c:pt>
                <c:pt idx="5">
                  <c:v>Total</c:v>
                </c:pt>
              </c:strCache>
            </c:strRef>
          </c:cat>
          <c:val>
            <c:numRef>
              <c:f>'[Estadísticas Formación Octubre 2022.xlsx]Estadísticas Octubre'!$D$8:$D$13</c:f>
              <c:numCache>
                <c:formatCode>General</c:formatCode>
                <c:ptCount val="6"/>
                <c:pt idx="0">
                  <c:v>1</c:v>
                </c:pt>
                <c:pt idx="1">
                  <c:v>24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  <c:pt idx="5">
                  <c:v>34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5093-40AF-8C0D-C975C2C06583}"/>
            </c:ext>
          </c:extLst>
        </c:ser>
        <c:ser>
          <c:idx val="2"/>
          <c:order val="2"/>
          <c:tx>
            <c:strRef>
              <c:f>'[Estadísticas Formación Octubre 2022.xlsx]Estadísticas Octubre'!$E$7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 Octubre 2022.xlsx]Estadísticas Octubre'!$B$8:$B$13</c:f>
              <c:strCache>
                <c:ptCount val="6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UGDA - Municipalidades </c:v>
                </c:pt>
                <c:pt idx="5">
                  <c:v>Total</c:v>
                </c:pt>
              </c:strCache>
            </c:strRef>
          </c:cat>
          <c:val>
            <c:numRef>
              <c:f>'[Estadísticas Formación Octubre 2022.xlsx]Estadísticas Octubre'!$E$8:$E$13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5093-40AF-8C0D-C975C2C06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5081322"/>
        <c:axId val="1659097088"/>
      </c:barChart>
      <c:catAx>
        <c:axId val="104508132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097088"/>
        <c:crosses val="autoZero"/>
        <c:auto val="1"/>
        <c:lblAlgn val="ctr"/>
        <c:lblOffset val="100"/>
        <c:noMultiLvlLbl val="1"/>
      </c:catAx>
      <c:valAx>
        <c:axId val="16590970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08132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Formación Octubre 2022.xlsx]Estadísticas Octubre'!$L$6:$L$7</c:f>
              <c:strCache>
                <c:ptCount val="2"/>
                <c:pt idx="0">
                  <c:v>Servidores públicos de gobierno central y autónomas capacitados </c:v>
                </c:pt>
                <c:pt idx="1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 Octubre 2022.xlsx]Estadísticas Octubre'!$K$8:$K$13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</c:strRef>
          </c:cat>
          <c:val>
            <c:numRef>
              <c:f>'[Estadísticas Formación Octubre 2022.xlsx]Estadísticas Octubre'!$L$8:$L$13</c:f>
              <c:numCache>
                <c:formatCode>General</c:formatCode>
                <c:ptCount val="6"/>
                <c:pt idx="0">
                  <c:v>9</c:v>
                </c:pt>
                <c:pt idx="1">
                  <c:v>4</c:v>
                </c:pt>
                <c:pt idx="2">
                  <c:v>48</c:v>
                </c:pt>
                <c:pt idx="3">
                  <c:v>9</c:v>
                </c:pt>
                <c:pt idx="4">
                  <c:v>70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5BC2-43DA-A542-3CF770D2F72D}"/>
            </c:ext>
          </c:extLst>
        </c:ser>
        <c:ser>
          <c:idx val="1"/>
          <c:order val="1"/>
          <c:tx>
            <c:strRef>
              <c:f>'[Estadísticas Formación Octubre 2022.xlsx]Estadísticas Octubre'!$M$6:$M$7</c:f>
              <c:strCache>
                <c:ptCount val="2"/>
                <c:pt idx="0">
                  <c:v>Servidores públicos de gobierno central y autónomas capacitados </c:v>
                </c:pt>
                <c:pt idx="1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Pt>
            <c:idx val="0"/>
            <c:invertIfNegative val="1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BC2-43DA-A542-3CF770D2F72D}"/>
              </c:ext>
            </c:extLst>
          </c:dPt>
          <c:dPt>
            <c:idx val="1"/>
            <c:invertIfNegative val="1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BC2-43DA-A542-3CF770D2F72D}"/>
              </c:ext>
            </c:extLst>
          </c:dPt>
          <c:dPt>
            <c:idx val="2"/>
            <c:invertIfNegative val="1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BC2-43DA-A542-3CF770D2F72D}"/>
              </c:ext>
            </c:extLst>
          </c:dPt>
          <c:dPt>
            <c:idx val="4"/>
            <c:invertIfNegative val="1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BC2-43DA-A542-3CF770D2F7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 Octubre 2022.xlsx]Estadísticas Octubre'!$K$8:$K$13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</c:strRef>
          </c:cat>
          <c:val>
            <c:numRef>
              <c:f>'[Estadísticas Formación Octubre 2022.xlsx]Estadísticas Octubre'!$M$8:$M$13</c:f>
              <c:numCache>
                <c:formatCode>General</c:formatCode>
                <c:ptCount val="6"/>
                <c:pt idx="0">
                  <c:v>31</c:v>
                </c:pt>
                <c:pt idx="1">
                  <c:v>3</c:v>
                </c:pt>
                <c:pt idx="2">
                  <c:v>93</c:v>
                </c:pt>
                <c:pt idx="3">
                  <c:v>1</c:v>
                </c:pt>
                <c:pt idx="4">
                  <c:v>128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5BC2-43DA-A542-3CF770D2F72D}"/>
            </c:ext>
          </c:extLst>
        </c:ser>
        <c:ser>
          <c:idx val="2"/>
          <c:order val="2"/>
          <c:tx>
            <c:strRef>
              <c:f>'[Estadísticas Formación Octubre 2022.xlsx]Estadísticas Octubre'!$N$6:$N$7</c:f>
              <c:strCache>
                <c:ptCount val="2"/>
                <c:pt idx="0">
                  <c:v>Servidores públicos de gobierno central y autónomas capacitados </c:v>
                </c:pt>
                <c:pt idx="1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Formación Octubre 2022.xlsx]Estadísticas Octubre'!$K$8:$K$13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</c:strRef>
          </c:cat>
          <c:val>
            <c:numRef>
              <c:f>'[Estadísticas Formación Octubre 2022.xlsx]Estadísticas Octubre'!$N$8:$N$13</c:f>
              <c:numCache>
                <c:formatCode>General</c:formatCode>
                <c:ptCount val="6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5BC2-43DA-A542-3CF770D2F7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4096011"/>
        <c:axId val="1678227282"/>
      </c:barChart>
      <c:catAx>
        <c:axId val="9240960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8227282"/>
        <c:crosses val="autoZero"/>
        <c:auto val="1"/>
        <c:lblAlgn val="ctr"/>
        <c:lblOffset val="100"/>
        <c:noMultiLvlLbl val="1"/>
      </c:catAx>
      <c:valAx>
        <c:axId val="1678227282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9240960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30/11/2022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658557" y="2344891"/>
            <a:ext cx="78233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Estadísticas octubre 2022</a:t>
            </a:r>
            <a:endParaRPr lang="es-ES" sz="54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594658"/>
              </p:ext>
            </p:extLst>
          </p:nvPr>
        </p:nvGraphicFramePr>
        <p:xfrm>
          <a:off x="2870923" y="902425"/>
          <a:ext cx="9186093" cy="5838012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396372">
                  <a:extLst>
                    <a:ext uri="{9D8B030D-6E8A-4147-A177-3AD203B41FA5}">
                      <a16:colId xmlns:a16="http://schemas.microsoft.com/office/drawing/2014/main" val="1478826528"/>
                    </a:ext>
                  </a:extLst>
                </a:gridCol>
                <a:gridCol w="2071864">
                  <a:extLst>
                    <a:ext uri="{9D8B030D-6E8A-4147-A177-3AD203B41FA5}">
                      <a16:colId xmlns:a16="http://schemas.microsoft.com/office/drawing/2014/main" val="1093898140"/>
                    </a:ext>
                  </a:extLst>
                </a:gridCol>
                <a:gridCol w="1647505">
                  <a:extLst>
                    <a:ext uri="{9D8B030D-6E8A-4147-A177-3AD203B41FA5}">
                      <a16:colId xmlns:a16="http://schemas.microsoft.com/office/drawing/2014/main" val="2994454816"/>
                    </a:ext>
                  </a:extLst>
                </a:gridCol>
                <a:gridCol w="1479011">
                  <a:extLst>
                    <a:ext uri="{9D8B030D-6E8A-4147-A177-3AD203B41FA5}">
                      <a16:colId xmlns:a16="http://schemas.microsoft.com/office/drawing/2014/main" val="1908769020"/>
                    </a:ext>
                  </a:extLst>
                </a:gridCol>
                <a:gridCol w="1591341">
                  <a:extLst>
                    <a:ext uri="{9D8B030D-6E8A-4147-A177-3AD203B41FA5}">
                      <a16:colId xmlns:a16="http://schemas.microsoft.com/office/drawing/2014/main" val="4049277510"/>
                    </a:ext>
                  </a:extLst>
                </a:gridCol>
              </a:tblGrid>
              <a:tr h="9334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</a:rPr>
                        <a:t>Número</a:t>
                      </a:r>
                      <a:r>
                        <a:rPr lang="en-US" sz="1800" u="none" strike="noStrike" dirty="0">
                          <a:effectLst/>
                        </a:rPr>
                        <a:t> de personas del sector </a:t>
                      </a:r>
                      <a:r>
                        <a:rPr lang="en-US" sz="1800" u="none" strike="noStrike" dirty="0" err="1">
                          <a:effectLst/>
                        </a:rPr>
                        <a:t>educativo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capacitadas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533250"/>
                  </a:ext>
                </a:extLst>
              </a:tr>
              <a:tr h="10182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Cargo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Hombres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Mujeres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N/D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Total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3445042"/>
                  </a:ext>
                </a:extLst>
              </a:tr>
              <a:tr h="1018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Docentes - Universidades púbicas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84705178"/>
                  </a:ext>
                </a:extLst>
              </a:tr>
              <a:tr h="1018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Estudiantes - Universidades públicas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5077849"/>
                  </a:ext>
                </a:extLst>
              </a:tr>
              <a:tr h="11709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Personal administrativo - Universidades públicas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4265991"/>
                  </a:ext>
                </a:extLst>
              </a:tr>
              <a:tr h="6788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Total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40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6312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8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146216"/>
              </p:ext>
            </p:extLst>
          </p:nvPr>
        </p:nvGraphicFramePr>
        <p:xfrm>
          <a:off x="2935151" y="1123675"/>
          <a:ext cx="8912859" cy="5629821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1971508">
                  <a:extLst>
                    <a:ext uri="{9D8B030D-6E8A-4147-A177-3AD203B41FA5}">
                      <a16:colId xmlns:a16="http://schemas.microsoft.com/office/drawing/2014/main" val="546741536"/>
                    </a:ext>
                  </a:extLst>
                </a:gridCol>
                <a:gridCol w="1704533">
                  <a:extLst>
                    <a:ext uri="{9D8B030D-6E8A-4147-A177-3AD203B41FA5}">
                      <a16:colId xmlns:a16="http://schemas.microsoft.com/office/drawing/2014/main" val="696313081"/>
                    </a:ext>
                  </a:extLst>
                </a:gridCol>
                <a:gridCol w="1355412">
                  <a:extLst>
                    <a:ext uri="{9D8B030D-6E8A-4147-A177-3AD203B41FA5}">
                      <a16:colId xmlns:a16="http://schemas.microsoft.com/office/drawing/2014/main" val="844574745"/>
                    </a:ext>
                  </a:extLst>
                </a:gridCol>
                <a:gridCol w="1216790">
                  <a:extLst>
                    <a:ext uri="{9D8B030D-6E8A-4147-A177-3AD203B41FA5}">
                      <a16:colId xmlns:a16="http://schemas.microsoft.com/office/drawing/2014/main" val="703249680"/>
                    </a:ext>
                  </a:extLst>
                </a:gridCol>
                <a:gridCol w="1309204">
                  <a:extLst>
                    <a:ext uri="{9D8B030D-6E8A-4147-A177-3AD203B41FA5}">
                      <a16:colId xmlns:a16="http://schemas.microsoft.com/office/drawing/2014/main" val="2612899177"/>
                    </a:ext>
                  </a:extLst>
                </a:gridCol>
                <a:gridCol w="1355412">
                  <a:extLst>
                    <a:ext uri="{9D8B030D-6E8A-4147-A177-3AD203B41FA5}">
                      <a16:colId xmlns:a16="http://schemas.microsoft.com/office/drawing/2014/main" val="1375620792"/>
                    </a:ext>
                  </a:extLst>
                </a:gridCol>
              </a:tblGrid>
              <a:tr h="52118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Personas Capacitadas por país y departamento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88141"/>
                  </a:ext>
                </a:extLst>
              </a:tr>
              <a:tr h="5160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País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Departamento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Hombre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Mujer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N/D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Total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389099"/>
                  </a:ext>
                </a:extLst>
              </a:tr>
              <a:tr h="74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Cuscatlán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736694"/>
                  </a:ext>
                </a:extLst>
              </a:tr>
              <a:tr h="774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La Libertad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34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158418"/>
                  </a:ext>
                </a:extLst>
              </a:tr>
              <a:tr h="438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Morazán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28074"/>
                  </a:ext>
                </a:extLst>
              </a:tr>
              <a:tr h="438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N/D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747239"/>
                  </a:ext>
                </a:extLst>
              </a:tr>
              <a:tr h="438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San Miguel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34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877528"/>
                  </a:ext>
                </a:extLst>
              </a:tr>
              <a:tr h="87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San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84572"/>
                  </a:ext>
                </a:extLst>
              </a:tr>
              <a:tr h="438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Usulután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052411"/>
                  </a:ext>
                </a:extLst>
              </a:tr>
              <a:tr h="43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Total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174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935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8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908026" y="207404"/>
            <a:ext cx="6662668" cy="156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SV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Servidores públicos de gobierno central y autónomas </a:t>
            </a:r>
            <a:r>
              <a:rPr lang="es-SV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capacitados.</a:t>
            </a:r>
            <a:endParaRPr lang="es-SV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3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743237"/>
              </p:ext>
            </p:extLst>
          </p:nvPr>
        </p:nvGraphicFramePr>
        <p:xfrm>
          <a:off x="2908026" y="1777285"/>
          <a:ext cx="9188180" cy="5080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4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56667" y="235132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Total de personas capacitadas por rango de edad </a:t>
            </a:r>
            <a:br>
              <a:rPr lang="es-SV" sz="3200" dirty="0" smtClean="0">
                <a:solidFill>
                  <a:srgbClr val="002060"/>
                </a:solidFill>
              </a:rPr>
            </a:b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971189"/>
              </p:ext>
            </p:extLst>
          </p:nvPr>
        </p:nvGraphicFramePr>
        <p:xfrm>
          <a:off x="3267618" y="1585232"/>
          <a:ext cx="8005627" cy="512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99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388545"/>
              </p:ext>
            </p:extLst>
          </p:nvPr>
        </p:nvGraphicFramePr>
        <p:xfrm>
          <a:off x="3143612" y="1272676"/>
          <a:ext cx="8743587" cy="5415506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811229">
                  <a:extLst>
                    <a:ext uri="{9D8B030D-6E8A-4147-A177-3AD203B41FA5}">
                      <a16:colId xmlns:a16="http://schemas.microsoft.com/office/drawing/2014/main" val="1030186494"/>
                    </a:ext>
                  </a:extLst>
                </a:gridCol>
                <a:gridCol w="1460954">
                  <a:extLst>
                    <a:ext uri="{9D8B030D-6E8A-4147-A177-3AD203B41FA5}">
                      <a16:colId xmlns:a16="http://schemas.microsoft.com/office/drawing/2014/main" val="3547176553"/>
                    </a:ext>
                  </a:extLst>
                </a:gridCol>
                <a:gridCol w="1460954">
                  <a:extLst>
                    <a:ext uri="{9D8B030D-6E8A-4147-A177-3AD203B41FA5}">
                      <a16:colId xmlns:a16="http://schemas.microsoft.com/office/drawing/2014/main" val="5997983"/>
                    </a:ext>
                  </a:extLst>
                </a:gridCol>
                <a:gridCol w="1460954">
                  <a:extLst>
                    <a:ext uri="{9D8B030D-6E8A-4147-A177-3AD203B41FA5}">
                      <a16:colId xmlns:a16="http://schemas.microsoft.com/office/drawing/2014/main" val="77232181"/>
                    </a:ext>
                  </a:extLst>
                </a:gridCol>
                <a:gridCol w="1549496">
                  <a:extLst>
                    <a:ext uri="{9D8B030D-6E8A-4147-A177-3AD203B41FA5}">
                      <a16:colId xmlns:a16="http://schemas.microsoft.com/office/drawing/2014/main" val="1671477437"/>
                    </a:ext>
                  </a:extLst>
                </a:gridCol>
              </a:tblGrid>
              <a:tr h="81603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Cantidad de personas capacitadas por sector 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308328"/>
                  </a:ext>
                </a:extLst>
              </a:tr>
              <a:tr h="8902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Sector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Hombres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Mujeres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N/D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Total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577220"/>
                  </a:ext>
                </a:extLst>
              </a:tr>
              <a:tr h="8902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Servidores públicos y funcionarios de municipalidades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155578"/>
                  </a:ext>
                </a:extLst>
              </a:tr>
              <a:tr h="89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</a:rPr>
                        <a:t>Servidores públicos de gobierno central y autónomas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637378"/>
                  </a:ext>
                </a:extLst>
              </a:tr>
              <a:tr h="10237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Sociedad civil en general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558815"/>
                  </a:ext>
                </a:extLst>
              </a:tr>
              <a:tr h="5934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Sector educativo (público y privado)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386434"/>
                  </a:ext>
                </a:extLst>
              </a:tr>
              <a:tr h="3115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Totales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186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311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77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6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1970" y="365125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Ente </a:t>
            </a:r>
            <a:r>
              <a:rPr lang="es-SV" sz="3200" dirty="0">
                <a:solidFill>
                  <a:srgbClr val="002060"/>
                </a:solidFill>
              </a:rPr>
              <a:t>obligado que solicita asesoría GDA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797176"/>
              </p:ext>
            </p:extLst>
          </p:nvPr>
        </p:nvGraphicFramePr>
        <p:xfrm>
          <a:off x="2987039" y="1493469"/>
          <a:ext cx="8991601" cy="5194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669999"/>
              </p:ext>
            </p:extLst>
          </p:nvPr>
        </p:nvGraphicFramePr>
        <p:xfrm>
          <a:off x="2764972" y="1484707"/>
          <a:ext cx="8834846" cy="5194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23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551970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el acompañamiento en GDA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736309"/>
              </p:ext>
            </p:extLst>
          </p:nvPr>
        </p:nvGraphicFramePr>
        <p:xfrm>
          <a:off x="3300549" y="1952897"/>
          <a:ext cx="8325394" cy="4709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11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1513" y="501548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acompañamiento en materia GDA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418011"/>
              </p:ext>
            </p:extLst>
          </p:nvPr>
        </p:nvGraphicFramePr>
        <p:xfrm>
          <a:off x="3007193" y="1548552"/>
          <a:ext cx="8749378" cy="5153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46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876052" y="2578677"/>
            <a:ext cx="9315948" cy="83099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ACOMPAÑAMIENTO A ENTES OBLIGADOS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2175" y="5823871"/>
            <a:ext cx="621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sz="1200" dirty="0"/>
          </a:p>
        </p:txBody>
      </p:sp>
      <p:sp>
        <p:nvSpPr>
          <p:cNvPr id="3" name="AutoShape 4" descr="data:image/png;base64,iVBORw0KGgoAAAANSUhEUgAABLAAAALmCAYAAABSJm0fAAAAAXNSR0IArs4c6QAAIABJREFUeF7s3U2otl17H/R9J31jvjHRoCWVkoofxIK2T0CROhEUBGtmilCIhWRQcGCc2IFULA7qxDgQHCSggYLoLFYQFJxYRCFPq1CDH9hQbKgSm0i+zdvkljvmjvu93r3P9XGuda11rOPXWbOvtdZx/I51nde1/89+nvfDx48fP774fwQIECBAgAABAgQIECBAgAABAgQ2FfggwNp0MsoiQIAAAQIECBAgQIAAAQIECBD4HQEBlo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AgQIECAAAECBAgQEGC5AwQIECBAgAABAgQIECBAgAABAlsLCLC2Ho/iCBAgQIAAAQIECBAgQIAAAQIEBFjuAAECBAgQIECAAAECBAgQIECAwNYCAqytx6M4AgQIECBAgAABAgQIECBAgAABAZY7QIAAAQIECBAgQIAAAQIECBAgsLWAAGvr8SiOAAECBAgQIECAAAECBAgQIEBAgOUOECBAgAABAgQIECBAgAABAgQIbC0gwNp6PIojQIAAAQIECBAgQIAAAQIECBAQYLkDBAgQIECAAAECBAgQIECAAAECWwsIsLYej+IIECBAgAABAgQIECBAgAABAgQEWO4AAQIECBAgQIAAAQIECBAgQIDA1gICrK3HozgCBAgQIECAAAECBAgQIECAAAEBlj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N4S+IVf/erLT/43/8fLX/35Xx8K9Ie+51tefugf/7tfvvvbvjJ039bNfvuX/s+XX/vP/u2Xv/Vz/2Pr0svX/77v/YdevvWf/ddevuE7/66h+9qMAAECBAgQIDBbQIA1W9j+BAgQIECAwHCBP/ef/7WXv/Jzvzp8308b/uHv/baXP/3P/MEpe9du+ss/+adevvq//Xe1L2963Vf+3n/05Tt+6N9vWuPFBAgQIECAAIHVAgKs1RNwPgECBAgQINAs8Cd+4mea17Qs+PM//P0tLx/+2l/4M390+J6vN/zuP/uXpu5vcwIECBAgQIDAaAEB1mhR+xEgQIAAAQLTBQRY94gFWPf8rCZAgAABAgSeLyDAer65EwkQIECAAIGbAgKse4ACrHt+VhMgQIAAAQLPFxBgPd/ciQQIECBAgMBNAQHWPUAB1j0/qwkQIECAAIHnCwiwnm/uRAIECBAgQOCmgADrHqAA656f1QQIECBAgMDzBQRYzzd3IgECBAgQIHBTQIB1D1CAdc/PagIECBAgQOD5AgKs55s7kQABAgQIELgpIMC6ByjAuudnNQECBAgQIPB8AQHW882dSIAAAQIECNwUEGDdAxRg3fOzmgABAgQIEHi+gADr+eZOJECAAAECBG4KCLDuAQqw7vlZTYAAAQIECDxfQID1fHMnEiBAgAABAjcFBFj3AAVY9/ysJkCAAAECBJ4vIMB6vrkTCRAgQIAAgZsCAqx7gAKse35WEyBAgAABAs8XEGA939yJBAgQIECAwE0BAdY9QAHWPT+rCRAgQIAAgecLCLCeb+5EAgQIECBA4KaAAOseoADrnp/VBAgQIECAwPMFBFjPN3ciAQIECBAgcFNAgHUPUIB1z89qAgQIECBA4PkCAqznmzuRAAECBAgQuCkgwLoHKMC652c1AQIECBAg8HwBAdbzzZ1IgAABAgQI3BQQYN0DFGDd87OaAAECBAgQeL6AAOv55k4kQIAAAQIEbgoIsO4BCrDu+VlNgAABAgQIPF9AgPV8cycSIECAAAECNwUEWPcABVj3/KwmQIAAAQIEni8gwHq+uRMJECBAgACBmwICrHuAAqx7flYTIECAAAECzxcQYD3f3IkECBAgQIDATQEB1j1AAdY9P6sJECBAgACB5wsIsJ5v7kQCBAgQIEDgpsCP/sf/68vP//JXb+7y9vLv+Y6vvPzYv/D3Tdm7dtP/+8f++Mtv/+LP1b686XXf8F3f+/K3/+hfaFrjxQQIECBAgACB1QICrNUTcD4BAgQIECDQLPAzf+NXX/7d//Kvv/zab/5W89qrBd/6Td/48q/8U3/g5ft//7cN3bd1s6/+7E+//Mp/9K++fPyNX2ldevn6D9/87S/f/i/+Oy9f+b4fGLqvzQgQIECAAAECswUEWLOF7U+AAAECBAhME/jFX/tbQ/f+rm/9fUP3u7vZb//yz9/d4mvWf8N3fM/Q/WxGgAABAgQIEHiWgADrWdLOIUCAAAECBAgQIECAAAECBAgQ6BIQYHWxWUSAAAECBAgQIECAAAECBAgQIPAsAQHWs6SdQ4AAAQIECBAgQIAAAQIECBAg0CUgwOpis4gAAQIECBAgQIAAAQIECBAgQOBZAgKsZ0k7hwABAgQIECBAgAABAgQIECBAoEtAgNXFZhEBAgQIECBAgAABAgQIECBAgMCzBARYz5J2DgECBAgQIECAAAECBAgQIECAQJeAAKuLzSICBAgQIECAAAECBAgQIECAAIFnCQiwniXtHAIECBAgQIAAAQIECBAgQIAAgS4BAVYXm0UECBAgQIAAAQIECBAgQIAAAQLPEhBgPUvaOQQIECBAgAABAgQIECBAgAABAl0CAqwuNosIECBAgAABAgQIECBAgAABAgSeJSDAepa0cwgQIECAAAECBAgQIECAAAECBLoEBFhdbBYRIECAAAECBAgQIECAAAECBAg8S0CA9Sxp5xAgQIAAAQIECBAgQIAAAQIECHQJCLC62CwiQIAAAQIECBAgQIAAAQIECBB4loAA61nSziFAgAABAgQIECBAgAABAgQIEOgSEGB1sVlEgAABAgQIECBAgAABAgQIECDwLAEB1rOknUOAAAECBAgQIECAAAECBAgQINAlIMDqYrOIAAECBAgQIECAAAECBAgQIEDgWQICrGdJO4cAAQIECBAgQIAAAQIECBAgQKBLQIDVxWYRAQIECBAgQIAAAQIECBAgQIDAswQEWM+Sdg4BAgQIECBAgAABAgQIECBAgECXgACri80iAgQIECBAgAABAgQIECBAgACBZwkIsJ4l7RwCBAgQIECAAAECBAgQIECAAIEuAQFWF5tFBAgQIECAAAECBAgQIECAAAECzxIQYD1L2jkECBAgQIAAAQIECBAgQIAAAQJdAgKsLjaLCBAgQIAAAQIECBAgQIAAAQIEniVwXID14cOHr7P7+PHjpefjmtLrnzUc5xAgQIAAAQIECBAgQIAAAQIECLy8HBNgvRVcvR7we6HU1TpBlrcIAQIECBAgQIAAAQIECBAgQGC9wHEB1mPo9Dqgeu9ntf/39eNSAQECBAgQIECAAAECBAgQIEAgn8AxAdbV6D6HWLVB1VXole+K6JgAAQIECBAgQIAAAQIECBAgsFYgbYD1Xqj1eRyln68dm9MJECBAgAABAgQIECBAgAABAnkEBFjv/AfeBVh53gQ6JUCAAAECBAgQIECAAAECBPYWOD7Aav3XBz+P606A9eWXX+49ddURIECAAAECBAgQIECAAAECBN4R+OKLL7azEWBN+AssAdZ291xBBAgQIECAAAECBAgQIECAQKWAAKsSatTLrv6KqvQXVqWfj6rRPgQIECBAgAABAgQIECBAgAABAtcCx/4FVimAuvtzF4sAAQIECBAgQIAAAQIECBAgQOA5AkcGWKVw6hNt6TWlnz9nPE4hQIAAAQIECBAgQIAAAQIECBA4LsCqDZ4+v+7TFfj48N/Bqt3D9SFAgAABAgQIECBAgAABAgQIEJgvcFSA1Ro89f4vFM4fixMIECBAgAABAgQIECBAgAABAgQ+CxwTYL3+i6qr8b7+a6urNY9/leXKECBAgAABAgQIECBAgAABAgQIrBFIHWD9Xor34cPX6Auv1lxGpxIgQIAAAQIECBAgQIAAAQIE3hI4JsAyXgI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QBKB3/ob//PLr//X/8HLV/+Xv/jy8Td/LUnX2iSQT+DDN33ry1f+/j/28i3/xJ98+cbf/w/kA9AxAQLpBQRY6a8AAAIECBAgQCCqwKfw6pd+4l96+fjV/ydqC+omQKBR4MNX/raX7/zh/1CI1ejm5QQIxBcQYMWfoQ4IECBAgACBpAK/8p/86Zff/Cv/RdLutU0gr8A3/eF/+uXb//k/lxdA5wQIpBQQYKUcu6YJECBAgACBEwR+8d/6Y/61wRMGqQcCjQKf/nXC7/rX/2LjKi8nQIBAbAEBVuz5qZ4AAQIECBBILPALf+aPJu5e6wRyC3z3n/1LuQF0T4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4OgA68OHD78z0I8fP7452M8/f2/q761Ld0s0TIAAAQIECGwpIMDaciyKIvAUAQHWU5gdQoDARgJHBliPwZQAa6MbpxQCBAgQIEBgmIAAaxiljQiEExBghRuZggkQuClwVID1Orj6FFrV/gWWv7S6eYssJ0CAAAECBJYICLCWsDuUwBYCAqwtxqAIAgSeKHBkgPU5kBJgPfEmOYoAAQIECBB4uoAA6+nkDiSwjYAAa5tRKIQAgScJHBVgPZoJsJ50ixxDgAABAgQILBEQYC1hdyiBLQQEWFuMQREECDxRQID1DrZ/rfCJt9BRBAgQIECAQJeAAKuLzSICRwgIsI4YoyYIEGgQEGBdYAmxGm6SlxIgQIAAAQJPFxBgPZ3cgQS2ERBgbTMKhRAg8CSB1AHWe8aP/zH41ll8+eWXrUu8ngABAgQIECDQLPB9P/UjzWssIEDgDIGf/cEfP6MRXRAgsKXAF198sV1dAqx3RlL672ddTVKAtd09VxABAgQIEDhSQIB15Fg1RaBKQIBVxeRFBAh0CgiwOuF6l90Joe6s7a3XOgIECBAgQIBAi4B/hbBFy2sJnCXgXyE8a566IUCgLOAvsN4xEmCVL49XECBAgAABAmsFBFhr/Z1OYKWAAGulvrMJEFghIMASYK24d84kQIAAAQIEBggIsAYg2oJAUAEBVtDBKZsAgW6BtAHW1V9Y+eur7vtkIQECBAgQIPBEAQHWE7EdRWAzAQHWZgNRDgEC0wWOCrBe/68Hvif38ePH3/lR6bWfXzd9Ag4gQIAAAQIECHQKCLA64SwjcICAAOuAIWqBAIEmgbQB1lWIJbxqukNeTIAAAQIECCwSEGAtgncsgQ0EBFgbDEEJBAg8VeCoAOupcg4jQIAAAQIECCwWEGAtHoDjCSwUEGAtxHc0AQJLBARYS9gdSoAAAQIECBC4LyDAum9oBwJRBQRYUSenbgIEegUEWL1y1hEgQIAAAQIEFgsIsBYPwPEEFgoIsBbiO5oAgSUCAqwl7A4lQIAAAQIECNwXEGDdN7QDgagCAqyok1M3AQK9AgKsXjnrCBAgQIAAAQKLBQRYiwfgeAILBQRYC/EdTYDAEgEB1hJ2hxIgQIAAAQIE7gsIsO4b2oFAVAEBVtTJqZsAgV4BAVavnHUECBAgQIAAgcUCAqzFA3A8gYUCAqyF+I4mQGCJgABrCbtDCRAgQIAAAQL3BQQ0Vn4YAAAgAElEQVRY9w3tQCCqgAAr6uTUTYBAr4AAq1fOOgIECBAgQIDAYgEB1uIBOJ7AQgEB1kJ8RxMgsERAgLWE3aEECBAgQIAAgfsCAqz7hnYgEFVAgBV1cuomQKBXQIDVK2cdAQIECBAgQGCxgABr8QAcT2ChgABrIb6jCRBYIiDAWsLuUAIECBAgQIDAfQEB1n1DOxCIKiDAijo5dRMg0CsgwOqVs44AAQIECBAgsFhAgLV4AI4nsFBAgLUQ39EECCwREGAtYXcoAQIECBAgQOC+gADrvqEdCEQVEGBFnZy6CRDoFRBg9cpZR4AAAQIECBBYLCDAWjwAxxNYKCDAWojvaAIElggIsJawO5QAAQIECBAgcF9AgHXf0A4EogoIsKJOTt0ECPQKCLB65awjQIAAAQIECCwWEGAtHoDjCSwUEGAtxHc0AQJLBARYS9gdSoAAAQIECBC4LyDAum9oBwJRBQRYUSenbgIEegUEWL1y1hEgQIAAAQIEFgsIsBYPwPEEFgoIsBbiO5oAgSUCAqwl7A4lQIAAAQIECNwXEGDdN7QDgagCAqyok1M3AQK9AgKsXjnrCBAgQIAAAQKLBQRYiwfgeAILBQRYC/EdTYDAEgEB1hJ2hxIgQIAAAQIE7gsIsO4b2oFAVAEBVtTJqZsAgV4BAVavnHUECBBYKPDX/uZvvPyF/+H/evnv//dfefmNr/72wkocTYDATIFv/so3vPwjf8+3v/zxf/jvfPmDf8c3f91RAqyZ+vYmsLeAAGvv+aiOAIHxAgKs8aZ2JECAwFSBT+HVv/mf/uzLb/7Wx6nn2JwAgX0EvukbP7z8G//c931diCXA2mdGKiHwbAEB1rPFnUeAwGoBAdbqCTifAAECjQL/3n/111/+27/6S42rvJwAgegC/9gf+s6Xf/mf/ANf04YAK/pU1U+gX0CA1W9nJQECMQUEWDHnpmoCBBIL/PBP/k/+tcHE89d6XoFP/zrhT/zQPyjAynsFdE7gawQEWC4EAQLZBARY2SauXwIEwgv8iZ/4mfA9aIAAgT6BP//D3y/A6qOzis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HB1gffjw4XdAPn78eAnz+XWfX1R6fbOyBQQIEBgoIMAaiGkrAsEEBFjBBqZcAhMFBFgTcW1NgMCWAkcGWC2B1ONrX09JkLXlnVUUgfQCAqz0VwBAYgEBVuLha53Ag4AAy5UgQCCbwFEB1usw6lP4VPoLrPd+XlqX7ZLolwCBvQQEWHvNQzUEnikgwHqmtrMI7C0gwNp7PqojQGC8wJEB1ue/nCoFUaUA6xO3v8Iaf+nsSIDAPQEB1j0/qwlEFhBgRZ6e2gmMFRBgjfW0GwEC+wscFWA9cl8FWL3h1v4jVSEBAqcLCLBOn7D+CLwvIMByOwgQ+CwgwHIXCBDIJiDAeuc/8F4KuLJdFP0SILCPgABrn1mohMCzBQRYzxZ3HoF9BQRY+85GZQQIzBEQYE0IsL788ss507IrAQIEXl5efuwvfwsHAgSSCvzoH/n1r+n8+37qR5JKaJsAgZ/9wR+HQIAAgWkCX3zxxbS9ezcWYAmweu+OdQQILBIQYC2CdyyBDQQEWBsMQQkENhEQYG0yCGUQOFRAgPXkwfpvYD0Z3HEECDxFwL9C+BRmhxDYUsC/QrjlWBRFYImAf4VwCbtDCRBYKOAvsCb8BdbCeTqaAIEEAgKsBEPWIoF3BARYrgYBAp8FBFjuAgEC2QQEWAKsbHdevwTCCwiwwo9QAwS6BQRY3XQWEjhOQIB13Eg1RIBAQSB9gPXJ5+NDiOV/gdD7hgCBnQUEWDtPR20E5goIsOb62p1AJAEBVqRpqZUAgRECaQOsT3jvBVUCrBFXyx4ECMwSEGDNkrUvgf0FBFj7z0iFBJ4lIMB6lrRzCBDYReCoAOtz8HSF+/qvra5e//hXWbsMTB0ECBAQYLkDBPIKCLDyzl7nBB4FBFjuBAEC2QRSB1ifh/0YZAmvsr0N9EsgloAAK9a8VEtgpIAAa6SmvQjEFhBgxZ6f6gkQaBc4KsBqb98KAgQIxBMQYMWbmYoJjBIQYI2StA+B+AICrPgz1AEBAm0CAqw2L68mQIDAcgEB1vIRKIDAMgEB1jJ6BxPYTkCAtd1IFESAwGQBAdZkYNsTIEBgtIAAa7So/QjEERBgxZmVSgnMFhBgzRa2PwECuwkIsHabiHoIECBQEBBguSI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JMEjXoAACAASURBV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8gdYD14cOHS+GPHz/On4ATCBAg0CggwGoE83ICBwkIsA4aplYI3BQQYN0EtJwAgXACAqyLkQmwwt1nBRNIISDASjFmTRJ4U0CA5WIQIPBZQIDlLhAgkE1AgPXy8iKoynbt9UsgtoAAK/b8VE/gjoAA646etQTOEhBgnTVP3RAgUBYQYAmwyrfEKwgQ2EpAgLXVOBRD4KkCAqyncjuMwNYCAqytx6M4AgQmCAiwBFgTrpUtCRCYKSDAmqlrbwJ7Cwiw9p6P6gg8U0CA9UxtZxEgsIOAAOudKfjXCne4nmogQOAtAQGWe0Egr4AAK+/sdU7gUUCA5U4QIJBNQIB1MXEhVra3g34JxBAQYMWYkyoJzBAQYM1QtSeBmAICrJhzUzUBAv0CqQOs99g+fPjwez8SYvVfLisJEJgjIMCa42pXAhEEBFgRpqRGAs8REGA9x9kpBAjsIyDAemcWn0OsngDryy+/3GfCKiFA4DiBH/vL33JcTxoiQKBO4Ef/yK9/zQu/76d+pG6hVxEgcJzAz/7gjx/Xk4YIENhH4IsvvtinmN+tRIAlwNruUiqIAIFrAQGWG0Igr4AAK+/sdU7gUUCA5U4QIDBTQIA1U3fw3nf+AmtwKbYjQIDA1wj4VwhdCAJ5BfwrhHlnr3MCjwL+FUJ3ggCBbAL+AuudiQuwsr0V9EsgjoAAK86sVEpgtIAAa7So/QjEFRBgxZ2dygkQ6BNIG2BdBVTCq77LZBUBAs8REGA9x9kpBHYUEGDtOBU1EVgjIMBa4+5UAgTWCaQPsN6j7/mPt68bo5MJEMgkIMDKNG29EvhaAQGWG0GAwGcBAZa7QIBANoG0AdanQX/+S6vHoQuvsr0N9EsgloAAK9a8VEtgpIAAa6SmvQjEFhBgxZ6f6gkQaBdIHWC1c1lBgACB9QICrPUzUAGBVQICrFXyziWwn4AAa7+ZqIgAgbkCAqy5vnYnQIDAcAEB1nBSGxIIIyDACjMqhRKYLiDAmk7sAAIENhMQYG02EOUQIECgJCDAKgn5OYFzBQRY585WZwRaBQRYrWJeT4BAdAEBVvQJqp8AgXQCAqx0I9cwgd8TEGC5DAQIfBYQYLkL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F5eXj58+PA1o/n48eOGo1ISAQIE/j8BAZabQCCvgAAr7+x1TuBRQIDlThAgkE0gfYD1GF69vgCCrGxvB/0SiCEgwIoxJ1USmCEgwJqhak8CMQUEWDHnpmoCBPoFUgdYn8Orx6Dqvf97P7OVBAgQGCcgwBpnaScC0QQEWNEmpl4C8wQEWPNs7UyAwJ4CAqyXl5f3AqxPI/NXWHteXFURyCwgwMo8fb1nFxBgZb8B+ifw/wsIsNwGAgSyCaQNsEp/ZVX6ebaLol8CBPYREGDtMwuVEHi2gADr2eLOI7CvgABr39mojACBOQICrHf+g+0CrDkXzq4ECNwXEGDdN7QDgagCAqyok1M3gfECAqzxpnYkQGBvAQGWAGvvG6o6AgS+TkCA5VIQyCsgwMo7e50TeBQQYLkTBAhkExBgTQiwfuAHfiDbPdIvAQIECBAgQIAAAQIECBAgcIjAT//0T2/XiQBLgLXdpVQQAQIECBAgQIAAAQIECBAgsE5AgLXO/utOLv03rko/36gVpRAgQIAAAQIECBAgQIAAAQIEjhbwF1gT/gLr6BujOQIECBAgQIAAAQIECBAgQIDAkwXSB1ifvD8+hFj++urJt9BxBAgQIECAAAECBAgQIECAAIELgbQB1ieT94IqAZb3DAECBAgQIECAAAECBAgQIEBgHwEB1juzePyrrH1GphICBAgQIECAAAECBAgQIECAQC6B1AHW51F//ourz/9/4VWuN4FuCRAgQIAAAQIECBAgQIAAgb0FBFh7z0d1BAgQIECAAAECBAgQIECAAIH0AgKs9FcAAAECBAgQIECAAAECBAgQIEBgbwEB1t7zUR0BAgQIECBAgAABAgQIECBAIL2AACv9FQBAgAABAgQIECBAgAABAgQIENhbQIC193xUR4AAAQIECBAgQIAAAQIECBBILyDASn8FAPQIfP5frvS/WNmjZw0BAgQIECBAgACBGAKnfO8/pY8Yt0aVswQEWLNk7XusgIf/saPVGAECBAgQIECAAIHfEzjle/8pfbiaBARY7gCBBgEP/wYsLyVAgAABAgQIECAQVOCU7/2n9BH0Gil7sIAAazCo7QgQIECAAAECBAgQIECAAAECBMYKCLDGetrthsDofzrweb9PJb3336q6OrOmnpr1V+c/cl3V/PpnbzE/9nj1+tr/dtd7e9Suf11na/1XNjX9X13Ft2qp6anHo+Yefaq19nWvX/vY4+se3tuvNIf39qypr/b90DO/Ut1vza93LjvuUwAAEm9JREFUzp/rK/Vc+nnt/b+6ez19P9Z/dU/ee5/V1FRr/vqMUc+pkn3N87/n+Vv6LHnvuXPVd2nPt97XtR+1n9eWvGruaukZeff9dvVs+1xfTw1X96/WscWv9/1X8/nS8zzonUtNPbV+Pc+Zms/w0n149rk1z51Zn5M98+r9nljTZ8vzdcScavpveR/X7NfTY0sNpWfJp59ffQ7P+Bzv3fOtz5ia9++dOdTs3/sMs26tgABrrb/TXwn0PNRrvuBcffGt+SLR+7B+fOiWHqSl17d+cW19fc0vMC2/CF99sF/NrfTLXO0viO+9rucLW8my9461fqDX1FH6hbVmj7d+4at5f9a8n0oPvVHz75lz65foGpOaL6DvfQn99H8vzasnRLp7X+/MuSXAqnGpvS+jnr+155WelaXn/evZPyvAKt21mnvz1vu7ZD/ys6fUQ0st7713S3uUani81y2vL7225f3Ve5ev7kHp+f7WM63k+daeLc/e3jn2nNv7vr7zOVG6E73v25rnb+1dqHHpnVNN/6XvRaOeQTV9jri7tZ8vo35/KZ33OLvSe7rGoGWuV/Mr1VLzzPKa/QQEWPvNJG1FNQ+0Fpy7HyQ19bT8Ild6iJbqrannrYf41Rfaml9+S68p9VXzwVbq/b1f5lruw+MX57dcSr2+94Xudf3veZecSvO9OuMtn9J+NXdl5Gvuvld6+nlrXp/2Kc2ipu+Weq7ub+tcS3e+5b30ns/VLy6l9+IuLjUOLV96S32Vfv44t5r6aveseV3pNS31PN6P0vNvxPvt8fldeha3nDniPfX4OVdbX+v7vzTH9+70sz7vSpa1cyzt0+Lw1mxKz7j3zi+d2/I+uvq+UXt/W85red7X3svPTqV6a+rsmVNtnbUBVk2dpefd67szYsY93x9K97T3c7zVe8T7qNWwZoal54uf7y8gwNp/RmkqrHngtmC83u+9va/OrKmndn1pr7u1vuVSW9t7v1jVfiEpve7xS8ndfyJUe16rSe8Hbam/0uxL62t/3jvH0heZlvN771zNGbWOtf3UPkt6nh2td++u2+vzap3u9PWseu+cU/NMfeve9brUuo88s+Z9U/ua2vrfel3t2pr3XM1ed+5FTQ3vvZ/u1tb6XLj7+pp6ez83evZ+fDb37tHzjG95HlzdkVLNNeeMvL+lekrv/95aavpsedb1vPbuPbjz/qr5nKh5Te3zqHVONfeidc/SXWqZR6m+0s/fc2u5l7X2XrengABrz7mkrKr3gXXnQdb7AG99kJd6q3nolvZo+SJa+mD9tFcpKPq8R81raz/YrvZs7f/Ol5PH+db0+F7ttXXX3MWaOmruZstdadmvpoeaAPOtPmsda+9ay0P28eyWWmr87ro9+76Oqrc0qzvn1DxTW35pKs289POr91zpeVz7LK55b5X+yrT2rNfv0dber957NXvN/px4XV/Le7/3M3Hlc/2tXmvqae31vedgzbxHfpbX/iVOzffKUl097+sWj5YZ9Hw/qX3+lmrufRbXfj7U3NeWz+Ga/Wo8e+bfc+/eOqc0k1rb3r9+qv0cuft5VPouW+PQ8l3Qa/cREGDtM4v0lYx+0NR88az9gL77oVLq7dPPS1+sSnuUHuRXX8prPtxLX9ZKF7i2/pEf+u+Z1HxBKX3A13rc7bunjtY1NTXefU3N+qu6a9e/3qN2zq13t6WWmvfW3edQzRkj7+uoekv39M45rb803X3+tt6Ju59PNc/z2teMqn3E+622lpmfE1dud+5ky2d0z3eOHT7vnvEsLT03ap51tfesdWZ339ctdbW89j2z3vs8+vn63mdYb309758Znm/t2XpO6b73ntFjW6q99POa7yq1e8x8n5eeY36+XkCAtX4GKvhdgTsPrd4HWc8DvPeXgtov3KXXvdVryz8ludtzbf+tX/xKH2yf667tv/QF5vPPe/9qoebOlb541Fr2vDda1tS89u5ratZfebXO//H1pX8iWHoQ392v9L5+r76WvmuNr95rNXvUPENq36d3XUpurcHU3Xp6++79JaT2GVMzs9r3yFWtNc/Vq/dazf0b+ZzoqaX3jvR+Jr71OdF6z2rmUmtf+qwuffa+9d/j+rSm9v7V3vlSna391pz7uGfr+/rqef9o1Fp/Sy2lvWv6fMur5zk06v1Wml+p55r3b41L6zm1z7vX75+aM2pmUfucKb3Xauxa96jds8ai9P3Pz/cTEGDtN5O0FY1+yNR8WNc8wHsDjpoPspYP+JZfZF/v+96Fagm9Wr+QvvX62vmWvqy0fqCWar/6Yl9b89UHb+0ed+9i7Yd572xq+hjRw+j5P75vWn5Jem11d5+WX0yuzn39s7u/CNY8I1vvyzOeU6VfRHqeq61B13vvt9rnU419zXuuxqL0mtpzan7BGPU+Kb1PRz8nWu556exS7TWOtZ9bV8+D1ufXyHswwvPqy3BLraPmVXofvffz2u+Crd/bWgxKtbV8T5zxfL2yfdb8RnpehUmt57Tei5p7WnpN6fvKp/V3focY8V2x9jtvj/fVs8fP9hAQYO0xB1W8+p+Lr/3yV0K7+wtCzUOv9SFc80Vm1Id16y+SpQ+0li+kd147qv/S/Xj8JeKtD+SaO/DWLwmt/ySsZN9aR2m/2g/+Um8t+9T2MGv+r98Pvc+Y2h6u7v9bP+sNyVv8a9+TNT22Pveu3os9z6ma+937/O+9fzVupfdTzedD7Rxb7saI2t87771fdN67E7W19M6p9nPh8x1r+SWttvbHz56W51HrGS1zad275/UtnjXPjRq7T3U+69ze507Pnejxf3w/jnz+1jy/Sp8dLXNq7b/0udG6X82s3zqz9ZzXezy+J2r/Arn1c6M0p8/79f5DtJr9a97bj5+pLfen5bPAa/cTEGDtN5O0FfU81Hu+4Lw+5+5DtHX9nQ/4Vp+rD9f3fqkYcUaEX0xqv9SP8Kjdo/UulR4UteeWvtS1fLEe0cPMX0xff1lv/XJU69Ry/2vqGT3Hxy987/1C0xuqtdT7nukIl5pfLmpeU3v/R/T96FG7Z83rRrw3ay0eX/fe503rL1Wlu3v3PfrW/qXnbM8/rGh1rOm7VOd7vT2r/tfv6ataa5/LNXf+9X0o+Yw6t+bza9R7sdbg6r71fE8sPbev/pq15NMyp9b+S8+H1v16Pz9azynV3fscvXMPS3MsvZ/unH3Vb8v9Kb3Wz/cWEGDtPZ9U1fU81K+Aah6wdx+iresfX9/7AVhzMWr6f9yn5hfH3l9OauZ7dX7N+hqX917T+0Wu5FFbd81d+nRW6YtBzy9HNTXefU3L+rf6rFlfM/87+8xYW9qz9POaX0xLX/haf4mtuat372mp756fz3z+lup571l79U+wa/eseV3NzGqeLy2fEbN/8XrGc6L0THnrvVPj+Nqm9vU9ns/+vCud1+LZ8/3u6jvN1X53n1elz93X77+a92JNPS3vxfde2/M98b17OOL52nI/Wvovzaf1/XjHs+Z5Xft5UXq/zfoHUb33ZvQc3vr+PeJ9XrqHfr5eQIC1fgYq+F2Bnod67xec1x8+7315LH041v78vV9QPtde+ye4rT6lD5hS36UvUKPqeT3DUV/set5UJa9ej1qn0utKP7/zhadm79r7fudePWP+Nb3e+VLYurbWtXT/ar4Y1rzXauu5M+eRdbT+KxSlZ3/vc6D1XtXc9fc+I3re66X6Sj9vvV8zX19jV/t+aX2/lvqqdSzt01tX7Wdf7z2fVfcst9K+pZ+3vtdq7ubV+3p0PaV5le5B63P+2c/X0V61+5Xcrv5Vttrnes3nZOk5UZpf6ee9n6+l52/JufTzke/L2mem1+0lIMDaax6pqyk9sEo/b3mglT5kHz/0Hx/ypV/yPr2+9AH33odYaV3pg6H0heWqttc/K32w/b/t3MFunFAMBdD//+uqi0oRAq7N0CSWzzoM2McP8/BM230If/fG7uxmSrZnOadap7VUXbfpuGocdz/fT5udtLauYkixddZcWncpxuq9VzlPp6ek5l1Z/2/8/w2pFmm93vWAdO5U5849mc5VvV++6wuEFE9nLVVq9PV8lWunY1Jt72J60lef9KKKS8oz3adp3SX3quOxT1f7Xie/J3Wpxt95/ldjrh5XrVH1fNXjKtet9Pk7u04sb+zXKvF2nkvpHj27XjXnu8++df98uv4rnp17p7KfT730aJNyTOv87vOf1PKst1bq+tY1K88Gx/weAQOs31OL9ZGkJlRpumlz2WmQx83BVYG631BUHw7pxesYT/WXXE82Pd3cz44/bmzOjqn83PmTWFIMqZbpJq1863ZVt7T+u+uxcr7u5ij5XW02urE/WT9X/5Snu87uatwxPZ6nurH99L6vWv+L78ma/aTOb/WpVIuK95MXs6c9opN3pUd3nnXpmXPsA90+l/pCZ1icznW39iprvxJLWlupb3Zz6Byfjn2jD6Zr3PWOu96d7Kvu1TpXz1c9rnIfpXOlfWz6/JNnY6XXp+dAp391e28156vjKuu188Ve5XxXfSjlkup/1XvTeZ+ui6fPs5R/2qdX8qnU4W/8lXNV7t303PP33yVggPW76rE6mtSE0t87L4xPXxC+XuOTzVj3AV/dsHVeaiqeVw+QlPuTh2k6Z3qYpc+nl7TK5594VOOu1KOTw5PzVQyu1mL6bNUhbeDSxqhj1G24HdOn/eiNAVbFoLKRPqvZ23VOpumlJW3AO0Oqu01uNc7u+kzxX70odHp9d/P+Zp9L6+XqPqk6/s/Pp9ifrolKza/2Gt0++qSWlf5R7Z2VPnO8XnKv7Ife2qu91cfPTLu9KZk/qXV1Df+vAdab66OSf8r3rK8e3e/WZzp/J99uj+/sndI9dtdnKvmn/p2cqnXoeHaume41f/95AQOsn6+BCAgQIECAwLcLHDepaVP77QG6IAECBAgQIECAAIEvAgZYlgMBAgQIEFgs4JvJxcWXOg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gAHWoGIJlQABAgQIECBAgAABAgQIECCwUcAAa2PV5UyAAAECBAgQIECAAAECBAgQGCRggDWoWEIlQIAAAQIECBAgQIAAAQIECGwUMMDaWHU5EyBAgAABAgQIECBAgAABAgQGCRhgDSqWUAkQIECAAAECBAgQIECAAAECGwUMsDZWXc4ECBAgQIAAAQIECBAgQIAAgUECBliDiiVUAgQIECBAgAABAgQIECBAgMBGAQOsjVWXMwECBAgQIECAAA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wB9Fs3vFnHTIxgAAAABJRU5ErkJggg=="/>
          <p:cNvSpPr>
            <a:spLocks noChangeAspect="1" noChangeArrowheads="1"/>
          </p:cNvSpPr>
          <p:nvPr/>
        </p:nvSpPr>
        <p:spPr bwMode="auto">
          <a:xfrm>
            <a:off x="5406844" y="15275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3" name="Gráfico 12"/>
          <p:cNvGraphicFramePr/>
          <p:nvPr>
            <p:extLst/>
          </p:nvPr>
        </p:nvGraphicFramePr>
        <p:xfrm>
          <a:off x="4017817" y="1440103"/>
          <a:ext cx="7222836" cy="375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7347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9097" y="236336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Nivel de respuesta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104744"/>
              </p:ext>
            </p:extLst>
          </p:nvPr>
        </p:nvGraphicFramePr>
        <p:xfrm>
          <a:off x="3587931" y="1364681"/>
          <a:ext cx="8168640" cy="5218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7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2865" y="339367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Tema de preguntas recibidas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5490639"/>
              </p:ext>
            </p:extLst>
          </p:nvPr>
        </p:nvGraphicFramePr>
        <p:xfrm>
          <a:off x="2822304" y="1467711"/>
          <a:ext cx="9182462" cy="5246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3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732274" y="429519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9086679"/>
              </p:ext>
            </p:extLst>
          </p:nvPr>
        </p:nvGraphicFramePr>
        <p:xfrm>
          <a:off x="2804159" y="1352005"/>
          <a:ext cx="9252857" cy="5362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70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582159" y="2205088"/>
            <a:ext cx="7105600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EVALUACIÓN DEL DESEMPEÑO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28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594144" y="187623"/>
            <a:ext cx="62552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4000" dirty="0">
                <a:solidFill>
                  <a:srgbClr val="002060"/>
                </a:solidFill>
              </a:rPr>
              <a:t>Ente obligado que solicita asesoría </a:t>
            </a:r>
            <a:endParaRPr lang="es-SV" sz="4000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3300548" y="1652451"/>
          <a:ext cx="8469086" cy="4944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441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2908026" y="365125"/>
            <a:ext cx="8730980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la asesoría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/>
          </p:nvPr>
        </p:nvGraphicFramePr>
        <p:xfrm>
          <a:off x="2908026" y="1626325"/>
          <a:ext cx="9070614" cy="5061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14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281513" y="416640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asesoría brindada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3065416" y="1665514"/>
          <a:ext cx="9004663" cy="5035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441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SV" sz="3200" b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</a:t>
            </a: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DE </a:t>
            </a: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CUMPLIMIENTO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s-SV" sz="3200" dirty="0"/>
          </a:p>
        </p:txBody>
      </p:sp>
    </p:spTree>
    <p:extLst>
      <p:ext uri="{BB962C8B-B14F-4D97-AF65-F5344CB8AC3E}">
        <p14:creationId xmlns:p14="http://schemas.microsoft.com/office/powerpoint/2010/main" val="261785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027484"/>
              </p:ext>
            </p:extLst>
          </p:nvPr>
        </p:nvGraphicFramePr>
        <p:xfrm>
          <a:off x="3091542" y="1704702"/>
          <a:ext cx="8860971" cy="5153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xfrm>
            <a:off x="4070620" y="208371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 smtClean="0">
                <a:solidFill>
                  <a:srgbClr val="002060"/>
                </a:solidFill>
              </a:rPr>
              <a:t>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00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072620" y="5930900"/>
            <a:ext cx="5300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</a:t>
            </a:r>
            <a:r>
              <a:rPr lang="es-ES" sz="1200" dirty="0" smtClean="0"/>
              <a:t>n todas las solicitudes que recibió la UAIP en el mes de octubre, se requirió información menor a 5 años</a:t>
            </a:r>
            <a:endParaRPr lang="en-US" sz="1200" dirty="0"/>
          </a:p>
        </p:txBody>
      </p:sp>
      <p:graphicFrame>
        <p:nvGraphicFramePr>
          <p:cNvPr id="4" name="Gráfico 3"/>
          <p:cNvGraphicFramePr/>
          <p:nvPr>
            <p:extLst/>
          </p:nvPr>
        </p:nvGraphicFramePr>
        <p:xfrm>
          <a:off x="4479638" y="1246138"/>
          <a:ext cx="6428508" cy="392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97702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2926320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9145358" y="2275445"/>
          <a:ext cx="2921389" cy="22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:a16="http://schemas.microsoft.com/office/drawing/2014/main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Pública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Inexistente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91185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145357" y="1936891"/>
            <a:ext cx="2921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graphicFrame>
        <p:nvGraphicFramePr>
          <p:cNvPr id="9" name="Gráfico 8"/>
          <p:cNvGraphicFramePr/>
          <p:nvPr>
            <p:extLst/>
          </p:nvPr>
        </p:nvGraphicFramePr>
        <p:xfrm>
          <a:off x="2809213" y="1470031"/>
          <a:ext cx="6336145" cy="384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2020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/>
          </p:nvPr>
        </p:nvGraphicFramePr>
        <p:xfrm>
          <a:off x="2761674" y="1177226"/>
          <a:ext cx="6280727" cy="413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9042401" y="2037892"/>
          <a:ext cx="2885787" cy="2417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018">
                  <a:extLst>
                    <a:ext uri="{9D8B030D-6E8A-4147-A177-3AD203B41FA5}">
                      <a16:colId xmlns:a16="http://schemas.microsoft.com/office/drawing/2014/main" val="714420068"/>
                    </a:ext>
                  </a:extLst>
                </a:gridCol>
                <a:gridCol w="1033398">
                  <a:extLst>
                    <a:ext uri="{9D8B030D-6E8A-4147-A177-3AD203B41FA5}">
                      <a16:colId xmlns:a16="http://schemas.microsoft.com/office/drawing/2014/main" val="2560421463"/>
                    </a:ext>
                  </a:extLst>
                </a:gridCol>
                <a:gridCol w="782371">
                  <a:extLst>
                    <a:ext uri="{9D8B030D-6E8A-4147-A177-3AD203B41FA5}">
                      <a16:colId xmlns:a16="http://schemas.microsoft.com/office/drawing/2014/main" val="1098791166"/>
                    </a:ext>
                  </a:extLst>
                </a:gridCol>
              </a:tblGrid>
              <a:tr h="5318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Rango de edad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Hombres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Mujeres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67210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10-20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39294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21-30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305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31-40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51165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41-50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0232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51-60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723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61-más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3644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84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957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5494" y="5916289"/>
            <a:ext cx="612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sz="120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3976254" y="1024466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637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20076" y="5596116"/>
            <a:ext cx="612933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950" dirty="0" smtClean="0"/>
          </a:p>
          <a:p>
            <a:pPr algn="just"/>
            <a:r>
              <a:rPr lang="es-ES" sz="950" dirty="0" smtClean="0"/>
              <a:t>*La asistencia </a:t>
            </a:r>
            <a:r>
              <a:rPr lang="es-ES" sz="950" dirty="0"/>
              <a:t>a Oficiales de Información </a:t>
            </a:r>
            <a:r>
              <a:rPr lang="es-ES" sz="950" dirty="0" smtClean="0"/>
              <a:t>que se reporta consiste en el apoyo </a:t>
            </a:r>
            <a:r>
              <a:rPr lang="es-ES" sz="950" dirty="0"/>
              <a:t>técnico</a:t>
            </a:r>
            <a:r>
              <a:rPr lang="es-ES" sz="950" dirty="0" smtClean="0"/>
              <a:t>, </a:t>
            </a:r>
            <a:r>
              <a:rPr lang="es-ES" sz="950" dirty="0"/>
              <a:t>gestión de credenciales (</a:t>
            </a:r>
            <a:r>
              <a:rPr lang="es-ES" sz="950" dirty="0" smtClean="0"/>
              <a:t>usuario/contraseña) y cualquier otra consulta vinculada al Portal de Transparencia</a:t>
            </a:r>
          </a:p>
          <a:p>
            <a:pPr algn="just"/>
            <a:r>
              <a:rPr lang="es-ES" sz="950" dirty="0" smtClean="0"/>
              <a:t>**Durante el mes de octubre se incorporó al </a:t>
            </a:r>
            <a:r>
              <a:rPr lang="es-ES" sz="950" dirty="0"/>
              <a:t>Portal de Transparencia que administra este </a:t>
            </a:r>
            <a:r>
              <a:rPr lang="es-ES" sz="950" dirty="0" smtClean="0"/>
              <a:t>Instituto al Instituto de Bienestar Animal.</a:t>
            </a:r>
          </a:p>
          <a:p>
            <a:pPr algn="just"/>
            <a:r>
              <a:rPr lang="en-US" sz="950" dirty="0" smtClean="0"/>
              <a:t>***Se reportan las orientaciones realizadas de </a:t>
            </a:r>
            <a:r>
              <a:rPr lang="es-ES" sz="950" dirty="0" smtClean="0"/>
              <a:t>conformidad </a:t>
            </a:r>
            <a:r>
              <a:rPr lang="es-ES" sz="950" dirty="0"/>
              <a:t>a la letra c) del artículo 50 de la LAIP</a:t>
            </a:r>
            <a:r>
              <a:rPr lang="es-ES" sz="950" dirty="0" smtClean="0"/>
              <a:t>,.</a:t>
            </a:r>
            <a:endParaRPr lang="en-US" sz="95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4271819" y="1135303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498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837304" y="2349667"/>
            <a:ext cx="44039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593205" y="244699"/>
            <a:ext cx="6130344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>
                <a:solidFill>
                  <a:srgbClr val="002060"/>
                </a:solidFill>
              </a:rPr>
              <a:t>Servidores públicos municipales capacitados</a:t>
            </a:r>
          </a:p>
        </p:txBody>
      </p:sp>
      <p:graphicFrame>
        <p:nvGraphicFramePr>
          <p:cNvPr id="4" name="Chart 2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988788"/>
              </p:ext>
            </p:extLst>
          </p:nvPr>
        </p:nvGraphicFramePr>
        <p:xfrm>
          <a:off x="2887571" y="1253353"/>
          <a:ext cx="9304429" cy="5604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084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3369</TotalTime>
  <Words>542</Words>
  <Application>Microsoft Office PowerPoint</Application>
  <PresentationFormat>Panorámica</PresentationFormat>
  <Paragraphs>207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Total de personas capacitadas por rango de edad  </vt:lpstr>
      <vt:lpstr>Presentación de PowerPoint</vt:lpstr>
      <vt:lpstr>Presentación de PowerPoint</vt:lpstr>
      <vt:lpstr>Ente obligado que solicita asesoría GDA</vt:lpstr>
      <vt:lpstr>Presentación de PowerPoint</vt:lpstr>
      <vt:lpstr>Tema de acompañamiento en materia GDA</vt:lpstr>
      <vt:lpstr>Presentación de PowerPoint</vt:lpstr>
      <vt:lpstr>Nivel de respuesta</vt:lpstr>
      <vt:lpstr>Tema de preguntas recibidas</vt:lpstr>
      <vt:lpstr>Presentación de PowerPoint</vt:lpstr>
      <vt:lpstr>Solicitudes de apoyo, UCOM</vt:lpstr>
      <vt:lpstr>Presentación de PowerPoint</vt:lpstr>
      <vt:lpstr>Presentación de PowerPoint</vt:lpstr>
      <vt:lpstr>Medio por el cual se realizó la asesoría</vt:lpstr>
      <vt:lpstr>Tema de asesoría brindada</vt:lpstr>
      <vt:lpstr>Presentación de PowerPoint</vt:lpstr>
      <vt:lpstr>Proyectos de autos elaborados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Ernesto Masferrer</cp:lastModifiedBy>
  <cp:revision>211</cp:revision>
  <cp:lastPrinted>2022-04-22T17:34:22Z</cp:lastPrinted>
  <dcterms:created xsi:type="dcterms:W3CDTF">2021-10-15T21:21:24Z</dcterms:created>
  <dcterms:modified xsi:type="dcterms:W3CDTF">2022-11-30T20:58:13Z</dcterms:modified>
</cp:coreProperties>
</file>