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265" r:id="rId9"/>
    <p:sldId id="315" r:id="rId10"/>
    <p:sldId id="268" r:id="rId11"/>
    <p:sldId id="334" r:id="rId12"/>
    <p:sldId id="335" r:id="rId13"/>
    <p:sldId id="271" r:id="rId14"/>
    <p:sldId id="272" r:id="rId15"/>
    <p:sldId id="273" r:id="rId16"/>
    <p:sldId id="274" r:id="rId17"/>
    <p:sldId id="275" r:id="rId18"/>
    <p:sldId id="344" r:id="rId19"/>
    <p:sldId id="276" r:id="rId20"/>
    <p:sldId id="280" r:id="rId21"/>
    <p:sldId id="281" r:id="rId22"/>
    <p:sldId id="336" r:id="rId23"/>
    <p:sldId id="337" r:id="rId24"/>
    <p:sldId id="258" r:id="rId25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Junio2022%20UGD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Julio\Estad&#237;sticasJulio2022%20UGD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&#237;sticasNov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&#237;sticasNov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&#237;sticasNov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ISTICAS%20noviembre%202022%20-%20U.%20ACOMPA&#209;AMIENT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ISTICAS%20noviembre%202022%20-%20U.%20ACOMPA&#209;AMIENT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isticas%20actividades%20Nov%202022%20UCOM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Estad&#237;sticas%20Noviembre\Estad&#237;sticas%20Noviembre%20UNFOP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&#237;sticas%20Noviembre\Estad&#237;sticas%20Noviembre%20UNFOP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1. NÚMERO DE SOLICITUDES Y </a:t>
            </a:r>
            <a:r>
              <a:rPr lang="es-ES" dirty="0" smtClean="0"/>
              <a:t>REQUERIMIENTOS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dLbl>
              <c:idx val="1"/>
              <c:layout>
                <c:manualLayout>
                  <c:x val="0"/>
                  <c:y val="-6.755374844845825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90859102989465E-2"/>
                      <c:h val="9.25994336655435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FDE-46AE-B7E6-DC93F493A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11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7570544"/>
        <c:axId val="1137575536"/>
        <c:axId val="0"/>
      </c:bar3DChart>
      <c:catAx>
        <c:axId val="11375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575536"/>
        <c:crosses val="autoZero"/>
        <c:auto val="1"/>
        <c:lblAlgn val="ctr"/>
        <c:lblOffset val="100"/>
        <c:noMultiLvlLbl val="0"/>
      </c:catAx>
      <c:valAx>
        <c:axId val="113757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5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66-4B64-B989-1434B48112C6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66-4B64-B989-1434B48112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'[EstadísticasNov2022.xlsx]Hoja 1'!$F$5:$F$6</c:f>
              <c:strCache>
                <c:ptCount val="2"/>
                <c:pt idx="0">
                  <c:v>Municipalidades </c:v>
                </c:pt>
                <c:pt idx="1">
                  <c:v>Gobierno Central</c:v>
                </c:pt>
              </c:strCache>
            </c:strRef>
          </c:cat>
          <c:val>
            <c:numRef>
              <c:f>'[EstadísticasNov2022.xlsx]Hoja 1'!$G$5:$G$6</c:f>
              <c:numCache>
                <c:formatCode>General</c:formatCode>
                <c:ptCount val="2"/>
                <c:pt idx="0">
                  <c:v>2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66-4B64-B989-1434B48112C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3F-4DC3-9618-BB0CFCAA5335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93F-4DC3-9618-BB0CFCAA53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'[EstadísticasNov2022.xlsx]Hoja 1'!$F$16:$F$19</c:f>
              <c:strCache>
                <c:ptCount val="4"/>
                <c:pt idx="0">
                  <c:v>Consulta presencial </c:v>
                </c:pt>
                <c:pt idx="1">
                  <c:v>Consulta vía correo electrónico </c:v>
                </c:pt>
                <c:pt idx="2">
                  <c:v>Consulta vía google meet</c:v>
                </c:pt>
                <c:pt idx="3">
                  <c:v>Consulta vía telefónica </c:v>
                </c:pt>
              </c:strCache>
            </c:strRef>
          </c:cat>
          <c:val>
            <c:numRef>
              <c:f>'[EstadísticasNov2022.xlsx]Hoja 1'!$G$16:$G$19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3F-4DC3-9618-BB0CFCAA53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13173328"/>
        <c:axId val="1013170832"/>
      </c:barChart>
      <c:catAx>
        <c:axId val="101317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170832"/>
        <c:crosses val="autoZero"/>
        <c:auto val="1"/>
        <c:lblAlgn val="ctr"/>
        <c:lblOffset val="100"/>
        <c:noMultiLvlLbl val="0"/>
      </c:catAx>
      <c:valAx>
        <c:axId val="1013170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1317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11F-4329-BEF8-C0DEDE0AE96C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1F-4329-BEF8-C0DEDE0AE9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'[EstadísticasNov2022.xlsx]Hoja 1'!$E$26:$E$35</c:f>
              <c:strCache>
                <c:ptCount val="10"/>
                <c:pt idx="0">
                  <c:v>Facilitación del Seminario para nuevos Oficiales GDA de Gobierno Central </c:v>
                </c:pt>
                <c:pt idx="1">
                  <c:v>Procedimiento de valoración y selección documental </c:v>
                </c:pt>
                <c:pt idx="2">
                  <c:v>Traspaso de documentos y valoración y selección documental </c:v>
                </c:pt>
                <c:pt idx="3">
                  <c:v>Informe de avance y cumplimiento del SIGDA </c:v>
                </c:pt>
                <c:pt idx="4">
                  <c:v>Revisión del Cuadro de Clasificación Documental </c:v>
                </c:pt>
                <c:pt idx="5">
                  <c:v>Requisitos de la transferencia documental </c:v>
                </c:pt>
                <c:pt idx="6">
                  <c:v>Generalidades del SIGDA</c:v>
                </c:pt>
                <c:pt idx="7">
                  <c:v>Requisitos de la eliminación documental </c:v>
                </c:pt>
                <c:pt idx="8">
                  <c:v>Métodos de ordenación en archivos de gestión</c:v>
                </c:pt>
                <c:pt idx="9">
                  <c:v>Transferencias documentales </c:v>
                </c:pt>
              </c:strCache>
            </c:strRef>
          </c:cat>
          <c:val>
            <c:numRef>
              <c:f>'[EstadísticasNov2022.xlsx]Hoja 1'!$F$26:$F$35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F-4329-BEF8-C0DEDE0AE96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3160848"/>
        <c:axId val="1013165840"/>
      </c:barChart>
      <c:catAx>
        <c:axId val="101316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165840"/>
        <c:crosses val="autoZero"/>
        <c:auto val="1"/>
        <c:lblAlgn val="ctr"/>
        <c:lblOffset val="100"/>
        <c:noMultiLvlLbl val="0"/>
      </c:catAx>
      <c:valAx>
        <c:axId val="101316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16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0EC-4C39-8D61-C5FBABD726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noviembre 2022 - U. ACOMPAÑAMIENTO.xlsx]Hoja1'!$B$5:$B$6</c:f>
              <c:strCache>
                <c:ptCount val="2"/>
                <c:pt idx="0">
                  <c:v>Ítems de publicación de información oficiosa</c:v>
                </c:pt>
                <c:pt idx="1">
                  <c:v>Trámite de solicitudes de información </c:v>
                </c:pt>
              </c:strCache>
            </c:strRef>
          </c:cat>
          <c:val>
            <c:numRef>
              <c:f>'[ESTADISTICAS noviembre 2022 - U. ACOMPAÑAMIENTO.xlsx]Hoja1'!$C$5:$C$6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EC-4C39-8D61-C5FBABD726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28408976"/>
        <c:axId val="1028407728"/>
      </c:barChart>
      <c:catAx>
        <c:axId val="1028408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407728"/>
        <c:crosses val="autoZero"/>
        <c:auto val="1"/>
        <c:lblAlgn val="ctr"/>
        <c:lblOffset val="100"/>
        <c:noMultiLvlLbl val="0"/>
      </c:catAx>
      <c:valAx>
        <c:axId val="102840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40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89-4054-92E7-B2CCD315A3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noviembre 2022 - U. ACOMPAÑAMIENTO.xlsx]Hoja1'!$G$4:$G$6</c:f>
              <c:strCache>
                <c:ptCount val="3"/>
                <c:pt idx="0">
                  <c:v>Cantidad de Preguntas recibidas en el mes</c:v>
                </c:pt>
                <c:pt idx="1">
                  <c:v>Cantidad de Preguntas respondidas de consultas recibidas en el mes </c:v>
                </c:pt>
                <c:pt idx="2">
                  <c:v>Cantidad de Preguntas respondidas de consultas recibidas en meses anteriores</c:v>
                </c:pt>
              </c:strCache>
            </c:strRef>
          </c:cat>
          <c:val>
            <c:numRef>
              <c:f>'[ESTADISTICAS noviembre 2022 - U. ACOMPAÑAMIENTO.xlsx]Hoja1'!$H$4:$H$6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89-4054-92E7-B2CCD315A3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20181168"/>
        <c:axId val="1457015888"/>
      </c:barChart>
      <c:catAx>
        <c:axId val="1420181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015888"/>
        <c:crosses val="autoZero"/>
        <c:auto val="1"/>
        <c:lblAlgn val="ctr"/>
        <c:lblOffset val="100"/>
        <c:noMultiLvlLbl val="0"/>
      </c:catAx>
      <c:valAx>
        <c:axId val="145701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18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60313681060051E-2"/>
          <c:y val="2.7092308751475096E-2"/>
          <c:w val="0.96919507072619915"/>
          <c:h val="0.850828235344311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82-41BA-8761-161A09BDD0FA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682-41BA-8761-161A09BDD0FA}"/>
              </c:ext>
            </c:extLst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682-41BA-8761-161A09BDD0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Nov 2022 UCOM.xlsx]Hoja1'!$B$38:$B$45</c:f>
              <c:strCache>
                <c:ptCount val="8"/>
                <c:pt idx="0">
                  <c:v>Monitoreo</c:v>
                </c:pt>
                <c:pt idx="1">
                  <c:v>Diseños</c:v>
                </c:pt>
                <c:pt idx="2">
                  <c:v>Publicaciones WEB</c:v>
                </c:pt>
                <c:pt idx="3">
                  <c:v>Eventos</c:v>
                </c:pt>
                <c:pt idx="4">
                  <c:v>Fotos de Pleno</c:v>
                </c:pt>
                <c:pt idx="5">
                  <c:v>Capacitaciones Virtuales</c:v>
                </c:pt>
                <c:pt idx="6">
                  <c:v>Audiencias</c:v>
                </c:pt>
                <c:pt idx="7">
                  <c:v>Capacitaciones Presenciales</c:v>
                </c:pt>
              </c:strCache>
            </c:strRef>
          </c:cat>
          <c:val>
            <c:numRef>
              <c:f>'[Estadisticas actividades Nov 2022 UCOM.xlsx]Hoja1'!$C$38:$C$45</c:f>
              <c:numCache>
                <c:formatCode>General</c:formatCode>
                <c:ptCount val="8"/>
                <c:pt idx="0">
                  <c:v>44</c:v>
                </c:pt>
                <c:pt idx="1">
                  <c:v>18</c:v>
                </c:pt>
                <c:pt idx="2">
                  <c:v>11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82-41BA-8761-161A09BDD0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0398799"/>
        <c:axId val="340410031"/>
      </c:barChart>
      <c:catAx>
        <c:axId val="340398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410031"/>
        <c:crosses val="autoZero"/>
        <c:auto val="1"/>
        <c:lblAlgn val="ctr"/>
        <c:lblOffset val="100"/>
        <c:noMultiLvlLbl val="0"/>
      </c:catAx>
      <c:valAx>
        <c:axId val="34041003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0398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proyectos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A8-4171-934A-79E4A50E206C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6A8-4171-934A-79E4A50E20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4"/>
                <c:pt idx="0">
                  <c:v>Cumplimiento de Resolución Definitiva</c:v>
                </c:pt>
                <c:pt idx="1">
                  <c:v>Requerimiento de informe de cumplimiento al ente obligado</c:v>
                </c:pt>
                <c:pt idx="2">
                  <c:v>Traslados a apelantes para verificar el cumplimiento de la Resolución Definitiva emitida por el IAIP</c:v>
                </c:pt>
                <c:pt idx="3">
                  <c:v>Prescripción de la sanción impuesta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20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A8-4171-934A-79E4A50E206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1995423"/>
        <c:axId val="421996671"/>
      </c:barChart>
      <c:catAx>
        <c:axId val="421995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996671"/>
        <c:crosses val="autoZero"/>
        <c:auto val="1"/>
        <c:lblAlgn val="ctr"/>
        <c:lblOffset val="100"/>
        <c:noMultiLvlLbl val="0"/>
      </c:catAx>
      <c:valAx>
        <c:axId val="4219966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1995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 TIEMPO PROMEDIO DE RESPUESTA (DIAS)</a:t>
            </a:r>
          </a:p>
        </c:rich>
      </c:tx>
      <c:layout>
        <c:manualLayout>
          <c:xMode val="edge"/>
          <c:yMode val="edge"/>
          <c:x val="0.20072993609092499"/>
          <c:y val="4.2050570204203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18457479382406E-17"/>
                  <c:y val="-6.46931849295445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4.5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817920"/>
        <c:axId val="1186819168"/>
        <c:axId val="0"/>
      </c:bar3DChart>
      <c:catAx>
        <c:axId val="118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19168"/>
        <c:crosses val="autoZero"/>
        <c:auto val="1"/>
        <c:lblAlgn val="ctr"/>
        <c:lblOffset val="100"/>
        <c:noMultiLvlLbl val="0"/>
      </c:catAx>
      <c:valAx>
        <c:axId val="118681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68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430581231"/>
        <c:axId val="430582063"/>
      </c:barChart>
      <c:catAx>
        <c:axId val="4305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582063"/>
        <c:crosses val="autoZero"/>
        <c:auto val="1"/>
        <c:lblAlgn val="ctr"/>
        <c:lblOffset val="100"/>
        <c:noMultiLvlLbl val="0"/>
      </c:catAx>
      <c:valAx>
        <c:axId val="43058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58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3</a:t>
            </a:r>
            <a:r>
              <a:rPr lang="es-SV" dirty="0" smtClean="0"/>
              <a:t>. TIPO DE</a:t>
            </a:r>
            <a:r>
              <a:rPr lang="es-SV" baseline="0" dirty="0" smtClean="0"/>
              <a:t> INFORMACIÓN</a:t>
            </a:r>
            <a:endParaRPr lang="es-SV" dirty="0"/>
          </a:p>
        </c:rich>
      </c:tx>
      <c:layout>
        <c:manualLayout>
          <c:xMode val="edge"/>
          <c:yMode val="edge"/>
          <c:x val="0.33191317433549894"/>
          <c:y val="3.6350881502371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746419732166737E-17"/>
                  <c:y val="6.6092511822493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E5-4C7C-998A-1B697EEC0D5A}"/>
                </c:ext>
              </c:extLst>
            </c:dLbl>
            <c:dLbl>
              <c:idx val="4"/>
              <c:layout>
                <c:manualLayout>
                  <c:x val="0"/>
                  <c:y val="-3.304625591124660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50-4D5E-B3FF-45FD256A67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Pública</c:v>
                </c:pt>
                <c:pt idx="1">
                  <c:v>Reorientado a otros entes</c:v>
                </c:pt>
                <c:pt idx="2">
                  <c:v>Improceden</c:v>
                </c:pt>
                <c:pt idx="3">
                  <c:v>Inadmisión</c:v>
                </c:pt>
                <c:pt idx="4">
                  <c:v>Inexistente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95520"/>
        <c:axId val="1095789696"/>
        <c:axId val="0"/>
      </c:bar3DChart>
      <c:catAx>
        <c:axId val="10957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5789696"/>
        <c:crosses val="autoZero"/>
        <c:auto val="1"/>
        <c:lblAlgn val="ctr"/>
        <c:lblOffset val="100"/>
        <c:noMultiLvlLbl val="0"/>
      </c:catAx>
      <c:valAx>
        <c:axId val="109578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57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16544183499772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515546369074789E-2"/>
                      <c:h val="8.41264843871000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Mujer</c:v>
                </c:pt>
                <c:pt idx="1">
                  <c:v>Hombre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674928"/>
        <c:axId val="1129676176"/>
        <c:axId val="0"/>
      </c:bar3DChart>
      <c:catAx>
        <c:axId val="112967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676176"/>
        <c:crosses val="autoZero"/>
        <c:auto val="1"/>
        <c:lblAlgn val="ctr"/>
        <c:lblOffset val="100"/>
        <c:noMultiLvlLbl val="0"/>
      </c:catAx>
      <c:valAx>
        <c:axId val="112967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96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11806926762847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B0-49C2-8CF8-5138E10FE48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155786324785005E-2"/>
          <c:y val="0.13160260341339142"/>
          <c:w val="0.92032927557801958"/>
          <c:h val="0.74782739043529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897586584534785E-3"/>
                  <c:y val="2.39087063930845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37487446410939E-2"/>
                      <c:h val="8.1932265881758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9E-4CAF-BC43-781DF0BF8D22}"/>
                </c:ext>
              </c:extLst>
            </c:dLbl>
            <c:dLbl>
              <c:idx val="2"/>
              <c:layout>
                <c:manualLayout>
                  <c:x val="1.564722770705124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58-495A-8639-255FB5CB5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Portal de Transparencia*</c:v>
                </c:pt>
                <c:pt idx="1">
                  <c:v>Nuevos Portales de Transparencia**</c:v>
                </c:pt>
                <c:pt idx="2">
                  <c:v>Ciudadanos***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Noviembre UNFOP.xlsx]Estadísticas Noviembre'!$L$6:$L$7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Noviembre UNFOP.xlsx]Estadísticas Noviembre'!$K$8:$K$13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Noviembre UNFOP.xlsx]Estadísticas Noviembre'!$L$8:$L$13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54</c:v>
                </c:pt>
                <c:pt idx="3">
                  <c:v>0</c:v>
                </c:pt>
                <c:pt idx="4">
                  <c:v>56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0A9D-41B0-A587-2A04F273751B}"/>
            </c:ext>
          </c:extLst>
        </c:ser>
        <c:ser>
          <c:idx val="1"/>
          <c:order val="1"/>
          <c:tx>
            <c:strRef>
              <c:f>'[Estadísticas Noviembre UNFOP.xlsx]Estadísticas Noviembre'!$M$6:$M$7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Noviembre UNFOP.xlsx]Estadísticas Noviembre'!$K$8:$K$13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Noviembre UNFOP.xlsx]Estadísticas Noviembre'!$M$8:$M$13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93</c:v>
                </c:pt>
                <c:pt idx="3">
                  <c:v>0</c:v>
                </c:pt>
                <c:pt idx="4">
                  <c:v>99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0A9D-41B0-A587-2A04F273751B}"/>
            </c:ext>
          </c:extLst>
        </c:ser>
        <c:ser>
          <c:idx val="2"/>
          <c:order val="2"/>
          <c:tx>
            <c:strRef>
              <c:f>'[Estadísticas Noviembre UNFOP.xlsx]Estadísticas Noviembre'!$N$6:$N$7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'[Estadísticas Noviembre UNFOP.xlsx]Estadísticas Noviembre'!$K$8:$K$13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Noviembre UNFOP.xlsx]Estadísticas Noviembre'!$N$8:$N$13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0A9D-41B0-A587-2A04F2737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7812713"/>
        <c:axId val="81450865"/>
      </c:barChart>
      <c:catAx>
        <c:axId val="140781271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50865"/>
        <c:crosses val="autoZero"/>
        <c:auto val="1"/>
        <c:lblAlgn val="ctr"/>
        <c:lblOffset val="100"/>
        <c:noMultiLvlLbl val="1"/>
      </c:catAx>
      <c:valAx>
        <c:axId val="8145086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0781271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Noviembre UNFOP.xlsx]Estadísticas Noviembre'!$O$39:$O$40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A7-4C1D-8F51-05314D594D45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A7-4C1D-8F51-05314D594D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A7-4C1D-8F51-05314D594D45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A7-4C1D-8F51-05314D594D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A7-4C1D-8F51-05314D594D45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2A7-4C1D-8F51-05314D594D45}"/>
              </c:ext>
            </c:extLst>
          </c:dPt>
          <c:dPt>
            <c:idx val="6"/>
            <c:bubble3D val="0"/>
            <c:explosion val="1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2A7-4C1D-8F51-05314D594D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'[Estadísticas Noviembre UNFOP.xlsx]Estadísticas Noviembre'!$K$41:$K$48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'[Estadísticas Noviembre UNFOP.xlsx]Estadísticas Noviembre'!$O$41:$O$47</c:f>
              <c:numCache>
                <c:formatCode>General</c:formatCode>
                <c:ptCount val="7"/>
                <c:pt idx="0">
                  <c:v>0</c:v>
                </c:pt>
                <c:pt idx="1">
                  <c:v>17</c:v>
                </c:pt>
                <c:pt idx="2">
                  <c:v>22</c:v>
                </c:pt>
                <c:pt idx="3">
                  <c:v>9</c:v>
                </c:pt>
                <c:pt idx="4">
                  <c:v>4</c:v>
                </c:pt>
                <c:pt idx="5">
                  <c:v>1</c:v>
                </c:pt>
                <c:pt idx="6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2A7-4C1D-8F51-05314D594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15/12/2022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</a:t>
            </a:r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noviembre </a:t>
            </a:r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906038"/>
              </p:ext>
            </p:extLst>
          </p:nvPr>
        </p:nvGraphicFramePr>
        <p:xfrm>
          <a:off x="2443162" y="1366837"/>
          <a:ext cx="9748838" cy="5347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6667" y="235132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Total de personas capacitadas por rango de edad </a:t>
            </a:r>
            <a:br>
              <a:rPr lang="es-SV" sz="3200" dirty="0" smtClean="0">
                <a:solidFill>
                  <a:srgbClr val="002060"/>
                </a:solidFill>
              </a:rPr>
            </a:b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547315"/>
              </p:ext>
            </p:extLst>
          </p:nvPr>
        </p:nvGraphicFramePr>
        <p:xfrm>
          <a:off x="2999466" y="1141408"/>
          <a:ext cx="8430533" cy="5350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99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898202"/>
              </p:ext>
            </p:extLst>
          </p:nvPr>
        </p:nvGraphicFramePr>
        <p:xfrm>
          <a:off x="3143612" y="1272676"/>
          <a:ext cx="8743587" cy="5415506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811229">
                  <a:extLst>
                    <a:ext uri="{9D8B030D-6E8A-4147-A177-3AD203B41FA5}">
                      <a16:colId xmlns:a16="http://schemas.microsoft.com/office/drawing/2014/main" val="1030186494"/>
                    </a:ext>
                  </a:extLst>
                </a:gridCol>
                <a:gridCol w="1460954">
                  <a:extLst>
                    <a:ext uri="{9D8B030D-6E8A-4147-A177-3AD203B41FA5}">
                      <a16:colId xmlns:a16="http://schemas.microsoft.com/office/drawing/2014/main" val="3547176553"/>
                    </a:ext>
                  </a:extLst>
                </a:gridCol>
                <a:gridCol w="1460954">
                  <a:extLst>
                    <a:ext uri="{9D8B030D-6E8A-4147-A177-3AD203B41FA5}">
                      <a16:colId xmlns:a16="http://schemas.microsoft.com/office/drawing/2014/main" val="5997983"/>
                    </a:ext>
                  </a:extLst>
                </a:gridCol>
                <a:gridCol w="1460954">
                  <a:extLst>
                    <a:ext uri="{9D8B030D-6E8A-4147-A177-3AD203B41FA5}">
                      <a16:colId xmlns:a16="http://schemas.microsoft.com/office/drawing/2014/main" val="77232181"/>
                    </a:ext>
                  </a:extLst>
                </a:gridCol>
                <a:gridCol w="1549496">
                  <a:extLst>
                    <a:ext uri="{9D8B030D-6E8A-4147-A177-3AD203B41FA5}">
                      <a16:colId xmlns:a16="http://schemas.microsoft.com/office/drawing/2014/main" val="1671477437"/>
                    </a:ext>
                  </a:extLst>
                </a:gridCol>
              </a:tblGrid>
              <a:tr h="816035"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Cantidad de personas capacitadas por sector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308328"/>
                  </a:ext>
                </a:extLst>
              </a:tr>
              <a:tr h="8902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577220"/>
                  </a:ext>
                </a:extLst>
              </a:tr>
              <a:tr h="8902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Servidores públicos y funcionarios de municipalidades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155578"/>
                  </a:ext>
                </a:extLst>
              </a:tr>
              <a:tr h="8902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Servidores públicos de gobierno central y autónomas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637378"/>
                  </a:ext>
                </a:extLst>
              </a:tr>
              <a:tr h="102375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Sociedad civil en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558815"/>
                  </a:ext>
                </a:extLst>
              </a:tr>
              <a:tr h="59348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Sector educativo (público y privado)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386434"/>
                  </a:ext>
                </a:extLst>
              </a:tr>
              <a:tr h="3115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77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6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Ente </a:t>
            </a:r>
            <a:r>
              <a:rPr lang="es-SV" sz="3200" dirty="0">
                <a:solidFill>
                  <a:srgbClr val="002060"/>
                </a:solidFill>
              </a:rPr>
              <a:t>obligado que solicita asesoría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797176"/>
              </p:ext>
            </p:extLst>
          </p:nvPr>
        </p:nvGraphicFramePr>
        <p:xfrm>
          <a:off x="2987039" y="1493469"/>
          <a:ext cx="8991601" cy="519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669999"/>
              </p:ext>
            </p:extLst>
          </p:nvPr>
        </p:nvGraphicFramePr>
        <p:xfrm>
          <a:off x="2764972" y="1484707"/>
          <a:ext cx="8834846" cy="5194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125355"/>
              </p:ext>
            </p:extLst>
          </p:nvPr>
        </p:nvGraphicFramePr>
        <p:xfrm>
          <a:off x="3176452" y="1502232"/>
          <a:ext cx="8645433" cy="519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en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627217"/>
              </p:ext>
            </p:extLst>
          </p:nvPr>
        </p:nvGraphicFramePr>
        <p:xfrm>
          <a:off x="3065416" y="1493470"/>
          <a:ext cx="9126583" cy="5273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501548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171392"/>
              </p:ext>
            </p:extLst>
          </p:nvPr>
        </p:nvGraphicFramePr>
        <p:xfrm>
          <a:off x="3143794" y="1629893"/>
          <a:ext cx="8926286" cy="5058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876052" y="2578677"/>
            <a:ext cx="9315948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ACOMPAÑAMIENTO A ENTES OBLIGADOS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389097" y="236336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600" dirty="0" smtClean="0">
                <a:solidFill>
                  <a:srgbClr val="002060"/>
                </a:solidFill>
              </a:rPr>
              <a:t>Preguntas recibidas </a:t>
            </a:r>
            <a:endParaRPr lang="es-SV" sz="3600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539941"/>
              </p:ext>
            </p:extLst>
          </p:nvPr>
        </p:nvGraphicFramePr>
        <p:xfrm>
          <a:off x="3010715" y="1364680"/>
          <a:ext cx="9020175" cy="5493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62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394473"/>
              </p:ext>
            </p:extLst>
          </p:nvPr>
        </p:nvGraphicFramePr>
        <p:xfrm>
          <a:off x="3209109" y="1364681"/>
          <a:ext cx="8874034" cy="5349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40103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1504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4866976"/>
              </p:ext>
            </p:extLst>
          </p:nvPr>
        </p:nvGraphicFramePr>
        <p:xfrm>
          <a:off x="3013165" y="1557864"/>
          <a:ext cx="9069977" cy="5156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SV" sz="3200" b="1" dirty="0" smtClean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</a:t>
            </a: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DE </a:t>
            </a: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CUMPLIMIENTO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endParaRPr lang="es-SV" sz="3200" dirty="0"/>
          </a:p>
        </p:txBody>
      </p:sp>
    </p:spTree>
    <p:extLst>
      <p:ext uri="{BB962C8B-B14F-4D97-AF65-F5344CB8AC3E}">
        <p14:creationId xmlns:p14="http://schemas.microsoft.com/office/powerpoint/2010/main" val="26178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4070620" y="208371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338049"/>
              </p:ext>
            </p:extLst>
          </p:nvPr>
        </p:nvGraphicFramePr>
        <p:xfrm>
          <a:off x="2856411" y="1336716"/>
          <a:ext cx="9096103" cy="5377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200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</a:t>
            </a:r>
            <a:r>
              <a:rPr lang="es-ES" sz="1200" dirty="0" smtClean="0"/>
              <a:t>n todas las solicitudes que recibió la UAIP en el mes de noviembre, se requirió información menor a 5 años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79638" y="1246138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6522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1811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6221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Datos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Personales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62211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72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6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s-SV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3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3976254" y="1024466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134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*La asistencia </a:t>
            </a:r>
            <a:r>
              <a:rPr lang="es-ES" sz="950" dirty="0"/>
              <a:t>a Oficiales de Información </a:t>
            </a:r>
            <a:r>
              <a:rPr lang="es-ES" sz="950" dirty="0" smtClean="0"/>
              <a:t>que se reporta consiste en el apoyo </a:t>
            </a:r>
            <a:r>
              <a:rPr lang="es-ES" sz="950" dirty="0"/>
              <a:t>técnico</a:t>
            </a:r>
            <a:r>
              <a:rPr lang="es-ES" sz="950" dirty="0" smtClean="0"/>
              <a:t>, </a:t>
            </a:r>
            <a:r>
              <a:rPr lang="es-ES" sz="950" dirty="0"/>
              <a:t>gestión de credenciales (</a:t>
            </a:r>
            <a:r>
              <a:rPr lang="es-ES" sz="950" dirty="0" smtClean="0"/>
              <a:t>usuario/contraseña) y cualquier otra consulta vinculada al Portal de Transparencia</a:t>
            </a:r>
          </a:p>
          <a:p>
            <a:pPr algn="just"/>
            <a:r>
              <a:rPr lang="es-ES" sz="950" dirty="0" smtClean="0"/>
              <a:t>**Durante el mes de noviembre no se incorporó ningún ente obligado al </a:t>
            </a:r>
            <a:r>
              <a:rPr lang="es-ES" sz="950" dirty="0"/>
              <a:t>Portal de Transparencia que administra este </a:t>
            </a:r>
            <a:r>
              <a:rPr lang="es-ES" sz="950" dirty="0" smtClean="0"/>
              <a:t>Instituto</a:t>
            </a:r>
          </a:p>
          <a:p>
            <a:pPr algn="just"/>
            <a:r>
              <a:rPr lang="en-US" sz="950" dirty="0" smtClean="0"/>
              <a:t>***Se reportan las orientaciones realizadas de </a:t>
            </a:r>
            <a:r>
              <a:rPr lang="es-ES" sz="950" dirty="0" smtClean="0"/>
              <a:t>conformidad </a:t>
            </a:r>
            <a:r>
              <a:rPr lang="es-ES" sz="950" dirty="0"/>
              <a:t>a la letra c) del artículo 50 de la LAIP</a:t>
            </a:r>
            <a:r>
              <a:rPr lang="es-ES" sz="950" dirty="0" smtClean="0"/>
              <a:t>,.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524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62495"/>
              </p:ext>
            </p:extLst>
          </p:nvPr>
        </p:nvGraphicFramePr>
        <p:xfrm>
          <a:off x="2935151" y="1123675"/>
          <a:ext cx="8912859" cy="5629821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1971508">
                  <a:extLst>
                    <a:ext uri="{9D8B030D-6E8A-4147-A177-3AD203B41FA5}">
                      <a16:colId xmlns:a16="http://schemas.microsoft.com/office/drawing/2014/main" val="546741536"/>
                    </a:ext>
                  </a:extLst>
                </a:gridCol>
                <a:gridCol w="1704533">
                  <a:extLst>
                    <a:ext uri="{9D8B030D-6E8A-4147-A177-3AD203B41FA5}">
                      <a16:colId xmlns:a16="http://schemas.microsoft.com/office/drawing/2014/main" val="696313081"/>
                    </a:ext>
                  </a:extLst>
                </a:gridCol>
                <a:gridCol w="1355412">
                  <a:extLst>
                    <a:ext uri="{9D8B030D-6E8A-4147-A177-3AD203B41FA5}">
                      <a16:colId xmlns:a16="http://schemas.microsoft.com/office/drawing/2014/main" val="844574745"/>
                    </a:ext>
                  </a:extLst>
                </a:gridCol>
                <a:gridCol w="1216790">
                  <a:extLst>
                    <a:ext uri="{9D8B030D-6E8A-4147-A177-3AD203B41FA5}">
                      <a16:colId xmlns:a16="http://schemas.microsoft.com/office/drawing/2014/main" val="703249680"/>
                    </a:ext>
                  </a:extLst>
                </a:gridCol>
                <a:gridCol w="1309204">
                  <a:extLst>
                    <a:ext uri="{9D8B030D-6E8A-4147-A177-3AD203B41FA5}">
                      <a16:colId xmlns:a16="http://schemas.microsoft.com/office/drawing/2014/main" val="2612899177"/>
                    </a:ext>
                  </a:extLst>
                </a:gridCol>
                <a:gridCol w="1355412">
                  <a:extLst>
                    <a:ext uri="{9D8B030D-6E8A-4147-A177-3AD203B41FA5}">
                      <a16:colId xmlns:a16="http://schemas.microsoft.com/office/drawing/2014/main" val="1375620792"/>
                    </a:ext>
                  </a:extLst>
                </a:gridCol>
              </a:tblGrid>
              <a:tr h="52118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800" u="none" strike="noStrike" dirty="0">
                          <a:effectLst/>
                        </a:rPr>
                        <a:t>Personas Capacitadas por país y departamento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88141"/>
                  </a:ext>
                </a:extLst>
              </a:tr>
              <a:tr h="5160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País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Departamento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Hombre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Mujer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N/D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389099"/>
                  </a:ext>
                </a:extLst>
              </a:tr>
              <a:tr h="748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Cuscatlán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736694"/>
                  </a:ext>
                </a:extLst>
              </a:tr>
              <a:tr h="774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La Libertad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158418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Morazán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28074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N/D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747239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San Miguel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877528"/>
                  </a:ext>
                </a:extLst>
              </a:tr>
              <a:tr h="87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San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84572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El Salvador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 Usulután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052411"/>
                  </a:ext>
                </a:extLst>
              </a:tr>
              <a:tr h="4386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Total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56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99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155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935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8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453</Words>
  <Application>Microsoft Office PowerPoint</Application>
  <PresentationFormat>Panorámica</PresentationFormat>
  <Paragraphs>167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Total de personas capacitadas por rango de edad  </vt:lpstr>
      <vt:lpstr>Presentación de PowerPoint</vt:lpstr>
      <vt:lpstr>Presentación de PowerPoint</vt:lpstr>
      <vt:lpstr>Ente obligado que solicita asesoría GDA</vt:lpstr>
      <vt:lpstr>Presentación de PowerPoint</vt:lpstr>
      <vt:lpstr>Tema de acompañamiento en materia GDA</vt:lpstr>
      <vt:lpstr>Presentación de PowerPoint</vt:lpstr>
      <vt:lpstr>Presentación de PowerPoint</vt:lpstr>
      <vt:lpstr>Nivel de respuesta</vt:lpstr>
      <vt:lpstr>Presentación de PowerPoint</vt:lpstr>
      <vt:lpstr>Solicitudes de apoyo, UCOM</vt:lpstr>
      <vt:lpstr>Presentación de PowerPoint</vt:lpstr>
      <vt:lpstr>Proyectos de autos elaborados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Ernesto Masferrer</cp:lastModifiedBy>
  <cp:revision>230</cp:revision>
  <cp:lastPrinted>2022-04-22T17:34:22Z</cp:lastPrinted>
  <dcterms:created xsi:type="dcterms:W3CDTF">2021-10-15T21:21:24Z</dcterms:created>
  <dcterms:modified xsi:type="dcterms:W3CDTF">2022-12-15T20:34:00Z</dcterms:modified>
</cp:coreProperties>
</file>