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5" r:id="rId3"/>
    <p:sldId id="346" r:id="rId4"/>
    <p:sldId id="347" r:id="rId5"/>
    <p:sldId id="348" r:id="rId6"/>
    <p:sldId id="349" r:id="rId7"/>
    <p:sldId id="350" r:id="rId8"/>
    <p:sldId id="265" r:id="rId9"/>
    <p:sldId id="351" r:id="rId10"/>
    <p:sldId id="352" r:id="rId11"/>
    <p:sldId id="315" r:id="rId12"/>
    <p:sldId id="268" r:id="rId13"/>
    <p:sldId id="334" r:id="rId14"/>
    <p:sldId id="353" r:id="rId15"/>
    <p:sldId id="335" r:id="rId16"/>
    <p:sldId id="271" r:id="rId17"/>
    <p:sldId id="272" r:id="rId18"/>
    <p:sldId id="273" r:id="rId19"/>
    <p:sldId id="274" r:id="rId20"/>
    <p:sldId id="275" r:id="rId21"/>
    <p:sldId id="344" r:id="rId22"/>
    <p:sldId id="276" r:id="rId23"/>
    <p:sldId id="280" r:id="rId24"/>
    <p:sldId id="281" r:id="rId25"/>
    <p:sldId id="258" r:id="rId26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&#237;sticas%20diciembre%202022%20UNFOP%20_%20Verificada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&#237;sticas%20diciembre%202022%20UNFOP%20_%20Verificada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Estad&#237;sticasJulio2022%20UG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&#237;sticasNov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&#237;sticasDic2022%20GD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&#237;sticasDic2022%20GD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ISTICAS%20diciembre%202022%20-%20U.%20ACOMPA&#209;AMIEN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ISTICAS%20diciembre%202022%20-%20U.%20ACOMPA&#209;AMIENT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uenta\Desktop\Estad&#237;sticas%20diciembre%202022\Estadisticas%20actividades%20Dic%202022%20UCOM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uenta\Desktop\Estad&#237;sticas%20diciembre%202022\Estad&#237;sticas%20diciembre%202022%20UNFOP%20_%20Verificada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uenta\Desktop\Estad&#237;sticas%20diciembre%202022\Estad&#237;sticas%20diciembre%202022%20UNFOP%20_%20Verificad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1. NÚMERO DE SOLICITUDES Y </a:t>
            </a:r>
            <a:r>
              <a:rPr lang="es-ES" dirty="0" smtClean="0"/>
              <a:t>REQUERIMIENTOS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0859102989465E-2"/>
                      <c:h val="9.25994336655435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Total de personas capacitadas por rango de edad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'[Estadísticas diciembre 2022 UNFOP _ Verificadas.xlsx]Estadísticas Diciembre'!$O$39:$O$40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D8-403C-A894-D7C0A961C47C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D8-403C-A894-D7C0A961C47C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D8-403C-A894-D7C0A961C47C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0D8-403C-A894-D7C0A961C4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0D8-403C-A894-D7C0A961C4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0D8-403C-A894-D7C0A961C4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0D8-403C-A894-D7C0A961C47C}"/>
              </c:ext>
            </c:extLst>
          </c:dPt>
          <c:dPt>
            <c:idx val="7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0D8-403C-A894-D7C0A961C47C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0D8-403C-A894-D7C0A961C47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0D8-403C-A894-D7C0A961C47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0D8-403C-A894-D7C0A961C47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0D8-403C-A894-D7C0A961C47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0D8-403C-A894-D7C0A961C47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0D8-403C-A894-D7C0A961C4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diciembre 2022 UNFOP _ Verificadas.xlsx]Estadísticas Diciembre'!$K$41:$K$48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diciembre 2022 UNFOP _ Verificadas.xlsx]Estadísticas Diciembre'!$O$41:$O$48</c:f>
              <c:numCache>
                <c:formatCode>General</c:formatCode>
                <c:ptCount val="8"/>
                <c:pt idx="0">
                  <c:v>21</c:v>
                </c:pt>
                <c:pt idx="1">
                  <c:v>142</c:v>
                </c:pt>
                <c:pt idx="2">
                  <c:v>147</c:v>
                </c:pt>
                <c:pt idx="3">
                  <c:v>132</c:v>
                </c:pt>
                <c:pt idx="4">
                  <c:v>67</c:v>
                </c:pt>
                <c:pt idx="5">
                  <c:v>10</c:v>
                </c:pt>
                <c:pt idx="6">
                  <c:v>68</c:v>
                </c:pt>
                <c:pt idx="7">
                  <c:v>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0D8-403C-A894-D7C0A961C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diciembre 2022 UNFOP _ Verificadas.xlsx]Estadísticas Diciembre'!$T$8</c:f>
              <c:strCache>
                <c:ptCount val="1"/>
                <c:pt idx="0">
                  <c:v>Sociedad civil en general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D2-42DA-9811-0CE422D3F13C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86-484E-BBA4-84C67914B4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D2-42DA-9811-0CE422D3F1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diciembre 2022 UNFOP _ Verificadas.xlsx]Estadísticas Diciembre'!$U$7:$W$7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diciembre 2022 UNFOP _ Verificadas.xlsx]Estadísticas Diciembre'!$U$8:$W$8</c:f>
              <c:numCache>
                <c:formatCode>General</c:formatCode>
                <c:ptCount val="3"/>
                <c:pt idx="0">
                  <c:v>7</c:v>
                </c:pt>
                <c:pt idx="1">
                  <c:v>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86-484E-BBA4-84C67914B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66-4B64-B989-1434B48112C6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66-4B64-B989-1434B48112C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66-4B64-B989-1434B48112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66-4B64-B989-1434B4811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'[EstadísticasNov2022.xlsx]Hoja 1'!$F$5:$F$6</c:f>
              <c:strCache>
                <c:ptCount val="2"/>
                <c:pt idx="0">
                  <c:v>Municipalidades </c:v>
                </c:pt>
                <c:pt idx="1">
                  <c:v>Gobierno Central</c:v>
                </c:pt>
              </c:strCache>
            </c:strRef>
          </c:cat>
          <c:val>
            <c:numRef>
              <c:f>'[EstadísticasNov2022.xlsx]Hoja 1'!$G$5:$G$6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66-4B64-B989-1434B48112C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02-4FFE-A2EC-D7CA228E5CC7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B02-4FFE-A2EC-D7CA228E5C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 1'!$F$2:$F$5</c:f>
              <c:strCache>
                <c:ptCount val="4"/>
                <c:pt idx="0">
                  <c:v>Consulta Presencial </c:v>
                </c:pt>
                <c:pt idx="1">
                  <c:v>Consulta vía correo electrónico </c:v>
                </c:pt>
                <c:pt idx="2">
                  <c:v>Consulta telefónica </c:v>
                </c:pt>
                <c:pt idx="3">
                  <c:v>Consulta vía google meet</c:v>
                </c:pt>
              </c:strCache>
            </c:strRef>
          </c:cat>
          <c:val>
            <c:numRef>
              <c:f>'Hoja 1'!$G$2:$G$5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2-4FFE-A2EC-D7CA228E5C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3814463"/>
        <c:axId val="563810303"/>
      </c:barChart>
      <c:catAx>
        <c:axId val="563814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63810303"/>
        <c:crosses val="autoZero"/>
        <c:auto val="1"/>
        <c:lblAlgn val="ctr"/>
        <c:lblOffset val="100"/>
        <c:noMultiLvlLbl val="0"/>
      </c:catAx>
      <c:valAx>
        <c:axId val="56381030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3814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F44-447E-A6EA-C3329E48A180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F44-447E-A6EA-C3329E48A180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44-447E-A6EA-C3329E48A1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 1'!$E$56:$E$62</c:f>
              <c:strCache>
                <c:ptCount val="7"/>
                <c:pt idx="0">
                  <c:v>Inspección al archivo central </c:v>
                </c:pt>
                <c:pt idx="1">
                  <c:v>Procedimiento de identificación y clasificación documental </c:v>
                </c:pt>
                <c:pt idx="2">
                  <c:v>Procedimiento de valoración y selección documental </c:v>
                </c:pt>
                <c:pt idx="3">
                  <c:v>Marco normativo GDA e instrumentos archivísticos </c:v>
                </c:pt>
                <c:pt idx="4">
                  <c:v>Requisitos de Acta de Eliminación</c:v>
                </c:pt>
                <c:pt idx="5">
                  <c:v>Revisión del Diagnóstico Documental </c:v>
                </c:pt>
                <c:pt idx="6">
                  <c:v>Traspaso de documentos </c:v>
                </c:pt>
              </c:strCache>
            </c:strRef>
          </c:cat>
          <c:val>
            <c:numRef>
              <c:f>'Hoja 1'!$F$56:$F$62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4-447E-A6EA-C3329E48A1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1353311"/>
        <c:axId val="611354143"/>
      </c:barChart>
      <c:catAx>
        <c:axId val="6113533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11354143"/>
        <c:crosses val="autoZero"/>
        <c:auto val="1"/>
        <c:lblAlgn val="ctr"/>
        <c:lblOffset val="100"/>
        <c:noMultiLvlLbl val="0"/>
      </c:catAx>
      <c:valAx>
        <c:axId val="61135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11353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000-49FD-BDFE-98C4F7B085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Hoja1!$G$4:$G$5</c:f>
              <c:strCache>
                <c:ptCount val="2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</c:strCache>
            </c:strRef>
          </c:cat>
          <c:val>
            <c:numRef>
              <c:f>Hoja1!$H$4:$H$5</c:f>
              <c:numCache>
                <c:formatCode>General</c:formatCode>
                <c:ptCount val="2"/>
                <c:pt idx="0">
                  <c:v>16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2D-4415-9E55-35BD2D5447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20181168"/>
        <c:axId val="1457015888"/>
      </c:barChart>
      <c:catAx>
        <c:axId val="142018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57015888"/>
        <c:crosses val="autoZero"/>
        <c:auto val="1"/>
        <c:lblAlgn val="ctr"/>
        <c:lblOffset val="100"/>
        <c:noMultiLvlLbl val="0"/>
      </c:catAx>
      <c:valAx>
        <c:axId val="145701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2018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603-4BF5-9080-46B62EA72DC0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603-4BF5-9080-46B62EA72DC0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603-4BF5-9080-46B62EA72DC0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03-4BF5-9080-46B62EA72D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Hoja1!$B$5:$B$14</c:f>
              <c:strCache>
                <c:ptCount val="10"/>
                <c:pt idx="0">
                  <c:v>Solicitud de materiales </c:v>
                </c:pt>
                <c:pt idx="1">
                  <c:v>Datos personales </c:v>
                </c:pt>
                <c:pt idx="2">
                  <c:v>Trámite de solicitudes de información </c:v>
                </c:pt>
                <c:pt idx="3">
                  <c:v>Informes finales de auditoría</c:v>
                </c:pt>
                <c:pt idx="4">
                  <c:v>Ítems de publicación de información oficiosa</c:v>
                </c:pt>
                <c:pt idx="5">
                  <c:v>Información reservada</c:v>
                </c:pt>
                <c:pt idx="6">
                  <c:v>Uso práctico del Portal Único</c:v>
                </c:pt>
                <c:pt idx="7">
                  <c:v>Ampliación de plazo para entrega de informe anual e índice de reserva</c:v>
                </c:pt>
                <c:pt idx="8">
                  <c:v>Nuevo Lineamiento 1 de publicación de información oficiosa</c:v>
                </c:pt>
                <c:pt idx="9">
                  <c:v>Procedimientos jurídicos del IAIP</c:v>
                </c:pt>
              </c:strCache>
            </c:strRef>
          </c:cat>
          <c:val>
            <c:numRef>
              <c:f>Hoja1!$C$5:$C$14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3-4BF5-9080-46B62EA72D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8408976"/>
        <c:axId val="1028407728"/>
      </c:barChart>
      <c:catAx>
        <c:axId val="102840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28407728"/>
        <c:crosses val="autoZero"/>
        <c:auto val="1"/>
        <c:lblAlgn val="ctr"/>
        <c:lblOffset val="100"/>
        <c:noMultiLvlLbl val="0"/>
      </c:catAx>
      <c:valAx>
        <c:axId val="102840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2840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45-4FE1-959C-E2D48040CE18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45-4FE1-959C-E2D48040CE18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45-4FE1-959C-E2D48040CE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Dic 2022 UCOM.xlsx]Hoja2'!$D$41:$D$45</c:f>
              <c:strCache>
                <c:ptCount val="5"/>
                <c:pt idx="0">
                  <c:v>Monitoreo</c:v>
                </c:pt>
                <c:pt idx="1">
                  <c:v>Diseños</c:v>
                </c:pt>
                <c:pt idx="2">
                  <c:v>Eventos</c:v>
                </c:pt>
                <c:pt idx="3">
                  <c:v>Capacitaciones Presenciales</c:v>
                </c:pt>
                <c:pt idx="4">
                  <c:v>Capacitaciones Virtuales</c:v>
                </c:pt>
              </c:strCache>
            </c:strRef>
          </c:cat>
          <c:val>
            <c:numRef>
              <c:f>'[Estadisticas actividades Dic 2022 UCOM.xlsx]Hoja2'!$E$41:$E$45</c:f>
              <c:numCache>
                <c:formatCode>General</c:formatCode>
                <c:ptCount val="5"/>
                <c:pt idx="0">
                  <c:v>33</c:v>
                </c:pt>
                <c:pt idx="1">
                  <c:v>17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5-4FE1-959C-E2D48040CE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5167184"/>
        <c:axId val="1525163440"/>
      </c:barChart>
      <c:catAx>
        <c:axId val="152516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5163440"/>
        <c:crosses val="autoZero"/>
        <c:auto val="1"/>
        <c:lblAlgn val="ctr"/>
        <c:lblOffset val="100"/>
        <c:noMultiLvlLbl val="0"/>
      </c:catAx>
      <c:valAx>
        <c:axId val="1525163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2516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TIEMPO PROMEDIO DE RESPUESTA (DIAS)</a:t>
            </a:r>
          </a:p>
        </c:rich>
      </c:tx>
      <c:layout>
        <c:manualLayout>
          <c:xMode val="edge"/>
          <c:yMode val="edge"/>
          <c:x val="0.20072993609092499"/>
          <c:y val="4.205057020420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</a:t>
            </a:r>
            <a:r>
              <a:rPr lang="es-SV" dirty="0" smtClean="0"/>
              <a:t>. TIPO DE</a:t>
            </a:r>
            <a:r>
              <a:rPr lang="es-SV" baseline="0" dirty="0" smtClean="0"/>
              <a:t> INFORMACIÓN</a:t>
            </a:r>
            <a:endParaRPr lang="es-SV" dirty="0"/>
          </a:p>
        </c:rich>
      </c:tx>
      <c:layout>
        <c:manualLayout>
          <c:xMode val="edge"/>
          <c:yMode val="edge"/>
          <c:x val="0.33191317433549894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E5-4C7C-998A-1B697EEC0D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29-40C4-8107-AAB12B7F3608}"/>
                </c:ext>
              </c:extLst>
            </c:dLbl>
            <c:dLbl>
              <c:idx val="4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50-4D5E-B3FF-45FD256A6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Pública</c:v>
                </c:pt>
                <c:pt idx="1">
                  <c:v>Reorientado a otros entes</c:v>
                </c:pt>
                <c:pt idx="2">
                  <c:v>Improceden</c:v>
                </c:pt>
                <c:pt idx="3">
                  <c:v>Inadmisión</c:v>
                </c:pt>
                <c:pt idx="4">
                  <c:v>Inexistente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16544183499772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515546369074789E-2"/>
                      <c:h val="8.41264843871000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897586584534785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37487446410939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9E-4CAF-BC43-781DF0BF8D22}"/>
                </c:ext>
              </c:extLst>
            </c:dLbl>
            <c:dLbl>
              <c:idx val="2"/>
              <c:layout>
                <c:manualLayout>
                  <c:x val="1.564722770705124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58-495A-8639-255FB5CB5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diciembre 2022 UNFOP _ Verificadas.xlsx]Estadísticas Diciembre'!$C$7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UAIP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Diciembre'!$C$8:$C$13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3</c:v>
                </c:pt>
                <c:pt idx="3">
                  <c:v>9</c:v>
                </c:pt>
                <c:pt idx="4">
                  <c:v>1</c:v>
                </c:pt>
                <c:pt idx="5">
                  <c:v>20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1249-463A-933E-C94B40D14774}"/>
            </c:ext>
          </c:extLst>
        </c:ser>
        <c:ser>
          <c:idx val="1"/>
          <c:order val="1"/>
          <c:tx>
            <c:strRef>
              <c:f>'[Estadísticas diciembre 2022 UNFOP _ Verificadas.xlsx]Estadísticas Diciembre'!$D$7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UAIP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Diciembre'!$D$8:$D$13</c:f>
              <c:numCache>
                <c:formatCode>General</c:formatCode>
                <c:ptCount val="6"/>
                <c:pt idx="0">
                  <c:v>1</c:v>
                </c:pt>
                <c:pt idx="1">
                  <c:v>8</c:v>
                </c:pt>
                <c:pt idx="2">
                  <c:v>3</c:v>
                </c:pt>
                <c:pt idx="3">
                  <c:v>14</c:v>
                </c:pt>
                <c:pt idx="4">
                  <c:v>1</c:v>
                </c:pt>
                <c:pt idx="5">
                  <c:v>27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1249-463A-933E-C94B40D14774}"/>
            </c:ext>
          </c:extLst>
        </c:ser>
        <c:ser>
          <c:idx val="2"/>
          <c:order val="2"/>
          <c:tx>
            <c:strRef>
              <c:f>'[Estadísticas diciembre 2022 UNFOP _ Verificadas.xlsx]Estadísticas Diciembre'!$E$7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UAIP - Municipalidades 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Diciembre'!$E$8:$E$13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1249-463A-933E-C94B40D14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133184"/>
        <c:axId val="1681144227"/>
      </c:barChart>
      <c:catAx>
        <c:axId val="12713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81144227"/>
        <c:crosses val="autoZero"/>
        <c:auto val="1"/>
        <c:lblAlgn val="ctr"/>
        <c:lblOffset val="100"/>
        <c:noMultiLvlLbl val="1"/>
      </c:catAx>
      <c:valAx>
        <c:axId val="16811442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13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diciembre 2022 UNFOP _ Verificadas.xlsx]Estadísticas Diciembre'!$L$6:$L$7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 Gobierno central y autónomas</c:v>
                </c:pt>
                <c:pt idx="4">
                  <c:v>Personal técnico UGDA -  Gobierno central y autónomas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Diciembre'!$L$8:$L$13</c:f>
              <c:numCache>
                <c:formatCode>General</c:formatCode>
                <c:ptCount val="6"/>
                <c:pt idx="0">
                  <c:v>24</c:v>
                </c:pt>
                <c:pt idx="1">
                  <c:v>47</c:v>
                </c:pt>
                <c:pt idx="2">
                  <c:v>60</c:v>
                </c:pt>
                <c:pt idx="3">
                  <c:v>4</c:v>
                </c:pt>
                <c:pt idx="4">
                  <c:v>23</c:v>
                </c:pt>
                <c:pt idx="5">
                  <c:v>158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8750-425F-B951-4CA156F7E2C1}"/>
            </c:ext>
          </c:extLst>
        </c:ser>
        <c:ser>
          <c:idx val="1"/>
          <c:order val="1"/>
          <c:tx>
            <c:strRef>
              <c:f>'[Estadísticas diciembre 2022 UNFOP _ Verificadas.xlsx]Estadísticas Diciembre'!$M$6:$M$7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 Gobierno central y autónomas</c:v>
                </c:pt>
                <c:pt idx="4">
                  <c:v>Personal técnico UGDA -  Gobierno central y autónomas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Diciembre'!$M$8:$M$13</c:f>
              <c:numCache>
                <c:formatCode>General</c:formatCode>
                <c:ptCount val="6"/>
                <c:pt idx="0">
                  <c:v>47</c:v>
                </c:pt>
                <c:pt idx="1">
                  <c:v>57</c:v>
                </c:pt>
                <c:pt idx="2">
                  <c:v>112</c:v>
                </c:pt>
                <c:pt idx="3">
                  <c:v>6</c:v>
                </c:pt>
                <c:pt idx="4">
                  <c:v>15</c:v>
                </c:pt>
                <c:pt idx="5">
                  <c:v>237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8750-425F-B951-4CA156F7E2C1}"/>
            </c:ext>
          </c:extLst>
        </c:ser>
        <c:ser>
          <c:idx val="2"/>
          <c:order val="2"/>
          <c:tx>
            <c:strRef>
              <c:f>'[Estadísticas diciembre 2022 UNFOP _ Verificadas.xlsx]Estadísticas Diciembre'!$N$6:$N$7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diciembre 2022 UNFOP _ Verificadas.xlsx]Estadísticas Diciembre'!$K$8:$K$13</c:f>
              <c:strCache>
                <c:ptCount val="6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 Gobierno central y autónomas</c:v>
                </c:pt>
                <c:pt idx="4">
                  <c:v>Personal técnico UGDA -  Gobierno central y autónomas</c:v>
                </c:pt>
                <c:pt idx="5">
                  <c:v>TOTAL</c:v>
                </c:pt>
              </c:strCache>
            </c:strRef>
          </c:cat>
          <c:val>
            <c:numRef>
              <c:f>'[Estadísticas diciembre 2022 UNFOP _ Verificadas.xlsx]Estadísticas Diciembre'!$N$8:$N$13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8750-425F-B951-4CA156F7E2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532978"/>
        <c:axId val="1735592585"/>
      </c:barChart>
      <c:catAx>
        <c:axId val="50053297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35592585"/>
        <c:crosses val="autoZero"/>
        <c:auto val="1"/>
        <c:lblAlgn val="ctr"/>
        <c:lblOffset val="100"/>
        <c:noMultiLvlLbl val="1"/>
      </c:catAx>
      <c:valAx>
        <c:axId val="173559258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0053297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697061020171507E-2"/>
          <c:y val="0.85242326359876275"/>
          <c:w val="0.93775663349105931"/>
          <c:h val="0.13338371050399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17/1/2023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Diciembre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417502"/>
              </p:ext>
            </p:extLst>
          </p:nvPr>
        </p:nvGraphicFramePr>
        <p:xfrm>
          <a:off x="3009988" y="833392"/>
          <a:ext cx="9060090" cy="5907042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363500">
                  <a:extLst>
                    <a:ext uri="{9D8B030D-6E8A-4147-A177-3AD203B41FA5}">
                      <a16:colId xmlns:a16="http://schemas.microsoft.com/office/drawing/2014/main" val="4099453837"/>
                    </a:ext>
                  </a:extLst>
                </a:gridCol>
                <a:gridCol w="2043444">
                  <a:extLst>
                    <a:ext uri="{9D8B030D-6E8A-4147-A177-3AD203B41FA5}">
                      <a16:colId xmlns:a16="http://schemas.microsoft.com/office/drawing/2014/main" val="1490776539"/>
                    </a:ext>
                  </a:extLst>
                </a:gridCol>
                <a:gridCol w="1624907">
                  <a:extLst>
                    <a:ext uri="{9D8B030D-6E8A-4147-A177-3AD203B41FA5}">
                      <a16:colId xmlns:a16="http://schemas.microsoft.com/office/drawing/2014/main" val="4198028241"/>
                    </a:ext>
                  </a:extLst>
                </a:gridCol>
                <a:gridCol w="1458725">
                  <a:extLst>
                    <a:ext uri="{9D8B030D-6E8A-4147-A177-3AD203B41FA5}">
                      <a16:colId xmlns:a16="http://schemas.microsoft.com/office/drawing/2014/main" val="3269398575"/>
                    </a:ext>
                  </a:extLst>
                </a:gridCol>
                <a:gridCol w="1569514">
                  <a:extLst>
                    <a:ext uri="{9D8B030D-6E8A-4147-A177-3AD203B41FA5}">
                      <a16:colId xmlns:a16="http://schemas.microsoft.com/office/drawing/2014/main" val="3115025528"/>
                    </a:ext>
                  </a:extLst>
                </a:gridCol>
              </a:tblGrid>
              <a:tr h="6531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dirty="0">
                          <a:effectLst/>
                        </a:rPr>
                        <a:t>Número de personas del sector educativo capacitadas</a:t>
                      </a:r>
                      <a:endParaRPr lang="es-SV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75977"/>
                  </a:ext>
                </a:extLst>
              </a:tr>
              <a:tr h="71250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</a:rPr>
                        <a:t>Cargo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Hombres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Mujeres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N/D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290761"/>
                  </a:ext>
                </a:extLst>
              </a:tr>
              <a:tr h="712502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Docentes - Universidades privadas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14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184781"/>
                  </a:ext>
                </a:extLst>
              </a:tr>
              <a:tr h="712502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Estudiantes - Universidades privadas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91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509594"/>
                  </a:ext>
                </a:extLst>
              </a:tr>
              <a:tr h="819379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Personal administrativo - Universidades privadas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9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200541"/>
                  </a:ext>
                </a:extLst>
              </a:tr>
              <a:tr h="617502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Docentes - Universidades públicas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26459"/>
                  </a:ext>
                </a:extLst>
              </a:tr>
              <a:tr h="617502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Estudiantes - Universidades públicas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13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858831"/>
                  </a:ext>
                </a:extLst>
              </a:tr>
              <a:tr h="807502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Personal administrativo - Universidades públicas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101872"/>
                  </a:ext>
                </a:extLst>
              </a:tr>
              <a:tr h="25452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54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76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</a:rPr>
                        <a:t>130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7" marR="7467" marT="7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944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0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80081"/>
              </p:ext>
            </p:extLst>
          </p:nvPr>
        </p:nvGraphicFramePr>
        <p:xfrm>
          <a:off x="3013528" y="935764"/>
          <a:ext cx="9056553" cy="5726292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003292">
                  <a:extLst>
                    <a:ext uri="{9D8B030D-6E8A-4147-A177-3AD203B41FA5}">
                      <a16:colId xmlns:a16="http://schemas.microsoft.com/office/drawing/2014/main" val="1446607667"/>
                    </a:ext>
                  </a:extLst>
                </a:gridCol>
                <a:gridCol w="1732013">
                  <a:extLst>
                    <a:ext uri="{9D8B030D-6E8A-4147-A177-3AD203B41FA5}">
                      <a16:colId xmlns:a16="http://schemas.microsoft.com/office/drawing/2014/main" val="137465961"/>
                    </a:ext>
                  </a:extLst>
                </a:gridCol>
                <a:gridCol w="1377264">
                  <a:extLst>
                    <a:ext uri="{9D8B030D-6E8A-4147-A177-3AD203B41FA5}">
                      <a16:colId xmlns:a16="http://schemas.microsoft.com/office/drawing/2014/main" val="819960424"/>
                    </a:ext>
                  </a:extLst>
                </a:gridCol>
                <a:gridCol w="1236408">
                  <a:extLst>
                    <a:ext uri="{9D8B030D-6E8A-4147-A177-3AD203B41FA5}">
                      <a16:colId xmlns:a16="http://schemas.microsoft.com/office/drawing/2014/main" val="736324530"/>
                    </a:ext>
                  </a:extLst>
                </a:gridCol>
                <a:gridCol w="1330312">
                  <a:extLst>
                    <a:ext uri="{9D8B030D-6E8A-4147-A177-3AD203B41FA5}">
                      <a16:colId xmlns:a16="http://schemas.microsoft.com/office/drawing/2014/main" val="3085855765"/>
                    </a:ext>
                  </a:extLst>
                </a:gridCol>
                <a:gridCol w="1377264">
                  <a:extLst>
                    <a:ext uri="{9D8B030D-6E8A-4147-A177-3AD203B41FA5}">
                      <a16:colId xmlns:a16="http://schemas.microsoft.com/office/drawing/2014/main" val="2960907278"/>
                    </a:ext>
                  </a:extLst>
                </a:gridCol>
              </a:tblGrid>
              <a:tr h="3430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Personas Capacitadas por país y departamento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88496"/>
                  </a:ext>
                </a:extLst>
              </a:tr>
              <a:tr h="3396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País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Departamento 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Hombre 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Mujer 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N/D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870749"/>
                  </a:ext>
                </a:extLst>
              </a:tr>
              <a:tr h="49247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Ahuachapán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40936"/>
                  </a:ext>
                </a:extLst>
              </a:tr>
              <a:tr h="509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Chalatenango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601798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Cuscatlán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180546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La Libertad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21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05859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La Paz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15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035106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La Unión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843695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Morazán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5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363745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San Miguel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108181"/>
                  </a:ext>
                </a:extLst>
              </a:tr>
              <a:tr h="57738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San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198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506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16236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San Vicente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4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8623329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Santa Ana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8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320365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Sonsonate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8531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El Salvador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Usulután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15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629908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Guatemala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Total Guatemala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1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782440"/>
                  </a:ext>
                </a:extLst>
              </a:tr>
              <a:tr h="28869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</a:rPr>
                        <a:t>Total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 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239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348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</a:rPr>
                        <a:t>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587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157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038654" y="0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664840"/>
              </p:ext>
            </p:extLst>
          </p:nvPr>
        </p:nvGraphicFramePr>
        <p:xfrm>
          <a:off x="2908025" y="1397727"/>
          <a:ext cx="9148991" cy="536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6667" y="235132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Total de personas capacitadas por rango de edad </a:t>
            </a:r>
            <a:br>
              <a:rPr lang="es-SV" sz="3200" dirty="0" smtClean="0">
                <a:solidFill>
                  <a:srgbClr val="002060"/>
                </a:solidFill>
              </a:rPr>
            </a:b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31622"/>
              </p:ext>
            </p:extLst>
          </p:nvPr>
        </p:nvGraphicFramePr>
        <p:xfrm>
          <a:off x="3003595" y="1167220"/>
          <a:ext cx="8935855" cy="557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9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626483" y="0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Personas de Sociedad Civil capacitadas</a:t>
            </a:r>
            <a:br>
              <a:rPr lang="es-SV" sz="3200" dirty="0" smtClean="0">
                <a:solidFill>
                  <a:srgbClr val="002060"/>
                </a:solidFill>
              </a:rPr>
            </a:b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502025"/>
              </p:ext>
            </p:extLst>
          </p:nvPr>
        </p:nvGraphicFramePr>
        <p:xfrm>
          <a:off x="2788103" y="1128345"/>
          <a:ext cx="9151348" cy="510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9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70554"/>
              </p:ext>
            </p:extLst>
          </p:nvPr>
        </p:nvGraphicFramePr>
        <p:xfrm>
          <a:off x="2947578" y="964019"/>
          <a:ext cx="9135565" cy="5737226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937258">
                  <a:extLst>
                    <a:ext uri="{9D8B030D-6E8A-4147-A177-3AD203B41FA5}">
                      <a16:colId xmlns:a16="http://schemas.microsoft.com/office/drawing/2014/main" val="2965146551"/>
                    </a:ext>
                  </a:extLst>
                </a:gridCol>
                <a:gridCol w="1526449">
                  <a:extLst>
                    <a:ext uri="{9D8B030D-6E8A-4147-A177-3AD203B41FA5}">
                      <a16:colId xmlns:a16="http://schemas.microsoft.com/office/drawing/2014/main" val="3553405943"/>
                    </a:ext>
                  </a:extLst>
                </a:gridCol>
                <a:gridCol w="1526449">
                  <a:extLst>
                    <a:ext uri="{9D8B030D-6E8A-4147-A177-3AD203B41FA5}">
                      <a16:colId xmlns:a16="http://schemas.microsoft.com/office/drawing/2014/main" val="792581536"/>
                    </a:ext>
                  </a:extLst>
                </a:gridCol>
                <a:gridCol w="1526449">
                  <a:extLst>
                    <a:ext uri="{9D8B030D-6E8A-4147-A177-3AD203B41FA5}">
                      <a16:colId xmlns:a16="http://schemas.microsoft.com/office/drawing/2014/main" val="3380291309"/>
                    </a:ext>
                  </a:extLst>
                </a:gridCol>
                <a:gridCol w="1618960">
                  <a:extLst>
                    <a:ext uri="{9D8B030D-6E8A-4147-A177-3AD203B41FA5}">
                      <a16:colId xmlns:a16="http://schemas.microsoft.com/office/drawing/2014/main" val="685890480"/>
                    </a:ext>
                  </a:extLst>
                </a:gridCol>
              </a:tblGrid>
              <a:tr h="7734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2400" u="none" strike="noStrike" dirty="0">
                          <a:effectLst/>
                        </a:rPr>
                        <a:t>Cantidad de personas capacitadas por sector </a:t>
                      </a:r>
                      <a:endParaRPr lang="es-SV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967670"/>
                  </a:ext>
                </a:extLst>
              </a:tr>
              <a:tr h="84371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u="none" strike="noStrike" dirty="0">
                          <a:effectLst/>
                        </a:rPr>
                        <a:t>Sector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u="none" strike="noStrike" dirty="0">
                          <a:effectLst/>
                        </a:rPr>
                        <a:t>Hombres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u="none" strike="noStrike" dirty="0">
                          <a:effectLst/>
                        </a:rPr>
                        <a:t>Mujeres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u="none" strike="noStrike" dirty="0">
                          <a:effectLst/>
                        </a:rPr>
                        <a:t>N/D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b="1" u="none" strike="noStrike" dirty="0">
                          <a:effectLst/>
                        </a:rPr>
                        <a:t>Total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370579"/>
                  </a:ext>
                </a:extLst>
              </a:tr>
              <a:tr h="84371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Servidores públicos y funcionarios de municipalidades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20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27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>
                          <a:effectLst/>
                        </a:rPr>
                        <a:t>47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555709"/>
                  </a:ext>
                </a:extLst>
              </a:tr>
              <a:tr h="8437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</a:rPr>
                        <a:t>Servidores públicos de gobierno central y autónomas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158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237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>
                          <a:effectLst/>
                        </a:rPr>
                        <a:t>395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223660"/>
                  </a:ext>
                </a:extLst>
              </a:tr>
              <a:tr h="97026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Sociedad civil en general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>
                          <a:effectLst/>
                        </a:rPr>
                        <a:t>15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315328"/>
                  </a:ext>
                </a:extLst>
              </a:tr>
              <a:tr h="7312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Sector educativo (público y privado)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54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76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 dirty="0">
                          <a:effectLst/>
                        </a:rPr>
                        <a:t>130</a:t>
                      </a:r>
                      <a:endParaRPr lang="es-SV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677604"/>
                  </a:ext>
                </a:extLst>
              </a:tr>
              <a:tr h="7312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u="none" strike="noStrike">
                          <a:effectLst/>
                        </a:rPr>
                        <a:t>Totales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8" marR="9078" marT="90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>
                          <a:effectLst/>
                        </a:rPr>
                        <a:t>239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>
                          <a:effectLst/>
                        </a:rPr>
                        <a:t>348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>
                          <a:effectLst/>
                        </a:rPr>
                        <a:t>0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</a:rPr>
                        <a:t>587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78" marR="9078" marT="90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194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6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97176"/>
              </p:ext>
            </p:extLst>
          </p:nvPr>
        </p:nvGraphicFramePr>
        <p:xfrm>
          <a:off x="2987039" y="1493469"/>
          <a:ext cx="8991601" cy="519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69999"/>
              </p:ext>
            </p:extLst>
          </p:nvPr>
        </p:nvGraphicFramePr>
        <p:xfrm>
          <a:off x="2764972" y="1484707"/>
          <a:ext cx="8834846" cy="519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596142"/>
              </p:ext>
            </p:extLst>
          </p:nvPr>
        </p:nvGraphicFramePr>
        <p:xfrm>
          <a:off x="3176452" y="1502232"/>
          <a:ext cx="8645433" cy="519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en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375109"/>
              </p:ext>
            </p:extLst>
          </p:nvPr>
        </p:nvGraphicFramePr>
        <p:xfrm>
          <a:off x="3039290" y="1493470"/>
          <a:ext cx="9004664" cy="524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501548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228247"/>
              </p:ext>
            </p:extLst>
          </p:nvPr>
        </p:nvGraphicFramePr>
        <p:xfrm>
          <a:off x="3052353" y="1629893"/>
          <a:ext cx="9004663" cy="5123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596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389097" y="236336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dirty="0" smtClean="0">
                <a:solidFill>
                  <a:srgbClr val="002060"/>
                </a:solidFill>
              </a:rPr>
              <a:t>Nivel de respuesta</a:t>
            </a:r>
            <a:endParaRPr lang="es-SV" sz="36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020327"/>
              </p:ext>
            </p:extLst>
          </p:nvPr>
        </p:nvGraphicFramePr>
        <p:xfrm>
          <a:off x="3000102" y="1364681"/>
          <a:ext cx="9004664" cy="5336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6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Preguntas recibidas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037044"/>
              </p:ext>
            </p:extLst>
          </p:nvPr>
        </p:nvGraphicFramePr>
        <p:xfrm>
          <a:off x="2906214" y="1206681"/>
          <a:ext cx="9137740" cy="5481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896430"/>
              </p:ext>
            </p:extLst>
          </p:nvPr>
        </p:nvGraphicFramePr>
        <p:xfrm>
          <a:off x="3013165" y="1557864"/>
          <a:ext cx="9030789" cy="5182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</a:t>
            </a:r>
            <a:r>
              <a:rPr lang="es-ES" sz="1200" dirty="0" smtClean="0"/>
              <a:t>n todas las solicitudes que recibió la UAIP en el mes de noviembre, se requirió información menor a 5 años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79638" y="1246138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82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1811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6221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Datos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Personales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509448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717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6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8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3976254" y="1024466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097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noviembre no se incorporó ningún ente obligado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</a:t>
            </a:r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797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35043" y="0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municipales 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007634"/>
              </p:ext>
            </p:extLst>
          </p:nvPr>
        </p:nvGraphicFramePr>
        <p:xfrm>
          <a:off x="2956560" y="1175658"/>
          <a:ext cx="9235440" cy="5682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79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593</Words>
  <Application>Microsoft Office PowerPoint</Application>
  <PresentationFormat>Panorámica</PresentationFormat>
  <Paragraphs>253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Total de personas capacitadas por rango de edad  </vt:lpstr>
      <vt:lpstr>Personas de Sociedad Civil capacitadas </vt:lpstr>
      <vt:lpstr>Presentación de PowerPoint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Presentación de PowerPoint</vt:lpstr>
      <vt:lpstr>Preguntas recibidas 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Cuenta</cp:lastModifiedBy>
  <cp:revision>253</cp:revision>
  <cp:lastPrinted>2022-04-22T17:34:22Z</cp:lastPrinted>
  <dcterms:created xsi:type="dcterms:W3CDTF">2021-10-15T21:21:24Z</dcterms:created>
  <dcterms:modified xsi:type="dcterms:W3CDTF">2023-01-17T08:38:55Z</dcterms:modified>
</cp:coreProperties>
</file>