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84" r:id="rId13"/>
    <p:sldId id="285" r:id="rId14"/>
    <p:sldId id="275" r:id="rId15"/>
    <p:sldId id="269" r:id="rId16"/>
    <p:sldId id="270" r:id="rId17"/>
    <p:sldId id="276" r:id="rId18"/>
    <p:sldId id="272" r:id="rId19"/>
    <p:sldId id="277" r:id="rId20"/>
    <p:sldId id="274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2060"/>
            </a:solidFill>
          </c:spPr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AC6-4AEF-BE03-69A34FB99909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AC6-4AEF-BE03-69A34FB99909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C6-4AEF-BE03-69A34FB999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C6-4AEF-BE03-69A34FB99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UAIP!$A$20:$A$21</c:f>
              <c:strCache>
                <c:ptCount val="2"/>
                <c:pt idx="0">
                  <c:v>Número de solicitudes </c:v>
                </c:pt>
                <c:pt idx="1">
                  <c:v>Número de requerimientos</c:v>
                </c:pt>
              </c:strCache>
            </c:strRef>
          </c:cat>
          <c:val>
            <c:numRef>
              <c:f>UAIP!$B$20:$B$21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6-4AEF-BE03-69A34FB99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8B9-465E-9EFD-A84BC2F6764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8B9-465E-9EFD-A84BC2F6764D}"/>
              </c:ext>
            </c:extLst>
          </c:dPt>
          <c:dLbls>
            <c:dLbl>
              <c:idx val="0"/>
              <c:layout>
                <c:manualLayout>
                  <c:x val="1.1528821600109661E-3"/>
                  <c:y val="-0.3212838531352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957392380265924E-2"/>
                      <c:h val="6.1252495274981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8B9-465E-9EFD-A84BC2F6764D}"/>
                </c:ext>
              </c:extLst>
            </c:dLbl>
            <c:dLbl>
              <c:idx val="1"/>
              <c:layout>
                <c:manualLayout>
                  <c:x val="1.8446114560175371E-2"/>
                  <c:y val="-0.34335678961015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957392380265924E-2"/>
                      <c:h val="6.1252495274981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B9-465E-9EFD-A84BC2F67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180000" spcFirstLastPara="1" vertOverflow="overflow" horzOverflow="overflow" wrap="square" anchor="t" anchorCtr="0">
                <a:no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Acompaña!$G$6:$G$7</c:f>
              <c:strCache>
                <c:ptCount val="2"/>
                <c:pt idx="0">
                  <c:v>Cantidad de Preguntas recibidas</c:v>
                </c:pt>
                <c:pt idx="1">
                  <c:v>Cantidad de Preguntas respondidas</c:v>
                </c:pt>
              </c:strCache>
            </c:strRef>
          </c:cat>
          <c:val>
            <c:numRef>
              <c:f>Acompaña!$H$6:$H$7</c:f>
              <c:numCache>
                <c:formatCode>General</c:formatCode>
                <c:ptCount val="2"/>
                <c:pt idx="0">
                  <c:v>44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9-465E-9EFD-A84BC2F676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564864560"/>
        <c:axId val="1767249216"/>
        <c:axId val="0"/>
      </c:bar3DChart>
      <c:catAx>
        <c:axId val="156486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767249216"/>
        <c:crosses val="autoZero"/>
        <c:auto val="1"/>
        <c:lblAlgn val="ctr"/>
        <c:lblOffset val="100"/>
        <c:noMultiLvlLbl val="0"/>
      </c:catAx>
      <c:valAx>
        <c:axId val="1767249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6486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3D6-4ED0-99AB-6138E917C6B9}"/>
              </c:ext>
            </c:extLst>
          </c:dPt>
          <c:dPt>
            <c:idx val="1"/>
            <c:bubble3D val="0"/>
            <c:explosion val="26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3D6-4ED0-99AB-6138E917C6B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3D6-4ED0-99AB-6138E917C6B9}"/>
              </c:ext>
            </c:extLst>
          </c:dPt>
          <c:dPt>
            <c:idx val="3"/>
            <c:bubble3D val="0"/>
            <c:explosion val="32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3D6-4ED0-99AB-6138E917C6B9}"/>
              </c:ext>
            </c:extLst>
          </c:dPt>
          <c:dPt>
            <c:idx val="4"/>
            <c:bubble3D val="0"/>
            <c:explosion val="18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3D6-4ED0-99AB-6138E917C6B9}"/>
              </c:ext>
            </c:extLst>
          </c:dPt>
          <c:dPt>
            <c:idx val="5"/>
            <c:bubble3D val="0"/>
            <c:explosion val="38"/>
            <c:spPr>
              <a:solidFill>
                <a:schemeClr val="bg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3D6-4ED0-99AB-6138E917C6B9}"/>
              </c:ext>
            </c:extLst>
          </c:dPt>
          <c:dPt>
            <c:idx val="6"/>
            <c:bubble3D val="0"/>
            <c:explosion val="2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B3D6-4ED0-99AB-6138E917C6B9}"/>
              </c:ext>
            </c:extLst>
          </c:dPt>
          <c:dPt>
            <c:idx val="7"/>
            <c:bubble3D val="0"/>
            <c:explosion val="36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B3D6-4ED0-99AB-6138E917C6B9}"/>
              </c:ext>
            </c:extLst>
          </c:dPt>
          <c:dPt>
            <c:idx val="8"/>
            <c:bubble3D val="0"/>
            <c:explosion val="33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B3D6-4ED0-99AB-6138E917C6B9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B3D6-4ED0-99AB-6138E917C6B9}"/>
              </c:ext>
            </c:extLst>
          </c:dPt>
          <c:dPt>
            <c:idx val="10"/>
            <c:bubble3D val="0"/>
            <c:explosion val="37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B3D6-4ED0-99AB-6138E917C6B9}"/>
              </c:ext>
            </c:extLst>
          </c:dPt>
          <c:dPt>
            <c:idx val="11"/>
            <c:bubble3D val="0"/>
            <c:explosion val="36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B3D6-4ED0-99AB-6138E917C6B9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B3D6-4ED0-99AB-6138E917C6B9}"/>
              </c:ext>
            </c:extLst>
          </c:dPt>
          <c:dPt>
            <c:idx val="13"/>
            <c:bubble3D val="0"/>
            <c:explosion val="21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B3D6-4ED0-99AB-6138E917C6B9}"/>
              </c:ext>
            </c:extLst>
          </c:dPt>
          <c:dPt>
            <c:idx val="14"/>
            <c:bubble3D val="0"/>
            <c:explosion val="2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B3D6-4ED0-99AB-6138E917C6B9}"/>
              </c:ext>
            </c:extLst>
          </c:dPt>
          <c:dPt>
            <c:idx val="15"/>
            <c:bubble3D val="0"/>
            <c:explosion val="18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B3D6-4ED0-99AB-6138E917C6B9}"/>
              </c:ext>
            </c:extLst>
          </c:dPt>
          <c:dLbls>
            <c:dLbl>
              <c:idx val="0"/>
              <c:layout>
                <c:manualLayout>
                  <c:x val="-0.12687155387951426"/>
                  <c:y val="-9.33820611222356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6177172949636"/>
                      <c:h val="0.126696111427592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D6-4ED0-99AB-6138E917C6B9}"/>
                </c:ext>
              </c:extLst>
            </c:dLbl>
            <c:dLbl>
              <c:idx val="1"/>
              <c:layout>
                <c:manualLayout>
                  <c:x val="-4.0780142318415313E-2"/>
                  <c:y val="-1.6540021841843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D6-4ED0-99AB-6138E917C6B9}"/>
                </c:ext>
              </c:extLst>
            </c:dLbl>
            <c:dLbl>
              <c:idx val="2"/>
              <c:layout>
                <c:manualLayout>
                  <c:x val="1.5858944234939287E-2"/>
                  <c:y val="-0.100514575597833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D6-4ED0-99AB-6138E917C6B9}"/>
                </c:ext>
              </c:extLst>
            </c:dLbl>
            <c:dLbl>
              <c:idx val="3"/>
              <c:layout>
                <c:manualLayout>
                  <c:x val="6.4568558670824158E-2"/>
                  <c:y val="2.27941022503941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D6-4ED0-99AB-6138E917C6B9}"/>
                </c:ext>
              </c:extLst>
            </c:dLbl>
            <c:dLbl>
              <c:idx val="5"/>
              <c:layout>
                <c:manualLayout>
                  <c:x val="6.7966903864025513E-2"/>
                  <c:y val="-9.37090870293980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D6-4ED0-99AB-6138E917C6B9}"/>
                </c:ext>
              </c:extLst>
            </c:dLbl>
            <c:dLbl>
              <c:idx val="6"/>
              <c:layout>
                <c:manualLayout>
                  <c:x val="3.0585106738811485E-2"/>
                  <c:y val="2.5326780278215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D6-4ED0-99AB-6138E917C6B9}"/>
                </c:ext>
              </c:extLst>
            </c:dLbl>
            <c:dLbl>
              <c:idx val="7"/>
              <c:layout>
                <c:manualLayout>
                  <c:x val="-1.585894423493937E-2"/>
                  <c:y val="4.55882045007882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D6-4ED0-99AB-6138E917C6B9}"/>
                </c:ext>
              </c:extLst>
            </c:dLbl>
            <c:dLbl>
              <c:idx val="8"/>
              <c:layout>
                <c:manualLayout>
                  <c:x val="-2.0390071159207657E-2"/>
                  <c:y val="3.03921363338586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D6-4ED0-99AB-6138E917C6B9}"/>
                </c:ext>
              </c:extLst>
            </c:dLbl>
            <c:dLbl>
              <c:idx val="9"/>
              <c:layout>
                <c:manualLayout>
                  <c:x val="2.378841635240889E-2"/>
                  <c:y val="0.144362647585829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3D6-4ED0-99AB-6138E917C6B9}"/>
                </c:ext>
              </c:extLst>
            </c:dLbl>
            <c:dLbl>
              <c:idx val="10"/>
              <c:layout>
                <c:manualLayout>
                  <c:x val="-0.17784673177753346"/>
                  <c:y val="0.131699257446721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3D6-4ED0-99AB-6138E917C6B9}"/>
                </c:ext>
              </c:extLst>
            </c:dLbl>
            <c:dLbl>
              <c:idx val="11"/>
              <c:layout>
                <c:manualLayout>
                  <c:x val="-8.835697502323317E-2"/>
                  <c:y val="1.77287461947508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3D6-4ED0-99AB-6138E917C6B9}"/>
                </c:ext>
              </c:extLst>
            </c:dLbl>
            <c:dLbl>
              <c:idx val="12"/>
              <c:layout>
                <c:manualLayout>
                  <c:x val="-7.2498030788293893E-2"/>
                  <c:y val="1.2663390139107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3D6-4ED0-99AB-6138E917C6B9}"/>
                </c:ext>
              </c:extLst>
            </c:dLbl>
            <c:dLbl>
              <c:idx val="13"/>
              <c:layout>
                <c:manualLayout>
                  <c:x val="-3.5116233663079859E-2"/>
                  <c:y val="-1.77287461947509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3D6-4ED0-99AB-6138E917C6B9}"/>
                </c:ext>
              </c:extLst>
            </c:dLbl>
            <c:dLbl>
              <c:idx val="14"/>
              <c:layout>
                <c:manualLayout>
                  <c:x val="-3.2850670200945675E-2"/>
                  <c:y val="-6.07842726677176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3D6-4ED0-99AB-6138E917C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Acompaña!$G$19:$G$34</c:f>
              <c:strCache>
                <c:ptCount val="16"/>
                <c:pt idx="0">
                  <c:v>Ampliación de plazo de publicación de información oficiosa</c:v>
                </c:pt>
                <c:pt idx="1">
                  <c:v>Consultas traspapeladas</c:v>
                </c:pt>
                <c:pt idx="2">
                  <c:v>Cumplimiento de la LAIP</c:v>
                </c:pt>
                <c:pt idx="3">
                  <c:v>Implicaciones de nueva Ley de Compras en la publicación de la información oficiosa</c:v>
                </c:pt>
                <c:pt idx="4">
                  <c:v>Índice de reserva de información</c:v>
                </c:pt>
                <c:pt idx="5">
                  <c:v>Informe anual</c:v>
                </c:pt>
                <c:pt idx="6">
                  <c:v>Listado de viajes</c:v>
                </c:pt>
                <c:pt idx="7">
                  <c:v>Publicidad de nombre y cargo de servidores públicos</c:v>
                </c:pt>
                <c:pt idx="8">
                  <c:v>Rol del Oficial de Información</c:v>
                </c:pt>
                <c:pt idx="9">
                  <c:v>Solicitud de criterio resolutivo</c:v>
                </c:pt>
                <c:pt idx="10">
                  <c:v>Solicitud de formatos</c:v>
                </c:pt>
                <c:pt idx="11">
                  <c:v>Datos personales</c:v>
                </c:pt>
                <c:pt idx="12">
                  <c:v>Solicitud de usuario y contraseña para Portal de Transparencia</c:v>
                </c:pt>
                <c:pt idx="13">
                  <c:v>Ítems de publicación de información oficiosa</c:v>
                </c:pt>
                <c:pt idx="14">
                  <c:v>Suspensión procedimiento acceso información y prórroga de publicación de información oficiosa</c:v>
                </c:pt>
                <c:pt idx="15">
                  <c:v>Trámite de solicitudes de información</c:v>
                </c:pt>
              </c:strCache>
            </c:strRef>
          </c:cat>
          <c:val>
            <c:numRef>
              <c:f>Acompaña!$H$19:$H$34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3D6-4ED0-99AB-6138E917C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CED-4011-AAC8-F7EB50327D1D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CED-4011-AAC8-F7EB50327D1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CED-4011-AAC8-F7EB50327D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'Gerencia Legal'!$C$10:$C$12</c:f>
              <c:strCache>
                <c:ptCount val="3"/>
                <c:pt idx="0">
                  <c:v>Trámite</c:v>
                </c:pt>
                <c:pt idx="1">
                  <c:v>Resoluciones Definitivas </c:v>
                </c:pt>
                <c:pt idx="2">
                  <c:v>Terminaciones Anticipadas/ Entrega de Información</c:v>
                </c:pt>
              </c:strCache>
            </c:strRef>
          </c:cat>
          <c:val>
            <c:numRef>
              <c:f>'Gerencia Legal'!$D$10:$D$12</c:f>
              <c:numCache>
                <c:formatCode>General</c:formatCode>
                <c:ptCount val="3"/>
                <c:pt idx="0">
                  <c:v>97</c:v>
                </c:pt>
                <c:pt idx="1">
                  <c:v>30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ED-4011-AAC8-F7EB50327D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Comunicaciones!$A$2:$A$11</c:f>
              <c:strCache>
                <c:ptCount val="10"/>
                <c:pt idx="0">
                  <c:v>Diseños y vídeos</c:v>
                </c:pt>
                <c:pt idx="1">
                  <c:v>Monitoreo</c:v>
                </c:pt>
                <c:pt idx="2">
                  <c:v>Capacitaciones Presenciales</c:v>
                </c:pt>
                <c:pt idx="3">
                  <c:v>Fotos de Pleno</c:v>
                </c:pt>
                <c:pt idx="4">
                  <c:v>Actividades de cobertura</c:v>
                </c:pt>
                <c:pt idx="5">
                  <c:v>Publicaciones WEB</c:v>
                </c:pt>
                <c:pt idx="6">
                  <c:v>CD de audiencias</c:v>
                </c:pt>
                <c:pt idx="7">
                  <c:v>Eventos</c:v>
                </c:pt>
                <c:pt idx="8">
                  <c:v>Audiencias</c:v>
                </c:pt>
                <c:pt idx="9">
                  <c:v>Capacitaciones Virtuales</c:v>
                </c:pt>
              </c:strCache>
            </c:strRef>
          </c:cat>
          <c:val>
            <c:numRef>
              <c:f>Comunicaciones!$B$2:$B$11</c:f>
            </c:numRef>
          </c:val>
          <c:extLst>
            <c:ext xmlns:c16="http://schemas.microsoft.com/office/drawing/2014/chart" uri="{C3380CC4-5D6E-409C-BE32-E72D297353CC}">
              <c16:uniqueId val="{00000000-E41E-4B98-926F-0C033FA0ABB5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Comunicaciones!$A$2:$A$11</c:f>
              <c:strCache>
                <c:ptCount val="10"/>
                <c:pt idx="0">
                  <c:v>Diseños y vídeos</c:v>
                </c:pt>
                <c:pt idx="1">
                  <c:v>Monitoreo</c:v>
                </c:pt>
                <c:pt idx="2">
                  <c:v>Capacitaciones Presenciales</c:v>
                </c:pt>
                <c:pt idx="3">
                  <c:v>Fotos de Pleno</c:v>
                </c:pt>
                <c:pt idx="4">
                  <c:v>Actividades de cobertura</c:v>
                </c:pt>
                <c:pt idx="5">
                  <c:v>Publicaciones WEB</c:v>
                </c:pt>
                <c:pt idx="6">
                  <c:v>CD de audiencias</c:v>
                </c:pt>
                <c:pt idx="7">
                  <c:v>Eventos</c:v>
                </c:pt>
                <c:pt idx="8">
                  <c:v>Audiencias</c:v>
                </c:pt>
                <c:pt idx="9">
                  <c:v>Capacitaciones Virtuales</c:v>
                </c:pt>
              </c:strCache>
            </c:strRef>
          </c:cat>
          <c:val>
            <c:numRef>
              <c:f>Comunicaciones!$C$2:$C$11</c:f>
            </c:numRef>
          </c:val>
          <c:extLst>
            <c:ext xmlns:c16="http://schemas.microsoft.com/office/drawing/2014/chart" uri="{C3380CC4-5D6E-409C-BE32-E72D297353CC}">
              <c16:uniqueId val="{00000001-E41E-4B98-926F-0C033FA0ABB5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Comunicaciones!$A$2:$A$11</c:f>
              <c:strCache>
                <c:ptCount val="10"/>
                <c:pt idx="0">
                  <c:v>Diseños y vídeos</c:v>
                </c:pt>
                <c:pt idx="1">
                  <c:v>Monitoreo</c:v>
                </c:pt>
                <c:pt idx="2">
                  <c:v>Capacitaciones Presenciales</c:v>
                </c:pt>
                <c:pt idx="3">
                  <c:v>Fotos de Pleno</c:v>
                </c:pt>
                <c:pt idx="4">
                  <c:v>Actividades de cobertura</c:v>
                </c:pt>
                <c:pt idx="5">
                  <c:v>Publicaciones WEB</c:v>
                </c:pt>
                <c:pt idx="6">
                  <c:v>CD de audiencias</c:v>
                </c:pt>
                <c:pt idx="7">
                  <c:v>Eventos</c:v>
                </c:pt>
                <c:pt idx="8">
                  <c:v>Audiencias</c:v>
                </c:pt>
                <c:pt idx="9">
                  <c:v>Capacitaciones Virtuales</c:v>
                </c:pt>
              </c:strCache>
            </c:strRef>
          </c:cat>
          <c:val>
            <c:numRef>
              <c:f>Comunicaciones!$D$2:$D$11</c:f>
            </c:numRef>
          </c:val>
          <c:extLst>
            <c:ext xmlns:c16="http://schemas.microsoft.com/office/drawing/2014/chart" uri="{C3380CC4-5D6E-409C-BE32-E72D297353CC}">
              <c16:uniqueId val="{00000002-E41E-4B98-926F-0C033FA0ABB5}"/>
            </c:ext>
          </c:extLst>
        </c:ser>
        <c:ser>
          <c:idx val="3"/>
          <c:order val="3"/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explosion val="1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E41E-4B98-926F-0C033FA0ABB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E41E-4B98-926F-0C033FA0ABB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E41E-4B98-926F-0C033FA0ABB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E41E-4B98-926F-0C033FA0ABB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E41E-4B98-926F-0C033FA0ABB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E41E-4B98-926F-0C033FA0ABB5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E41E-4B98-926F-0C033FA0ABB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E41E-4B98-926F-0C033FA0ABB5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E41E-4B98-926F-0C033FA0AB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Comunicaciones!$A$2:$A$11</c:f>
              <c:strCache>
                <c:ptCount val="10"/>
                <c:pt idx="0">
                  <c:v>Diseños y vídeos</c:v>
                </c:pt>
                <c:pt idx="1">
                  <c:v>Monitoreo</c:v>
                </c:pt>
                <c:pt idx="2">
                  <c:v>Capacitaciones Presenciales</c:v>
                </c:pt>
                <c:pt idx="3">
                  <c:v>Fotos de Pleno</c:v>
                </c:pt>
                <c:pt idx="4">
                  <c:v>Actividades de cobertura</c:v>
                </c:pt>
                <c:pt idx="5">
                  <c:v>Publicaciones WEB</c:v>
                </c:pt>
                <c:pt idx="6">
                  <c:v>CD de audiencias</c:v>
                </c:pt>
                <c:pt idx="7">
                  <c:v>Eventos</c:v>
                </c:pt>
                <c:pt idx="8">
                  <c:v>Audiencias</c:v>
                </c:pt>
                <c:pt idx="9">
                  <c:v>Capacitaciones Virtuales</c:v>
                </c:pt>
              </c:strCache>
            </c:strRef>
          </c:cat>
          <c:val>
            <c:numRef>
              <c:f>Comunicaciones!$E$2:$E$11</c:f>
              <c:numCache>
                <c:formatCode>General</c:formatCode>
                <c:ptCount val="10"/>
                <c:pt idx="0">
                  <c:v>59</c:v>
                </c:pt>
                <c:pt idx="1">
                  <c:v>60</c:v>
                </c:pt>
                <c:pt idx="2">
                  <c:v>51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13</c:v>
                </c:pt>
                <c:pt idx="8">
                  <c:v>3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41E-4B98-926F-0C033FA0A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7381935"/>
        <c:axId val="1383940287"/>
        <c:axId val="0"/>
      </c:bar3DChart>
      <c:catAx>
        <c:axId val="107738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83940287"/>
        <c:crosses val="autoZero"/>
        <c:auto val="1"/>
        <c:lblAlgn val="ctr"/>
        <c:lblOffset val="100"/>
        <c:noMultiLvlLbl val="0"/>
      </c:catAx>
      <c:valAx>
        <c:axId val="1383940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7381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5B7-48A6-A741-5B9C0AFE2F8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5B7-48A6-A741-5B9C0AFE2F8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5B7-48A6-A741-5B9C0AFE2F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Formación!$A$10:$A$12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Formación!$B$10:$B$12</c:f>
              <c:numCache>
                <c:formatCode>General</c:formatCode>
                <c:ptCount val="3"/>
                <c:pt idx="0">
                  <c:v>70</c:v>
                </c:pt>
                <c:pt idx="1">
                  <c:v>34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B7-48A6-A741-5B9C0AFE2F8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313-432A-B572-0797D67B8F6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313-432A-B572-0797D67B8F6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313-432A-B572-0797D67B8F69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313-432A-B572-0797D67B8F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Formación!$A$27:$A$30</c:f>
              <c:strCache>
                <c:ptCount val="4"/>
                <c:pt idx="0">
                  <c:v>Abril</c:v>
                </c:pt>
                <c:pt idx="1">
                  <c:v>Mayo </c:v>
                </c:pt>
                <c:pt idx="2">
                  <c:v>Junio</c:v>
                </c:pt>
                <c:pt idx="3">
                  <c:v>Total</c:v>
                </c:pt>
              </c:strCache>
            </c:strRef>
          </c:cat>
          <c:val>
            <c:numRef>
              <c:f>Formación!$B$27:$B$30</c:f>
              <c:numCache>
                <c:formatCode>General</c:formatCode>
                <c:ptCount val="4"/>
                <c:pt idx="0">
                  <c:v>298</c:v>
                </c:pt>
                <c:pt idx="1">
                  <c:v>603</c:v>
                </c:pt>
                <c:pt idx="2">
                  <c:v>377</c:v>
                </c:pt>
                <c:pt idx="3">
                  <c:v>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13-432A-B572-0797D67B8F6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DD0-4995-AD1C-CD309D25CD6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DD0-4995-AD1C-CD309D25CD6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DD0-4995-AD1C-CD309D25CD65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DD0-4995-AD1C-CD309D25CD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Formación!$A$46:$A$49</c:f>
              <c:strCache>
                <c:ptCount val="4"/>
                <c:pt idx="0">
                  <c:v>Abril</c:v>
                </c:pt>
                <c:pt idx="1">
                  <c:v>Mayo </c:v>
                </c:pt>
                <c:pt idx="2">
                  <c:v>Junio</c:v>
                </c:pt>
                <c:pt idx="3">
                  <c:v>Total</c:v>
                </c:pt>
              </c:strCache>
            </c:strRef>
          </c:cat>
          <c:val>
            <c:numRef>
              <c:f>Formación!$B$46:$B$49</c:f>
              <c:numCache>
                <c:formatCode>General</c:formatCode>
                <c:ptCount val="4"/>
                <c:pt idx="0">
                  <c:v>228</c:v>
                </c:pt>
                <c:pt idx="1">
                  <c:v>545</c:v>
                </c:pt>
                <c:pt idx="2">
                  <c:v>342</c:v>
                </c:pt>
                <c:pt idx="3">
                  <c:v>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D0-4995-AD1C-CD309D25CD6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FBF-4CE2-A616-B7218F90920A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FBF-4CE2-A616-B7218F90920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FBF-4CE2-A616-B7218F90920A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FBF-4CE2-A616-B7218F90920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FBF-4CE2-A616-B7218F90920A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FBF-4CE2-A616-B7218F90920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FBF-4CE2-A616-B7218F90920A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BF-4CE2-A616-B7218F90920A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BF-4CE2-A616-B7218F90920A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BF-4CE2-A616-B7218F90920A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BF-4CE2-A616-B7218F90920A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BF-4CE2-A616-B7218F90920A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BF-4CE2-A616-B7218F90920A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BF-4CE2-A616-B7218F909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Formación!$G$71:$G$77</c:f>
              <c:strCache>
                <c:ptCount val="7"/>
                <c:pt idx="0">
                  <c:v>10 - 20</c:v>
                </c:pt>
                <c:pt idx="1">
                  <c:v>21 - 30</c:v>
                </c:pt>
                <c:pt idx="2">
                  <c:v>31 - 40 </c:v>
                </c:pt>
                <c:pt idx="3">
                  <c:v>41 - 50</c:v>
                </c:pt>
                <c:pt idx="4">
                  <c:v>51 -  60</c:v>
                </c:pt>
                <c:pt idx="5">
                  <c:v>61 -  más </c:v>
                </c:pt>
                <c:pt idx="6">
                  <c:v>N/D</c:v>
                </c:pt>
              </c:strCache>
            </c:strRef>
          </c:cat>
          <c:val>
            <c:numRef>
              <c:f>Formación!$H$71:$H$77</c:f>
              <c:numCache>
                <c:formatCode>General</c:formatCode>
                <c:ptCount val="7"/>
                <c:pt idx="0">
                  <c:v>9</c:v>
                </c:pt>
                <c:pt idx="1">
                  <c:v>347</c:v>
                </c:pt>
                <c:pt idx="2">
                  <c:v>323</c:v>
                </c:pt>
                <c:pt idx="3">
                  <c:v>273</c:v>
                </c:pt>
                <c:pt idx="4">
                  <c:v>120</c:v>
                </c:pt>
                <c:pt idx="5">
                  <c:v>35</c:v>
                </c:pt>
                <c:pt idx="6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FBF-4CE2-A616-B7218F90920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S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D55-4E6D-8EFB-4D42BCA3CB9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D55-4E6D-8EFB-4D42BCA3CB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Formación!$B$89:$B$91</c:f>
              <c:strCache>
                <c:ptCount val="3"/>
                <c:pt idx="0">
                  <c:v>Servidores públicos y funcionarios de municipalidades</c:v>
                </c:pt>
                <c:pt idx="1">
                  <c:v>Servidores públicos de gobierno central y autónomas</c:v>
                </c:pt>
                <c:pt idx="2">
                  <c:v>Sociedad Civil en General</c:v>
                </c:pt>
              </c:strCache>
            </c:strRef>
          </c:cat>
          <c:val>
            <c:numRef>
              <c:f>Formación!$C$89:$C$91</c:f>
              <c:numCache>
                <c:formatCode>General</c:formatCode>
                <c:ptCount val="3"/>
                <c:pt idx="0">
                  <c:v>139</c:v>
                </c:pt>
                <c:pt idx="1">
                  <c:v>1115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5-4E6D-8EFB-4D42BCA3CB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962285664"/>
        <c:axId val="1908322896"/>
        <c:axId val="0"/>
      </c:bar3DChart>
      <c:catAx>
        <c:axId val="19622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08322896"/>
        <c:crosses val="autoZero"/>
        <c:auto val="1"/>
        <c:lblAlgn val="ctr"/>
        <c:lblOffset val="100"/>
        <c:noMultiLvlLbl val="0"/>
      </c:catAx>
      <c:valAx>
        <c:axId val="1908322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6228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36-4902-91BD-3C2E58E3CCD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C36-4902-91BD-3C2E58E3CCD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36-4902-91BD-3C2E58E3CCD6}"/>
                </c:ext>
              </c:extLst>
            </c:dLbl>
            <c:dLbl>
              <c:idx val="1"/>
              <c:layout>
                <c:manualLayout>
                  <c:x val="2.1423910975507609E-3"/>
                  <c:y val="-1.11382484768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36-4902-91BD-3C2E58E3C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'Tiempo promedio de respuesta'!$A$11:$A$12</c:f>
              <c:strCache>
                <c:ptCount val="2"/>
                <c:pt idx="0">
                  <c:v>Solicitudes con información menor a 5 años</c:v>
                </c:pt>
                <c:pt idx="1">
                  <c:v>Solicitudes con información mayor a 5 años</c:v>
                </c:pt>
              </c:strCache>
            </c:strRef>
          </c:cat>
          <c:val>
            <c:numRef>
              <c:f>'Tiempo promedio de respuesta'!$B$11:$B$12</c:f>
              <c:numCache>
                <c:formatCode>General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6-4902-91BD-3C2E58E3C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shape val="box"/>
        <c:axId val="305684671"/>
        <c:axId val="701895951"/>
        <c:axId val="0"/>
      </c:bar3DChart>
      <c:catAx>
        <c:axId val="30568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701895951"/>
        <c:crosses val="autoZero"/>
        <c:auto val="1"/>
        <c:lblAlgn val="ctr"/>
        <c:lblOffset val="100"/>
        <c:noMultiLvlLbl val="0"/>
      </c:catAx>
      <c:valAx>
        <c:axId val="7018959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68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668-48AF-B798-81964DEE63B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4668-48AF-B798-81964DEE63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UAIP!$A$1:$A$4</c:f>
              <c:strCache>
                <c:ptCount val="4"/>
                <c:pt idx="0">
                  <c:v>Pública</c:v>
                </c:pt>
                <c:pt idx="1">
                  <c:v>Reorientada</c:v>
                </c:pt>
                <c:pt idx="2">
                  <c:v>Inexistente</c:v>
                </c:pt>
                <c:pt idx="3">
                  <c:v>Improcedente</c:v>
                </c:pt>
              </c:strCache>
            </c:strRef>
          </c:cat>
          <c:val>
            <c:numRef>
              <c:f>UAIP!$B$1:$B$4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8-48AF-B798-81964DEE63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814254079"/>
        <c:axId val="825614175"/>
        <c:axId val="918679663"/>
      </c:bar3DChart>
      <c:catAx>
        <c:axId val="81425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825614175"/>
        <c:crosses val="autoZero"/>
        <c:auto val="1"/>
        <c:lblAlgn val="ctr"/>
        <c:lblOffset val="100"/>
        <c:noMultiLvlLbl val="0"/>
      </c:catAx>
      <c:valAx>
        <c:axId val="8256141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4254079"/>
        <c:crosses val="autoZero"/>
        <c:crossBetween val="between"/>
      </c:valAx>
      <c:serAx>
        <c:axId val="918679663"/>
        <c:scaling>
          <c:orientation val="minMax"/>
        </c:scaling>
        <c:delete val="1"/>
        <c:axPos val="b"/>
        <c:majorTickMark val="out"/>
        <c:minorTickMark val="none"/>
        <c:tickLblPos val="nextTo"/>
        <c:crossAx val="825614175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UAIP!$A$21</c:f>
              <c:strCache>
                <c:ptCount val="1"/>
                <c:pt idx="0">
                  <c:v>Mujer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UAIP!$B$20:$D$20</c:f>
              <c:strCache>
                <c:ptCount val="3"/>
                <c:pt idx="0">
                  <c:v>Abril 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UAIP!$B$21:$D$21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9-4DBF-A1AC-AAE09D0CB49D}"/>
            </c:ext>
          </c:extLst>
        </c:ser>
        <c:ser>
          <c:idx val="1"/>
          <c:order val="1"/>
          <c:tx>
            <c:strRef>
              <c:f>UAIP!$A$22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UAIP!$B$20:$D$20</c:f>
              <c:strCache>
                <c:ptCount val="3"/>
                <c:pt idx="0">
                  <c:v>Abril 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UAIP!$B$22:$D$22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49-4DBF-A1AC-AAE09D0CB49D}"/>
            </c:ext>
          </c:extLst>
        </c:ser>
        <c:ser>
          <c:idx val="2"/>
          <c:order val="2"/>
          <c:tx>
            <c:strRef>
              <c:f>UAIP!$A$23</c:f>
              <c:strCache>
                <c:ptCount val="1"/>
                <c:pt idx="0">
                  <c:v>Persona Jurídica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UAIP!$B$20:$D$20</c:f>
              <c:strCache>
                <c:ptCount val="3"/>
                <c:pt idx="0">
                  <c:v>Abril 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UAIP!$B$23:$D$23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49-4DBF-A1AC-AAE09D0CB4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3096703"/>
        <c:axId val="921902175"/>
        <c:axId val="0"/>
      </c:bar3DChart>
      <c:catAx>
        <c:axId val="81309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21902175"/>
        <c:crosses val="autoZero"/>
        <c:auto val="1"/>
        <c:lblAlgn val="ctr"/>
        <c:lblOffset val="100"/>
        <c:noMultiLvlLbl val="0"/>
      </c:catAx>
      <c:valAx>
        <c:axId val="9219021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309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UAIP!$A$37</c:f>
              <c:strCache>
                <c:ptCount val="1"/>
                <c:pt idx="0">
                  <c:v>Correo electrónico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UAIP!$B$36:$D$36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UAIP!$B$37:$D$37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F-4921-98B3-6A7A440EAC24}"/>
            </c:ext>
          </c:extLst>
        </c:ser>
        <c:ser>
          <c:idx val="1"/>
          <c:order val="1"/>
          <c:tx>
            <c:strRef>
              <c:f>UAIP!$A$38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UAIP!$B$36:$D$36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UAIP!$B$38:$D$38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F-4921-98B3-6A7A440EAC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1774159"/>
        <c:axId val="825108303"/>
        <c:axId val="0"/>
      </c:bar3DChart>
      <c:catAx>
        <c:axId val="92177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825108303"/>
        <c:crosses val="autoZero"/>
        <c:auto val="1"/>
        <c:lblAlgn val="ctr"/>
        <c:lblOffset val="100"/>
        <c:noMultiLvlLbl val="0"/>
      </c:catAx>
      <c:valAx>
        <c:axId val="8251083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177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UAIP!$B$57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UAIP!$A$58:$A$60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UAIP!$B$58:$B$60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C-43A8-A552-9D60C6E2587D}"/>
            </c:ext>
          </c:extLst>
        </c:ser>
        <c:ser>
          <c:idx val="1"/>
          <c:order val="1"/>
          <c:tx>
            <c:strRef>
              <c:f>UAIP!$C$57</c:f>
              <c:strCache>
                <c:ptCount val="1"/>
                <c:pt idx="0">
                  <c:v>Mayo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UAIP!$A$58:$A$60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UAIP!$C$58:$C$60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9C-43A8-A552-9D60C6E2587D}"/>
            </c:ext>
          </c:extLst>
        </c:ser>
        <c:ser>
          <c:idx val="2"/>
          <c:order val="2"/>
          <c:tx>
            <c:strRef>
              <c:f>UAIP!$D$57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UAIP!$A$58:$A$60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UAIP!$D$58:$D$60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9C-43A8-A552-9D60C6E258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536500047"/>
        <c:axId val="379582287"/>
        <c:axId val="0"/>
      </c:bar3DChart>
      <c:catAx>
        <c:axId val="53650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79582287"/>
        <c:crosses val="autoZero"/>
        <c:auto val="1"/>
        <c:lblAlgn val="ctr"/>
        <c:lblOffset val="100"/>
        <c:noMultiLvlLbl val="0"/>
      </c:catAx>
      <c:valAx>
        <c:axId val="379582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6500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UGDA!$A$2</c:f>
              <c:strCache>
                <c:ptCount val="1"/>
                <c:pt idx="0">
                  <c:v>Gobiernos Municipales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UGDA!$B$1:$D$1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UGDA!$B$2:$D$2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9-42E8-A82B-8759762CBDDC}"/>
            </c:ext>
          </c:extLst>
        </c:ser>
        <c:ser>
          <c:idx val="1"/>
          <c:order val="1"/>
          <c:tx>
            <c:strRef>
              <c:f>UGDA!$A$3</c:f>
              <c:strCache>
                <c:ptCount val="1"/>
                <c:pt idx="0">
                  <c:v>Gobierno Central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UGDA!$B$1:$D$1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UGDA!$B$3:$D$3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49-42E8-A82B-8759762CBD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925305807"/>
        <c:axId val="825656511"/>
        <c:axId val="0"/>
      </c:bar3DChart>
      <c:catAx>
        <c:axId val="92530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825656511"/>
        <c:crosses val="autoZero"/>
        <c:auto val="1"/>
        <c:lblAlgn val="ctr"/>
        <c:lblOffset val="100"/>
        <c:noMultiLvlLbl val="0"/>
      </c:catAx>
      <c:valAx>
        <c:axId val="8256565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5305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587844488188982E-2"/>
          <c:y val="0.10432334514070775"/>
          <c:w val="0.97306496062992121"/>
          <c:h val="0.468108107148594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UGDA!$B$23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UGDA!$A$24:$A$28</c:f>
              <c:strCache>
                <c:ptCount val="5"/>
                <c:pt idx="0">
                  <c:v>Correo electrónico</c:v>
                </c:pt>
                <c:pt idx="1">
                  <c:v>Presencial</c:v>
                </c:pt>
                <c:pt idx="2">
                  <c:v>Llamada telefónica</c:v>
                </c:pt>
                <c:pt idx="3">
                  <c:v>Videoconferencia</c:v>
                </c:pt>
                <c:pt idx="4">
                  <c:v>Oficio/Nota externa</c:v>
                </c:pt>
              </c:strCache>
            </c:strRef>
          </c:cat>
          <c:val>
            <c:numRef>
              <c:f>UGDA!$B$24:$B$28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D-4DDC-B391-70F5FE043A8F}"/>
            </c:ext>
          </c:extLst>
        </c:ser>
        <c:ser>
          <c:idx val="1"/>
          <c:order val="1"/>
          <c:tx>
            <c:strRef>
              <c:f>UGDA!$C$23</c:f>
              <c:strCache>
                <c:ptCount val="1"/>
                <c:pt idx="0">
                  <c:v>Mayo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UGDA!$A$24:$A$28</c:f>
              <c:strCache>
                <c:ptCount val="5"/>
                <c:pt idx="0">
                  <c:v>Correo electrónico</c:v>
                </c:pt>
                <c:pt idx="1">
                  <c:v>Presencial</c:v>
                </c:pt>
                <c:pt idx="2">
                  <c:v>Llamada telefónica</c:v>
                </c:pt>
                <c:pt idx="3">
                  <c:v>Videoconferencia</c:v>
                </c:pt>
                <c:pt idx="4">
                  <c:v>Oficio/Nota externa</c:v>
                </c:pt>
              </c:strCache>
            </c:strRef>
          </c:cat>
          <c:val>
            <c:numRef>
              <c:f>UGDA!$C$24:$C$28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2D-4DDC-B391-70F5FE043A8F}"/>
            </c:ext>
          </c:extLst>
        </c:ser>
        <c:ser>
          <c:idx val="2"/>
          <c:order val="2"/>
          <c:tx>
            <c:strRef>
              <c:f>UGDA!$D$23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UGDA!$A$24:$A$28</c:f>
              <c:strCache>
                <c:ptCount val="5"/>
                <c:pt idx="0">
                  <c:v>Correo electrónico</c:v>
                </c:pt>
                <c:pt idx="1">
                  <c:v>Presencial</c:v>
                </c:pt>
                <c:pt idx="2">
                  <c:v>Llamada telefónica</c:v>
                </c:pt>
                <c:pt idx="3">
                  <c:v>Videoconferencia</c:v>
                </c:pt>
                <c:pt idx="4">
                  <c:v>Oficio/Nota externa</c:v>
                </c:pt>
              </c:strCache>
            </c:strRef>
          </c:cat>
          <c:val>
            <c:numRef>
              <c:f>UGDA!$D$24:$D$28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2D-4DDC-B391-70F5FE043A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985849903"/>
        <c:axId val="988934671"/>
        <c:axId val="0"/>
      </c:bar3DChart>
      <c:catAx>
        <c:axId val="9858499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88934671"/>
        <c:crosses val="autoZero"/>
        <c:auto val="1"/>
        <c:lblAlgn val="ctr"/>
        <c:lblOffset val="100"/>
        <c:noMultiLvlLbl val="0"/>
      </c:catAx>
      <c:valAx>
        <c:axId val="98893467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584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3"/>
          <c:dPt>
            <c:idx val="0"/>
            <c:bubble3D val="0"/>
            <c:explosion val="1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568-4092-8A66-9DECBEC1AD05}"/>
              </c:ext>
            </c:extLst>
          </c:dPt>
          <c:dPt>
            <c:idx val="1"/>
            <c:bubble3D val="0"/>
            <c:explosion val="23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568-4092-8A66-9DECBEC1AD05}"/>
              </c:ext>
            </c:extLst>
          </c:dPt>
          <c:dPt>
            <c:idx val="2"/>
            <c:bubble3D val="0"/>
            <c:explosion val="28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568-4092-8A66-9DECBEC1AD05}"/>
              </c:ext>
            </c:extLst>
          </c:dPt>
          <c:dPt>
            <c:idx val="3"/>
            <c:bubble3D val="0"/>
            <c:explosion val="26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568-4092-8A66-9DECBEC1AD05}"/>
              </c:ext>
            </c:extLst>
          </c:dPt>
          <c:dPt>
            <c:idx val="4"/>
            <c:bubble3D val="0"/>
            <c:explosion val="2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568-4092-8A66-9DECBEC1AD05}"/>
              </c:ext>
            </c:extLst>
          </c:dPt>
          <c:dPt>
            <c:idx val="5"/>
            <c:bubble3D val="0"/>
            <c:explosion val="38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568-4092-8A66-9DECBEC1AD05}"/>
              </c:ext>
            </c:extLst>
          </c:dPt>
          <c:dPt>
            <c:idx val="6"/>
            <c:bubble3D val="0"/>
            <c:explosion val="32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4568-4092-8A66-9DECBEC1AD05}"/>
              </c:ext>
            </c:extLst>
          </c:dPt>
          <c:dPt>
            <c:idx val="7"/>
            <c:bubble3D val="0"/>
            <c:explosion val="17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4568-4092-8A66-9DECBEC1AD05}"/>
              </c:ext>
            </c:extLst>
          </c:dPt>
          <c:dPt>
            <c:idx val="8"/>
            <c:bubble3D val="0"/>
            <c:explosion val="7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4568-4092-8A66-9DECBEC1AD05}"/>
              </c:ext>
            </c:extLst>
          </c:dPt>
          <c:dPt>
            <c:idx val="9"/>
            <c:bubble3D val="0"/>
            <c:explosion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4568-4092-8A66-9DECBEC1AD05}"/>
              </c:ext>
            </c:extLst>
          </c:dPt>
          <c:dLbls>
            <c:dLbl>
              <c:idx val="5"/>
              <c:layout>
                <c:manualLayout>
                  <c:x val="6.0749480496606612E-3"/>
                  <c:y val="-1.721052381448187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68-4092-8A66-9DECBEC1AD05}"/>
                </c:ext>
              </c:extLst>
            </c:dLbl>
            <c:dLbl>
              <c:idx val="8"/>
              <c:layout>
                <c:manualLayout>
                  <c:x val="8.5964249149275817E-3"/>
                  <c:y val="-5.75716764242198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68-4092-8A66-9DECBEC1A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UGDA!$J$38:$J$47</c:f>
              <c:strCache>
                <c:ptCount val="10"/>
                <c:pt idx="0">
                  <c:v>Actividad de difusión para el Día Internacional de los Archivos </c:v>
                </c:pt>
                <c:pt idx="1">
                  <c:v>Articulación de las TIC con la gestión documental </c:v>
                </c:pt>
                <c:pt idx="2">
                  <c:v>Charla de generalidades del SIGDA</c:v>
                </c:pt>
                <c:pt idx="3">
                  <c:v>Condiciones de conservación documental en los archivos centrales </c:v>
                </c:pt>
                <c:pt idx="4">
                  <c:v>Conformación del CISED</c:v>
                </c:pt>
                <c:pt idx="5">
                  <c:v>Identificación documental y normativa de gestión documental </c:v>
                </c:pt>
                <c:pt idx="6">
                  <c:v>Indicaciones generales para la implementación del SIGDA</c:v>
                </c:pt>
                <c:pt idx="7">
                  <c:v>Indicaciones para la elaboración del marco normativo GDA </c:v>
                </c:pt>
                <c:pt idx="8">
                  <c:v>Indicaciones para la implementación del SIGDA </c:v>
                </c:pt>
                <c:pt idx="9">
                  <c:v>Instalación del Archivo Central</c:v>
                </c:pt>
              </c:strCache>
            </c:strRef>
          </c:cat>
          <c:val>
            <c:numRef>
              <c:f>UGDA!$K$38:$K$47</c:f>
              <c:numCache>
                <c:formatCode>General</c:formatCode>
                <c:ptCount val="10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568-4092-8A66-9DECBEC1AD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419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1133704" y="5917492"/>
            <a:ext cx="8480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pPr/>
              <a:t>21/7/2023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832081" y="6432279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75130" y="6387746"/>
            <a:ext cx="5065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C393E-027E-4B84-A60E-C501743813F5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434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21/7/2023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3520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21/7/2023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6932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1013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pPr/>
              <a:t>21/7/2023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C393E-027E-4B84-A60E-C501743813F5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517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21/7/2023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078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527" y="455388"/>
            <a:ext cx="6943684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21/7/2023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713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1970" y="881856"/>
            <a:ext cx="7260305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26127" y="229489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3206287"/>
            <a:ext cx="5157787" cy="2983376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58539" y="229489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3206287"/>
            <a:ext cx="5183188" cy="29833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21/7/2023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309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21/7/2023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5346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21/7/2023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98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21/7/2023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203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21/7/2023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9312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t>21/7/2023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9421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8DB83E5-4C13-4DBF-A474-AB3DEA2BCDDD}"/>
              </a:ext>
            </a:extLst>
          </p:cNvPr>
          <p:cNvSpPr txBox="1"/>
          <p:nvPr/>
        </p:nvSpPr>
        <p:spPr>
          <a:xfrm>
            <a:off x="2067339" y="1965355"/>
            <a:ext cx="84681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600" dirty="0">
                <a:solidFill>
                  <a:schemeClr val="bg1"/>
                </a:solidFill>
              </a:rPr>
              <a:t>Estadísticas segundo trimestre</a:t>
            </a:r>
          </a:p>
          <a:p>
            <a:pPr algn="ctr"/>
            <a:r>
              <a:rPr lang="es-SV" sz="6600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93361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0543E-21C0-42CF-9546-EAC6AAEC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Ente obligado que solicita asesoría GDA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AC5CE5E-85BA-4FE7-9265-831C56A274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994593"/>
              </p:ext>
            </p:extLst>
          </p:nvPr>
        </p:nvGraphicFramePr>
        <p:xfrm>
          <a:off x="23812" y="1014412"/>
          <a:ext cx="10515600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84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74199B3-E3AA-4FDA-8DD4-C30E09C4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Medio por el cual se realizó el acompañamiento en GDA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B2BA39B-2781-4E08-AEBC-E10932E9C7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317038"/>
              </p:ext>
            </p:extLst>
          </p:nvPr>
        </p:nvGraphicFramePr>
        <p:xfrm>
          <a:off x="0" y="622851"/>
          <a:ext cx="12099235" cy="557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7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B8CFCB1-0600-46D1-81F3-EC4C5D4B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900" y="443947"/>
            <a:ext cx="726030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SV" sz="3200" dirty="0"/>
              <a:t>Temas de acompañamiento en materia GDA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6A2A41D-122C-4EB5-BFC2-5C3319161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357970"/>
              </p:ext>
            </p:extLst>
          </p:nvPr>
        </p:nvGraphicFramePr>
        <p:xfrm>
          <a:off x="284921" y="1232452"/>
          <a:ext cx="11622157" cy="562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85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F6374-7079-4F9D-ADCE-F019618E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74" y="789888"/>
            <a:ext cx="7260305" cy="1325563"/>
          </a:xfrm>
        </p:spPr>
        <p:txBody>
          <a:bodyPr/>
          <a:lstStyle/>
          <a:p>
            <a:pPr algn="ctr"/>
            <a:r>
              <a:rPr lang="es-SV" dirty="0"/>
              <a:t>Otros temas de acompañamiento en GDA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9F2F94C-9FE5-4BD8-8F77-6BE4E1333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07312"/>
              </p:ext>
            </p:extLst>
          </p:nvPr>
        </p:nvGraphicFramePr>
        <p:xfrm>
          <a:off x="1875091" y="2115451"/>
          <a:ext cx="8128000" cy="474254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13621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67110489"/>
                    </a:ext>
                  </a:extLst>
                </a:gridCol>
              </a:tblGrid>
              <a:tr h="5001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Instrumentos archivísticos y conformación del CISED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Procesos de consulta y préstamo en los archivos especializados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147665"/>
                  </a:ext>
                </a:extLst>
              </a:tr>
              <a:tr h="5001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Mecanismos de control en los sistemas de gestión documental 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Procesos de valoración y selección documental 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9924091"/>
                  </a:ext>
                </a:extLst>
              </a:tr>
              <a:tr h="5001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Nombramiento del Oficial GDA y conformación del CISED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Publicación oficiosa de los instrumentos archivísticos 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904703"/>
                  </a:ext>
                </a:extLst>
              </a:tr>
              <a:tr h="5001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Proceso de identificación y clasificación documental 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Requisitos del proceso de eliminación documental 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5731403"/>
                  </a:ext>
                </a:extLst>
              </a:tr>
              <a:tr h="5001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Proceso de valoración y selección documental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Responsabilidades del Comité de Identificación Documental 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3968075"/>
                  </a:ext>
                </a:extLst>
              </a:tr>
              <a:tr h="5001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Criterios y especificaciones para las cajas normalizadas de archivos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Revisión de Protocolos de búsquedas de información 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9636603"/>
                  </a:ext>
                </a:extLst>
              </a:tr>
              <a:tr h="5001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Funcionamiento del Comité de Identificación Documental y del Comité Institucional de Selección y Eliminación de Documentos (CISED) 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Taller sobre generalidades del SIGDA para la UGDA-DGCP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0311817"/>
                  </a:ext>
                </a:extLst>
              </a:tr>
              <a:tr h="5001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Funciones adicionales de la UGDA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>
                          <a:effectLst/>
                        </a:rPr>
                        <a:t>Transferencia documental en los archivos especializados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578173"/>
                  </a:ext>
                </a:extLst>
              </a:tr>
              <a:tr h="500188"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Tratamiento del fondo documental acumulado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5047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4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ACOMPAÑAMIENTO A ENTES OBLIGADOS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490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6E4AF-2E18-46F1-B930-C871F3FC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Nivel de respuesta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C195FE5-6D43-4B53-90E3-1FA5E1E44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936806"/>
              </p:ext>
            </p:extLst>
          </p:nvPr>
        </p:nvGraphicFramePr>
        <p:xfrm>
          <a:off x="443947" y="1076738"/>
          <a:ext cx="11015870" cy="517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493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9BF97E3-C280-4819-BAAA-C32EAE28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605" y="239686"/>
            <a:ext cx="7260305" cy="1325563"/>
          </a:xfrm>
        </p:spPr>
        <p:txBody>
          <a:bodyPr/>
          <a:lstStyle/>
          <a:p>
            <a:pPr algn="ctr"/>
            <a:r>
              <a:rPr lang="es-SV" dirty="0"/>
              <a:t>Consultas recibidas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71D23E6-BE8E-4BA4-8920-FBD5BB0195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494174"/>
              </p:ext>
            </p:extLst>
          </p:nvPr>
        </p:nvGraphicFramePr>
        <p:xfrm>
          <a:off x="291547" y="1417983"/>
          <a:ext cx="11211339" cy="544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406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dirty="0"/>
              <a:t>Gerencia Legal</a:t>
            </a:r>
            <a:br>
              <a:rPr lang="es-ES" dirty="0"/>
            </a:br>
            <a:r>
              <a:rPr lang="es-ES" dirty="0"/>
              <a:t>Unidad de Derecho de Acceso a la Información Pública y Unidad de</a:t>
            </a:r>
            <a:br>
              <a:rPr lang="es-ES" dirty="0"/>
            </a:br>
            <a:r>
              <a:rPr lang="es-ES" dirty="0"/>
              <a:t>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42468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0F41D-0CDF-4700-969D-7021692D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Proyectos de autos elaborados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864AC70-E14C-4B2C-8617-CD25C0527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29413"/>
              </p:ext>
            </p:extLst>
          </p:nvPr>
        </p:nvGraphicFramePr>
        <p:xfrm>
          <a:off x="357809" y="1126436"/>
          <a:ext cx="10995991" cy="502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3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352301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ACCESO A LA INFORMACIÓN PÚBLICA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91975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168F5AE-04D0-4213-BF9B-BFD928A9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785" y="269772"/>
            <a:ext cx="7260305" cy="1325563"/>
          </a:xfrm>
        </p:spPr>
        <p:txBody>
          <a:bodyPr/>
          <a:lstStyle/>
          <a:p>
            <a:r>
              <a:rPr lang="es-SV" dirty="0"/>
              <a:t>Solicitudes de apoyo UCOM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EE745EB-F88E-499C-AAB1-2BD728A9E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432476"/>
              </p:ext>
            </p:extLst>
          </p:nvPr>
        </p:nvGraphicFramePr>
        <p:xfrm>
          <a:off x="437323" y="1470990"/>
          <a:ext cx="11754677" cy="542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345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Formación</a:t>
            </a:r>
          </a:p>
        </p:txBody>
      </p:sp>
    </p:spTree>
    <p:extLst>
      <p:ext uri="{BB962C8B-B14F-4D97-AF65-F5344CB8AC3E}">
        <p14:creationId xmlns:p14="http://schemas.microsoft.com/office/powerpoint/2010/main" val="175561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1B2F47ED-0595-45B5-B65A-447AF14F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04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Servidores públicos municipales capacitados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B1328D7-C6A1-4574-BA01-A134B1EA7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890886"/>
              </p:ext>
            </p:extLst>
          </p:nvPr>
        </p:nvGraphicFramePr>
        <p:xfrm>
          <a:off x="583095" y="556591"/>
          <a:ext cx="10999305" cy="6082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79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D5E7FC-52D8-4055-9BE0-E9FEA080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7" y="124083"/>
            <a:ext cx="8275984" cy="1325563"/>
          </a:xfrm>
        </p:spPr>
        <p:txBody>
          <a:bodyPr/>
          <a:lstStyle/>
          <a:p>
            <a:pPr algn="ctr"/>
            <a:r>
              <a:rPr lang="es-SV" dirty="0"/>
              <a:t>Personas capacitadas en el trimestre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F988DF2-D83F-4EC4-8E54-9AD051942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43862"/>
              </p:ext>
            </p:extLst>
          </p:nvPr>
        </p:nvGraphicFramePr>
        <p:xfrm>
          <a:off x="967409" y="1449647"/>
          <a:ext cx="10349948" cy="512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59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6B76621-D0C9-4F72-ACBF-5C86558B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4400"/>
              <a:t>Servidores públicos de gobierno central y autónomas capacitados </a:t>
            </a:r>
            <a:endParaRPr lang="es-SV" sz="44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162E9B8-04AE-4831-BAA1-9D9E60211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030979"/>
              </p:ext>
            </p:extLst>
          </p:nvPr>
        </p:nvGraphicFramePr>
        <p:xfrm>
          <a:off x="1961322" y="2207419"/>
          <a:ext cx="8658675" cy="462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31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C66DC046-ADAE-41E7-8E3A-B0D5E91F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2" y="795130"/>
            <a:ext cx="8998226" cy="17708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dirty="0"/>
              <a:t>Total de personas capacitadas por edad 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F376BE2-972E-4F8B-BF9A-D4B886454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079995"/>
              </p:ext>
            </p:extLst>
          </p:nvPr>
        </p:nvGraphicFramePr>
        <p:xfrm>
          <a:off x="1126435" y="2160104"/>
          <a:ext cx="10190922" cy="469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002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6C3DECC-8769-43C5-9D84-664FCAE2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Cantidad de personas capacitadas por sector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90B7A61-59F3-4630-9D1D-028484EDE9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424967"/>
              </p:ext>
            </p:extLst>
          </p:nvPr>
        </p:nvGraphicFramePr>
        <p:xfrm>
          <a:off x="328613" y="1105694"/>
          <a:ext cx="10129838" cy="538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41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45E2099-0799-45DD-9F65-F7FE57A89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640624"/>
              </p:ext>
            </p:extLst>
          </p:nvPr>
        </p:nvGraphicFramePr>
        <p:xfrm>
          <a:off x="911294" y="1180271"/>
          <a:ext cx="9720470" cy="537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B675BFFF-CD9A-4556-BDD9-1CBFC16DD3E4}"/>
              </a:ext>
            </a:extLst>
          </p:cNvPr>
          <p:cNvSpPr txBox="1"/>
          <p:nvPr/>
        </p:nvSpPr>
        <p:spPr>
          <a:xfrm>
            <a:off x="-848139" y="71518"/>
            <a:ext cx="9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Número de solicitudes y requerimientos</a:t>
            </a:r>
          </a:p>
        </p:txBody>
      </p:sp>
    </p:spTree>
    <p:extLst>
      <p:ext uri="{BB962C8B-B14F-4D97-AF65-F5344CB8AC3E}">
        <p14:creationId xmlns:p14="http://schemas.microsoft.com/office/powerpoint/2010/main" val="234605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D3BC032-F5EF-4B0D-9DF7-EA386EEEE9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828784"/>
              </p:ext>
            </p:extLst>
          </p:nvPr>
        </p:nvGraphicFramePr>
        <p:xfrm>
          <a:off x="1812235" y="2146133"/>
          <a:ext cx="8567530" cy="484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081E389-3CE3-4B38-A266-F32A80E3BEA6}"/>
              </a:ext>
            </a:extLst>
          </p:cNvPr>
          <p:cNvSpPr txBox="1"/>
          <p:nvPr/>
        </p:nvSpPr>
        <p:spPr>
          <a:xfrm>
            <a:off x="3207026" y="718643"/>
            <a:ext cx="76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Solicitudes de información mayores y menores de 5 años</a:t>
            </a:r>
          </a:p>
        </p:txBody>
      </p:sp>
    </p:spTree>
    <p:extLst>
      <p:ext uri="{BB962C8B-B14F-4D97-AF65-F5344CB8AC3E}">
        <p14:creationId xmlns:p14="http://schemas.microsoft.com/office/powerpoint/2010/main" val="137553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BF9874F-2502-4727-B968-DB1D84615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17282"/>
              </p:ext>
            </p:extLst>
          </p:nvPr>
        </p:nvGraphicFramePr>
        <p:xfrm>
          <a:off x="9145358" y="2275445"/>
          <a:ext cx="2921389" cy="186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999">
                  <a:extLst>
                    <a:ext uri="{9D8B030D-6E8A-4147-A177-3AD203B41FA5}">
                      <a16:colId xmlns:a16="http://schemas.microsoft.com/office/drawing/2014/main" val="3741365533"/>
                    </a:ext>
                  </a:extLst>
                </a:gridCol>
                <a:gridCol w="1105390">
                  <a:extLst>
                    <a:ext uri="{9D8B030D-6E8A-4147-A177-3AD203B41FA5}">
                      <a16:colId xmlns:a16="http://schemas.microsoft.com/office/drawing/2014/main" val="1874629452"/>
                    </a:ext>
                  </a:extLst>
                </a:gridCol>
              </a:tblGrid>
              <a:tr h="37204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Información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Número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01683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Reservada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82912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Desistidos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888976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Confidencial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27165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Inadmisible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1185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21D636E-F393-4EF8-9BDD-74BD15DAEB1B}"/>
              </a:ext>
            </a:extLst>
          </p:cNvPr>
          <p:cNvSpPr txBox="1"/>
          <p:nvPr/>
        </p:nvSpPr>
        <p:spPr>
          <a:xfrm>
            <a:off x="9145357" y="1936891"/>
            <a:ext cx="2921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28" b="1" i="0" u="none" strike="noStrike" kern="1200" baseline="0">
                <a:solidFill>
                  <a:srgbClr val="44546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Otro tipo de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E58FD7-0681-4D3C-BF31-7E4A1593AED1}"/>
              </a:ext>
            </a:extLst>
          </p:cNvPr>
          <p:cNvSpPr txBox="1"/>
          <p:nvPr/>
        </p:nvSpPr>
        <p:spPr>
          <a:xfrm>
            <a:off x="1358140" y="133627"/>
            <a:ext cx="864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/>
              <a:t>Tipo de información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128E4EF-66E4-4212-9B15-67E1979E2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338363"/>
              </p:ext>
            </p:extLst>
          </p:nvPr>
        </p:nvGraphicFramePr>
        <p:xfrm>
          <a:off x="125253" y="997224"/>
          <a:ext cx="9873305" cy="507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46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E1ACD7-1E75-498D-9E71-77B01732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SV" dirty="0"/>
              <a:t>Tipo de solicitante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1A1DCA2-5917-4F57-88E7-64FEA657C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463270"/>
              </p:ext>
            </p:extLst>
          </p:nvPr>
        </p:nvGraphicFramePr>
        <p:xfrm>
          <a:off x="159026" y="1073426"/>
          <a:ext cx="9833113" cy="515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8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4CA67-7305-4709-9AFA-AF7E9D79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/>
              <a:t>Vía de recepción de la solicitud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FB74ED6-E758-448F-BFE0-0CDB782AF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131471"/>
              </p:ext>
            </p:extLst>
          </p:nvPr>
        </p:nvGraphicFramePr>
        <p:xfrm>
          <a:off x="145773" y="1590261"/>
          <a:ext cx="10628244" cy="453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9E2003-8AFC-41F9-B09C-66198B535ECD}"/>
              </a:ext>
            </a:extLst>
          </p:cNvPr>
          <p:cNvSpPr txBox="1"/>
          <p:nvPr/>
        </p:nvSpPr>
        <p:spPr>
          <a:xfrm>
            <a:off x="9197008" y="5221357"/>
            <a:ext cx="285240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950" dirty="0"/>
          </a:p>
          <a:p>
            <a:pPr algn="just"/>
            <a:r>
              <a:rPr lang="es-ES" sz="950" dirty="0"/>
              <a:t>*La asistencia a Oficiales de Información que se reporta consiste en el apoyo técnico, gestión de credenciales (usuario/contraseña) y cualquier otra consulta vinculada al Portal de Transparencia</a:t>
            </a:r>
          </a:p>
          <a:p>
            <a:pPr algn="just"/>
            <a:r>
              <a:rPr lang="en-US" sz="950" dirty="0"/>
              <a:t>***Se reportan las orientaciones realizadas de </a:t>
            </a:r>
            <a:r>
              <a:rPr lang="es-ES" sz="950" dirty="0"/>
              <a:t>conformidad a la letra c) del artículo 50 de la LAIP,.</a:t>
            </a:r>
            <a:endParaRPr lang="en-US" sz="95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9B168E-30F8-4AAE-B6B5-EE9BCF77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Consultas que atendió la UAIP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D4D2F08-1746-4F29-AC2F-E7CF7F8BEC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475786"/>
              </p:ext>
            </p:extLst>
          </p:nvPr>
        </p:nvGraphicFramePr>
        <p:xfrm>
          <a:off x="142587" y="1671639"/>
          <a:ext cx="11773188" cy="518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74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GESTIÓN DOCUMENTAL Y ARCHIVOS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380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10758</TotalTime>
  <Words>357</Words>
  <Application>Microsoft Office PowerPoint</Application>
  <PresentationFormat>Panorámica</PresentationFormat>
  <Paragraphs>64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Presentación de PowerPoint</vt:lpstr>
      <vt:lpstr>UNIDAD DE ACCESO A LA INFORMACIÓN PÚBLICA</vt:lpstr>
      <vt:lpstr>Presentación de PowerPoint</vt:lpstr>
      <vt:lpstr>Presentación de PowerPoint</vt:lpstr>
      <vt:lpstr>Presentación de PowerPoint</vt:lpstr>
      <vt:lpstr>Tipo de solicitante</vt:lpstr>
      <vt:lpstr>Vía de recepción de la solicitud</vt:lpstr>
      <vt:lpstr>Consultas que atendió la UAIP</vt:lpstr>
      <vt:lpstr>UNIDAD DE GESTIÓN DOCUMENTAL Y ARCHIVOS</vt:lpstr>
      <vt:lpstr>Ente obligado que solicita asesoría GDA</vt:lpstr>
      <vt:lpstr>Medio por el cual se realizó el acompañamiento en GDA </vt:lpstr>
      <vt:lpstr>Temas de acompañamiento en materia GDA</vt:lpstr>
      <vt:lpstr>Otros temas de acompañamiento en GDA</vt:lpstr>
      <vt:lpstr>UNIDAD DE ACOMPAÑAMIENTO A ENTES OBLIGADOS</vt:lpstr>
      <vt:lpstr>Nivel de respuesta</vt:lpstr>
      <vt:lpstr>Consultas recibidas</vt:lpstr>
      <vt:lpstr>Gerencia Legal Unidad de Derecho de Acceso a la Información Pública y Unidad de Protección de Datos Personales</vt:lpstr>
      <vt:lpstr>Proyectos de autos elaborados </vt:lpstr>
      <vt:lpstr>Unidad de Comunicaciones</vt:lpstr>
      <vt:lpstr>Solicitudes de apoyo UCOM</vt:lpstr>
      <vt:lpstr>Unidad de Formación</vt:lpstr>
      <vt:lpstr>Servidores públicos municipales capacitados </vt:lpstr>
      <vt:lpstr>Personas capacitadas en el trimestre</vt:lpstr>
      <vt:lpstr>Servidores públicos de gobierno central y autónomas capacitados </vt:lpstr>
      <vt:lpstr>Total de personas capacitadas por edad  </vt:lpstr>
      <vt:lpstr>Cantidad de personas capacitadas por sector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VG</dc:creator>
  <cp:lastModifiedBy>Cuenta</cp:lastModifiedBy>
  <cp:revision>92</cp:revision>
  <dcterms:created xsi:type="dcterms:W3CDTF">2023-02-23T17:25:48Z</dcterms:created>
  <dcterms:modified xsi:type="dcterms:W3CDTF">2023-07-21T21:53:30Z</dcterms:modified>
</cp:coreProperties>
</file>