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84" r:id="rId13"/>
    <p:sldId id="275" r:id="rId14"/>
    <p:sldId id="269" r:id="rId15"/>
    <p:sldId id="270" r:id="rId16"/>
    <p:sldId id="276" r:id="rId17"/>
    <p:sldId id="272" r:id="rId18"/>
    <p:sldId id="277" r:id="rId19"/>
    <p:sldId id="274" r:id="rId20"/>
    <p:sldId id="286" r:id="rId21"/>
    <p:sldId id="285" r:id="rId22"/>
    <p:sldId id="278" r:id="rId23"/>
    <p:sldId id="279" r:id="rId24"/>
    <p:sldId id="280" r:id="rId25"/>
    <p:sldId id="281" r:id="rId26"/>
    <p:sldId id="282" r:id="rId27"/>
    <p:sldId id="283" r:id="rId28"/>
  </p:sldIdLst>
  <p:sldSz cx="12192000" cy="6858000"/>
  <p:notesSz cx="6858000" cy="9144000"/>
  <p:defaultTextStyle>
    <a:defPPr>
      <a:defRPr lang="es-419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4291" autoAdjust="0"/>
  </p:normalViewPr>
  <p:slideViewPr>
    <p:cSldViewPr snapToGrid="0">
      <p:cViewPr varScale="1">
        <p:scale>
          <a:sx n="63" d="100"/>
          <a:sy n="63" d="100"/>
        </p:scale>
        <p:origin x="728" y="64"/>
      </p:cViewPr>
      <p:guideLst/>
    </p:cSldViewPr>
  </p:slideViewPr>
  <p:outlineViewPr>
    <p:cViewPr>
      <p:scale>
        <a:sx n="33" d="100"/>
        <a:sy n="33" d="100"/>
      </p:scale>
      <p:origin x="0" y="-148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uenta\Desktop\Estad&#237;sticas%20marzo\Estadist&#237;cas%20Marzo%202024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uenta\Desktop\Estad&#237;sticas%20%20segundo%20trimestre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uenta\Desktop\Gr&#225;ficos%201er%20trimestre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uenta\Desktop\Gr&#225;ficos%201er%20trimestre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uenta\Desktop\Gr&#225;ficos%201er%20trimestre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uenta\Desktop\Gr&#225;ficos%201er%20trimestre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uenta\Desktop\Gr&#225;ficos%201er%20trimestre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uenta\Desktop\Gr&#225;ficos%201er%20trimestre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uenta\Desktop\Gr&#225;ficos%201er%20trimestre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uenta\Desktop\Estad&#237;sticas%20primier%20trimestre%202024\Gr&#225;ficos%201er%20trimestr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uenta\Desktop\Gr&#225;ficos%201er%20trimestre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uenta\Desktop\Estad&#237;sticas%20primier%20trimestre%202024\Gr&#225;ficos%201er%20trimestr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uenta\Desktop\Estad&#237;sticas%20primier%20trimestre%202024\Gr&#225;ficos%201er%20trimestr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uenta\Desktop\Estad&#237;sticas%20primier%20trimestre%202024\Gr&#225;ficos%201er%20trimestr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uenta\Desktop\Estad&#237;sticas%20primier%20trimestre%202024\Gr&#225;ficos%201er%20trimestre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uenta\Desktop\Estad&#237;sticas%20%20segundo%20trimestre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spPr>
            <a:solidFill>
              <a:srgbClr val="002060"/>
            </a:solidFill>
          </c:spPr>
          <c:dPt>
            <c:idx val="0"/>
            <c:bubble3D val="0"/>
            <c:explosion val="11"/>
            <c:spPr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BAC6-4AEF-BE03-69A34FB99909}"/>
              </c:ext>
            </c:extLst>
          </c:dPt>
          <c:dPt>
            <c:idx val="1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BAC6-4AEF-BE03-69A34FB99909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21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AC6-4AEF-BE03-69A34FB99909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54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AC6-4AEF-BE03-69A34FB999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UAIP!$A$20:$A$21</c:f>
              <c:strCache>
                <c:ptCount val="2"/>
                <c:pt idx="0">
                  <c:v>Número de solicitudes </c:v>
                </c:pt>
                <c:pt idx="1">
                  <c:v>Número de requerimientos</c:v>
                </c:pt>
              </c:strCache>
            </c:strRef>
          </c:cat>
          <c:val>
            <c:numRef>
              <c:f>UAIP!$B$20:$B$21</c:f>
              <c:numCache>
                <c:formatCode>General</c:formatCode>
                <c:ptCount val="2"/>
                <c:pt idx="0">
                  <c:v>15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C6-4AEF-BE03-69A34FB999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20E7-4A8E-B9E4-F9D71D69E6C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'Marzo 2024 (Acompañamiento)'!$G$4:$G$5</c:f>
              <c:strCache>
                <c:ptCount val="2"/>
                <c:pt idx="0">
                  <c:v>Cantidad de preguntas recibidas </c:v>
                </c:pt>
                <c:pt idx="1">
                  <c:v>Cantidad de preguntas respondidas </c:v>
                </c:pt>
              </c:strCache>
            </c:strRef>
          </c:cat>
          <c:val>
            <c:numRef>
              <c:f>'Marzo 2024 (Acompañamiento)'!$H$4:$H$5</c:f>
              <c:numCache>
                <c:formatCode>General</c:formatCode>
                <c:ptCount val="2"/>
                <c:pt idx="0">
                  <c:v>20</c:v>
                </c:pt>
                <c:pt idx="1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E7-4A8E-B9E4-F9D71D69E6C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27"/>
        <c:gapDepth val="239"/>
        <c:shape val="box"/>
        <c:axId val="222022240"/>
        <c:axId val="222011200"/>
        <c:axId val="0"/>
      </c:bar3DChart>
      <c:catAx>
        <c:axId val="222022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222011200"/>
        <c:crosses val="autoZero"/>
        <c:auto val="1"/>
        <c:lblAlgn val="ctr"/>
        <c:lblOffset val="100"/>
        <c:noMultiLvlLbl val="0"/>
      </c:catAx>
      <c:valAx>
        <c:axId val="2220112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22022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/>
      </a:pPr>
      <a:endParaRPr lang="es-SV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3"/>
          <c:dPt>
            <c:idx val="0"/>
            <c:bubble3D val="0"/>
            <c:explosion val="7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0E8A-4D33-B67B-F062FA3F0C61}"/>
              </c:ext>
            </c:extLst>
          </c:dPt>
          <c:dPt>
            <c:idx val="1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0E8A-4D33-B67B-F062FA3F0C61}"/>
              </c:ext>
            </c:extLst>
          </c:dPt>
          <c:dPt>
            <c:idx val="2"/>
            <c:bubble3D val="0"/>
            <c:explosion val="15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0E8A-4D33-B67B-F062FA3F0C61}"/>
              </c:ext>
            </c:extLst>
          </c:dPt>
          <c:dPt>
            <c:idx val="3"/>
            <c:bubble3D val="0"/>
            <c:explosion val="15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0E8A-4D33-B67B-F062FA3F0C61}"/>
              </c:ext>
            </c:extLst>
          </c:dPt>
          <c:dPt>
            <c:idx val="4"/>
            <c:bubble3D val="0"/>
            <c:explosion val="1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0E8A-4D33-B67B-F062FA3F0C61}"/>
              </c:ext>
            </c:extLst>
          </c:dPt>
          <c:dPt>
            <c:idx val="5"/>
            <c:bubble3D val="0"/>
            <c:explosion val="9"/>
            <c:spPr>
              <a:solidFill>
                <a:srgbClr val="00B0F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0E8A-4D33-B67B-F062FA3F0C61}"/>
              </c:ext>
            </c:extLst>
          </c:dPt>
          <c:dPt>
            <c:idx val="6"/>
            <c:bubble3D val="0"/>
            <c:explosion val="8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0E8A-4D33-B67B-F062FA3F0C61}"/>
              </c:ext>
            </c:extLst>
          </c:dPt>
          <c:dPt>
            <c:idx val="7"/>
            <c:bubble3D val="0"/>
            <c:explosion val="11"/>
            <c:spPr>
              <a:solidFill>
                <a:srgbClr val="00206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F-0E8A-4D33-B67B-F062FA3F0C61}"/>
              </c:ext>
            </c:extLst>
          </c:dPt>
          <c:dPt>
            <c:idx val="8"/>
            <c:bubble3D val="0"/>
            <c:explosion val="7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1-0E8A-4D33-B67B-F062FA3F0C61}"/>
              </c:ext>
            </c:extLst>
          </c:dPt>
          <c:dLbls>
            <c:dLbl>
              <c:idx val="0"/>
              <c:layout>
                <c:manualLayout>
                  <c:x val="1.5690596267367848E-2"/>
                  <c:y val="-1.1435958363026326E-2"/>
                </c:manualLayout>
              </c:layout>
              <c:tx>
                <c:rich>
                  <a:bodyPr/>
                  <a:lstStyle/>
                  <a:p>
                    <a:fld id="{A76989D2-FAA2-478E-A27D-ED220288341E}" type="CATEGORYNAME">
                      <a:rPr lang="es-ES" smtClean="0"/>
                      <a:pPr/>
                      <a:t>[NOMBRE DE CATEGORÍA]</a:t>
                    </a:fld>
                    <a:endParaRPr lang="es-SV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E8A-4D33-B67B-F062FA3F0C61}"/>
                </c:ext>
              </c:extLst>
            </c:dLbl>
            <c:dLbl>
              <c:idx val="1"/>
              <c:layout>
                <c:manualLayout>
                  <c:x val="1.206968943643665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E8A-4D33-B67B-F062FA3F0C61}"/>
                </c:ext>
              </c:extLst>
            </c:dLbl>
            <c:dLbl>
              <c:idx val="2"/>
              <c:layout>
                <c:manualLayout>
                  <c:x val="-1.9311503098298783E-2"/>
                  <c:y val="1.143595836302630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E8A-4D33-B67B-F062FA3F0C61}"/>
                </c:ext>
              </c:extLst>
            </c:dLbl>
            <c:dLbl>
              <c:idx val="3"/>
              <c:layout>
                <c:manualLayout>
                  <c:x val="-1.810453415465511E-2"/>
                  <c:y val="4.574383345210521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E8A-4D33-B67B-F062FA3F0C61}"/>
                </c:ext>
              </c:extLst>
            </c:dLbl>
            <c:dLbl>
              <c:idx val="4"/>
              <c:layout>
                <c:manualLayout>
                  <c:x val="-2.1725440985586132E-2"/>
                  <c:y val="-9.1487666904210424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0E8A-4D33-B67B-F062FA3F0C61}"/>
                </c:ext>
              </c:extLst>
            </c:dLbl>
            <c:dLbl>
              <c:idx val="5"/>
              <c:layout>
                <c:manualLayout>
                  <c:x val="-1.0862720492793066E-2"/>
                  <c:y val="4.116945010689469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0E8A-4D33-B67B-F062FA3F0C61}"/>
                </c:ext>
              </c:extLst>
            </c:dLbl>
            <c:dLbl>
              <c:idx val="6"/>
              <c:layout>
                <c:manualLayout>
                  <c:x val="-2.2932409929229815E-2"/>
                  <c:y val="2.2871916726052398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0E8A-4D33-B67B-F062FA3F0C61}"/>
                </c:ext>
              </c:extLst>
            </c:dLbl>
            <c:dLbl>
              <c:idx val="7"/>
              <c:layout>
                <c:manualLayout>
                  <c:x val="-1.2069689436436782E-2"/>
                  <c:y val="-9.1487666904210528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0E8A-4D33-B67B-F062FA3F0C61}"/>
                </c:ext>
              </c:extLst>
            </c:dLbl>
            <c:dLbl>
              <c:idx val="8"/>
              <c:layout>
                <c:manualLayout>
                  <c:x val="4.586481985845961E-2"/>
                  <c:y val="-2.51591083986578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0E8A-4D33-B67B-F062FA3F0C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'Acompañamiento}'!$A$22:$A$30</c:f>
              <c:strCache>
                <c:ptCount val="9"/>
                <c:pt idx="0">
                  <c:v>Trámite de solicitudes de información</c:v>
                </c:pt>
                <c:pt idx="1">
                  <c:v>Uso práctico del Portal de Transparencia</c:v>
                </c:pt>
                <c:pt idx="2">
                  <c:v>Versión Pública</c:v>
                </c:pt>
                <c:pt idx="3">
                  <c:v>Información reservada</c:v>
                </c:pt>
                <c:pt idx="4">
                  <c:v>Lineamientos GDA</c:v>
                </c:pt>
                <c:pt idx="5">
                  <c:v>Art. 14  Nuevo Lineamiento 1 de publicación de información oficiosa</c:v>
                </c:pt>
                <c:pt idx="6">
                  <c:v>Procedimientos Administrativos del IAIP</c:v>
                </c:pt>
                <c:pt idx="7">
                  <c:v>Solicitud de notificaciones</c:v>
                </c:pt>
                <c:pt idx="8">
                  <c:v>Expediente clínico: Rectificación de datos personales</c:v>
                </c:pt>
              </c:strCache>
            </c:strRef>
          </c:cat>
          <c:val>
            <c:numRef>
              <c:f>'Acompañamiento}'!$B$22:$B$30</c:f>
              <c:numCache>
                <c:formatCode>General</c:formatCode>
                <c:ptCount val="9"/>
                <c:pt idx="0">
                  <c:v>6</c:v>
                </c:pt>
                <c:pt idx="1">
                  <c:v>3</c:v>
                </c:pt>
                <c:pt idx="2">
                  <c:v>3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0E8A-4D33-B67B-F062FA3F0C61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/>
      </a:pPr>
      <a:endParaRPr lang="es-SV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F985-46F8-91AF-36BFE0764DB0}"/>
              </c:ext>
            </c:extLst>
          </c:dPt>
          <c:dPt>
            <c:idx val="1"/>
            <c:bubble3D val="0"/>
            <c:explosion val="4"/>
            <c:spPr>
              <a:solidFill>
                <a:srgbClr val="00206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F985-46F8-91AF-36BFE0764DB0}"/>
              </c:ext>
            </c:extLst>
          </c:dPt>
          <c:dPt>
            <c:idx val="2"/>
            <c:bubble3D val="0"/>
            <c:explosion val="4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F985-46F8-91AF-36BFE0764DB0}"/>
              </c:ext>
            </c:extLst>
          </c:dPt>
          <c:dLbls>
            <c:dLbl>
              <c:idx val="0"/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985-46F8-91AF-36BFE0764DB0}"/>
                </c:ext>
              </c:extLst>
            </c:dLbl>
            <c:dLbl>
              <c:idx val="1"/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985-46F8-91AF-36BFE0764DB0}"/>
                </c:ext>
              </c:extLst>
            </c:dLbl>
            <c:dLbl>
              <c:idx val="2"/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985-46F8-91AF-36BFE0764D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'Gerencia Legal'!$B$9:$B$11</c:f>
              <c:strCache>
                <c:ptCount val="3"/>
                <c:pt idx="0">
                  <c:v>Resoluciones Definitivas</c:v>
                </c:pt>
                <c:pt idx="1">
                  <c:v>Terminaciones Anticipadas/ Entrega de Información</c:v>
                </c:pt>
                <c:pt idx="2">
                  <c:v>Trámite</c:v>
                </c:pt>
              </c:strCache>
            </c:strRef>
          </c:cat>
          <c:val>
            <c:numRef>
              <c:f>'Gerencia Legal'!$C$9:$C$11</c:f>
              <c:numCache>
                <c:formatCode>General</c:formatCode>
                <c:ptCount val="3"/>
                <c:pt idx="0">
                  <c:v>5</c:v>
                </c:pt>
                <c:pt idx="1">
                  <c:v>68</c:v>
                </c:pt>
                <c:pt idx="2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985-46F8-91AF-36BFE0764DB0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/>
      </a:pPr>
      <a:endParaRPr lang="es-SV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6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2514-455A-899E-7741BBC48316}"/>
              </c:ext>
            </c:extLst>
          </c:dPt>
          <c:dPt>
            <c:idx val="1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2514-455A-899E-7741BBC48316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2514-455A-899E-7741BBC48316}"/>
              </c:ext>
            </c:extLst>
          </c:dPt>
          <c:dPt>
            <c:idx val="3"/>
            <c:bubble3D val="0"/>
            <c:spPr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2514-455A-899E-7741BBC48316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2514-455A-899E-7741BBC48316}"/>
              </c:ext>
            </c:extLst>
          </c:dPt>
          <c:dPt>
            <c:idx val="5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2514-455A-899E-7741BBC48316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2514-455A-899E-7741BBC48316}"/>
              </c:ext>
            </c:extLst>
          </c:dPt>
          <c:dPt>
            <c:idx val="7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F-2514-455A-899E-7741BBC48316}"/>
              </c:ext>
            </c:extLst>
          </c:dPt>
          <c:dLbls>
            <c:dLbl>
              <c:idx val="2"/>
              <c:layout>
                <c:manualLayout>
                  <c:x val="-1.7605899825559549E-2"/>
                  <c:y val="-0.1471222953043663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514-455A-899E-7741BBC483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Comunicaciones!$B$9:$I$9</c:f>
              <c:strCache>
                <c:ptCount val="8"/>
                <c:pt idx="0">
                  <c:v>Monitoreo</c:v>
                </c:pt>
                <c:pt idx="1">
                  <c:v>Comunicacion Interna</c:v>
                </c:pt>
                <c:pt idx="2">
                  <c:v>Audiencias</c:v>
                </c:pt>
                <c:pt idx="3">
                  <c:v>Cobertura Formación</c:v>
                </c:pt>
                <c:pt idx="4">
                  <c:v>Cobertura Comisionados</c:v>
                </c:pt>
                <c:pt idx="5">
                  <c:v>Eventos</c:v>
                </c:pt>
                <c:pt idx="6">
                  <c:v>Publicaciones Redes Sociales</c:v>
                </c:pt>
                <c:pt idx="7">
                  <c:v>Diseños</c:v>
                </c:pt>
              </c:strCache>
            </c:strRef>
          </c:cat>
          <c:val>
            <c:numRef>
              <c:f>Comunicaciones!$B$10:$I$10</c:f>
              <c:numCache>
                <c:formatCode>General</c:formatCode>
                <c:ptCount val="8"/>
                <c:pt idx="0">
                  <c:v>58</c:v>
                </c:pt>
                <c:pt idx="1">
                  <c:v>69</c:v>
                </c:pt>
                <c:pt idx="2">
                  <c:v>3</c:v>
                </c:pt>
                <c:pt idx="3">
                  <c:v>33</c:v>
                </c:pt>
                <c:pt idx="4">
                  <c:v>10</c:v>
                </c:pt>
                <c:pt idx="5">
                  <c:v>5</c:v>
                </c:pt>
                <c:pt idx="6">
                  <c:v>68</c:v>
                </c:pt>
                <c:pt idx="7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514-455A-899E-7741BBC4831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s-SV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5528268519109964E-3"/>
          <c:y val="4.09070899225547E-2"/>
          <c:w val="0.97394593641931937"/>
          <c:h val="0.77761469609140721"/>
        </c:manualLayout>
      </c:layout>
      <c:pie3DChart>
        <c:varyColors val="1"/>
        <c:ser>
          <c:idx val="0"/>
          <c:order val="0"/>
          <c:explosion val="8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0444-4C6C-9B6A-8C0D4ADB6343}"/>
              </c:ext>
            </c:extLst>
          </c:dPt>
          <c:dPt>
            <c:idx val="1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0444-4C6C-9B6A-8C0D4ADB6343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0444-4C6C-9B6A-8C0D4ADB6343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0444-4C6C-9B6A-8C0D4ADB6343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0444-4C6C-9B6A-8C0D4ADB6343}"/>
              </c:ext>
            </c:extLst>
          </c:dPt>
          <c:dPt>
            <c:idx val="5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0444-4C6C-9B6A-8C0D4ADB6343}"/>
              </c:ext>
            </c:extLst>
          </c:dPt>
          <c:dLbls>
            <c:dLbl>
              <c:idx val="1"/>
              <c:layout>
                <c:manualLayout>
                  <c:x val="-2.4348007316398815E-2"/>
                  <c:y val="7.315396708398511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444-4C6C-9B6A-8C0D4ADB63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Cooperación!$K$39:$P$39</c:f>
              <c:strCache>
                <c:ptCount val="6"/>
                <c:pt idx="0">
                  <c:v>Participacion como Punto Focal institucional</c:v>
                </c:pt>
                <c:pt idx="1">
                  <c:v>Comunicación con organismos internacionales</c:v>
                </c:pt>
                <c:pt idx="2">
                  <c:v>Relaciones Interinstitucional a nivel  nacional</c:v>
                </c:pt>
                <c:pt idx="3">
                  <c:v>Informes Institutcionales</c:v>
                </c:pt>
                <c:pt idx="4">
                  <c:v>Seguimiento Convenios/carta de entendimiento</c:v>
                </c:pt>
                <c:pt idx="5">
                  <c:v>Total</c:v>
                </c:pt>
              </c:strCache>
            </c:strRef>
          </c:cat>
          <c:val>
            <c:numRef>
              <c:f>Cooperación!$K$40:$P$40</c:f>
              <c:numCache>
                <c:formatCode>General</c:formatCode>
                <c:ptCount val="6"/>
                <c:pt idx="0">
                  <c:v>8</c:v>
                </c:pt>
                <c:pt idx="1">
                  <c:v>3</c:v>
                </c:pt>
                <c:pt idx="2">
                  <c:v>34</c:v>
                </c:pt>
                <c:pt idx="3">
                  <c:v>13</c:v>
                </c:pt>
                <c:pt idx="4">
                  <c:v>26</c:v>
                </c:pt>
                <c:pt idx="5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444-4C6C-9B6A-8C0D4ADB634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/>
      </a:pPr>
      <a:endParaRPr lang="es-SV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4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AADC-43E1-9D72-7F45CEC7EC8E}"/>
              </c:ext>
            </c:extLst>
          </c:dPt>
          <c:dPt>
            <c:idx val="1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AADC-43E1-9D72-7F45CEC7EC8E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AADC-43E1-9D72-7F45CEC7EC8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Formación!$A$1:$A$3</c:f>
              <c:strCache>
                <c:ptCount val="3"/>
                <c:pt idx="0">
                  <c:v>Enero </c:v>
                </c:pt>
                <c:pt idx="1">
                  <c:v>Febrero </c:v>
                </c:pt>
                <c:pt idx="2">
                  <c:v>Marzo</c:v>
                </c:pt>
              </c:strCache>
            </c:strRef>
          </c:cat>
          <c:val>
            <c:numRef>
              <c:f>Formación!$B$1:$B$3</c:f>
              <c:numCache>
                <c:formatCode>General</c:formatCode>
                <c:ptCount val="3"/>
                <c:pt idx="0">
                  <c:v>72</c:v>
                </c:pt>
                <c:pt idx="1">
                  <c:v>35</c:v>
                </c:pt>
                <c:pt idx="2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ADC-43E1-9D72-7F45CEC7EC8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/>
      </a:pPr>
      <a:endParaRPr lang="es-SV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6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7969-4AF6-B4C9-6687A2C19B55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7969-4AF6-B4C9-6687A2C19B5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7969-4AF6-B4C9-6687A2C19B55}"/>
              </c:ext>
            </c:extLst>
          </c:dPt>
          <c:dPt>
            <c:idx val="3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7969-4AF6-B4C9-6687A2C19B5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Formación!$A$25:$A$28</c:f>
              <c:strCache>
                <c:ptCount val="4"/>
                <c:pt idx="0">
                  <c:v>Enero </c:v>
                </c:pt>
                <c:pt idx="1">
                  <c:v>Febrero </c:v>
                </c:pt>
                <c:pt idx="2">
                  <c:v>Marzo</c:v>
                </c:pt>
                <c:pt idx="3">
                  <c:v>Total</c:v>
                </c:pt>
              </c:strCache>
            </c:strRef>
          </c:cat>
          <c:val>
            <c:numRef>
              <c:f>Formación!$B$25:$B$28</c:f>
              <c:numCache>
                <c:formatCode>General</c:formatCode>
                <c:ptCount val="4"/>
                <c:pt idx="0">
                  <c:v>75</c:v>
                </c:pt>
                <c:pt idx="1">
                  <c:v>291</c:v>
                </c:pt>
                <c:pt idx="2">
                  <c:v>829</c:v>
                </c:pt>
                <c:pt idx="3">
                  <c:v>1195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969-4AF6-B4C9-6687A2C19B5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/>
      </a:pPr>
      <a:endParaRPr lang="es-SV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39BA-471D-81D8-050A2E9B7D8B}"/>
              </c:ext>
            </c:extLst>
          </c:dPt>
          <c:dPt>
            <c:idx val="1"/>
            <c:bubble3D val="0"/>
            <c:explosion val="11"/>
            <c:spPr>
              <a:solidFill>
                <a:srgbClr val="00206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39BA-471D-81D8-050A2E9B7D8B}"/>
              </c:ext>
            </c:extLst>
          </c:dPt>
          <c:dPt>
            <c:idx val="2"/>
            <c:bubble3D val="0"/>
            <c:explosion val="9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39BA-471D-81D8-050A2E9B7D8B}"/>
              </c:ext>
            </c:extLst>
          </c:dPt>
          <c:dPt>
            <c:idx val="3"/>
            <c:bubble3D val="0"/>
            <c:explosion val="4"/>
            <c:spPr>
              <a:solidFill>
                <a:srgbClr val="00B0F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39BA-471D-81D8-050A2E9B7D8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Formación!$A$46:$A$49</c:f>
              <c:strCache>
                <c:ptCount val="4"/>
                <c:pt idx="0">
                  <c:v>Enero </c:v>
                </c:pt>
                <c:pt idx="1">
                  <c:v>Febrero </c:v>
                </c:pt>
                <c:pt idx="2">
                  <c:v>Marzo</c:v>
                </c:pt>
                <c:pt idx="3">
                  <c:v>Total</c:v>
                </c:pt>
              </c:strCache>
            </c:strRef>
          </c:cat>
          <c:val>
            <c:numRef>
              <c:f>Formación!$B$46:$B$49</c:f>
              <c:numCache>
                <c:formatCode>General</c:formatCode>
                <c:ptCount val="4"/>
                <c:pt idx="0">
                  <c:v>3</c:v>
                </c:pt>
                <c:pt idx="1">
                  <c:v>147</c:v>
                </c:pt>
                <c:pt idx="2">
                  <c:v>622</c:v>
                </c:pt>
                <c:pt idx="3">
                  <c:v>772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9BA-471D-81D8-050A2E9B7D8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/>
      </a:pPr>
      <a:endParaRPr lang="es-SV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Formación!$F$74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3143-4778-A6A9-A00069503612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3143-4778-A6A9-A00069503612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3143-4778-A6A9-A00069503612}"/>
              </c:ext>
            </c:extLst>
          </c:dPt>
          <c:dPt>
            <c:idx val="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3143-4778-A6A9-A00069503612}"/>
              </c:ext>
            </c:extLst>
          </c:dPt>
          <c:dPt>
            <c:idx val="7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3143-4778-A6A9-A0006950361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Formación!$E$75:$E$82</c:f>
              <c:strCache>
                <c:ptCount val="8"/>
                <c:pt idx="0">
                  <c:v>10 - 20</c:v>
                </c:pt>
                <c:pt idx="1">
                  <c:v>21 - 30</c:v>
                </c:pt>
                <c:pt idx="2">
                  <c:v>31 - 40 </c:v>
                </c:pt>
                <c:pt idx="3">
                  <c:v>41 - 50</c:v>
                </c:pt>
                <c:pt idx="4">
                  <c:v>51 -  60</c:v>
                </c:pt>
                <c:pt idx="5">
                  <c:v>61 -  más </c:v>
                </c:pt>
                <c:pt idx="6">
                  <c:v>N/D</c:v>
                </c:pt>
                <c:pt idx="7">
                  <c:v>Total</c:v>
                </c:pt>
              </c:strCache>
            </c:strRef>
          </c:cat>
          <c:val>
            <c:numRef>
              <c:f>Formación!$F$75:$F$82</c:f>
              <c:numCache>
                <c:formatCode>General</c:formatCode>
                <c:ptCount val="8"/>
                <c:pt idx="0">
                  <c:v>1</c:v>
                </c:pt>
                <c:pt idx="1">
                  <c:v>214</c:v>
                </c:pt>
                <c:pt idx="2">
                  <c:v>358</c:v>
                </c:pt>
                <c:pt idx="3">
                  <c:v>280</c:v>
                </c:pt>
                <c:pt idx="4">
                  <c:v>166</c:v>
                </c:pt>
                <c:pt idx="5">
                  <c:v>37</c:v>
                </c:pt>
                <c:pt idx="6">
                  <c:v>139</c:v>
                </c:pt>
                <c:pt idx="7">
                  <c:v>1195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43-4778-A6A9-A0006950361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shape val="box"/>
        <c:axId val="1603032784"/>
        <c:axId val="1092451696"/>
        <c:axId val="0"/>
      </c:bar3DChart>
      <c:catAx>
        <c:axId val="1603032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1092451696"/>
        <c:crosses val="autoZero"/>
        <c:auto val="1"/>
        <c:lblAlgn val="ctr"/>
        <c:lblOffset val="100"/>
        <c:noMultiLvlLbl val="0"/>
      </c:catAx>
      <c:valAx>
        <c:axId val="10924516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03032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s-S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530B-4F54-87A6-9530ACED4557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6116071936390215E-2"/>
                      <c:h val="6.137976410484659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9D99-4D55-AC1E-0DFF4139E8AD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30B-4F54-87A6-9530ACED45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UAIP!$G$26:$G$27</c:f>
              <c:strCache>
                <c:ptCount val="2"/>
                <c:pt idx="0">
                  <c:v>Solicitudes con información menor a 5 años </c:v>
                </c:pt>
                <c:pt idx="1">
                  <c:v>Solicitudes con información mayor a 5 años </c:v>
                </c:pt>
              </c:strCache>
            </c:strRef>
          </c:cat>
          <c:val>
            <c:numRef>
              <c:f>UAIP!$H$26:$H$27</c:f>
              <c:numCache>
                <c:formatCode>General</c:formatCode>
                <c:ptCount val="2"/>
                <c:pt idx="0">
                  <c:v>37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0B-4F54-87A6-9530ACED455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57008543"/>
        <c:axId val="1757022591"/>
        <c:axId val="0"/>
      </c:bar3DChart>
      <c:catAx>
        <c:axId val="17570085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1757022591"/>
        <c:crosses val="autoZero"/>
        <c:auto val="1"/>
        <c:lblAlgn val="ctr"/>
        <c:lblOffset val="100"/>
        <c:noMultiLvlLbl val="0"/>
      </c:catAx>
      <c:valAx>
        <c:axId val="175702259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570085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/>
      </a:pPr>
      <a:endParaRPr lang="es-SV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Formación!$C$115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explosion val="5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00DB-45DB-8E42-42F4F9CC9D62}"/>
              </c:ext>
            </c:extLst>
          </c:dPt>
          <c:dPt>
            <c:idx val="1"/>
            <c:bubble3D val="0"/>
            <c:explosion val="6"/>
            <c:spPr>
              <a:solidFill>
                <a:srgbClr val="00206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00DB-45DB-8E42-42F4F9CC9D62}"/>
              </c:ext>
            </c:extLst>
          </c:dPt>
          <c:dPt>
            <c:idx val="2"/>
            <c:bubble3D val="0"/>
            <c:explosion val="5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00DB-45DB-8E42-42F4F9CC9D62}"/>
              </c:ext>
            </c:extLst>
          </c:dPt>
          <c:dPt>
            <c:idx val="3"/>
            <c:bubble3D val="0"/>
            <c:explosion val="3"/>
            <c:spPr>
              <a:solidFill>
                <a:srgbClr val="00B0F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00DB-45DB-8E42-42F4F9CC9D62}"/>
              </c:ext>
            </c:extLst>
          </c:dPt>
          <c:dLbls>
            <c:dLbl>
              <c:idx val="3"/>
              <c:layout>
                <c:manualLayout>
                  <c:x val="7.1061565673855983E-3"/>
                  <c:y val="8.437667462366639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0DB-45DB-8E42-42F4F9CC9D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Formación!$B$116:$B$119</c:f>
              <c:strCache>
                <c:ptCount val="4"/>
                <c:pt idx="0">
                  <c:v>Municipalidades</c:v>
                </c:pt>
                <c:pt idx="1">
                  <c:v>Gobierno Central y Autónomas</c:v>
                </c:pt>
                <c:pt idx="2">
                  <c:v>Universidades </c:v>
                </c:pt>
                <c:pt idx="3">
                  <c:v>Ciudadanía</c:v>
                </c:pt>
              </c:strCache>
            </c:strRef>
          </c:cat>
          <c:val>
            <c:numRef>
              <c:f>Formación!$C$116:$C$119</c:f>
              <c:numCache>
                <c:formatCode>General</c:formatCode>
                <c:ptCount val="4"/>
                <c:pt idx="0">
                  <c:v>126</c:v>
                </c:pt>
                <c:pt idx="1">
                  <c:v>772</c:v>
                </c:pt>
                <c:pt idx="2">
                  <c:v>281</c:v>
                </c:pt>
                <c:pt idx="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0DB-45DB-8E42-42F4F9CC9D6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solidFill>
            <a:schemeClr val="bg1"/>
          </a:solidFill>
        </a:defRPr>
      </a:pPr>
      <a:endParaRPr lang="es-SV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BBD9-47A4-BE8D-F9A3EE64589A}"/>
              </c:ext>
            </c:extLst>
          </c:dPt>
          <c:dPt>
            <c:idx val="1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BBD9-47A4-BE8D-F9A3EE64589A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BBD9-47A4-BE8D-F9A3EE64589A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BBD9-47A4-BE8D-F9A3EE64589A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BBD9-47A4-BE8D-F9A3EE64589A}"/>
              </c:ext>
            </c:extLst>
          </c:dPt>
          <c:dPt>
            <c:idx val="5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BBD9-47A4-BE8D-F9A3EE64589A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SV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BBD9-47A4-BE8D-F9A3EE64589A}"/>
                </c:ext>
              </c:extLst>
            </c:dLbl>
            <c:dLbl>
              <c:idx val="3"/>
              <c:layout>
                <c:manualLayout>
                  <c:x val="2.7224428294482534E-2"/>
                  <c:y val="2.117449142232431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BD9-47A4-BE8D-F9A3EE64589A}"/>
                </c:ext>
              </c:extLst>
            </c:dLbl>
            <c:dLbl>
              <c:idx val="4"/>
              <c:layout>
                <c:manualLayout>
                  <c:x val="2.5687056544263356E-2"/>
                  <c:y val="2.251664505142325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BBD9-47A4-BE8D-F9A3EE6458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UAIP!$H$51:$H$56</c:f>
              <c:strCache>
                <c:ptCount val="6"/>
                <c:pt idx="0">
                  <c:v>Inexistente</c:v>
                </c:pt>
                <c:pt idx="1">
                  <c:v>Pública</c:v>
                </c:pt>
                <c:pt idx="2">
                  <c:v>Datos personales</c:v>
                </c:pt>
                <c:pt idx="3">
                  <c:v>Incompetencia</c:v>
                </c:pt>
                <c:pt idx="4">
                  <c:v>Improcedente</c:v>
                </c:pt>
                <c:pt idx="5">
                  <c:v>Reorientadas</c:v>
                </c:pt>
              </c:strCache>
            </c:strRef>
          </c:cat>
          <c:val>
            <c:numRef>
              <c:f>UAIP!$I$51:$I$56</c:f>
              <c:numCache>
                <c:formatCode>General</c:formatCode>
                <c:ptCount val="6"/>
                <c:pt idx="0">
                  <c:v>1</c:v>
                </c:pt>
                <c:pt idx="1">
                  <c:v>38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BD9-47A4-BE8D-F9A3EE64589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/>
      </a:pPr>
      <a:endParaRPr lang="es-SV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UAIP!$B$64</c:f>
              <c:strCache>
                <c:ptCount val="1"/>
                <c:pt idx="0">
                  <c:v>Mujer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UAIP!$C$63:$E$63</c:f>
              <c:strCache>
                <c:ptCount val="3"/>
                <c:pt idx="0">
                  <c:v>Enero </c:v>
                </c:pt>
                <c:pt idx="1">
                  <c:v>Febrero </c:v>
                </c:pt>
                <c:pt idx="2">
                  <c:v>Marzo</c:v>
                </c:pt>
              </c:strCache>
            </c:strRef>
          </c:cat>
          <c:val>
            <c:numRef>
              <c:f>UAIP!$C$64:$E$64</c:f>
              <c:numCache>
                <c:formatCode>General</c:formatCode>
                <c:ptCount val="3"/>
                <c:pt idx="0">
                  <c:v>6</c:v>
                </c:pt>
                <c:pt idx="1">
                  <c:v>2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3F-4E2E-BC97-6A93E8FFB66C}"/>
            </c:ext>
          </c:extLst>
        </c:ser>
        <c:ser>
          <c:idx val="1"/>
          <c:order val="1"/>
          <c:tx>
            <c:strRef>
              <c:f>UAIP!$B$65</c:f>
              <c:strCache>
                <c:ptCount val="1"/>
                <c:pt idx="0">
                  <c:v>Hombre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UAIP!$C$63:$E$63</c:f>
              <c:strCache>
                <c:ptCount val="3"/>
                <c:pt idx="0">
                  <c:v>Enero </c:v>
                </c:pt>
                <c:pt idx="1">
                  <c:v>Febrero </c:v>
                </c:pt>
                <c:pt idx="2">
                  <c:v>Marzo</c:v>
                </c:pt>
              </c:strCache>
            </c:strRef>
          </c:cat>
          <c:val>
            <c:numRef>
              <c:f>UAIP!$C$65:$E$65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3F-4E2E-BC97-6A93E8FFB66C}"/>
            </c:ext>
          </c:extLst>
        </c:ser>
        <c:ser>
          <c:idx val="2"/>
          <c:order val="2"/>
          <c:tx>
            <c:strRef>
              <c:f>UAIP!$B$66</c:f>
              <c:strCache>
                <c:ptCount val="1"/>
                <c:pt idx="0">
                  <c:v>Persona jurídica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UAIP!$C$63:$E$63</c:f>
              <c:strCache>
                <c:ptCount val="3"/>
                <c:pt idx="0">
                  <c:v>Enero </c:v>
                </c:pt>
                <c:pt idx="1">
                  <c:v>Febrero </c:v>
                </c:pt>
                <c:pt idx="2">
                  <c:v>Marzo</c:v>
                </c:pt>
              </c:strCache>
            </c:strRef>
          </c:cat>
          <c:val>
            <c:numRef>
              <c:f>UAIP!$C$66:$E$66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3F-4E2E-BC97-6A93E8FFB66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shape val="box"/>
        <c:axId val="2032450095"/>
        <c:axId val="2019065871"/>
        <c:axId val="0"/>
      </c:bar3DChart>
      <c:catAx>
        <c:axId val="20324500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2019065871"/>
        <c:crosses val="autoZero"/>
        <c:auto val="1"/>
        <c:lblAlgn val="ctr"/>
        <c:lblOffset val="100"/>
        <c:noMultiLvlLbl val="0"/>
      </c:catAx>
      <c:valAx>
        <c:axId val="201906587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324500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s-SV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UAIP!$B$82</c:f>
              <c:strCache>
                <c:ptCount val="1"/>
                <c:pt idx="0">
                  <c:v>Correo electrónico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UAIP!$C$81:$E$81</c:f>
              <c:strCache>
                <c:ptCount val="3"/>
                <c:pt idx="0">
                  <c:v>Enero </c:v>
                </c:pt>
                <c:pt idx="1">
                  <c:v>Febrero </c:v>
                </c:pt>
                <c:pt idx="2">
                  <c:v>Marzo</c:v>
                </c:pt>
              </c:strCache>
            </c:strRef>
          </c:cat>
          <c:val>
            <c:numRef>
              <c:f>UAIP!$C$82:$E$82</c:f>
              <c:numCache>
                <c:formatCode>General</c:formatCode>
                <c:ptCount val="3"/>
                <c:pt idx="0">
                  <c:v>8</c:v>
                </c:pt>
                <c:pt idx="1">
                  <c:v>3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8F-4100-BF84-920DB3167F42}"/>
            </c:ext>
          </c:extLst>
        </c:ser>
        <c:ser>
          <c:idx val="1"/>
          <c:order val="1"/>
          <c:tx>
            <c:strRef>
              <c:f>UAIP!$B$83</c:f>
              <c:strCache>
                <c:ptCount val="1"/>
                <c:pt idx="0">
                  <c:v>Presencial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UAIP!$C$81:$E$81</c:f>
              <c:strCache>
                <c:ptCount val="3"/>
                <c:pt idx="0">
                  <c:v>Enero </c:v>
                </c:pt>
                <c:pt idx="1">
                  <c:v>Febrero </c:v>
                </c:pt>
                <c:pt idx="2">
                  <c:v>Marzo</c:v>
                </c:pt>
              </c:strCache>
            </c:strRef>
          </c:cat>
          <c:val>
            <c:numRef>
              <c:f>UAIP!$C$83:$E$83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8F-4100-BF84-920DB3167F4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shape val="box"/>
        <c:axId val="1679788687"/>
        <c:axId val="2015842031"/>
        <c:axId val="0"/>
      </c:bar3DChart>
      <c:catAx>
        <c:axId val="16797886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2015842031"/>
        <c:crosses val="autoZero"/>
        <c:auto val="1"/>
        <c:lblAlgn val="ctr"/>
        <c:lblOffset val="100"/>
        <c:noMultiLvlLbl val="0"/>
      </c:catAx>
      <c:valAx>
        <c:axId val="201584203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97886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s-SV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UAIP!$C$102</c:f>
              <c:strCache>
                <c:ptCount val="1"/>
                <c:pt idx="0">
                  <c:v>Enero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UAIP!$B$103:$B$105</c:f>
              <c:strCache>
                <c:ptCount val="3"/>
                <c:pt idx="0">
                  <c:v>Portal de transparencia</c:v>
                </c:pt>
                <c:pt idx="1">
                  <c:v>Nuevos portales de transparencia</c:v>
                </c:pt>
                <c:pt idx="2">
                  <c:v>Ciudadanos</c:v>
                </c:pt>
              </c:strCache>
            </c:strRef>
          </c:cat>
          <c:val>
            <c:numRef>
              <c:f>UAIP!$C$103:$C$105</c:f>
              <c:numCache>
                <c:formatCode>General</c:formatCode>
                <c:ptCount val="3"/>
                <c:pt idx="0">
                  <c:v>8</c:v>
                </c:pt>
                <c:pt idx="1">
                  <c:v>4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C3-4B70-BFC4-0C4C9BA0E034}"/>
            </c:ext>
          </c:extLst>
        </c:ser>
        <c:ser>
          <c:idx val="1"/>
          <c:order val="1"/>
          <c:tx>
            <c:strRef>
              <c:f>UAIP!$D$102</c:f>
              <c:strCache>
                <c:ptCount val="1"/>
                <c:pt idx="0">
                  <c:v>Febrero 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UAIP!$B$103:$B$105</c:f>
              <c:strCache>
                <c:ptCount val="3"/>
                <c:pt idx="0">
                  <c:v>Portal de transparencia</c:v>
                </c:pt>
                <c:pt idx="1">
                  <c:v>Nuevos portales de transparencia</c:v>
                </c:pt>
                <c:pt idx="2">
                  <c:v>Ciudadanos</c:v>
                </c:pt>
              </c:strCache>
            </c:strRef>
          </c:cat>
          <c:val>
            <c:numRef>
              <c:f>UAIP!$D$103:$D$105</c:f>
              <c:numCache>
                <c:formatCode>General</c:formatCode>
                <c:ptCount val="3"/>
                <c:pt idx="0">
                  <c:v>7</c:v>
                </c:pt>
                <c:pt idx="1">
                  <c:v>0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C3-4B70-BFC4-0C4C9BA0E034}"/>
            </c:ext>
          </c:extLst>
        </c:ser>
        <c:ser>
          <c:idx val="2"/>
          <c:order val="2"/>
          <c:tx>
            <c:strRef>
              <c:f>UAIP!$E$102</c:f>
              <c:strCache>
                <c:ptCount val="1"/>
                <c:pt idx="0">
                  <c:v>Marzo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UAIP!$B$103:$B$105</c:f>
              <c:strCache>
                <c:ptCount val="3"/>
                <c:pt idx="0">
                  <c:v>Portal de transparencia</c:v>
                </c:pt>
                <c:pt idx="1">
                  <c:v>Nuevos portales de transparencia</c:v>
                </c:pt>
                <c:pt idx="2">
                  <c:v>Ciudadanos</c:v>
                </c:pt>
              </c:strCache>
            </c:strRef>
          </c:cat>
          <c:val>
            <c:numRef>
              <c:f>UAIP!$E$103:$E$105</c:f>
              <c:numCache>
                <c:formatCode>General</c:formatCode>
                <c:ptCount val="3"/>
                <c:pt idx="0">
                  <c:v>4</c:v>
                </c:pt>
                <c:pt idx="1">
                  <c:v>0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C3-4B70-BFC4-0C4C9BA0E03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shape val="box"/>
        <c:axId val="2080373167"/>
        <c:axId val="2019067535"/>
        <c:axId val="0"/>
      </c:bar3DChart>
      <c:catAx>
        <c:axId val="20803731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2019067535"/>
        <c:crosses val="autoZero"/>
        <c:auto val="1"/>
        <c:lblAlgn val="ctr"/>
        <c:lblOffset val="100"/>
        <c:noMultiLvlLbl val="0"/>
      </c:catAx>
      <c:valAx>
        <c:axId val="201906753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803731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s-SV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UGDA!$A$2</c:f>
              <c:strCache>
                <c:ptCount val="1"/>
                <c:pt idx="0">
                  <c:v>Municipalidades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UGDA!$B$1:$D$1</c:f>
              <c:strCache>
                <c:ptCount val="3"/>
                <c:pt idx="0">
                  <c:v>Enero </c:v>
                </c:pt>
                <c:pt idx="1">
                  <c:v>Febrero </c:v>
                </c:pt>
                <c:pt idx="2">
                  <c:v>Marzo</c:v>
                </c:pt>
              </c:strCache>
            </c:strRef>
          </c:cat>
          <c:val>
            <c:numRef>
              <c:f>UGDA!$B$2:$D$2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33-4549-AB28-52FAF02DE807}"/>
            </c:ext>
          </c:extLst>
        </c:ser>
        <c:ser>
          <c:idx val="1"/>
          <c:order val="1"/>
          <c:tx>
            <c:strRef>
              <c:f>UGDA!$A$3</c:f>
              <c:strCache>
                <c:ptCount val="1"/>
                <c:pt idx="0">
                  <c:v>Gobierno Central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UGDA!$B$1:$D$1</c:f>
              <c:strCache>
                <c:ptCount val="3"/>
                <c:pt idx="0">
                  <c:v>Enero </c:v>
                </c:pt>
                <c:pt idx="1">
                  <c:v>Febrero </c:v>
                </c:pt>
                <c:pt idx="2">
                  <c:v>Marzo</c:v>
                </c:pt>
              </c:strCache>
            </c:strRef>
          </c:cat>
          <c:val>
            <c:numRef>
              <c:f>UGDA!$B$3:$D$3</c:f>
              <c:numCache>
                <c:formatCode>General</c:formatCode>
                <c:ptCount val="3"/>
                <c:pt idx="0">
                  <c:v>15</c:v>
                </c:pt>
                <c:pt idx="1">
                  <c:v>14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33-4549-AB28-52FAF02DE8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935598816"/>
        <c:axId val="1404737952"/>
        <c:axId val="0"/>
      </c:bar3DChart>
      <c:catAx>
        <c:axId val="935598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1404737952"/>
        <c:crosses val="autoZero"/>
        <c:auto val="1"/>
        <c:lblAlgn val="ctr"/>
        <c:lblOffset val="100"/>
        <c:noMultiLvlLbl val="0"/>
      </c:catAx>
      <c:valAx>
        <c:axId val="14047379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35598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s-SV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UGDA!$A$22</c:f>
              <c:strCache>
                <c:ptCount val="1"/>
                <c:pt idx="0">
                  <c:v>Vía correo electrónico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UGDA!$B$21:$D$21</c:f>
              <c:strCache>
                <c:ptCount val="3"/>
                <c:pt idx="0">
                  <c:v>Enero </c:v>
                </c:pt>
                <c:pt idx="1">
                  <c:v>Febrero </c:v>
                </c:pt>
                <c:pt idx="2">
                  <c:v>Marzo</c:v>
                </c:pt>
              </c:strCache>
            </c:strRef>
          </c:cat>
          <c:val>
            <c:numRef>
              <c:f>UGDA!$B$22:$D$22</c:f>
              <c:numCache>
                <c:formatCode>General</c:formatCode>
                <c:ptCount val="3"/>
                <c:pt idx="0">
                  <c:v>4</c:v>
                </c:pt>
                <c:pt idx="1">
                  <c:v>3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45-4A28-AFD2-3B2B863095E4}"/>
            </c:ext>
          </c:extLst>
        </c:ser>
        <c:ser>
          <c:idx val="1"/>
          <c:order val="1"/>
          <c:tx>
            <c:strRef>
              <c:f>UGDA!$A$23</c:f>
              <c:strCache>
                <c:ptCount val="1"/>
                <c:pt idx="0">
                  <c:v>Vía telefónica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UGDA!$B$21:$D$21</c:f>
              <c:strCache>
                <c:ptCount val="3"/>
                <c:pt idx="0">
                  <c:v>Enero </c:v>
                </c:pt>
                <c:pt idx="1">
                  <c:v>Febrero </c:v>
                </c:pt>
                <c:pt idx="2">
                  <c:v>Marzo</c:v>
                </c:pt>
              </c:strCache>
            </c:strRef>
          </c:cat>
          <c:val>
            <c:numRef>
              <c:f>UGDA!$B$23:$D$23</c:f>
              <c:numCache>
                <c:formatCode>General</c:formatCode>
                <c:ptCount val="3"/>
                <c:pt idx="0">
                  <c:v>8</c:v>
                </c:pt>
                <c:pt idx="1">
                  <c:v>4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45-4A28-AFD2-3B2B863095E4}"/>
            </c:ext>
          </c:extLst>
        </c:ser>
        <c:ser>
          <c:idx val="2"/>
          <c:order val="2"/>
          <c:tx>
            <c:strRef>
              <c:f>UGDA!$A$24</c:f>
              <c:strCache>
                <c:ptCount val="1"/>
                <c:pt idx="0">
                  <c:v>Presencial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UGDA!$B$21:$D$21</c:f>
              <c:strCache>
                <c:ptCount val="3"/>
                <c:pt idx="0">
                  <c:v>Enero </c:v>
                </c:pt>
                <c:pt idx="1">
                  <c:v>Febrero </c:v>
                </c:pt>
                <c:pt idx="2">
                  <c:v>Marzo</c:v>
                </c:pt>
              </c:strCache>
            </c:strRef>
          </c:cat>
          <c:val>
            <c:numRef>
              <c:f>UGDA!$B$24:$D$24</c:f>
              <c:numCache>
                <c:formatCode>General</c:formatCode>
                <c:ptCount val="3"/>
                <c:pt idx="0">
                  <c:v>4</c:v>
                </c:pt>
                <c:pt idx="1">
                  <c:v>8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45-4A28-AFD2-3B2B863095E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41129088"/>
        <c:axId val="1163500960"/>
        <c:axId val="0"/>
      </c:bar3DChart>
      <c:catAx>
        <c:axId val="1441129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1163500960"/>
        <c:crosses val="autoZero"/>
        <c:auto val="1"/>
        <c:lblAlgn val="ctr"/>
        <c:lblOffset val="100"/>
        <c:noMultiLvlLbl val="0"/>
      </c:catAx>
      <c:valAx>
        <c:axId val="11635009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41129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solidFill>
            <a:schemeClr val="bg1"/>
          </a:solidFill>
        </a:defRPr>
      </a:pPr>
      <a:endParaRPr lang="es-SV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13"/>
          <c:dPt>
            <c:idx val="0"/>
            <c:bubble3D val="0"/>
            <c:explosion val="12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4568-4092-8A66-9DECBEC1AD05}"/>
              </c:ext>
            </c:extLst>
          </c:dPt>
          <c:dPt>
            <c:idx val="1"/>
            <c:bubble3D val="0"/>
            <c:explosion val="23"/>
            <c:spPr>
              <a:solidFill>
                <a:srgbClr val="00206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4568-4092-8A66-9DECBEC1AD05}"/>
              </c:ext>
            </c:extLst>
          </c:dPt>
          <c:dPt>
            <c:idx val="2"/>
            <c:bubble3D val="0"/>
            <c:explosion val="28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4568-4092-8A66-9DECBEC1AD05}"/>
              </c:ext>
            </c:extLst>
          </c:dPt>
          <c:dPt>
            <c:idx val="3"/>
            <c:bubble3D val="0"/>
            <c:explosion val="26"/>
            <c:spPr>
              <a:solidFill>
                <a:srgbClr val="00B0F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4568-4092-8A66-9DECBEC1AD05}"/>
              </c:ext>
            </c:extLst>
          </c:dPt>
          <c:dPt>
            <c:idx val="4"/>
            <c:bubble3D val="0"/>
            <c:explosion val="23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4568-4092-8A66-9DECBEC1AD05}"/>
              </c:ext>
            </c:extLst>
          </c:dPt>
          <c:dPt>
            <c:idx val="5"/>
            <c:bubble3D val="0"/>
            <c:explosion val="38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4568-4092-8A66-9DECBEC1AD05}"/>
              </c:ext>
            </c:extLst>
          </c:dPt>
          <c:dPt>
            <c:idx val="6"/>
            <c:bubble3D val="0"/>
            <c:explosion val="32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4568-4092-8A66-9DECBEC1AD05}"/>
              </c:ext>
            </c:extLst>
          </c:dPt>
          <c:dPt>
            <c:idx val="7"/>
            <c:bubble3D val="0"/>
            <c:explosion val="17"/>
            <c:spPr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F-4568-4092-8A66-9DECBEC1AD05}"/>
              </c:ext>
            </c:extLst>
          </c:dPt>
          <c:dPt>
            <c:idx val="8"/>
            <c:bubble3D val="0"/>
            <c:explosion val="7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1-4568-4092-8A66-9DECBEC1AD05}"/>
              </c:ext>
            </c:extLst>
          </c:dPt>
          <c:dPt>
            <c:idx val="9"/>
            <c:bubble3D val="0"/>
            <c:explosion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3-4568-4092-8A66-9DECBEC1AD05}"/>
              </c:ext>
            </c:extLst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s-ES" sz="1600" b="0" i="0" u="none" strike="noStrike" baseline="0" dirty="0">
                        <a:effectLst/>
                      </a:rPr>
                      <a:t>Nombramiento del CID y del CISED</a:t>
                    </a:r>
                    <a:r>
                      <a:rPr lang="es-ES" sz="1600" b="0" i="0" u="none" strike="noStrike" baseline="0" dirty="0"/>
                      <a:t> </a:t>
                    </a:r>
                    <a:endParaRPr lang="es-E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568-4092-8A66-9DECBEC1AD05}"/>
                </c:ext>
              </c:extLst>
            </c:dLbl>
            <c:dLbl>
              <c:idx val="5"/>
              <c:layout>
                <c:manualLayout>
                  <c:x val="6.0749480496606612E-3"/>
                  <c:y val="-1.7210523814481873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4568-4092-8A66-9DECBEC1AD05}"/>
                </c:ext>
              </c:extLst>
            </c:dLbl>
            <c:dLbl>
              <c:idx val="8"/>
              <c:layout>
                <c:manualLayout>
                  <c:x val="8.5964249149275817E-3"/>
                  <c:y val="-5.757167642421985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4568-4092-8A66-9DECBEC1AD05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z="1600" b="0" i="0" u="none" strike="noStrike" baseline="0" noProof="0" dirty="0">
                        <a:effectLst/>
                      </a:rPr>
                      <a:t>Creación</a:t>
                    </a:r>
                    <a:r>
                      <a:rPr lang="en-US" sz="1600" b="0" i="0" u="none" strike="noStrike" baseline="0" dirty="0">
                        <a:effectLst/>
                      </a:rPr>
                      <a:t> de la UGDA</a:t>
                    </a:r>
                    <a:r>
                      <a:rPr lang="en-US" sz="1600" b="0" i="0" u="none" strike="noStrike" baseline="0" dirty="0"/>
                      <a:t> 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4568-4092-8A66-9DECBEC1AD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bestFit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UGDA!$J$38:$J$47</c:f>
              <c:strCache>
                <c:ptCount val="10"/>
                <c:pt idx="0">
                  <c:v>Actividad de difusión para el Día Internacional de los Archivos </c:v>
                </c:pt>
                <c:pt idx="1">
                  <c:v>Articulación de las TIC con la gestión documental </c:v>
                </c:pt>
                <c:pt idx="2">
                  <c:v>Charla de generalidades del SIGDA</c:v>
                </c:pt>
                <c:pt idx="3">
                  <c:v>Condiciones de conservación documental en los archivos centrales </c:v>
                </c:pt>
                <c:pt idx="4">
                  <c:v>Conformación del CISED</c:v>
                </c:pt>
                <c:pt idx="5">
                  <c:v>Identificación documental y normativa de gestión documental </c:v>
                </c:pt>
                <c:pt idx="6">
                  <c:v>Indicaciones generales para la implementación del SIGDA</c:v>
                </c:pt>
                <c:pt idx="7">
                  <c:v>Indicaciones para la elaboración del marco normativo GDA </c:v>
                </c:pt>
                <c:pt idx="8">
                  <c:v>Indicaciones para la implementación del SIGDA </c:v>
                </c:pt>
                <c:pt idx="9">
                  <c:v>Instalación del Archivo Central</c:v>
                </c:pt>
              </c:strCache>
            </c:strRef>
          </c:cat>
          <c:val>
            <c:numRef>
              <c:f>UGDA!$K$38:$K$47</c:f>
              <c:numCache>
                <c:formatCode>General</c:formatCode>
                <c:ptCount val="10"/>
                <c:pt idx="0">
                  <c:v>5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7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4568-4092-8A66-9DECBEC1AD0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2F1B-AB31-46C6-91B4-77BA20AC03F0}" type="datetimeFigureOut">
              <a:rPr lang="es-SV" smtClean="0"/>
              <a:t>27/4/2024</a:t>
            </a:fld>
            <a:endParaRPr lang="es-SV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1DDF6-3D90-454B-8960-DF3D18C27B2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7715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1DDF6-3D90-454B-8960-DF3D18C27B2A}" type="slidenum">
              <a:rPr lang="es-SV" smtClean="0"/>
              <a:t>19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54650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419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  <a:endParaRPr lang="es-419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11133704" y="5917492"/>
            <a:ext cx="84801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E12FE9D-C824-4F49-88BC-9762E92D65A6}" type="datetimeFigureOut">
              <a:rPr lang="es-419" smtClean="0"/>
              <a:pPr/>
              <a:t>27/4/2024</a:t>
            </a:fld>
            <a:endParaRPr lang="es-419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5832081" y="6432279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419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1475130" y="6387746"/>
            <a:ext cx="50658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2C393E-027E-4B84-A60E-C501743813F5}" type="slidenum">
              <a:rPr lang="es-419" smtClean="0"/>
              <a:pPr/>
              <a:t>‹Nº›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3343427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FE9D-C824-4F49-88BC-9762E92D65A6}" type="datetimeFigureOut">
              <a:rPr lang="es-419" smtClean="0"/>
              <a:t>27/4/2024</a:t>
            </a:fld>
            <a:endParaRPr lang="es-419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393E-027E-4B84-A60E-C501743813F5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35201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FE9D-C824-4F49-88BC-9762E92D65A6}" type="datetimeFigureOut">
              <a:rPr lang="es-419" smtClean="0"/>
              <a:t>27/4/2024</a:t>
            </a:fld>
            <a:endParaRPr lang="es-419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393E-027E-4B84-A60E-C501743813F5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569321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21013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419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E12FE9D-C824-4F49-88BC-9762E92D65A6}" type="datetimeFigureOut">
              <a:rPr lang="es-419" smtClean="0"/>
              <a:pPr/>
              <a:t>27/4/2024</a:t>
            </a:fld>
            <a:endParaRPr lang="es-419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2C393E-027E-4B84-A60E-C501743813F5}" type="slidenum">
              <a:rPr lang="es-419" smtClean="0"/>
              <a:pPr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051789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FE9D-C824-4F49-88BC-9762E92D65A6}" type="datetimeFigureOut">
              <a:rPr lang="es-419" smtClean="0"/>
              <a:t>27/4/2024</a:t>
            </a:fld>
            <a:endParaRPr lang="es-419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393E-027E-4B84-A60E-C501743813F5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707826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527" y="455388"/>
            <a:ext cx="6943684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FE9D-C824-4F49-88BC-9762E92D65A6}" type="datetimeFigureOut">
              <a:rPr lang="es-419" smtClean="0"/>
              <a:t>27/4/2024</a:t>
            </a:fld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393E-027E-4B84-A60E-C501743813F5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671377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31970" y="881856"/>
            <a:ext cx="7260305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419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26127" y="229489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3206287"/>
            <a:ext cx="5157787" cy="2983376"/>
          </a:xfrm>
        </p:spPr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419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258539" y="229489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3206287"/>
            <a:ext cx="5183188" cy="2983376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FE9D-C824-4F49-88BC-9762E92D65A6}" type="datetimeFigureOut">
              <a:rPr lang="es-419" smtClean="0"/>
              <a:t>27/4/2024</a:t>
            </a:fld>
            <a:endParaRPr lang="es-419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393E-027E-4B84-A60E-C501743813F5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263093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FE9D-C824-4F49-88BC-9762E92D65A6}" type="datetimeFigureOut">
              <a:rPr lang="es-419" smtClean="0"/>
              <a:t>27/4/2024</a:t>
            </a:fld>
            <a:endParaRPr lang="es-419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393E-027E-4B84-A60E-C501743813F5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553465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FE9D-C824-4F49-88BC-9762E92D65A6}" type="datetimeFigureOut">
              <a:rPr lang="es-419" smtClean="0"/>
              <a:t>27/4/2024</a:t>
            </a:fld>
            <a:endParaRPr lang="es-419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393E-027E-4B84-A60E-C501743813F5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929878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419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FE9D-C824-4F49-88BC-9762E92D65A6}" type="datetimeFigureOut">
              <a:rPr lang="es-419" smtClean="0"/>
              <a:t>27/4/2024</a:t>
            </a:fld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393E-027E-4B84-A60E-C501743813F5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922033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419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FE9D-C824-4F49-88BC-9762E92D65A6}" type="datetimeFigureOut">
              <a:rPr lang="es-419" smtClean="0"/>
              <a:t>27/4/2024</a:t>
            </a:fld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393E-027E-4B84-A60E-C501743813F5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693127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2FE9D-C824-4F49-88BC-9762E92D65A6}" type="datetimeFigureOut">
              <a:rPr lang="es-419" smtClean="0"/>
              <a:t>27/4/2024</a:t>
            </a:fld>
            <a:endParaRPr lang="es-419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C393E-027E-4B84-A60E-C501743813F5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094215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88DB83E5-4C13-4DBF-A474-AB3DEA2BCDDD}"/>
              </a:ext>
            </a:extLst>
          </p:cNvPr>
          <p:cNvSpPr txBox="1"/>
          <p:nvPr/>
        </p:nvSpPr>
        <p:spPr>
          <a:xfrm>
            <a:off x="2067339" y="1965355"/>
            <a:ext cx="846813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6600" dirty="0">
                <a:solidFill>
                  <a:schemeClr val="bg1"/>
                </a:solidFill>
              </a:rPr>
              <a:t>Estadísticas primer trimestre</a:t>
            </a:r>
          </a:p>
          <a:p>
            <a:pPr algn="ctr"/>
            <a:r>
              <a:rPr lang="es-SV" sz="6600" dirty="0">
                <a:solidFill>
                  <a:schemeClr val="bg1"/>
                </a:solidFill>
              </a:rPr>
              <a:t>2024.</a:t>
            </a:r>
          </a:p>
        </p:txBody>
      </p:sp>
    </p:spTree>
    <p:extLst>
      <p:ext uri="{BB962C8B-B14F-4D97-AF65-F5344CB8AC3E}">
        <p14:creationId xmlns:p14="http://schemas.microsoft.com/office/powerpoint/2010/main" val="933610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30543E-21C0-42CF-9546-EAC6AAECF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63" y="0"/>
            <a:ext cx="10515600" cy="1325563"/>
          </a:xfrm>
        </p:spPr>
        <p:txBody>
          <a:bodyPr/>
          <a:lstStyle/>
          <a:p>
            <a:pPr algn="ctr"/>
            <a:r>
              <a:rPr lang="es-SV" dirty="0"/>
              <a:t>Ente obligado que solicita asesoría GDA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303AE62-5B7D-4BCA-BAEE-4991C0B9D8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9749536"/>
              </p:ext>
            </p:extLst>
          </p:nvPr>
        </p:nvGraphicFramePr>
        <p:xfrm>
          <a:off x="294655" y="1152939"/>
          <a:ext cx="10293833" cy="5512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2840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874199B3-E3AA-4FDA-8DD4-C30E09C49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59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SV" dirty="0"/>
              <a:t>Medio por el cual se realizó el acompañamiento en GDA</a:t>
            </a:r>
            <a:br>
              <a:rPr lang="es-SV" dirty="0"/>
            </a:br>
            <a:endParaRPr lang="es-SV" dirty="0"/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4536B4B5-B544-46B4-B88A-ADD4BF6BC3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2995260"/>
              </p:ext>
            </p:extLst>
          </p:nvPr>
        </p:nvGraphicFramePr>
        <p:xfrm>
          <a:off x="438978" y="1159738"/>
          <a:ext cx="11314043" cy="55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573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9B8CFCB1-0600-46D1-81F3-EC4C5D4BB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8143" y="298173"/>
            <a:ext cx="726030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SV" sz="3200" dirty="0"/>
              <a:t>Temas de acompañamiento en materia GDA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16A2A41D-122C-4EB5-BFC2-5C33191615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4268532"/>
              </p:ext>
            </p:extLst>
          </p:nvPr>
        </p:nvGraphicFramePr>
        <p:xfrm>
          <a:off x="284921" y="1232452"/>
          <a:ext cx="11622157" cy="5625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5858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82828B8-FDF4-4C0B-8C10-745B02808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389" y="1736726"/>
            <a:ext cx="10515600" cy="2852737"/>
          </a:xfrm>
        </p:spPr>
        <p:txBody>
          <a:bodyPr anchor="ctr"/>
          <a:lstStyle/>
          <a:p>
            <a:pPr algn="ctr"/>
            <a:r>
              <a:rPr lang="es-SV" dirty="0"/>
              <a:t>UNIDAD DE ACOMPAÑAMIENTO A ENTES OBLIGADOS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FDD0681A-7E6D-49A4-90EC-651DFE8C61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44901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76E4AF-2E18-46F1-B930-C871F3FCD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183" y="0"/>
            <a:ext cx="10515600" cy="1325563"/>
          </a:xfrm>
        </p:spPr>
        <p:txBody>
          <a:bodyPr/>
          <a:lstStyle/>
          <a:p>
            <a:pPr algn="ctr"/>
            <a:r>
              <a:rPr lang="es-SV" dirty="0"/>
              <a:t>Nivel de respuesta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CA96DFAB-E270-18F9-E140-969AA89F75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6472170"/>
              </p:ext>
            </p:extLst>
          </p:nvPr>
        </p:nvGraphicFramePr>
        <p:xfrm>
          <a:off x="371475" y="861391"/>
          <a:ext cx="11372850" cy="5882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3493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F9BF97E3-C280-4819-BAAA-C32EAE28B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3605" y="239686"/>
            <a:ext cx="7260305" cy="1325563"/>
          </a:xfrm>
        </p:spPr>
        <p:txBody>
          <a:bodyPr/>
          <a:lstStyle/>
          <a:p>
            <a:pPr algn="ctr"/>
            <a:r>
              <a:rPr lang="es-SV" dirty="0"/>
              <a:t>Consultas recibidas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F5ACD6E0-BD23-443C-9A20-94E0A4538D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0974399"/>
              </p:ext>
            </p:extLst>
          </p:nvPr>
        </p:nvGraphicFramePr>
        <p:xfrm>
          <a:off x="834887" y="1305339"/>
          <a:ext cx="10522226" cy="5552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09406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82828B8-FDF4-4C0B-8C10-745B02808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389" y="1736726"/>
            <a:ext cx="10515600" cy="2852737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dirty="0"/>
              <a:t>Gerencia Legal</a:t>
            </a:r>
            <a:br>
              <a:rPr lang="es-ES" dirty="0"/>
            </a:br>
            <a:r>
              <a:rPr lang="es-ES" dirty="0"/>
              <a:t>Unidad de Derecho de Acceso a la Información Pública y Unidad de</a:t>
            </a:r>
            <a:br>
              <a:rPr lang="es-ES" dirty="0"/>
            </a:br>
            <a:r>
              <a:rPr lang="es-ES" dirty="0"/>
              <a:t>Protección de Datos Personales</a:t>
            </a:r>
          </a:p>
        </p:txBody>
      </p:sp>
    </p:spTree>
    <p:extLst>
      <p:ext uri="{BB962C8B-B14F-4D97-AF65-F5344CB8AC3E}">
        <p14:creationId xmlns:p14="http://schemas.microsoft.com/office/powerpoint/2010/main" val="424684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F0F41D-0CDF-4700-969D-7021692D5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pPr algn="ctr"/>
            <a:r>
              <a:rPr lang="es-SV" dirty="0"/>
              <a:t>Proyectos de autos elaborados 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D864AC70-E14C-4B2C-8617-CD25C0527B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1821055"/>
              </p:ext>
            </p:extLst>
          </p:nvPr>
        </p:nvGraphicFramePr>
        <p:xfrm>
          <a:off x="357809" y="1033675"/>
          <a:ext cx="10995991" cy="5022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9F0F4F3C-BFBB-4094-B85B-460AD059FC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926943"/>
              </p:ext>
            </p:extLst>
          </p:nvPr>
        </p:nvGraphicFramePr>
        <p:xfrm>
          <a:off x="357809" y="901324"/>
          <a:ext cx="10995990" cy="5579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8831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82828B8-FDF4-4C0B-8C10-745B02808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389" y="1736726"/>
            <a:ext cx="10515600" cy="2852737"/>
          </a:xfrm>
        </p:spPr>
        <p:txBody>
          <a:bodyPr anchor="ctr">
            <a:normAutofit/>
          </a:bodyPr>
          <a:lstStyle/>
          <a:p>
            <a:pPr algn="ctr"/>
            <a:r>
              <a:rPr lang="es-ES" dirty="0"/>
              <a:t>Unidad de Comunicaciones</a:t>
            </a:r>
          </a:p>
        </p:txBody>
      </p:sp>
    </p:spTree>
    <p:extLst>
      <p:ext uri="{BB962C8B-B14F-4D97-AF65-F5344CB8AC3E}">
        <p14:creationId xmlns:p14="http://schemas.microsoft.com/office/powerpoint/2010/main" val="3523016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B168F5AE-04D0-4213-BF9B-BFD928A9E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2785" y="269772"/>
            <a:ext cx="7260305" cy="1325563"/>
          </a:xfrm>
        </p:spPr>
        <p:txBody>
          <a:bodyPr/>
          <a:lstStyle/>
          <a:p>
            <a:r>
              <a:rPr lang="es-SV" dirty="0"/>
              <a:t>Solicitudes de apoyo UCOM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A520E953-D6FE-43B5-AF6E-EC0667F662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2775214"/>
              </p:ext>
            </p:extLst>
          </p:nvPr>
        </p:nvGraphicFramePr>
        <p:xfrm>
          <a:off x="604911" y="1339948"/>
          <a:ext cx="10972799" cy="5248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4345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82828B8-FDF4-4C0B-8C10-745B02808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389" y="1736726"/>
            <a:ext cx="10515600" cy="2852737"/>
          </a:xfrm>
        </p:spPr>
        <p:txBody>
          <a:bodyPr anchor="ctr"/>
          <a:lstStyle/>
          <a:p>
            <a:pPr algn="ctr"/>
            <a:r>
              <a:rPr lang="es-SV" dirty="0"/>
              <a:t>UNIDAD DE ACCESO A LA INFORMACIÓN PÚBLICA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FDD0681A-7E6D-49A4-90EC-651DFE8C61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91975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82828B8-FDF4-4C0B-8C10-745B02808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389" y="1736726"/>
            <a:ext cx="10515600" cy="2852737"/>
          </a:xfrm>
        </p:spPr>
        <p:txBody>
          <a:bodyPr anchor="ctr">
            <a:normAutofit/>
          </a:bodyPr>
          <a:lstStyle/>
          <a:p>
            <a:pPr algn="ctr"/>
            <a:r>
              <a:rPr lang="es-ES" dirty="0"/>
              <a:t>Unidad de Cooperación</a:t>
            </a:r>
          </a:p>
        </p:txBody>
      </p:sp>
    </p:spTree>
    <p:extLst>
      <p:ext uri="{BB962C8B-B14F-4D97-AF65-F5344CB8AC3E}">
        <p14:creationId xmlns:p14="http://schemas.microsoft.com/office/powerpoint/2010/main" val="15750074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7AAE81E4-F2D4-40D3-B263-60396BD3976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62230961"/>
              </p:ext>
            </p:extLst>
          </p:nvPr>
        </p:nvGraphicFramePr>
        <p:xfrm>
          <a:off x="839788" y="1702191"/>
          <a:ext cx="10723855" cy="5106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ítulo 2">
            <a:extLst>
              <a:ext uri="{FF2B5EF4-FFF2-40B4-BE49-F238E27FC236}">
                <a16:creationId xmlns:a16="http://schemas.microsoft.com/office/drawing/2014/main" id="{0C936920-7605-4729-8FFC-9D62DE4A2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8328" y="376628"/>
            <a:ext cx="7260305" cy="1325563"/>
          </a:xfrm>
        </p:spPr>
        <p:txBody>
          <a:bodyPr/>
          <a:lstStyle/>
          <a:p>
            <a:pPr algn="ctr"/>
            <a:r>
              <a:rPr lang="es-SV" dirty="0"/>
              <a:t>Relaciones de Cooperación</a:t>
            </a:r>
          </a:p>
        </p:txBody>
      </p:sp>
    </p:spTree>
    <p:extLst>
      <p:ext uri="{BB962C8B-B14F-4D97-AF65-F5344CB8AC3E}">
        <p14:creationId xmlns:p14="http://schemas.microsoft.com/office/powerpoint/2010/main" val="12558324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82828B8-FDF4-4C0B-8C10-745B02808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389" y="1736726"/>
            <a:ext cx="10515600" cy="2852737"/>
          </a:xfrm>
        </p:spPr>
        <p:txBody>
          <a:bodyPr anchor="ctr">
            <a:normAutofit/>
          </a:bodyPr>
          <a:lstStyle/>
          <a:p>
            <a:pPr algn="ctr"/>
            <a:r>
              <a:rPr lang="es-ES" dirty="0"/>
              <a:t>Unidad de Formación</a:t>
            </a:r>
          </a:p>
        </p:txBody>
      </p:sp>
    </p:spTree>
    <p:extLst>
      <p:ext uri="{BB962C8B-B14F-4D97-AF65-F5344CB8AC3E}">
        <p14:creationId xmlns:p14="http://schemas.microsoft.com/office/powerpoint/2010/main" val="17556168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>
            <a:extLst>
              <a:ext uri="{FF2B5EF4-FFF2-40B4-BE49-F238E27FC236}">
                <a16:creationId xmlns:a16="http://schemas.microsoft.com/office/drawing/2014/main" id="{1B2F47ED-0595-45B5-B65A-447AF14F5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704"/>
            <a:ext cx="10515600" cy="1325563"/>
          </a:xfrm>
        </p:spPr>
        <p:txBody>
          <a:bodyPr/>
          <a:lstStyle/>
          <a:p>
            <a:pPr algn="ctr"/>
            <a:r>
              <a:rPr lang="es-SV" dirty="0"/>
              <a:t>Servidores públicos municipales capacitados</a:t>
            </a:r>
            <a:br>
              <a:rPr lang="es-SV" dirty="0"/>
            </a:br>
            <a:endParaRPr lang="es-SV" dirty="0"/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EA70623C-FBB1-4B3B-9800-EE2E8F4C02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4241140"/>
              </p:ext>
            </p:extLst>
          </p:nvPr>
        </p:nvGraphicFramePr>
        <p:xfrm>
          <a:off x="838200" y="829993"/>
          <a:ext cx="10387818" cy="5795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07910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9D5E7FC-52D8-4055-9BE0-E9FEA080B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07" y="124083"/>
            <a:ext cx="8275984" cy="1325563"/>
          </a:xfrm>
        </p:spPr>
        <p:txBody>
          <a:bodyPr/>
          <a:lstStyle/>
          <a:p>
            <a:pPr algn="ctr"/>
            <a:r>
              <a:rPr lang="es-SV" dirty="0"/>
              <a:t>Personas capacitadas en el trimestre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A6C84C73-EECF-45B2-BB22-479525A3A3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0238451"/>
              </p:ext>
            </p:extLst>
          </p:nvPr>
        </p:nvGraphicFramePr>
        <p:xfrm>
          <a:off x="956603" y="1449646"/>
          <a:ext cx="9903655" cy="5176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06590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D6B76621-D0C9-4F72-ACBF-5C86558BA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9767" y="684909"/>
            <a:ext cx="7260305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s-ES" sz="4400" dirty="0"/>
              <a:t>Servidores públicos de gobierno central y autónomas capacitados </a:t>
            </a:r>
            <a:endParaRPr lang="es-SV" sz="4400" dirty="0"/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E1E3A6B9-43EB-4F85-AC0F-658F62E99C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5944515"/>
              </p:ext>
            </p:extLst>
          </p:nvPr>
        </p:nvGraphicFramePr>
        <p:xfrm>
          <a:off x="534571" y="2057400"/>
          <a:ext cx="10944665" cy="4695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13118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C66DC046-ADAE-41E7-8E3A-B0D5E91F6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2712" y="795130"/>
            <a:ext cx="8998226" cy="177089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SV" dirty="0"/>
              <a:t>Total de personas capacitadas por edad </a:t>
            </a:r>
            <a:br>
              <a:rPr lang="es-SV" dirty="0"/>
            </a:br>
            <a:endParaRPr lang="es-SV" dirty="0"/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8CB6F60B-3359-4EAF-B1A8-987A92D7D3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0062329"/>
              </p:ext>
            </p:extLst>
          </p:nvPr>
        </p:nvGraphicFramePr>
        <p:xfrm>
          <a:off x="731519" y="1505243"/>
          <a:ext cx="10733649" cy="5205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0027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76C3DECC-8769-43C5-9D84-664FCAE2D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018"/>
            <a:ext cx="10515600" cy="1325563"/>
          </a:xfrm>
        </p:spPr>
        <p:txBody>
          <a:bodyPr/>
          <a:lstStyle/>
          <a:p>
            <a:pPr algn="ctr"/>
            <a:r>
              <a:rPr lang="es-SV" dirty="0"/>
              <a:t>Cantidad de personas capacitadas por sector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5313357F-1AFB-4D09-AAFE-3EDCADD055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389267"/>
              </p:ext>
            </p:extLst>
          </p:nvPr>
        </p:nvGraphicFramePr>
        <p:xfrm>
          <a:off x="604911" y="1179769"/>
          <a:ext cx="10515600" cy="5460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0413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845E2099-0799-45DD-9F65-F7FE57A89E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3729549"/>
              </p:ext>
            </p:extLst>
          </p:nvPr>
        </p:nvGraphicFramePr>
        <p:xfrm>
          <a:off x="911294" y="1180271"/>
          <a:ext cx="9720470" cy="5375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B675BFFF-CD9A-4556-BDD9-1CBFC16DD3E4}"/>
              </a:ext>
            </a:extLst>
          </p:cNvPr>
          <p:cNvSpPr txBox="1"/>
          <p:nvPr/>
        </p:nvSpPr>
        <p:spPr>
          <a:xfrm>
            <a:off x="-848139" y="71518"/>
            <a:ext cx="9720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600" dirty="0"/>
              <a:t>Número de solicitudes y requerimientos</a:t>
            </a:r>
          </a:p>
        </p:txBody>
      </p:sp>
    </p:spTree>
    <p:extLst>
      <p:ext uri="{BB962C8B-B14F-4D97-AF65-F5344CB8AC3E}">
        <p14:creationId xmlns:p14="http://schemas.microsoft.com/office/powerpoint/2010/main" val="2346050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081E389-3CE3-4B38-A266-F32A80E3BEA6}"/>
              </a:ext>
            </a:extLst>
          </p:cNvPr>
          <p:cNvSpPr txBox="1"/>
          <p:nvPr/>
        </p:nvSpPr>
        <p:spPr>
          <a:xfrm>
            <a:off x="3207026" y="718643"/>
            <a:ext cx="76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600" dirty="0"/>
              <a:t>Tiempo promedio de respuesta (días)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E1A8B4F-A0C0-41B5-8895-31AFB6C71B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1424154"/>
              </p:ext>
            </p:extLst>
          </p:nvPr>
        </p:nvGraphicFramePr>
        <p:xfrm>
          <a:off x="1629507" y="1584942"/>
          <a:ext cx="8527367" cy="516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1E4730A7-C8FC-4233-9E4A-DE32C086C555}"/>
              </a:ext>
            </a:extLst>
          </p:cNvPr>
          <p:cNvSpPr txBox="1"/>
          <p:nvPr/>
        </p:nvSpPr>
        <p:spPr>
          <a:xfrm>
            <a:off x="9580099" y="3722272"/>
            <a:ext cx="22855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dirty="0"/>
              <a:t>En nueve las solicitudes que recibió la UAIP en el mes de marzo, se requirió información menor a 5 años, en una solicitud se requirió información mayor a 5 años.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75530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1BF9874F-2502-4727-B968-DB1D84615F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417282"/>
              </p:ext>
            </p:extLst>
          </p:nvPr>
        </p:nvGraphicFramePr>
        <p:xfrm>
          <a:off x="9145358" y="2275445"/>
          <a:ext cx="2921389" cy="186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5999">
                  <a:extLst>
                    <a:ext uri="{9D8B030D-6E8A-4147-A177-3AD203B41FA5}">
                      <a16:colId xmlns:a16="http://schemas.microsoft.com/office/drawing/2014/main" val="3741365533"/>
                    </a:ext>
                  </a:extLst>
                </a:gridCol>
                <a:gridCol w="1105390">
                  <a:extLst>
                    <a:ext uri="{9D8B030D-6E8A-4147-A177-3AD203B41FA5}">
                      <a16:colId xmlns:a16="http://schemas.microsoft.com/office/drawing/2014/main" val="1874629452"/>
                    </a:ext>
                  </a:extLst>
                </a:gridCol>
              </a:tblGrid>
              <a:tr h="372045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Información</a:t>
                      </a:r>
                      <a:endParaRPr lang="en-US" sz="16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Número</a:t>
                      </a:r>
                      <a:endParaRPr lang="en-US" sz="16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401683"/>
                  </a:ext>
                </a:extLst>
              </a:tr>
              <a:tr h="372045">
                <a:tc>
                  <a:txBody>
                    <a:bodyPr/>
                    <a:lstStyle/>
                    <a:p>
                      <a:r>
                        <a:rPr lang="es-ES" sz="1600" dirty="0"/>
                        <a:t>Reservada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0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782912"/>
                  </a:ext>
                </a:extLst>
              </a:tr>
              <a:tr h="372045">
                <a:tc>
                  <a:txBody>
                    <a:bodyPr/>
                    <a:lstStyle/>
                    <a:p>
                      <a:r>
                        <a:rPr lang="es-ES" sz="1600" dirty="0"/>
                        <a:t>Desistidos</a:t>
                      </a:r>
                      <a:endParaRPr lang="en-US" sz="16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0</a:t>
                      </a:r>
                      <a:endParaRPr lang="en-US" sz="16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888976"/>
                  </a:ext>
                </a:extLst>
              </a:tr>
              <a:tr h="372045">
                <a:tc>
                  <a:txBody>
                    <a:bodyPr/>
                    <a:lstStyle/>
                    <a:p>
                      <a:r>
                        <a:rPr lang="es-ES" sz="1600" dirty="0"/>
                        <a:t>Confidencial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0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027165"/>
                  </a:ext>
                </a:extLst>
              </a:tr>
              <a:tr h="372045">
                <a:tc>
                  <a:txBody>
                    <a:bodyPr/>
                    <a:lstStyle/>
                    <a:p>
                      <a:r>
                        <a:rPr lang="es-ES" sz="1600" dirty="0"/>
                        <a:t>Inadmisible</a:t>
                      </a:r>
                      <a:endParaRPr lang="en-US" sz="16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0</a:t>
                      </a:r>
                      <a:endParaRPr lang="en-US" sz="16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911859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E21D636E-F393-4EF8-9BDD-74BD15DAEB1B}"/>
              </a:ext>
            </a:extLst>
          </p:cNvPr>
          <p:cNvSpPr txBox="1"/>
          <p:nvPr/>
        </p:nvSpPr>
        <p:spPr>
          <a:xfrm>
            <a:off x="9145357" y="1936891"/>
            <a:ext cx="29213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128" b="1" i="0" u="none" strike="noStrike" kern="1200" baseline="0">
                <a:solidFill>
                  <a:srgbClr val="44546A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ES" sz="1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Otro tipo de </a:t>
            </a:r>
            <a:r>
              <a:rPr lang="es-E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información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DE58FD7-0681-4D3C-BF31-7E4A1593AED1}"/>
              </a:ext>
            </a:extLst>
          </p:cNvPr>
          <p:cNvSpPr txBox="1"/>
          <p:nvPr/>
        </p:nvSpPr>
        <p:spPr>
          <a:xfrm>
            <a:off x="1358140" y="133627"/>
            <a:ext cx="8640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4000" dirty="0"/>
              <a:t>Tipo de información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3AFBB51F-33E1-46B7-9E3A-E5F87FD84F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4046518"/>
              </p:ext>
            </p:extLst>
          </p:nvPr>
        </p:nvGraphicFramePr>
        <p:xfrm>
          <a:off x="317953" y="841513"/>
          <a:ext cx="8827403" cy="5327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4629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C6E1ACD7-1E75-498D-9E71-77B017325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658" y="1614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SV" dirty="0"/>
              <a:t>Tipo de solicitante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15EFEEF8-F864-431F-87E3-A6391E3BF7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162025"/>
              </p:ext>
            </p:extLst>
          </p:nvPr>
        </p:nvGraphicFramePr>
        <p:xfrm>
          <a:off x="-126611" y="821200"/>
          <a:ext cx="11985675" cy="5326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8081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34CA67-7305-4709-9AFA-AF7E9D79C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83"/>
            <a:ext cx="10515600" cy="1325563"/>
          </a:xfrm>
        </p:spPr>
        <p:txBody>
          <a:bodyPr/>
          <a:lstStyle/>
          <a:p>
            <a:pPr algn="ctr"/>
            <a:r>
              <a:rPr lang="es-SV" dirty="0"/>
              <a:t>Vía de recepción de la solicitud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26C66ADF-969C-4F01-B704-46119378D7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338539"/>
              </p:ext>
            </p:extLst>
          </p:nvPr>
        </p:nvGraphicFramePr>
        <p:xfrm>
          <a:off x="351693" y="1142998"/>
          <a:ext cx="11183815" cy="4998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3277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49E2003-8AFC-41F9-B09C-66198B535ECD}"/>
              </a:ext>
            </a:extLst>
          </p:cNvPr>
          <p:cNvSpPr txBox="1"/>
          <p:nvPr/>
        </p:nvSpPr>
        <p:spPr>
          <a:xfrm>
            <a:off x="9197008" y="5221357"/>
            <a:ext cx="2852405" cy="11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sz="950" dirty="0"/>
          </a:p>
          <a:p>
            <a:pPr algn="just"/>
            <a:r>
              <a:rPr lang="es-ES" sz="950" dirty="0"/>
              <a:t>La asistencia a Oficiales de Información que se reporta consiste en el apoyo técnico, gestión de credenciales (usuario/contraseña) y cualquier otra consulta vinculada al Portal de Transparencia</a:t>
            </a:r>
          </a:p>
          <a:p>
            <a:pPr algn="just"/>
            <a:r>
              <a:rPr lang="en-US" sz="950" u="sng" dirty="0"/>
              <a:t>S</a:t>
            </a:r>
            <a:r>
              <a:rPr lang="en-US" sz="950" dirty="0"/>
              <a:t>e reportan las orientaciones realizadas de </a:t>
            </a:r>
            <a:r>
              <a:rPr lang="es-ES" sz="950" dirty="0"/>
              <a:t>conformidad a la letra c) del artículo 50 de la LAIP,.</a:t>
            </a:r>
            <a:endParaRPr lang="en-US" sz="95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69B168E-30F8-4AAE-B6B5-EE9BCF772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2905" y="520953"/>
            <a:ext cx="7260305" cy="1325563"/>
          </a:xfrm>
        </p:spPr>
        <p:txBody>
          <a:bodyPr/>
          <a:lstStyle/>
          <a:p>
            <a:r>
              <a:rPr lang="es-SV" dirty="0"/>
              <a:t>Consultas que atendió la UAIP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8103A1EB-5B24-4AB0-8CBC-0B2978E195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1789936"/>
              </p:ext>
            </p:extLst>
          </p:nvPr>
        </p:nvGraphicFramePr>
        <p:xfrm>
          <a:off x="142587" y="2057399"/>
          <a:ext cx="11210041" cy="4800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7746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82828B8-FDF4-4C0B-8C10-745B02808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389" y="1736726"/>
            <a:ext cx="10515600" cy="2852737"/>
          </a:xfrm>
        </p:spPr>
        <p:txBody>
          <a:bodyPr anchor="ctr"/>
          <a:lstStyle/>
          <a:p>
            <a:pPr algn="ctr"/>
            <a:r>
              <a:rPr lang="es-SV" dirty="0"/>
              <a:t>UNIDAD DE GESTIÓN DOCUMENTAL Y ARCHIVOS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FDD0681A-7E6D-49A4-90EC-651DFE8C61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93800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11252</TotalTime>
  <Words>256</Words>
  <Application>Microsoft Office PowerPoint</Application>
  <PresentationFormat>Panorámica</PresentationFormat>
  <Paragraphs>64</Paragraphs>
  <Slides>27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Tema de Office</vt:lpstr>
      <vt:lpstr>Presentación de PowerPoint</vt:lpstr>
      <vt:lpstr>UNIDAD DE ACCESO A LA INFORMACIÓN PÚBLICA</vt:lpstr>
      <vt:lpstr>Presentación de PowerPoint</vt:lpstr>
      <vt:lpstr>Presentación de PowerPoint</vt:lpstr>
      <vt:lpstr>Presentación de PowerPoint</vt:lpstr>
      <vt:lpstr>Tipo de solicitante</vt:lpstr>
      <vt:lpstr>Vía de recepción de la solicitud</vt:lpstr>
      <vt:lpstr>Consultas que atendió la UAIP</vt:lpstr>
      <vt:lpstr>UNIDAD DE GESTIÓN DOCUMENTAL Y ARCHIVOS</vt:lpstr>
      <vt:lpstr>Ente obligado que solicita asesoría GDA</vt:lpstr>
      <vt:lpstr>Medio por el cual se realizó el acompañamiento en GDA </vt:lpstr>
      <vt:lpstr>Temas de acompañamiento en materia GDA</vt:lpstr>
      <vt:lpstr>UNIDAD DE ACOMPAÑAMIENTO A ENTES OBLIGADOS</vt:lpstr>
      <vt:lpstr>Nivel de respuesta</vt:lpstr>
      <vt:lpstr>Consultas recibidas</vt:lpstr>
      <vt:lpstr>Gerencia Legal Unidad de Derecho de Acceso a la Información Pública y Unidad de Protección de Datos Personales</vt:lpstr>
      <vt:lpstr>Proyectos de autos elaborados </vt:lpstr>
      <vt:lpstr>Unidad de Comunicaciones</vt:lpstr>
      <vt:lpstr>Solicitudes de apoyo UCOM</vt:lpstr>
      <vt:lpstr>Unidad de Cooperación</vt:lpstr>
      <vt:lpstr>Relaciones de Cooperación</vt:lpstr>
      <vt:lpstr>Unidad de Formación</vt:lpstr>
      <vt:lpstr>Servidores públicos municipales capacitados </vt:lpstr>
      <vt:lpstr>Personas capacitadas en el trimestre</vt:lpstr>
      <vt:lpstr>Servidores públicos de gobierno central y autónomas capacitados </vt:lpstr>
      <vt:lpstr>Total de personas capacitadas por edad  </vt:lpstr>
      <vt:lpstr>Cantidad de personas capacitadas por sector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VG</dc:creator>
  <cp:lastModifiedBy>PATRICIA DE ESCOBAR</cp:lastModifiedBy>
  <cp:revision>127</cp:revision>
  <dcterms:created xsi:type="dcterms:W3CDTF">2023-02-23T17:25:48Z</dcterms:created>
  <dcterms:modified xsi:type="dcterms:W3CDTF">2024-04-27T23:43:44Z</dcterms:modified>
</cp:coreProperties>
</file>